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74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7" d="100"/>
          <a:sy n="147" d="100"/>
        </p:scale>
        <p:origin x="-141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4000">
                <a:schemeClr val="accent1">
                  <a:lumMod val="60000"/>
                  <a:lumOff val="40000"/>
                </a:schemeClr>
              </a:gs>
              <a:gs pos="83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chemeClr val="accent1">
                  <a:alpha val="0"/>
                </a:schemeClr>
              </a:gs>
              <a:gs pos="57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alpha val="0"/>
                </a:scheme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50000">
                <a:schemeClr val="accent3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1676400"/>
            <a:ext cx="3886200" cy="1524000"/>
          </a:xfrm>
        </p:spPr>
        <p:txBody>
          <a:bodyPr anchor="b" anchorCtr="0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3203574"/>
            <a:ext cx="3886200" cy="1825625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2/5/15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3733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14000">
                <a:srgbClr val="333333"/>
              </a:gs>
              <a:gs pos="83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rgbClr val="000000">
                  <a:alpha val="0"/>
                </a:srgbClr>
              </a:gs>
              <a:gs pos="57000">
                <a:srgbClr val="4D4D4D"/>
              </a:gs>
              <a:gs pos="10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33787"/>
            <a:ext cx="7772400" cy="1362075"/>
          </a:xfrm>
        </p:spPr>
        <p:txBody>
          <a:bodyPr anchor="t"/>
          <a:lstStyle>
            <a:lvl1pPr algn="l">
              <a:defRPr sz="40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36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2/5/15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6858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8006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Freeform 11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2/5/15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6858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2/5/15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3"/>
              </a:gs>
              <a:gs pos="50000">
                <a:schemeClr val="accent3">
                  <a:lumMod val="40000"/>
                  <a:lumOff val="60000"/>
                </a:schemeClr>
              </a:gs>
              <a:gs pos="5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0" y="5381627"/>
            <a:ext cx="3286124" cy="1207294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6996854"/>
              <a:gd name="connsiteY0" fmla="*/ 0 h 1571625"/>
              <a:gd name="connsiteX1" fmla="*/ 6996854 w 6996854"/>
              <a:gd name="connsiteY1" fmla="*/ 1266825 h 1571625"/>
              <a:gd name="connsiteX2" fmla="*/ 0 w 6996854"/>
              <a:gd name="connsiteY2" fmla="*/ 1571625 h 1571625"/>
              <a:gd name="connsiteX3" fmla="*/ 0 w 6996854"/>
              <a:gd name="connsiteY3" fmla="*/ 0 h 1571625"/>
              <a:gd name="connsiteX0" fmla="*/ 0 w 7583417"/>
              <a:gd name="connsiteY0" fmla="*/ 0 h 800100"/>
              <a:gd name="connsiteX1" fmla="*/ 7583417 w 7583417"/>
              <a:gd name="connsiteY1" fmla="*/ 495300 h 800100"/>
              <a:gd name="connsiteX2" fmla="*/ 586563 w 7583417"/>
              <a:gd name="connsiteY2" fmla="*/ 800100 h 800100"/>
              <a:gd name="connsiteX3" fmla="*/ 0 w 7583417"/>
              <a:gd name="connsiteY3" fmla="*/ 0 h 800100"/>
              <a:gd name="connsiteX0" fmla="*/ 0 w 7017803"/>
              <a:gd name="connsiteY0" fmla="*/ 0 h 1200150"/>
              <a:gd name="connsiteX1" fmla="*/ 7017803 w 7017803"/>
              <a:gd name="connsiteY1" fmla="*/ 895350 h 1200150"/>
              <a:gd name="connsiteX2" fmla="*/ 20949 w 7017803"/>
              <a:gd name="connsiteY2" fmla="*/ 1200150 h 1200150"/>
              <a:gd name="connsiteX3" fmla="*/ 0 w 7017803"/>
              <a:gd name="connsiteY3" fmla="*/ 0 h 1200150"/>
              <a:gd name="connsiteX0" fmla="*/ 0 w 6410292"/>
              <a:gd name="connsiteY0" fmla="*/ 0 h 1752600"/>
              <a:gd name="connsiteX1" fmla="*/ 6410292 w 6410292"/>
              <a:gd name="connsiteY1" fmla="*/ 1752600 h 1752600"/>
              <a:gd name="connsiteX2" fmla="*/ 20949 w 6410292"/>
              <a:gd name="connsiteY2" fmla="*/ 1200150 h 1752600"/>
              <a:gd name="connsiteX3" fmla="*/ 0 w 6410292"/>
              <a:gd name="connsiteY3" fmla="*/ 0 h 1752600"/>
              <a:gd name="connsiteX0" fmla="*/ 0 w 7227290"/>
              <a:gd name="connsiteY0" fmla="*/ 0 h 1200150"/>
              <a:gd name="connsiteX1" fmla="*/ 7227290 w 7227290"/>
              <a:gd name="connsiteY1" fmla="*/ 885825 h 1200150"/>
              <a:gd name="connsiteX2" fmla="*/ 20949 w 7227290"/>
              <a:gd name="connsiteY2" fmla="*/ 1200150 h 1200150"/>
              <a:gd name="connsiteX3" fmla="*/ 0 w 7227290"/>
              <a:gd name="connsiteY3" fmla="*/ 0 h 1200150"/>
              <a:gd name="connsiteX0" fmla="*/ 0 w 7227290"/>
              <a:gd name="connsiteY0" fmla="*/ 0 h 885825"/>
              <a:gd name="connsiteX1" fmla="*/ 7227290 w 7227290"/>
              <a:gd name="connsiteY1" fmla="*/ 885825 h 885825"/>
              <a:gd name="connsiteX2" fmla="*/ 555141 w 7227290"/>
              <a:gd name="connsiteY2" fmla="*/ 862013 h 885825"/>
              <a:gd name="connsiteX3" fmla="*/ 0 w 7227290"/>
              <a:gd name="connsiteY3" fmla="*/ 0 h 885825"/>
              <a:gd name="connsiteX0" fmla="*/ 0 w 7227290"/>
              <a:gd name="connsiteY0" fmla="*/ 0 h 1207294"/>
              <a:gd name="connsiteX1" fmla="*/ 7227290 w 7227290"/>
              <a:gd name="connsiteY1" fmla="*/ 885825 h 1207294"/>
              <a:gd name="connsiteX2" fmla="*/ 0 w 7227290"/>
              <a:gd name="connsiteY2" fmla="*/ 1207294 h 1207294"/>
              <a:gd name="connsiteX3" fmla="*/ 0 w 7227290"/>
              <a:gd name="connsiteY3" fmla="*/ 0 h 1207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27290" h="1207294">
                <a:moveTo>
                  <a:pt x="0" y="0"/>
                </a:moveTo>
                <a:lnTo>
                  <a:pt x="7227290" y="885825"/>
                </a:lnTo>
                <a:lnTo>
                  <a:pt x="0" y="120729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196" y="5347020"/>
            <a:ext cx="3426231" cy="944725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2830674 w 7605568"/>
              <a:gd name="connsiteY2" fmla="*/ 806612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2930931"/>
              <a:gd name="connsiteY0" fmla="*/ 0 h 806612"/>
              <a:gd name="connsiteX1" fmla="*/ 0 w 2930931"/>
              <a:gd name="connsiteY1" fmla="*/ 75665 h 806612"/>
              <a:gd name="connsiteX2" fmla="*/ 2830674 w 2930931"/>
              <a:gd name="connsiteY2" fmla="*/ 806612 h 806612"/>
              <a:gd name="connsiteX3" fmla="*/ 2930931 w 2930931"/>
              <a:gd name="connsiteY3" fmla="*/ 785765 h 806612"/>
              <a:gd name="connsiteX4" fmla="*/ 1 w 2930931"/>
              <a:gd name="connsiteY4" fmla="*/ 0 h 806612"/>
              <a:gd name="connsiteX0" fmla="*/ 1 w 3204530"/>
              <a:gd name="connsiteY0" fmla="*/ 0 h 944725"/>
              <a:gd name="connsiteX1" fmla="*/ 0 w 3204530"/>
              <a:gd name="connsiteY1" fmla="*/ 75665 h 944725"/>
              <a:gd name="connsiteX2" fmla="*/ 3204530 w 3204530"/>
              <a:gd name="connsiteY2" fmla="*/ 944725 h 944725"/>
              <a:gd name="connsiteX3" fmla="*/ 2930931 w 3204530"/>
              <a:gd name="connsiteY3" fmla="*/ 785765 h 944725"/>
              <a:gd name="connsiteX4" fmla="*/ 1 w 3204530"/>
              <a:gd name="connsiteY4" fmla="*/ 0 h 944725"/>
              <a:gd name="connsiteX0" fmla="*/ 1 w 3426231"/>
              <a:gd name="connsiteY0" fmla="*/ 0 h 944725"/>
              <a:gd name="connsiteX1" fmla="*/ 0 w 3426231"/>
              <a:gd name="connsiteY1" fmla="*/ 75665 h 944725"/>
              <a:gd name="connsiteX2" fmla="*/ 3204530 w 3426231"/>
              <a:gd name="connsiteY2" fmla="*/ 944725 h 944725"/>
              <a:gd name="connsiteX3" fmla="*/ 3426231 w 3426231"/>
              <a:gd name="connsiteY3" fmla="*/ 923877 h 944725"/>
              <a:gd name="connsiteX4" fmla="*/ 1 w 3426231"/>
              <a:gd name="connsiteY4" fmla="*/ 0 h 944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6231" h="944725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3204530" y="944725"/>
                </a:lnTo>
                <a:lnTo>
                  <a:pt x="3426231" y="923877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2/5/15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4572000" y="609600"/>
            <a:ext cx="3886200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76274" y="1527048"/>
            <a:ext cx="3383280" cy="329184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0" y="609600"/>
            <a:ext cx="3886200" cy="4190999"/>
          </a:xfrm>
          <a:ln w="79375">
            <a:solidFill>
              <a:schemeClr val="tx1"/>
            </a:solidFill>
            <a:miter lim="800000"/>
          </a:ln>
          <a:effectLst>
            <a:outerShdw blurRad="50800" dist="38100" dir="5400000" algn="ctr" rotWithShape="0">
              <a:srgbClr val="000000">
                <a:alpha val="42000"/>
              </a:srgb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5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676656" y="1524000"/>
            <a:ext cx="3381375" cy="329565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13">
              <a:alphaModFix amt="15000"/>
            </a:blip>
            <a:srcRect/>
            <a:tile tx="0" ty="0" sx="76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00200"/>
            <a:ext cx="7772400" cy="4525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416675"/>
            <a:ext cx="1981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lang="en-US" sz="900" kern="1200" cap="all" spc="110" baseline="0" smtClean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</a:lstStyle>
          <a:p>
            <a:fld id="{7CE38E4D-051A-41E1-86A4-E56916468FD0}" type="datetimeFigureOut">
              <a:rPr lang="en-US" smtClean="0"/>
              <a:t>2/5/15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" y="6416675"/>
            <a:ext cx="28956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l">
              <a:defRPr sz="900" cap="all" spc="110" baseline="0">
                <a:solidFill>
                  <a:srgbClr val="4D4D4D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16675"/>
            <a:ext cx="457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 b="1" baseline="0">
                <a:solidFill>
                  <a:srgbClr val="4D4D4D"/>
                </a:solidFill>
              </a:defRPr>
            </a:lvl1pPr>
          </a:lstStyle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475" r:id="rId1"/>
    <p:sldLayoutId id="2147484476" r:id="rId2"/>
    <p:sldLayoutId id="2147484477" r:id="rId3"/>
    <p:sldLayoutId id="2147484478" r:id="rId4"/>
    <p:sldLayoutId id="2147484479" r:id="rId5"/>
    <p:sldLayoutId id="2147484480" r:id="rId6"/>
    <p:sldLayoutId id="2147484481" r:id="rId7"/>
    <p:sldLayoutId id="2147484482" r:id="rId8"/>
    <p:sldLayoutId id="2147484483" r:id="rId9"/>
    <p:sldLayoutId id="2147484484" r:id="rId10"/>
    <p:sldLayoutId id="214748448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kalho13/Grug_Presentation" TargetMode="External"/><Relationship Id="rId3" Type="http://schemas.openxmlformats.org/officeDocument/2006/relationships/hyperlink" Target="http://www.latlong.net/convert-address-to-lat-long.html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692" y="1741047"/>
            <a:ext cx="8982103" cy="132891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 smtClean="0"/>
              <a:t>Salesforce.com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and the </a:t>
            </a:r>
            <a:br>
              <a:rPr lang="en-US" dirty="0" smtClean="0"/>
            </a:br>
            <a:r>
              <a:rPr lang="en-US" dirty="0" smtClean="0"/>
              <a:t>Google Map API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7513" y="5054806"/>
            <a:ext cx="8307387" cy="753036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555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274638"/>
            <a:ext cx="7971139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Issues</a:t>
            </a:r>
            <a:r>
              <a:rPr lang="en-US" dirty="0" smtClean="0"/>
              <a:t>, Challenges and Opportunities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Internet Explorer</a:t>
            </a:r>
          </a:p>
          <a:p>
            <a:r>
              <a:rPr lang="en-US" dirty="0" smtClean="0"/>
              <a:t>Marketing</a:t>
            </a:r>
          </a:p>
          <a:p>
            <a:r>
              <a:rPr lang="en-US" dirty="0" smtClean="0"/>
              <a:t>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Any 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865" y="1600201"/>
            <a:ext cx="5078887" cy="3622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952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Materials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endParaRPr lang="en-US" dirty="0" smtClean="0"/>
          </a:p>
          <a:p>
            <a:pPr lvl="1"/>
            <a:r>
              <a:rPr lang="en-US" dirty="0" smtClean="0"/>
              <a:t>This Presentation and Code Samples</a:t>
            </a:r>
          </a:p>
          <a:p>
            <a:pPr lvl="2"/>
            <a:r>
              <a:rPr lang="en-US" dirty="0">
                <a:hlinkClick r:id="rId2"/>
              </a:rPr>
              <a:t>https://github.com/kalho13/</a:t>
            </a:r>
            <a:r>
              <a:rPr lang="en-US" smtClean="0">
                <a:hlinkClick r:id="rId2"/>
              </a:rPr>
              <a:t>GRUG_Presentation</a:t>
            </a:r>
            <a:endParaRPr lang="en-US" dirty="0" smtClean="0"/>
          </a:p>
          <a:p>
            <a:r>
              <a:rPr lang="en-US" dirty="0" smtClean="0"/>
              <a:t>Getting </a:t>
            </a:r>
            <a:r>
              <a:rPr lang="en-US" dirty="0" smtClean="0"/>
              <a:t>Longitude and </a:t>
            </a:r>
            <a:r>
              <a:rPr lang="en-US" dirty="0" smtClean="0"/>
              <a:t>Latitude</a:t>
            </a:r>
          </a:p>
          <a:p>
            <a:pPr lvl="1"/>
            <a:r>
              <a:rPr lang="en-US" dirty="0">
                <a:hlinkClick r:id="rId3"/>
              </a:rPr>
              <a:t>http://www.latlong.net/convert-address-to-lat-</a:t>
            </a:r>
            <a:r>
              <a:rPr lang="en-US" dirty="0" smtClean="0">
                <a:hlinkClick r:id="rId3"/>
              </a:rPr>
              <a:t>long.html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054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924" y="1288549"/>
            <a:ext cx="8308975" cy="1143000"/>
          </a:xfrm>
        </p:spPr>
        <p:txBody>
          <a:bodyPr/>
          <a:lstStyle/>
          <a:p>
            <a:pPr algn="ctr"/>
            <a:r>
              <a:rPr lang="en-US" dirty="0" smtClean="0"/>
              <a:t>Thank You for Your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567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Beginning with The 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Google Map of Customer </a:t>
            </a:r>
            <a:r>
              <a:rPr lang="en-US" dirty="0" smtClean="0"/>
              <a:t>Locations and Products</a:t>
            </a:r>
            <a:endParaRPr lang="en-US" dirty="0" smtClean="0"/>
          </a:p>
          <a:p>
            <a:r>
              <a:rPr lang="en-US" dirty="0" smtClean="0"/>
              <a:t>Accessible to the Public</a:t>
            </a:r>
          </a:p>
          <a:p>
            <a:r>
              <a:rPr lang="en-US" dirty="0" smtClean="0"/>
              <a:t>Unique Requirements</a:t>
            </a:r>
          </a:p>
          <a:p>
            <a:r>
              <a:rPr lang="en-US" dirty="0" smtClean="0"/>
              <a:t>Integrated into Website using REST API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817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Breaking Out  The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Account Locations</a:t>
            </a:r>
          </a:p>
          <a:p>
            <a:r>
              <a:rPr lang="en-US" dirty="0" smtClean="0"/>
              <a:t>Account Course Child Records</a:t>
            </a:r>
          </a:p>
          <a:p>
            <a:r>
              <a:rPr lang="en-US" dirty="0" smtClean="0"/>
              <a:t>APEX Controller Class</a:t>
            </a:r>
          </a:p>
          <a:p>
            <a:r>
              <a:rPr lang="en-US" dirty="0" err="1" smtClean="0"/>
              <a:t>VisualForce</a:t>
            </a:r>
            <a:r>
              <a:rPr lang="en-US" dirty="0" smtClean="0"/>
              <a:t> Page</a:t>
            </a:r>
          </a:p>
          <a:p>
            <a:r>
              <a:rPr lang="en-US" dirty="0" err="1" smtClean="0"/>
              <a:t>Saleforce.com</a:t>
            </a:r>
            <a:r>
              <a:rPr lang="en-US" dirty="0" smtClean="0"/>
              <a:t> Public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154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Account Locations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the </a:t>
            </a:r>
            <a:r>
              <a:rPr lang="en-US" dirty="0" err="1" smtClean="0"/>
              <a:t>Geolocation</a:t>
            </a:r>
            <a:r>
              <a:rPr lang="en-US" dirty="0" smtClean="0"/>
              <a:t> Field</a:t>
            </a:r>
          </a:p>
          <a:p>
            <a:pPr lvl="1"/>
            <a:r>
              <a:rPr lang="en-US" dirty="0" smtClean="0"/>
              <a:t>Automatic validation when either longitude or latitude value entered.</a:t>
            </a:r>
          </a:p>
          <a:p>
            <a:r>
              <a:rPr lang="en-US" dirty="0" smtClean="0"/>
              <a:t>Populating the Longitude and Latitude</a:t>
            </a:r>
          </a:p>
          <a:p>
            <a:pPr lvl="1"/>
            <a:r>
              <a:rPr lang="en-US" dirty="0" smtClean="0"/>
              <a:t>Added as part of the process when customer established.</a:t>
            </a:r>
          </a:p>
          <a:p>
            <a:r>
              <a:rPr lang="en-US" dirty="0" smtClean="0"/>
              <a:t>Can I use the address instead?</a:t>
            </a:r>
          </a:p>
          <a:p>
            <a:pPr lvl="1"/>
            <a:r>
              <a:rPr lang="en-US" dirty="0" smtClean="0"/>
              <a:t>This is considered geocoding, which Google limits to 2500 every 24 hours and 5 requests per second.</a:t>
            </a:r>
          </a:p>
          <a:p>
            <a:pPr lvl="1"/>
            <a:r>
              <a:rPr lang="en-US" dirty="0" smtClean="0"/>
              <a:t>Of course you can purchase better terms.</a:t>
            </a:r>
          </a:p>
          <a:p>
            <a:pPr lvl="1"/>
            <a:r>
              <a:rPr lang="en-US" dirty="0" smtClean="0"/>
              <a:t>Are all of your addresses correctly entered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Are you using the State and Country </a:t>
            </a:r>
            <a:r>
              <a:rPr lang="en-US" dirty="0" err="1" smtClean="0"/>
              <a:t>Picklists</a:t>
            </a:r>
            <a:r>
              <a:rPr lang="en-US" dirty="0" smtClean="0"/>
              <a:t>?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04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Course as an Account Child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Capturing Attributes of Customer Course</a:t>
            </a:r>
          </a:p>
          <a:p>
            <a:r>
              <a:rPr lang="en-US" dirty="0" smtClean="0"/>
              <a:t>Recording One or Many Associated Course Records</a:t>
            </a:r>
          </a:p>
          <a:p>
            <a:r>
              <a:rPr lang="en-US" dirty="0" smtClean="0"/>
              <a:t>Extending Functionality of the Course Record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867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APEX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</a:t>
            </a:r>
          </a:p>
          <a:p>
            <a:r>
              <a:rPr lang="en-US" dirty="0" smtClean="0"/>
              <a:t>Single SOQL Query</a:t>
            </a:r>
          </a:p>
          <a:p>
            <a:r>
              <a:rPr lang="en-US" dirty="0" smtClean="0"/>
              <a:t>Let’s take a quick look at the code</a:t>
            </a:r>
          </a:p>
        </p:txBody>
      </p:sp>
    </p:spTree>
    <p:extLst>
      <p:ext uri="{BB962C8B-B14F-4D97-AF65-F5344CB8AC3E}">
        <p14:creationId xmlns:p14="http://schemas.microsoft.com/office/powerpoint/2010/main" val="1529094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Visualforce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Remote Call to APEX Controller</a:t>
            </a:r>
          </a:p>
          <a:p>
            <a:r>
              <a:rPr lang="en-US" dirty="0" smtClean="0"/>
              <a:t>Google Maps API</a:t>
            </a:r>
          </a:p>
          <a:p>
            <a:r>
              <a:rPr lang="en-US" dirty="0" err="1" smtClean="0"/>
              <a:t>jQuery</a:t>
            </a:r>
            <a:r>
              <a:rPr lang="en-US" dirty="0" smtClean="0"/>
              <a:t> API</a:t>
            </a:r>
          </a:p>
          <a:p>
            <a:r>
              <a:rPr lang="en-US" dirty="0" smtClean="0"/>
              <a:t>Google Fonts</a:t>
            </a:r>
          </a:p>
          <a:p>
            <a:r>
              <a:rPr lang="en-US" dirty="0" smtClean="0"/>
              <a:t>A Bit of </a:t>
            </a:r>
            <a:r>
              <a:rPr lang="en-US" dirty="0" smtClean="0"/>
              <a:t>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65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High Level </a:t>
            </a:r>
            <a:r>
              <a:rPr lang="en-US" dirty="0" err="1" smtClean="0"/>
              <a:t>PeEk</a:t>
            </a:r>
            <a:r>
              <a:rPr lang="en-US" dirty="0" smtClean="0"/>
              <a:t> </a:t>
            </a:r>
            <a:r>
              <a:rPr lang="en-US" dirty="0" smtClean="0"/>
              <a:t>at the </a:t>
            </a:r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HTML</a:t>
            </a:r>
          </a:p>
          <a:p>
            <a:r>
              <a:rPr lang="en-US" dirty="0" smtClean="0"/>
              <a:t>Instantiating </a:t>
            </a:r>
            <a:r>
              <a:rPr lang="en-US" dirty="0"/>
              <a:t>O</a:t>
            </a:r>
            <a:r>
              <a:rPr lang="en-US" dirty="0" smtClean="0"/>
              <a:t>ur Map</a:t>
            </a:r>
          </a:p>
          <a:p>
            <a:r>
              <a:rPr lang="en-US" dirty="0" smtClean="0"/>
              <a:t>Remote SOQL Query to Salesforce using @</a:t>
            </a:r>
            <a:r>
              <a:rPr lang="en-US" dirty="0" err="1" smtClean="0"/>
              <a:t>RemoteAction</a:t>
            </a:r>
            <a:endParaRPr lang="en-US" dirty="0" smtClean="0"/>
          </a:p>
          <a:p>
            <a:r>
              <a:rPr lang="en-US" dirty="0" smtClean="0"/>
              <a:t>Create a Manageable List</a:t>
            </a:r>
          </a:p>
          <a:p>
            <a:r>
              <a:rPr lang="en-US" dirty="0" smtClean="0"/>
              <a:t>Creating a Marker for Each Customer Course</a:t>
            </a:r>
          </a:p>
          <a:p>
            <a:r>
              <a:rPr lang="en-US" dirty="0" smtClean="0"/>
              <a:t>Adding the Mouse Events to Each Marker</a:t>
            </a:r>
          </a:p>
          <a:p>
            <a:r>
              <a:rPr lang="en-US" dirty="0" smtClean="0"/>
              <a:t>Merging Multiple Courses at Location into Single Marker</a:t>
            </a:r>
          </a:p>
          <a:p>
            <a:r>
              <a:rPr lang="en-US" dirty="0" smtClean="0"/>
              <a:t>Adding the Clickable Customer Web Site URL to the Marker </a:t>
            </a:r>
            <a:r>
              <a:rPr lang="en-US" dirty="0" err="1" smtClean="0"/>
              <a:t>InfoBox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552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Salesforce.com</a:t>
            </a:r>
            <a:r>
              <a:rPr lang="en-US" dirty="0" smtClean="0"/>
              <a:t> Public Website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Exposing the Visualforce Page to the Public</a:t>
            </a:r>
          </a:p>
          <a:p>
            <a:r>
              <a:rPr lang="en-US" dirty="0" smtClean="0"/>
              <a:t>Granular Control for the Security of the Public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243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theme/theme1.xml><?xml version="1.0" encoding="utf-8"?>
<a:theme xmlns:a="http://schemas.openxmlformats.org/drawingml/2006/main" name="Urban Pop">
  <a:themeElements>
    <a:clrScheme name="Urban Pop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86CE24"/>
      </a:accent1>
      <a:accent2>
        <a:srgbClr val="00A2E6"/>
      </a:accent2>
      <a:accent3>
        <a:srgbClr val="FAC810"/>
      </a:accent3>
      <a:accent4>
        <a:srgbClr val="7D8F8C"/>
      </a:accent4>
      <a:accent5>
        <a:srgbClr val="D06B20"/>
      </a:accent5>
      <a:accent6>
        <a:srgbClr val="958B8B"/>
      </a:accent6>
      <a:hlink>
        <a:srgbClr val="FF9900"/>
      </a:hlink>
      <a:folHlink>
        <a:srgbClr val="969696"/>
      </a:folHlink>
    </a:clrScheme>
    <a:fontScheme name="Urban Pop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Urban Pop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58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contourW="15875">
            <a:bevelT w="95250" h="1270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alpha val="100000"/>
                <a:satMod val="100000"/>
                <a:lumMod val="100000"/>
              </a:schemeClr>
            </a:gs>
            <a:gs pos="9000">
              <a:schemeClr val="phClr">
                <a:tint val="90000"/>
                <a:shade val="100000"/>
                <a:alpha val="100000"/>
                <a:satMod val="100000"/>
                <a:lumMod val="100000"/>
              </a:schemeClr>
            </a:gs>
            <a:gs pos="34000">
              <a:schemeClr val="phClr">
                <a:tint val="83000"/>
                <a:shade val="100000"/>
                <a:alpha val="100000"/>
                <a:satMod val="100000"/>
                <a:lumMod val="100000"/>
              </a:schemeClr>
            </a:gs>
            <a:gs pos="62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  <a:gs pos="90000">
              <a:schemeClr val="phClr">
                <a:tint val="92000"/>
                <a:shade val="100000"/>
                <a:alpha val="100000"/>
                <a:satMod val="100000"/>
                <a:lumMod val="90000"/>
              </a:schemeClr>
            </a:gs>
            <a:gs pos="100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8000"/>
              </a:schemeClr>
            </a:gs>
            <a:gs pos="100000">
              <a:schemeClr val="phClr">
                <a:tint val="95000"/>
                <a:shade val="98000"/>
                <a:lumMod val="80000"/>
              </a:schemeClr>
            </a:gs>
          </a:gsLst>
          <a:path path="circle">
            <a:fillToRect l="50000" t="100000" r="10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 Pop.thmx</Template>
  <TotalTime>3382</TotalTime>
  <Words>310</Words>
  <Application>Microsoft Macintosh PowerPoint</Application>
  <PresentationFormat>On-screen Show (4:3)</PresentationFormat>
  <Paragraphs>60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Urban Pop</vt:lpstr>
      <vt:lpstr>Salesforce.com  and the  Google Map API</vt:lpstr>
      <vt:lpstr>Beginning with The End</vt:lpstr>
      <vt:lpstr>Breaking Out  The COMPONENTS</vt:lpstr>
      <vt:lpstr>Account Locations</vt:lpstr>
      <vt:lpstr>Course as an Account Child</vt:lpstr>
      <vt:lpstr>The APEX Class</vt:lpstr>
      <vt:lpstr>The Visualforce Page</vt:lpstr>
      <vt:lpstr>A High Level PeEk at the CODE</vt:lpstr>
      <vt:lpstr>The Salesforce.com Public Website</vt:lpstr>
      <vt:lpstr>Issues, Challenges and Opportunities</vt:lpstr>
      <vt:lpstr>Any Questions?</vt:lpstr>
      <vt:lpstr>Reference Materials</vt:lpstr>
      <vt:lpstr>Thank You for Your Time</vt:lpstr>
    </vt:vector>
  </TitlesOfParts>
  <Company>Ropes Courses,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Salesforce.com  and the  Google Map API</dc:title>
  <dc:creator>Kal Howell</dc:creator>
  <cp:lastModifiedBy>Kal Howell</cp:lastModifiedBy>
  <cp:revision>52</cp:revision>
  <dcterms:created xsi:type="dcterms:W3CDTF">2015-01-06T14:45:14Z</dcterms:created>
  <dcterms:modified xsi:type="dcterms:W3CDTF">2015-02-05T15:46:10Z</dcterms:modified>
</cp:coreProperties>
</file>