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9" r:id="rId4"/>
    <p:sldId id="260" r:id="rId5"/>
    <p:sldId id="261" r:id="rId6"/>
    <p:sldId id="262" r:id="rId7"/>
    <p:sldId id="263" r:id="rId8"/>
    <p:sldId id="268" r:id="rId9"/>
    <p:sldId id="269" r:id="rId10"/>
    <p:sldId id="265" r:id="rId11"/>
    <p:sldId id="267" r:id="rId12"/>
  </p:sldIdLst>
  <p:sldSz cx="9144000" cy="5143500" type="screen16x9"/>
  <p:notesSz cx="6858000" cy="9144000"/>
  <p:embeddedFontLst>
    <p:embeddedFont>
      <p:font typeface="Chivo" panose="020B0604020202020204" charset="0"/>
      <p:regular r:id="rId14"/>
      <p:bold r:id="rId15"/>
      <p:italic r:id="rId16"/>
      <p:boldItalic r:id="rId17"/>
    </p:embeddedFont>
    <p:embeddedFont>
      <p:font typeface="DM Sans" pitchFamily="2" charset="0"/>
      <p:regular r:id="rId18"/>
      <p:bold r:id="rId19"/>
      <p:italic r:id="rId20"/>
      <p:boldItalic r:id="rId21"/>
    </p:embeddedFont>
    <p:embeddedFont>
      <p:font typeface="Fahkwang" panose="00000500000000000000" pitchFamily="2" charset="-34"/>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D8060C-67C3-4FD9-ACC0-7B3C5E088C35}">
  <a:tblStyle styleId="{6DD8060C-67C3-4FD9-ACC0-7B3C5E088C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5" autoAdjust="0"/>
  </p:normalViewPr>
  <p:slideViewPr>
    <p:cSldViewPr>
      <p:cViewPr varScale="1">
        <p:scale>
          <a:sx n="103" d="100"/>
          <a:sy n="103" d="100"/>
        </p:scale>
        <p:origin x="874" y="76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508488c5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508488c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114f03d2a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114f03d2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1"/>
        <p:cNvGrpSpPr/>
        <p:nvPr/>
      </p:nvGrpSpPr>
      <p:grpSpPr>
        <a:xfrm>
          <a:off x="0" y="0"/>
          <a:ext cx="0" cy="0"/>
          <a:chOff x="0" y="0"/>
          <a:chExt cx="0" cy="0"/>
        </a:xfrm>
      </p:grpSpPr>
      <p:sp>
        <p:nvSpPr>
          <p:cNvPr id="4322" name="Google Shape;4322;g2114f03d2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3" name="Google Shape;4323;g2114f03d2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7"/>
        <p:cNvGrpSpPr/>
        <p:nvPr/>
      </p:nvGrpSpPr>
      <p:grpSpPr>
        <a:xfrm>
          <a:off x="0" y="0"/>
          <a:ext cx="0" cy="0"/>
          <a:chOff x="0" y="0"/>
          <a:chExt cx="0" cy="0"/>
        </a:xfrm>
      </p:grpSpPr>
      <p:sp>
        <p:nvSpPr>
          <p:cNvPr id="4338" name="Google Shape;4338;g2114f03d2a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9" name="Google Shape;4339;g2114f03d2a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2114f03d2a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2114f03d2a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2114f03d2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2114f03d2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6"/>
        <p:cNvGrpSpPr/>
        <p:nvPr/>
      </p:nvGrpSpPr>
      <p:grpSpPr>
        <a:xfrm>
          <a:off x="0" y="0"/>
          <a:ext cx="0" cy="0"/>
          <a:chOff x="0" y="0"/>
          <a:chExt cx="0" cy="0"/>
        </a:xfrm>
      </p:grpSpPr>
      <p:sp>
        <p:nvSpPr>
          <p:cNvPr id="4467" name="Google Shape;4467;g2114f03d2a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8" name="Google Shape;4468;g2114f03d2a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8"/>
        <p:cNvGrpSpPr/>
        <p:nvPr/>
      </p:nvGrpSpPr>
      <p:grpSpPr>
        <a:xfrm>
          <a:off x="0" y="0"/>
          <a:ext cx="0" cy="0"/>
          <a:chOff x="0" y="0"/>
          <a:chExt cx="0" cy="0"/>
        </a:xfrm>
      </p:grpSpPr>
      <p:sp>
        <p:nvSpPr>
          <p:cNvPr id="4529" name="Google Shape;4529;g2114f03d2a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0" name="Google Shape;4530;g2114f03d2a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245000" y="845898"/>
            <a:ext cx="5923500" cy="28452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45007" y="3596137"/>
            <a:ext cx="5923500" cy="46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4981575" y="-1088575"/>
            <a:ext cx="2279100" cy="1363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11"/>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txBox="1">
            <a:spLocks noGrp="1"/>
          </p:cNvSpPr>
          <p:nvPr>
            <p:ph type="title" hasCustomPrompt="1"/>
          </p:nvPr>
        </p:nvSpPr>
        <p:spPr>
          <a:xfrm>
            <a:off x="848700" y="1727250"/>
            <a:ext cx="7446600" cy="1723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11"/>
          <p:cNvSpPr txBox="1">
            <a:spLocks noGrp="1"/>
          </p:cNvSpPr>
          <p:nvPr>
            <p:ph type="subTitle" idx="1"/>
          </p:nvPr>
        </p:nvSpPr>
        <p:spPr>
          <a:xfrm>
            <a:off x="1912050" y="3451050"/>
            <a:ext cx="53199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80" name="Google Shape;80;p11"/>
          <p:cNvGrpSpPr/>
          <p:nvPr/>
        </p:nvGrpSpPr>
        <p:grpSpPr>
          <a:xfrm>
            <a:off x="251575" y="260788"/>
            <a:ext cx="579625" cy="557161"/>
            <a:chOff x="304275" y="275275"/>
            <a:chExt cx="579625" cy="557161"/>
          </a:xfrm>
        </p:grpSpPr>
        <p:sp>
          <p:nvSpPr>
            <p:cNvPr id="81" name="Google Shape;81;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1"/>
          <p:cNvGrpSpPr/>
          <p:nvPr/>
        </p:nvGrpSpPr>
        <p:grpSpPr>
          <a:xfrm>
            <a:off x="8484225" y="260788"/>
            <a:ext cx="355063" cy="557161"/>
            <a:chOff x="304275" y="275275"/>
            <a:chExt cx="355063" cy="557161"/>
          </a:xfrm>
        </p:grpSpPr>
        <p:sp>
          <p:nvSpPr>
            <p:cNvPr id="91" name="Google Shape;91;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952500" y="543325"/>
            <a:ext cx="61389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13400" y="2216763"/>
            <a:ext cx="3210900" cy="923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3400" y="1363238"/>
            <a:ext cx="1620300" cy="91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13399" y="3066863"/>
            <a:ext cx="32109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a:off x="4956825" y="-672524"/>
            <a:ext cx="4996800" cy="49968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rot="5400000">
            <a:off x="8229016" y="2466531"/>
            <a:ext cx="896100" cy="206100"/>
            <a:chOff x="5733519" y="960358"/>
            <a:chExt cx="896100" cy="206100"/>
          </a:xfrm>
        </p:grpSpPr>
        <p:grpSp>
          <p:nvGrpSpPr>
            <p:cNvPr id="20" name="Google Shape;20;p3"/>
            <p:cNvGrpSpPr/>
            <p:nvPr/>
          </p:nvGrpSpPr>
          <p:grpSpPr>
            <a:xfrm>
              <a:off x="5733519" y="960358"/>
              <a:ext cx="210300" cy="206100"/>
              <a:chOff x="5733519" y="960358"/>
              <a:chExt cx="210300" cy="206100"/>
            </a:xfrm>
          </p:grpSpPr>
          <p:cxnSp>
            <p:nvCxnSpPr>
              <p:cNvPr id="21" name="Google Shape;21;p3"/>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2" name="Google Shape;22;p3"/>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3" name="Google Shape;23;p3"/>
            <p:cNvGrpSpPr/>
            <p:nvPr/>
          </p:nvGrpSpPr>
          <p:grpSpPr>
            <a:xfrm>
              <a:off x="6076419" y="960358"/>
              <a:ext cx="210300" cy="206100"/>
              <a:chOff x="6076419" y="960358"/>
              <a:chExt cx="210300" cy="206100"/>
            </a:xfrm>
          </p:grpSpPr>
          <p:cxnSp>
            <p:nvCxnSpPr>
              <p:cNvPr id="24" name="Google Shape;24;p3"/>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5" name="Google Shape;25;p3"/>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 name="Google Shape;26;p3"/>
            <p:cNvGrpSpPr/>
            <p:nvPr/>
          </p:nvGrpSpPr>
          <p:grpSpPr>
            <a:xfrm>
              <a:off x="6419319" y="960358"/>
              <a:ext cx="210300" cy="206100"/>
              <a:chOff x="6419319" y="960358"/>
              <a:chExt cx="210300" cy="206100"/>
            </a:xfrm>
          </p:grpSpPr>
          <p:cxnSp>
            <p:nvCxnSpPr>
              <p:cNvPr id="27" name="Google Shape;27;p3"/>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3"/>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713275" y="445025"/>
            <a:ext cx="7717500" cy="1273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4" name="Google Shape;34;p4"/>
          <p:cNvSpPr txBox="1">
            <a:spLocks noGrp="1"/>
          </p:cNvSpPr>
          <p:nvPr>
            <p:ph type="body" idx="1"/>
          </p:nvPr>
        </p:nvSpPr>
        <p:spPr>
          <a:xfrm>
            <a:off x="713275" y="1927700"/>
            <a:ext cx="7717500" cy="238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35" name="Google Shape;35;p4"/>
          <p:cNvGrpSpPr/>
          <p:nvPr/>
        </p:nvGrpSpPr>
        <p:grpSpPr>
          <a:xfrm>
            <a:off x="170166" y="152606"/>
            <a:ext cx="896100" cy="206100"/>
            <a:chOff x="5733519" y="960358"/>
            <a:chExt cx="896100" cy="206100"/>
          </a:xfrm>
        </p:grpSpPr>
        <p:grpSp>
          <p:nvGrpSpPr>
            <p:cNvPr id="36" name="Google Shape;36;p4"/>
            <p:cNvGrpSpPr/>
            <p:nvPr/>
          </p:nvGrpSpPr>
          <p:grpSpPr>
            <a:xfrm>
              <a:off x="5733519" y="960358"/>
              <a:ext cx="210300" cy="206100"/>
              <a:chOff x="5733519" y="960358"/>
              <a:chExt cx="210300" cy="206100"/>
            </a:xfrm>
          </p:grpSpPr>
          <p:cxnSp>
            <p:nvCxnSpPr>
              <p:cNvPr id="37" name="Google Shape;37;p4"/>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8" name="Google Shape;38;p4"/>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9" name="Google Shape;39;p4"/>
            <p:cNvGrpSpPr/>
            <p:nvPr/>
          </p:nvGrpSpPr>
          <p:grpSpPr>
            <a:xfrm>
              <a:off x="6076419" y="960358"/>
              <a:ext cx="210300" cy="206100"/>
              <a:chOff x="6076419" y="960358"/>
              <a:chExt cx="210300" cy="206100"/>
            </a:xfrm>
          </p:grpSpPr>
          <p:cxnSp>
            <p:nvCxnSpPr>
              <p:cNvPr id="40" name="Google Shape;40;p4"/>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1" name="Google Shape;41;p4"/>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42" name="Google Shape;42;p4"/>
            <p:cNvGrpSpPr/>
            <p:nvPr/>
          </p:nvGrpSpPr>
          <p:grpSpPr>
            <a:xfrm>
              <a:off x="6419319" y="960358"/>
              <a:ext cx="210300" cy="206100"/>
              <a:chOff x="6419319" y="960358"/>
              <a:chExt cx="210300" cy="206100"/>
            </a:xfrm>
          </p:grpSpPr>
          <p:cxnSp>
            <p:nvCxnSpPr>
              <p:cNvPr id="43" name="Google Shape;43;p4"/>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4" name="Google Shape;44;p4"/>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7" name="Google Shape;47;p5"/>
          <p:cNvSpPr txBox="1">
            <a:spLocks noGrp="1"/>
          </p:cNvSpPr>
          <p:nvPr>
            <p:ph type="title" idx="2"/>
          </p:nvPr>
        </p:nvSpPr>
        <p:spPr>
          <a:xfrm>
            <a:off x="1287363" y="3050475"/>
            <a:ext cx="2959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5"/>
          <p:cNvSpPr txBox="1">
            <a:spLocks noGrp="1"/>
          </p:cNvSpPr>
          <p:nvPr>
            <p:ph type="subTitle" idx="1"/>
          </p:nvPr>
        </p:nvSpPr>
        <p:spPr>
          <a:xfrm>
            <a:off x="1287363" y="3480023"/>
            <a:ext cx="2959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5"/>
          <p:cNvSpPr txBox="1">
            <a:spLocks noGrp="1"/>
          </p:cNvSpPr>
          <p:nvPr>
            <p:ph type="title" idx="3"/>
          </p:nvPr>
        </p:nvSpPr>
        <p:spPr>
          <a:xfrm>
            <a:off x="4896828" y="3050475"/>
            <a:ext cx="2959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5"/>
          <p:cNvSpPr txBox="1">
            <a:spLocks noGrp="1"/>
          </p:cNvSpPr>
          <p:nvPr>
            <p:ph type="subTitle" idx="4"/>
          </p:nvPr>
        </p:nvSpPr>
        <p:spPr>
          <a:xfrm>
            <a:off x="4896828" y="3480023"/>
            <a:ext cx="2959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7" name="Google Shape;57;p6"/>
          <p:cNvSpPr/>
          <p:nvPr/>
        </p:nvSpPr>
        <p:spPr>
          <a:xfrm>
            <a:off x="-1015103" y="-1130775"/>
            <a:ext cx="1784400" cy="17844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6"/>
          <p:cNvGrpSpPr/>
          <p:nvPr/>
        </p:nvGrpSpPr>
        <p:grpSpPr>
          <a:xfrm>
            <a:off x="8709300" y="4741650"/>
            <a:ext cx="355063" cy="343836"/>
            <a:chOff x="8709300" y="4489900"/>
            <a:chExt cx="355063" cy="343836"/>
          </a:xfrm>
        </p:grpSpPr>
        <p:sp>
          <p:nvSpPr>
            <p:cNvPr id="59" name="Google Shape;59;p6"/>
            <p:cNvSpPr/>
            <p:nvPr/>
          </p:nvSpPr>
          <p:spPr>
            <a:xfrm>
              <a:off x="8709300" y="4489900"/>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933863" y="4489900"/>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709300" y="47032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933863" y="47032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txBox="1">
            <a:spLocks noGrp="1"/>
          </p:cNvSpPr>
          <p:nvPr>
            <p:ph type="title"/>
          </p:nvPr>
        </p:nvSpPr>
        <p:spPr>
          <a:xfrm>
            <a:off x="1273525" y="1150500"/>
            <a:ext cx="39900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7"/>
          <p:cNvSpPr txBox="1">
            <a:spLocks noGrp="1"/>
          </p:cNvSpPr>
          <p:nvPr>
            <p:ph type="body" idx="1"/>
          </p:nvPr>
        </p:nvSpPr>
        <p:spPr>
          <a:xfrm>
            <a:off x="1273525" y="1889400"/>
            <a:ext cx="39900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chemeClr val="dk1"/>
              </a:buClr>
              <a:buSzPts val="1000"/>
              <a:buFont typeface="Open Sans Medium"/>
              <a:buChar char="●"/>
              <a:defRPr/>
            </a:lvl1pPr>
            <a:lvl2pPr marL="914400" lvl="1" indent="-317500" rtl="0">
              <a:spcBef>
                <a:spcPts val="0"/>
              </a:spcBef>
              <a:spcAft>
                <a:spcPts val="0"/>
              </a:spcAft>
              <a:buClr>
                <a:schemeClr val="dk1"/>
              </a:buClr>
              <a:buSzPts val="1400"/>
              <a:buFont typeface="Open Sans Medium"/>
              <a:buChar char="○"/>
              <a:defRPr/>
            </a:lvl2pPr>
            <a:lvl3pPr marL="1371600" lvl="2" indent="-317500" rtl="0">
              <a:spcBef>
                <a:spcPts val="0"/>
              </a:spcBef>
              <a:spcAft>
                <a:spcPts val="0"/>
              </a:spcAft>
              <a:buClr>
                <a:schemeClr val="dk1"/>
              </a:buClr>
              <a:buSzPts val="1400"/>
              <a:buFont typeface="Open Sans Medium"/>
              <a:buChar char="■"/>
              <a:defRPr/>
            </a:lvl3pPr>
            <a:lvl4pPr marL="1828800" lvl="3" indent="-317500" rtl="0">
              <a:spcBef>
                <a:spcPts val="0"/>
              </a:spcBef>
              <a:spcAft>
                <a:spcPts val="0"/>
              </a:spcAft>
              <a:buClr>
                <a:schemeClr val="dk1"/>
              </a:buClr>
              <a:buSzPts val="1400"/>
              <a:buFont typeface="Open Sans Medium"/>
              <a:buChar char="●"/>
              <a:defRPr/>
            </a:lvl4pPr>
            <a:lvl5pPr marL="2286000" lvl="4" indent="-317500" rtl="0">
              <a:spcBef>
                <a:spcPts val="0"/>
              </a:spcBef>
              <a:spcAft>
                <a:spcPts val="0"/>
              </a:spcAft>
              <a:buClr>
                <a:schemeClr val="dk1"/>
              </a:buClr>
              <a:buSzPts val="1400"/>
              <a:buFont typeface="Open Sans Medium"/>
              <a:buChar char="○"/>
              <a:defRPr/>
            </a:lvl5pPr>
            <a:lvl6pPr marL="2743200" lvl="5" indent="-317500" rtl="0">
              <a:spcBef>
                <a:spcPts val="0"/>
              </a:spcBef>
              <a:spcAft>
                <a:spcPts val="0"/>
              </a:spcAft>
              <a:buClr>
                <a:schemeClr val="dk1"/>
              </a:buClr>
              <a:buSzPts val="1400"/>
              <a:buFont typeface="Open Sans Medium"/>
              <a:buChar char="■"/>
              <a:defRPr/>
            </a:lvl6pPr>
            <a:lvl7pPr marL="3200400" lvl="6" indent="-317500" rtl="0">
              <a:spcBef>
                <a:spcPts val="0"/>
              </a:spcBef>
              <a:spcAft>
                <a:spcPts val="0"/>
              </a:spcAft>
              <a:buClr>
                <a:schemeClr val="dk1"/>
              </a:buClr>
              <a:buSzPts val="1400"/>
              <a:buFont typeface="Open Sans Medium"/>
              <a:buChar char="●"/>
              <a:defRPr/>
            </a:lvl7pPr>
            <a:lvl8pPr marL="3657600" lvl="7" indent="-317500" rtl="0">
              <a:spcBef>
                <a:spcPts val="0"/>
              </a:spcBef>
              <a:spcAft>
                <a:spcPts val="0"/>
              </a:spcAft>
              <a:buClr>
                <a:schemeClr val="dk1"/>
              </a:buClr>
              <a:buSzPts val="1400"/>
              <a:buFont typeface="Open Sans Medium"/>
              <a:buChar char="○"/>
              <a:defRPr/>
            </a:lvl8pPr>
            <a:lvl9pPr marL="4114800" lvl="8" indent="-317500" rtl="0">
              <a:spcBef>
                <a:spcPts val="0"/>
              </a:spcBef>
              <a:spcAft>
                <a:spcPts val="0"/>
              </a:spcAft>
              <a:buClr>
                <a:schemeClr val="dk1"/>
              </a:buClr>
              <a:buSzPts val="1400"/>
              <a:buFont typeface="Open Sans Medium"/>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1600300" y="1094100"/>
            <a:ext cx="5943600" cy="29553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1551950" y="2243500"/>
            <a:ext cx="6040200" cy="8313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3" name="Google Shape;73;p9"/>
          <p:cNvSpPr txBox="1">
            <a:spLocks noGrp="1"/>
          </p:cNvSpPr>
          <p:nvPr>
            <p:ph type="subTitle" idx="1"/>
          </p:nvPr>
        </p:nvSpPr>
        <p:spPr>
          <a:xfrm>
            <a:off x="1551950" y="3074800"/>
            <a:ext cx="6040200" cy="129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6335023" y="2719550"/>
            <a:ext cx="21060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2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txBox="1">
            <a:spLocks noGrp="1"/>
          </p:cNvSpPr>
          <p:nvPr>
            <p:ph type="ctrTitle"/>
          </p:nvPr>
        </p:nvSpPr>
        <p:spPr>
          <a:xfrm>
            <a:off x="899592" y="1203598"/>
            <a:ext cx="7268908" cy="2845200"/>
          </a:xfrm>
          <a:prstGeom prst="rect">
            <a:avLst/>
          </a:prstGeom>
        </p:spPr>
        <p:txBody>
          <a:bodyPr spcFirstLastPara="1" wrap="square" lIns="91425" tIns="91425" rIns="91425" bIns="91425" anchor="t" anchorCtr="0">
            <a:noAutofit/>
          </a:bodyPr>
          <a:lstStyle/>
          <a:p>
            <a:pPr marL="0" indent="0" algn="ctr">
              <a:lnSpc>
                <a:spcPts val="6561"/>
              </a:lnSpc>
            </a:pPr>
            <a:r>
              <a:rPr lang="en-US" sz="2800" dirty="0">
                <a:solidFill>
                  <a:srgbClr val="FAEBEB"/>
                </a:solidFill>
                <a:latin typeface="Dela Gothic One" pitchFamily="34" charset="0"/>
                <a:ea typeface="Dela Gothic One" pitchFamily="34" charset="-122"/>
              </a:rPr>
              <a:t>Handwriting </a:t>
            </a:r>
            <a:r>
              <a:rPr lang="en-US" sz="2800" dirty="0" err="1">
                <a:solidFill>
                  <a:srgbClr val="FAEBEB"/>
                </a:solidFill>
                <a:latin typeface="Dela Gothic One" pitchFamily="34" charset="0"/>
                <a:ea typeface="Dela Gothic One" pitchFamily="34" charset="-122"/>
              </a:rPr>
              <a:t>cassification</a:t>
            </a:r>
            <a:r>
              <a:rPr lang="en-US" sz="2800" dirty="0">
                <a:solidFill>
                  <a:srgbClr val="FAEBEB"/>
                </a:solidFill>
                <a:latin typeface="Dela Gothic One" pitchFamily="34" charset="0"/>
                <a:ea typeface="Dela Gothic One" pitchFamily="34" charset="-122"/>
              </a:rPr>
              <a:t> with KNN</a:t>
            </a:r>
            <a:endParaRPr lang="en-US" sz="2800" dirty="0"/>
          </a:p>
        </p:txBody>
      </p:sp>
      <p:grpSp>
        <p:nvGrpSpPr>
          <p:cNvPr id="110" name="Google Shape;110;p15"/>
          <p:cNvGrpSpPr/>
          <p:nvPr/>
        </p:nvGrpSpPr>
        <p:grpSpPr>
          <a:xfrm>
            <a:off x="304275" y="275275"/>
            <a:ext cx="579625" cy="557161"/>
            <a:chOff x="304275" y="275275"/>
            <a:chExt cx="579625" cy="557161"/>
          </a:xfrm>
        </p:grpSpPr>
        <p:sp>
          <p:nvSpPr>
            <p:cNvPr id="111" name="Google Shape;111;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5"/>
          <p:cNvSpPr/>
          <p:nvPr/>
        </p:nvSpPr>
        <p:spPr>
          <a:xfrm>
            <a:off x="-1044624" y="1203598"/>
            <a:ext cx="2376600" cy="23766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5"/>
          <p:cNvGrpSpPr/>
          <p:nvPr/>
        </p:nvGrpSpPr>
        <p:grpSpPr>
          <a:xfrm>
            <a:off x="2355090" y="4167088"/>
            <a:ext cx="579625" cy="130500"/>
            <a:chOff x="304275" y="275275"/>
            <a:chExt cx="579625" cy="130500"/>
          </a:xfrm>
        </p:grpSpPr>
        <p:sp>
          <p:nvSpPr>
            <p:cNvPr id="215" name="Google Shape;215;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5"/>
          <p:cNvSpPr/>
          <p:nvPr/>
        </p:nvSpPr>
        <p:spPr>
          <a:xfrm>
            <a:off x="363900" y="4337947"/>
            <a:ext cx="349500" cy="397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txBox="1"/>
          <p:nvPr/>
        </p:nvSpPr>
        <p:spPr>
          <a:xfrm>
            <a:off x="1447900" y="339275"/>
            <a:ext cx="1772100" cy="4002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Fahkwang"/>
                <a:ea typeface="Fahkwang"/>
                <a:cs typeface="Fahkwang"/>
                <a:sym typeface="Fahkwang"/>
              </a:rPr>
              <a:t>TECHNOLOGY</a:t>
            </a:r>
            <a:endParaRPr b="1">
              <a:solidFill>
                <a:schemeClr val="dk1"/>
              </a:solidFill>
              <a:latin typeface="Fahkwang"/>
              <a:ea typeface="Fahkwang"/>
              <a:cs typeface="Fahkwang"/>
              <a:sym typeface="Fahkwang"/>
            </a:endParaRPr>
          </a:p>
        </p:txBody>
      </p:sp>
      <p:sp>
        <p:nvSpPr>
          <p:cNvPr id="221" name="Subtitle 220"/>
          <p:cNvSpPr>
            <a:spLocks noGrp="1"/>
          </p:cNvSpPr>
          <p:nvPr>
            <p:ph type="subTitle" idx="1"/>
          </p:nvPr>
        </p:nvSpPr>
        <p:spPr>
          <a:xfrm>
            <a:off x="2843808" y="2715766"/>
            <a:ext cx="5923500" cy="461700"/>
          </a:xfrm>
        </p:spPr>
        <p:txBody>
          <a:bodyPr/>
          <a:lstStyle/>
          <a:p>
            <a:r>
              <a:rPr lang="en-US" dirty="0"/>
              <a:t>BY</a:t>
            </a:r>
          </a:p>
          <a:p>
            <a:pPr marL="482600" indent="-342900"/>
            <a:r>
              <a:rPr lang="en-US" dirty="0"/>
              <a:t>P.KALIYAMOORTHI</a:t>
            </a:r>
          </a:p>
          <a:p>
            <a:pPr marL="482600" indent="-342900"/>
            <a:r>
              <a:rPr lang="en-US" dirty="0"/>
              <a:t>3</a:t>
            </a:r>
            <a:r>
              <a:rPr lang="en-US" baseline="30000" dirty="0"/>
              <a:t>RD</a:t>
            </a:r>
            <a:r>
              <a:rPr lang="en-US" dirty="0"/>
              <a:t> YEAR COMPUTER SCIENCE ENGINEERING</a:t>
            </a:r>
          </a:p>
          <a:p>
            <a:pPr marL="482600" indent="-342900"/>
            <a:r>
              <a:rPr lang="en-US" dirty="0"/>
              <a:t>613521104010</a:t>
            </a:r>
          </a:p>
          <a:p>
            <a:pPr marL="482600" indent="-342900"/>
            <a:r>
              <a:rPr lang="en-US" dirty="0"/>
              <a:t>GOVERNMENT COLLEGE OF ENGINEERING , DHARMAPURI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9"/>
        <p:cNvGrpSpPr/>
        <p:nvPr/>
      </p:nvGrpSpPr>
      <p:grpSpPr>
        <a:xfrm>
          <a:off x="0" y="0"/>
          <a:ext cx="0" cy="0"/>
          <a:chOff x="0" y="0"/>
          <a:chExt cx="0" cy="0"/>
        </a:xfrm>
      </p:grpSpPr>
      <p:sp>
        <p:nvSpPr>
          <p:cNvPr id="35" name="Rectangle 34"/>
          <p:cNvSpPr/>
          <p:nvPr/>
        </p:nvSpPr>
        <p:spPr>
          <a:xfrm>
            <a:off x="755576" y="267494"/>
            <a:ext cx="7488832" cy="954107"/>
          </a:xfrm>
          <a:prstGeom prst="rect">
            <a:avLst/>
          </a:prstGeom>
        </p:spPr>
        <p:txBody>
          <a:bodyPr wrap="square">
            <a:spAutoFit/>
          </a:bodyPr>
          <a:lstStyle/>
          <a:p>
            <a:pPr marL="12700">
              <a:spcBef>
                <a:spcPts val="105"/>
              </a:spcBef>
            </a:pPr>
            <a:r>
              <a:rPr lang="en-US" sz="2800" dirty="0">
                <a:solidFill>
                  <a:schemeClr val="accent1">
                    <a:lumMod val="75000"/>
                  </a:schemeClr>
                </a:solidFill>
              </a:rPr>
              <a:t>CONCLUSION </a:t>
            </a:r>
            <a:br>
              <a:rPr lang="en-US" sz="2800" dirty="0">
                <a:solidFill>
                  <a:schemeClr val="accent1">
                    <a:lumMod val="75000"/>
                  </a:schemeClr>
                </a:solidFill>
              </a:rPr>
            </a:br>
            <a:endParaRPr lang="en-US" sz="2800" dirty="0">
              <a:solidFill>
                <a:schemeClr val="accent1">
                  <a:lumMod val="75000"/>
                </a:schemeClr>
              </a:solidFill>
              <a:latin typeface="Trebuchet MS"/>
              <a:cs typeface="Trebuchet MS"/>
            </a:endParaRPr>
          </a:p>
        </p:txBody>
      </p:sp>
      <p:sp>
        <p:nvSpPr>
          <p:cNvPr id="3" name="Rectangle 2"/>
          <p:cNvSpPr/>
          <p:nvPr/>
        </p:nvSpPr>
        <p:spPr>
          <a:xfrm>
            <a:off x="827584" y="1131590"/>
            <a:ext cx="7704856" cy="2677656"/>
          </a:xfrm>
          <a:prstGeom prst="rect">
            <a:avLst/>
          </a:prstGeom>
        </p:spPr>
        <p:txBody>
          <a:bodyPr wrap="square">
            <a:spAutoFit/>
          </a:bodyPr>
          <a:lstStyle/>
          <a:p>
            <a:r>
              <a:rPr lang="en-US" sz="2400" dirty="0">
                <a:solidFill>
                  <a:schemeClr val="tx1">
                    <a:lumMod val="20000"/>
                    <a:lumOff val="80000"/>
                  </a:schemeClr>
                </a:solidFill>
              </a:rPr>
              <a:t>The proposed system successfully classifies handwritten digits using a hybrid approach of KNN and Neural Network. The system achieved high accuracy and precision, demonstrating its effectiveness. Future work can focus on improving the system's performance on more complex handwriting, such as historical documents or cursive handwriting.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31"/>
        <p:cNvGrpSpPr/>
        <p:nvPr/>
      </p:nvGrpSpPr>
      <p:grpSpPr>
        <a:xfrm>
          <a:off x="0" y="0"/>
          <a:ext cx="0" cy="0"/>
          <a:chOff x="0" y="0"/>
          <a:chExt cx="0" cy="0"/>
        </a:xfrm>
      </p:grpSpPr>
      <p:sp>
        <p:nvSpPr>
          <p:cNvPr id="4532" name="Google Shape;4532;p26"/>
          <p:cNvSpPr txBox="1">
            <a:spLocks noGrp="1"/>
          </p:cNvSpPr>
          <p:nvPr>
            <p:ph type="title"/>
          </p:nvPr>
        </p:nvSpPr>
        <p:spPr>
          <a:xfrm>
            <a:off x="683568" y="483518"/>
            <a:ext cx="7717500" cy="738900"/>
          </a:xfrm>
          <a:prstGeom prst="rect">
            <a:avLst/>
          </a:prstGeom>
        </p:spPr>
        <p:txBody>
          <a:bodyPr spcFirstLastPara="1" wrap="square" lIns="91425" tIns="91425" rIns="91425" bIns="91425" anchor="t" anchorCtr="0">
            <a:noAutofit/>
          </a:bodyPr>
          <a:lstStyle/>
          <a:p>
            <a:pPr marL="12700" lvl="0">
              <a:spcBef>
                <a:spcPts val="105"/>
              </a:spcBef>
              <a:defRPr/>
            </a:pPr>
            <a:r>
              <a:rPr lang="en-US" sz="3200" dirty="0">
                <a:solidFill>
                  <a:schemeClr val="accent1">
                    <a:lumMod val="75000"/>
                  </a:schemeClr>
                </a:solidFill>
              </a:rPr>
              <a:t>REFERENCE</a:t>
            </a:r>
          </a:p>
        </p:txBody>
      </p:sp>
      <p:sp>
        <p:nvSpPr>
          <p:cNvPr id="5" name="Rectangle 4"/>
          <p:cNvSpPr/>
          <p:nvPr/>
        </p:nvSpPr>
        <p:spPr>
          <a:xfrm>
            <a:off x="539552" y="1419622"/>
            <a:ext cx="8229600" cy="369332"/>
          </a:xfrm>
          <a:prstGeom prst="rect">
            <a:avLst/>
          </a:prstGeom>
        </p:spPr>
        <p:txBody>
          <a:bodyPr wrap="square">
            <a:spAutoFit/>
          </a:bodyPr>
          <a:lstStyle/>
          <a:p>
            <a:pPr>
              <a:buFont typeface="Arial" pitchFamily="34" charset="0"/>
              <a:buChar char="•"/>
            </a:pPr>
            <a:endParaRPr lang="en-US" sz="1800" dirty="0">
              <a:solidFill>
                <a:schemeClr val="tx1">
                  <a:lumMod val="20000"/>
                  <a:lumOff val="80000"/>
                </a:schemeClr>
              </a:solidFill>
            </a:endParaRPr>
          </a:p>
        </p:txBody>
      </p:sp>
      <p:sp>
        <p:nvSpPr>
          <p:cNvPr id="13" name="TextBox 12">
            <a:extLst>
              <a:ext uri="{FF2B5EF4-FFF2-40B4-BE49-F238E27FC236}">
                <a16:creationId xmlns:a16="http://schemas.microsoft.com/office/drawing/2014/main" id="{986FF8AA-2BEE-093D-591D-8994195B5688}"/>
              </a:ext>
            </a:extLst>
          </p:cNvPr>
          <p:cNvSpPr txBox="1"/>
          <p:nvPr/>
        </p:nvSpPr>
        <p:spPr>
          <a:xfrm>
            <a:off x="1522142" y="1853331"/>
            <a:ext cx="5081238" cy="738664"/>
          </a:xfrm>
          <a:prstGeom prst="rect">
            <a:avLst/>
          </a:prstGeom>
          <a:noFill/>
        </p:spPr>
        <p:txBody>
          <a:bodyPr wrap="square">
            <a:spAutoFit/>
          </a:bodyPr>
          <a:lstStyle/>
          <a:p>
            <a:r>
              <a:rPr lang="en-IN" dirty="0"/>
              <a:t>https://github.com/Ronny-22-Code/Handwritten-Digit-Classification-using-KNN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713275" y="445025"/>
            <a:ext cx="7717500" cy="1273800"/>
          </a:xfrm>
          <a:prstGeom prst="rect">
            <a:avLst/>
          </a:prstGeom>
        </p:spPr>
        <p:txBody>
          <a:bodyPr spcFirstLastPara="1" wrap="square" lIns="91425" tIns="91425" rIns="91425" bIns="91425" anchor="t" anchorCtr="0">
            <a:noAutofit/>
          </a:bodyPr>
          <a:lstStyle/>
          <a:p>
            <a:pPr lvl="0"/>
            <a:r>
              <a:rPr lang="en-US" sz="3600" dirty="0">
                <a:solidFill>
                  <a:srgbClr val="FAEBEB"/>
                </a:solidFill>
                <a:latin typeface="Dela Gothic One" pitchFamily="34" charset="0"/>
                <a:ea typeface="Dela Gothic One" pitchFamily="34" charset="-122"/>
              </a:rPr>
              <a:t>Handwriting </a:t>
            </a:r>
            <a:r>
              <a:rPr lang="en-US" sz="3600" dirty="0" err="1">
                <a:solidFill>
                  <a:srgbClr val="FAEBEB"/>
                </a:solidFill>
                <a:latin typeface="Dela Gothic One" pitchFamily="34" charset="0"/>
                <a:ea typeface="Dela Gothic One" pitchFamily="34" charset="-122"/>
              </a:rPr>
              <a:t>cassification</a:t>
            </a:r>
            <a:r>
              <a:rPr lang="en-US" sz="3600" dirty="0">
                <a:solidFill>
                  <a:srgbClr val="FAEBEB"/>
                </a:solidFill>
                <a:latin typeface="Dela Gothic One" pitchFamily="34" charset="0"/>
                <a:ea typeface="Dela Gothic One" pitchFamily="34" charset="-122"/>
              </a:rPr>
              <a:t> with KNN</a:t>
            </a:r>
            <a:r>
              <a:rPr lang="en-US" dirty="0">
                <a:solidFill>
                  <a:srgbClr val="FAEBEB"/>
                </a:solidFill>
                <a:latin typeface="Dela Gothic One" pitchFamily="34" charset="0"/>
                <a:ea typeface="Dela Gothic One" pitchFamily="34" charset="-122"/>
                <a:cs typeface="Dela Gothic One" pitchFamily="34" charset="-120"/>
              </a:rPr>
              <a:t> </a:t>
            </a:r>
            <a:endParaRPr dirty="0"/>
          </a:p>
        </p:txBody>
      </p:sp>
      <p:sp>
        <p:nvSpPr>
          <p:cNvPr id="226" name="Google Shape;226;p16"/>
          <p:cNvSpPr txBox="1">
            <a:spLocks noGrp="1"/>
          </p:cNvSpPr>
          <p:nvPr>
            <p:ph type="body" idx="1"/>
          </p:nvPr>
        </p:nvSpPr>
        <p:spPr>
          <a:xfrm>
            <a:off x="683568" y="1275606"/>
            <a:ext cx="7717500" cy="2386800"/>
          </a:xfrm>
          <a:prstGeom prst="rect">
            <a:avLst/>
          </a:prstGeom>
        </p:spPr>
        <p:txBody>
          <a:bodyPr spcFirstLastPara="1" wrap="square" lIns="91425" tIns="91425" rIns="91425" bIns="91425" anchor="t" anchorCtr="0">
            <a:noAutofit/>
          </a:bodyPr>
          <a:lstStyle/>
          <a:p>
            <a:pPr marL="0" indent="0">
              <a:lnSpc>
                <a:spcPts val="2799"/>
              </a:lnSpc>
              <a:buNone/>
            </a:pPr>
            <a:r>
              <a:rPr lang="en-IN" b="1" dirty="0">
                <a:solidFill>
                  <a:srgbClr val="FFE5E5"/>
                </a:solidFill>
                <a:latin typeface="DM Sans" pitchFamily="34" charset="0"/>
                <a:ea typeface="DM Sans" pitchFamily="34" charset="-122"/>
              </a:rPr>
              <a:t>The research on Handwritten Recognition Using SVM, KNN, and Neural Network explores the application of three classification algorithms, namely Support Vector Machine (SVM), K-Nearest Neighbour (KNN), and Neural Network, for recognizing handwriting</a:t>
            </a:r>
          </a:p>
          <a:p>
            <a:pPr marL="0" indent="0">
              <a:lnSpc>
                <a:spcPts val="2799"/>
              </a:lnSpc>
              <a:buNone/>
            </a:pPr>
            <a:r>
              <a:rPr lang="en-US" b="1" dirty="0">
                <a:solidFill>
                  <a:srgbClr val="FFE5E5"/>
                </a:solidFill>
                <a:latin typeface="DM Sans" pitchFamily="34" charset="0"/>
                <a:ea typeface="DM Sans" pitchFamily="34" charset="-122"/>
              </a:rPr>
              <a:t>KNN is highlighted as a simple yet powerful non-parametric classification technique suitable for tasks like handwritten digit recognition</a:t>
            </a:r>
          </a:p>
          <a:p>
            <a:pPr marL="0" indent="0">
              <a:lnSpc>
                <a:spcPts val="2799"/>
              </a:lnSpc>
              <a:buNone/>
            </a:pPr>
            <a:r>
              <a:rPr lang="en-US" b="1" dirty="0">
                <a:solidFill>
                  <a:srgbClr val="FFE5E5"/>
                </a:solidFill>
                <a:latin typeface="DM Sans" pitchFamily="34" charset="0"/>
                <a:ea typeface="DM Sans" pitchFamily="34" charset="-122"/>
              </a:rPr>
              <a:t>The KNN algorithm is characterized as non-parametric and "lazy," meaning it does not assume a specific data distribution and defers model building until new data queries are made.</a:t>
            </a:r>
          </a:p>
          <a:p>
            <a:pPr marL="0" indent="0">
              <a:lnSpc>
                <a:spcPts val="2799"/>
              </a:lnSpc>
              <a:buNone/>
            </a:pPr>
            <a:endParaRPr lang="en-IN" b="1" dirty="0">
              <a:solidFill>
                <a:srgbClr val="FFE5E5"/>
              </a:solidFill>
              <a:latin typeface="DM Sans" pitchFamily="34" charset="0"/>
              <a:ea typeface="DM Sans"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4320" name="Google Shape;4320;p18"/>
          <p:cNvCxnSpPr/>
          <p:nvPr/>
        </p:nvCxnSpPr>
        <p:spPr>
          <a:xfrm>
            <a:off x="1979712" y="4587974"/>
            <a:ext cx="5157300" cy="0"/>
          </a:xfrm>
          <a:prstGeom prst="straightConnector1">
            <a:avLst/>
          </a:prstGeom>
          <a:noFill/>
          <a:ln w="19050" cap="flat" cmpd="sng">
            <a:solidFill>
              <a:schemeClr val="accent2"/>
            </a:solidFill>
            <a:prstDash val="dot"/>
            <a:round/>
            <a:headEnd type="none" w="med" len="med"/>
            <a:tailEnd type="none" w="med" len="med"/>
          </a:ln>
        </p:spPr>
      </p:cxnSp>
      <p:sp>
        <p:nvSpPr>
          <p:cNvPr id="4321" name="Shape 2"/>
          <p:cNvSpPr/>
          <p:nvPr/>
        </p:nvSpPr>
        <p:spPr>
          <a:xfrm>
            <a:off x="395536" y="411510"/>
            <a:ext cx="7776864" cy="3816424"/>
          </a:xfrm>
          <a:prstGeom prst="roundRect">
            <a:avLst>
              <a:gd name="adj" fmla="val 4248"/>
            </a:avLst>
          </a:prstGeom>
          <a:solidFill>
            <a:schemeClr val="bg1"/>
          </a:solidFill>
          <a:ln w="7620">
            <a:solidFill>
              <a:srgbClr val="8D2424"/>
            </a:solidFill>
            <a:prstDash val="solid"/>
          </a:ln>
        </p:spPr>
      </p:sp>
      <p:sp>
        <p:nvSpPr>
          <p:cNvPr id="4329" name="Text 10"/>
          <p:cNvSpPr/>
          <p:nvPr/>
        </p:nvSpPr>
        <p:spPr>
          <a:xfrm>
            <a:off x="2489866" y="6235541"/>
            <a:ext cx="7709443" cy="556715"/>
          </a:xfrm>
          <a:prstGeom prst="rect">
            <a:avLst/>
          </a:prstGeom>
          <a:noFill/>
          <a:ln/>
        </p:spPr>
        <p:txBody>
          <a:bodyPr wrap="square" rtlCol="0" anchor="t"/>
          <a:lstStyle/>
          <a:p>
            <a:pPr marL="0" indent="0">
              <a:lnSpc>
                <a:spcPts val="2690"/>
              </a:lnSpc>
              <a:buNone/>
            </a:pPr>
            <a:r>
              <a:rPr lang="en-US" sz="1000" dirty="0">
                <a:solidFill>
                  <a:srgbClr val="FFE5E5"/>
                </a:solidFill>
                <a:latin typeface="DM Sans" pitchFamily="34" charset="0"/>
                <a:ea typeface="DM Sans" pitchFamily="34" charset="-122"/>
                <a:cs typeface="DM Sans" pitchFamily="34" charset="-120"/>
              </a:rPr>
              <a:t>DCGANs use convolutional layers to generate high-resolution and sharp images through upsampling.</a:t>
            </a:r>
            <a:endParaRPr lang="en-US" sz="1000" dirty="0"/>
          </a:p>
        </p:txBody>
      </p:sp>
      <p:sp>
        <p:nvSpPr>
          <p:cNvPr id="4343" name="Text 6"/>
          <p:cNvSpPr/>
          <p:nvPr/>
        </p:nvSpPr>
        <p:spPr>
          <a:xfrm>
            <a:off x="7733250" y="2965490"/>
            <a:ext cx="4136946" cy="666988"/>
          </a:xfrm>
          <a:prstGeom prst="rect">
            <a:avLst/>
          </a:prstGeom>
          <a:noFill/>
          <a:ln/>
        </p:spPr>
        <p:txBody>
          <a:bodyPr wrap="square" rtlCol="0" anchor="t"/>
          <a:lstStyle/>
          <a:p>
            <a:pPr marL="0" indent="0">
              <a:lnSpc>
                <a:spcPts val="2627"/>
              </a:lnSpc>
              <a:buNone/>
            </a:pPr>
            <a:endParaRPr lang="en-US" sz="1100" dirty="0"/>
          </a:p>
        </p:txBody>
      </p:sp>
      <p:sp>
        <p:nvSpPr>
          <p:cNvPr id="16" name="object 21"/>
          <p:cNvSpPr txBox="1">
            <a:spLocks noGrp="1"/>
          </p:cNvSpPr>
          <p:nvPr>
            <p:ph type="title"/>
          </p:nvPr>
        </p:nvSpPr>
        <p:spPr>
          <a:xfrm>
            <a:off x="611560" y="771550"/>
            <a:ext cx="2852943" cy="395621"/>
          </a:xfrm>
          <a:prstGeom prst="rect">
            <a:avLst/>
          </a:prstGeom>
        </p:spPr>
        <p:txBody>
          <a:bodyPr vert="horz" wrap="square" lIns="0" tIns="13335" rIns="0" bIns="0" rtlCol="0">
            <a:spAutoFit/>
          </a:bodyPr>
          <a:lstStyle/>
          <a:p>
            <a:pPr marL="12700">
              <a:lnSpc>
                <a:spcPct val="100000"/>
              </a:lnSpc>
              <a:spcBef>
                <a:spcPts val="105"/>
              </a:spcBef>
            </a:pPr>
            <a:r>
              <a:rPr sz="2400" spc="25" dirty="0"/>
              <a:t>A</a:t>
            </a:r>
            <a:r>
              <a:rPr sz="2400" spc="-5" dirty="0"/>
              <a:t>G</a:t>
            </a:r>
            <a:r>
              <a:rPr sz="2400" spc="-35" dirty="0"/>
              <a:t>E</a:t>
            </a:r>
            <a:r>
              <a:rPr sz="2400" spc="15" dirty="0"/>
              <a:t>N</a:t>
            </a:r>
            <a:r>
              <a:rPr sz="2400" dirty="0"/>
              <a:t>DA</a:t>
            </a:r>
          </a:p>
        </p:txBody>
      </p:sp>
      <p:sp>
        <p:nvSpPr>
          <p:cNvPr id="17" name="Rectangle 16"/>
          <p:cNvSpPr/>
          <p:nvPr/>
        </p:nvSpPr>
        <p:spPr>
          <a:xfrm>
            <a:off x="2123728" y="1275606"/>
            <a:ext cx="10882991" cy="3001334"/>
          </a:xfrm>
          <a:prstGeom prst="rect">
            <a:avLst/>
          </a:prstGeom>
        </p:spPr>
        <p:txBody>
          <a:bodyPr wrap="square">
            <a:spAutoFit/>
          </a:bodyPr>
          <a:lstStyle/>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 Introduction to Handwriting Classification</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Problem Statement</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Proposed System/Solution</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System Development Approach</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Algorithm and Deployment</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Results</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Conclusion</a:t>
            </a:r>
          </a:p>
          <a:p>
            <a:pPr>
              <a:lnSpc>
                <a:spcPct val="150000"/>
              </a:lnSpc>
              <a:buClr>
                <a:schemeClr val="tx1">
                  <a:lumMod val="20000"/>
                  <a:lumOff val="80000"/>
                </a:schemeClr>
              </a:buClr>
              <a:buFont typeface="Wingdings" pitchFamily="2" charset="2"/>
              <a:buChar char="ü"/>
            </a:pPr>
            <a:r>
              <a:rPr lang="en-US" sz="1600" dirty="0">
                <a:solidFill>
                  <a:schemeClr val="accent1">
                    <a:lumMod val="75000"/>
                  </a:schemeClr>
                </a:solidFill>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4"/>
        <p:cNvGrpSpPr/>
        <p:nvPr/>
      </p:nvGrpSpPr>
      <p:grpSpPr>
        <a:xfrm>
          <a:off x="0" y="0"/>
          <a:ext cx="0" cy="0"/>
          <a:chOff x="0" y="0"/>
          <a:chExt cx="0" cy="0"/>
        </a:xfrm>
      </p:grpSpPr>
      <p:cxnSp>
        <p:nvCxnSpPr>
          <p:cNvPr id="4334" name="Google Shape;4334;p19"/>
          <p:cNvCxnSpPr/>
          <p:nvPr/>
        </p:nvCxnSpPr>
        <p:spPr>
          <a:xfrm>
            <a:off x="713275" y="4229557"/>
            <a:ext cx="7714500" cy="0"/>
          </a:xfrm>
          <a:prstGeom prst="straightConnector1">
            <a:avLst/>
          </a:prstGeom>
          <a:noFill/>
          <a:ln w="19050" cap="flat" cmpd="sng">
            <a:solidFill>
              <a:schemeClr val="accent2"/>
            </a:solidFill>
            <a:prstDash val="dot"/>
            <a:round/>
            <a:headEnd type="none" w="med" len="med"/>
            <a:tailEnd type="none" w="med" len="med"/>
          </a:ln>
        </p:spPr>
      </p:cxnSp>
      <p:sp>
        <p:nvSpPr>
          <p:cNvPr id="5" name="object 7"/>
          <p:cNvSpPr txBox="1">
            <a:spLocks noGrp="1"/>
          </p:cNvSpPr>
          <p:nvPr>
            <p:ph type="title"/>
          </p:nvPr>
        </p:nvSpPr>
        <p:spPr>
          <a:xfrm>
            <a:off x="251520" y="411510"/>
            <a:ext cx="8208912" cy="46038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solidFill>
                  <a:schemeClr val="accent1">
                    <a:lumMod val="75000"/>
                  </a:schemeClr>
                </a:solidFill>
              </a:rPr>
              <a:t>P</a:t>
            </a:r>
            <a:r>
              <a:rPr sz="2800" spc="15" dirty="0">
                <a:solidFill>
                  <a:schemeClr val="accent1">
                    <a:lumMod val="75000"/>
                  </a:schemeClr>
                </a:solidFill>
              </a:rPr>
              <a:t>ROB</a:t>
            </a:r>
            <a:r>
              <a:rPr sz="2800" spc="55" dirty="0">
                <a:solidFill>
                  <a:schemeClr val="accent1">
                    <a:lumMod val="75000"/>
                  </a:schemeClr>
                </a:solidFill>
              </a:rPr>
              <a:t>L</a:t>
            </a:r>
            <a:r>
              <a:rPr sz="2800" spc="-20" dirty="0">
                <a:solidFill>
                  <a:schemeClr val="accent1">
                    <a:lumMod val="75000"/>
                  </a:schemeClr>
                </a:solidFill>
              </a:rPr>
              <a:t>E</a:t>
            </a:r>
            <a:r>
              <a:rPr sz="2800" spc="20" dirty="0">
                <a:solidFill>
                  <a:schemeClr val="accent1">
                    <a:lumMod val="75000"/>
                  </a:schemeClr>
                </a:solidFill>
              </a:rPr>
              <a:t>M</a:t>
            </a:r>
            <a:r>
              <a:rPr lang="en-US" sz="2800" dirty="0">
                <a:solidFill>
                  <a:schemeClr val="accent1">
                    <a:lumMod val="75000"/>
                  </a:schemeClr>
                </a:solidFill>
              </a:rPr>
              <a:t> </a:t>
            </a:r>
            <a:r>
              <a:rPr sz="2800" spc="10" dirty="0">
                <a:solidFill>
                  <a:schemeClr val="accent1">
                    <a:lumMod val="75000"/>
                  </a:schemeClr>
                </a:solidFill>
              </a:rPr>
              <a:t>S</a:t>
            </a:r>
            <a:r>
              <a:rPr sz="2800" spc="-370" dirty="0">
                <a:solidFill>
                  <a:schemeClr val="accent1">
                    <a:lumMod val="75000"/>
                  </a:schemeClr>
                </a:solidFill>
              </a:rPr>
              <a:t>T</a:t>
            </a:r>
            <a:r>
              <a:rPr sz="2800" spc="-375" dirty="0">
                <a:solidFill>
                  <a:schemeClr val="accent1">
                    <a:lumMod val="75000"/>
                  </a:schemeClr>
                </a:solidFill>
              </a:rPr>
              <a:t>A</a:t>
            </a:r>
            <a:r>
              <a:rPr sz="2800" spc="15" dirty="0">
                <a:solidFill>
                  <a:schemeClr val="accent1">
                    <a:lumMod val="75000"/>
                  </a:schemeClr>
                </a:solidFill>
              </a:rPr>
              <a:t>T</a:t>
            </a:r>
            <a:r>
              <a:rPr sz="2800" spc="-10" dirty="0">
                <a:solidFill>
                  <a:schemeClr val="accent1">
                    <a:lumMod val="75000"/>
                  </a:schemeClr>
                </a:solidFill>
              </a:rPr>
              <a:t>E</a:t>
            </a:r>
            <a:r>
              <a:rPr sz="2800" spc="-20" dirty="0">
                <a:solidFill>
                  <a:schemeClr val="accent1">
                    <a:lumMod val="75000"/>
                  </a:schemeClr>
                </a:solidFill>
              </a:rPr>
              <a:t>ME</a:t>
            </a:r>
            <a:r>
              <a:rPr sz="2800" spc="10" dirty="0">
                <a:solidFill>
                  <a:schemeClr val="accent1">
                    <a:lumMod val="75000"/>
                  </a:schemeClr>
                </a:solidFill>
              </a:rPr>
              <a:t>NT</a:t>
            </a:r>
            <a:endParaRPr sz="2800" dirty="0">
              <a:solidFill>
                <a:schemeClr val="accent1">
                  <a:lumMod val="75000"/>
                </a:schemeClr>
              </a:solidFill>
            </a:endParaRPr>
          </a:p>
        </p:txBody>
      </p:sp>
      <p:sp>
        <p:nvSpPr>
          <p:cNvPr id="6" name="Rectangle 5"/>
          <p:cNvSpPr/>
          <p:nvPr/>
        </p:nvSpPr>
        <p:spPr>
          <a:xfrm>
            <a:off x="107504" y="1419622"/>
            <a:ext cx="8850525" cy="2031325"/>
          </a:xfrm>
          <a:prstGeom prst="rect">
            <a:avLst/>
          </a:prstGeom>
        </p:spPr>
        <p:txBody>
          <a:bodyPr wrap="square">
            <a:spAutoFit/>
          </a:bodyPr>
          <a:lstStyle/>
          <a:p>
            <a:r>
              <a:rPr lang="en-US" sz="1800" dirty="0">
                <a:solidFill>
                  <a:schemeClr val="tx1">
                    <a:lumMod val="20000"/>
                    <a:lumOff val="80000"/>
                  </a:schemeClr>
                </a:solidFill>
              </a:rPr>
              <a:t>Handwriting recognition is a challenging task in the field of computer vision. It involves recognizing handwritten digits or characters from scanned images. The problem becomes even more challenging when the handwriting is not standardized, as in the case of historical documents or handwritten notes. The goal is to develop a system that can accurately classify handwritten digits, which can have numerous applications, such as in banking, postal services, and education.</a:t>
            </a:r>
          </a:p>
          <a:p>
            <a:endParaRPr lang="en-US" sz="1800" dirty="0">
              <a:solidFill>
                <a:schemeClr val="tx1">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0"/>
        <p:cNvGrpSpPr/>
        <p:nvPr/>
      </p:nvGrpSpPr>
      <p:grpSpPr>
        <a:xfrm>
          <a:off x="0" y="0"/>
          <a:ext cx="0" cy="0"/>
          <a:chOff x="0" y="0"/>
          <a:chExt cx="0" cy="0"/>
        </a:xfrm>
      </p:grpSpPr>
      <p:sp>
        <p:nvSpPr>
          <p:cNvPr id="4341" name="Google Shape;4341;p20"/>
          <p:cNvSpPr txBox="1">
            <a:spLocks noGrp="1"/>
          </p:cNvSpPr>
          <p:nvPr>
            <p:ph type="title"/>
          </p:nvPr>
        </p:nvSpPr>
        <p:spPr>
          <a:xfrm>
            <a:off x="179512" y="0"/>
            <a:ext cx="8964488" cy="738900"/>
          </a:xfrm>
          <a:prstGeom prst="rect">
            <a:avLst/>
          </a:prstGeom>
        </p:spPr>
        <p:txBody>
          <a:bodyPr spcFirstLastPara="1" wrap="square" lIns="91425" tIns="91425" rIns="91425" bIns="91425" anchor="t" anchorCtr="0">
            <a:noAutofit/>
          </a:bodyPr>
          <a:lstStyle/>
          <a:p>
            <a:pPr>
              <a:lnSpc>
                <a:spcPct val="150000"/>
              </a:lnSpc>
            </a:pPr>
            <a:r>
              <a:rPr lang="en-US" sz="2800" dirty="0">
                <a:solidFill>
                  <a:schemeClr val="accent1">
                    <a:lumMod val="75000"/>
                  </a:schemeClr>
                </a:solidFill>
              </a:rPr>
              <a:t>PROPOSED SYSTEM / SOLUTION </a:t>
            </a:r>
            <a:br>
              <a:rPr lang="en-US" sz="2800" dirty="0">
                <a:solidFill>
                  <a:schemeClr val="accent1">
                    <a:lumMod val="75000"/>
                  </a:schemeClr>
                </a:solidFill>
              </a:rPr>
            </a:br>
            <a:br>
              <a:rPr lang="en-US" sz="2800" dirty="0">
                <a:solidFill>
                  <a:schemeClr val="accent1">
                    <a:lumMod val="75000"/>
                  </a:schemeClr>
                </a:solidFill>
              </a:rPr>
            </a:br>
            <a:br>
              <a:rPr lang="en-US" sz="2800" dirty="0">
                <a:solidFill>
                  <a:schemeClr val="accent1">
                    <a:lumMod val="75000"/>
                  </a:schemeClr>
                </a:solidFill>
              </a:rPr>
            </a:br>
            <a:br>
              <a:rPr lang="en-US" sz="2800" dirty="0">
                <a:solidFill>
                  <a:schemeClr val="accent1">
                    <a:lumMod val="75000"/>
                  </a:schemeClr>
                </a:solidFill>
              </a:rPr>
            </a:br>
            <a:br>
              <a:rPr lang="en-US" sz="2800" dirty="0">
                <a:solidFill>
                  <a:schemeClr val="accent1">
                    <a:lumMod val="75000"/>
                  </a:schemeClr>
                </a:solidFill>
              </a:rPr>
            </a:br>
            <a:endParaRPr lang="en-US" sz="2800" dirty="0">
              <a:solidFill>
                <a:schemeClr val="bg1"/>
              </a:solidFill>
            </a:endParaRPr>
          </a:p>
        </p:txBody>
      </p:sp>
      <p:sp>
        <p:nvSpPr>
          <p:cNvPr id="3" name="TextBox 2"/>
          <p:cNvSpPr txBox="1"/>
          <p:nvPr/>
        </p:nvSpPr>
        <p:spPr>
          <a:xfrm>
            <a:off x="467544" y="843558"/>
            <a:ext cx="7848872" cy="5047536"/>
          </a:xfrm>
          <a:prstGeom prst="rect">
            <a:avLst/>
          </a:prstGeom>
          <a:noFill/>
        </p:spPr>
        <p:txBody>
          <a:bodyPr wrap="square" rtlCol="0">
            <a:spAutoFit/>
          </a:bodyPr>
          <a:lstStyle/>
          <a:p>
            <a:pPr marL="342900" indent="-342900">
              <a:buClr>
                <a:schemeClr val="accent1">
                  <a:lumMod val="50000"/>
                </a:schemeClr>
              </a:buClr>
              <a:buFont typeface="Wingdings" pitchFamily="2" charset="2"/>
              <a:buChar char="ü"/>
            </a:pPr>
            <a:r>
              <a:rPr lang="en-US" dirty="0">
                <a:solidFill>
                  <a:schemeClr val="tx1">
                    <a:lumMod val="20000"/>
                    <a:lumOff val="80000"/>
                  </a:schemeClr>
                </a:solidFill>
              </a:rPr>
              <a:t>We propose a hybrid approach that combines K-Nearest Neighbors (KNN) and Neural Network for handwriting classification. The KNN algorithm is used for initial classification, and the Neural Network is used for fine-tuning the classification.</a:t>
            </a:r>
          </a:p>
          <a:p>
            <a:pPr marL="342900" indent="-342900">
              <a:buClr>
                <a:schemeClr val="accent1">
                  <a:lumMod val="50000"/>
                </a:schemeClr>
              </a:buClr>
              <a:buFont typeface="Wingdings" pitchFamily="2" charset="2"/>
              <a:buChar char="ü"/>
            </a:pPr>
            <a:r>
              <a:rPr lang="en-US" dirty="0">
                <a:solidFill>
                  <a:schemeClr val="tx1">
                    <a:lumMod val="20000"/>
                    <a:lumOff val="80000"/>
                  </a:schemeClr>
                </a:solidFill>
              </a:rPr>
              <a:t>Preprocessing Module: Before feeding the handwritten images into the KNN algorithm, we preprocess them to enhance their quality and extract relevant features. This module includes steps such as converting images to grayscale, resizing them to a standard size, and applying noise reduction techniques if necessary. Additionally, we extract meaningful features from the images, such as pixel intensities or shape descriptors, to represent each character effectively.</a:t>
            </a:r>
          </a:p>
          <a:p>
            <a:pPr marL="342900" indent="-342900">
              <a:buClr>
                <a:schemeClr val="accent1">
                  <a:lumMod val="50000"/>
                </a:schemeClr>
              </a:buClr>
              <a:buFont typeface="Wingdings" pitchFamily="2" charset="2"/>
              <a:buChar char="ü"/>
            </a:pPr>
            <a:r>
              <a:rPr lang="en-US" dirty="0">
                <a:solidFill>
                  <a:schemeClr val="tx1">
                    <a:lumMod val="20000"/>
                    <a:lumOff val="80000"/>
                  </a:schemeClr>
                </a:solidFill>
              </a:rPr>
              <a:t>Feature Extraction: Feature extraction plays a crucial role in the performance of the KNN algorithm. We extract discriminative features from the preprocessed images to represent each character. These features capture important characteristics of the handwriting, such as stroke width, curvature, and spatial distribution of pixels. By selecting informative features, we aim to improve the algorithm's ability to differentiate between different characters accurately.</a:t>
            </a: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a:p>
            <a:pPr marL="342900" indent="-342900">
              <a:buClr>
                <a:schemeClr val="accent1">
                  <a:lumMod val="50000"/>
                </a:schemeClr>
              </a:buClr>
              <a:buFont typeface="Wingdings" pitchFamily="2" charset="2"/>
              <a:buChar char="ü"/>
            </a:pPr>
            <a:endParaRPr lang="en-US" dirty="0">
              <a:solidFill>
                <a:schemeClr val="tx1">
                  <a:lumMod val="20000"/>
                  <a:lumOff val="8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4" name="Google Shape;4374;p21"/>
          <p:cNvSpPr txBox="1">
            <a:spLocks noGrp="1"/>
          </p:cNvSpPr>
          <p:nvPr>
            <p:ph type="title"/>
          </p:nvPr>
        </p:nvSpPr>
        <p:spPr>
          <a:xfrm>
            <a:off x="755576" y="123478"/>
            <a:ext cx="7717500" cy="738900"/>
          </a:xfrm>
          <a:prstGeom prst="rect">
            <a:avLst/>
          </a:prstGeom>
        </p:spPr>
        <p:txBody>
          <a:bodyPr spcFirstLastPara="1" wrap="square" lIns="91425" tIns="91425" rIns="91425" bIns="91425" anchor="t" anchorCtr="0">
            <a:noAutofit/>
          </a:bodyPr>
          <a:lstStyle/>
          <a:p>
            <a:pPr marL="12700" lvl="0">
              <a:spcBef>
                <a:spcPts val="130"/>
              </a:spcBef>
              <a:defRPr/>
            </a:pPr>
            <a:br>
              <a:rPr lang="en-US" sz="2800" dirty="0">
                <a:solidFill>
                  <a:schemeClr val="accent1">
                    <a:lumMod val="75000"/>
                  </a:schemeClr>
                </a:solidFill>
              </a:rPr>
            </a:br>
            <a:r>
              <a:rPr lang="en-US" sz="2800" dirty="0">
                <a:solidFill>
                  <a:schemeClr val="accent1">
                    <a:lumMod val="75000"/>
                  </a:schemeClr>
                </a:solidFill>
              </a:rPr>
              <a:t> SYSTEM DEVELOPMENT APPROACH</a:t>
            </a:r>
          </a:p>
        </p:txBody>
      </p:sp>
      <p:sp>
        <p:nvSpPr>
          <p:cNvPr id="3" name="Rectangle 2"/>
          <p:cNvSpPr/>
          <p:nvPr/>
        </p:nvSpPr>
        <p:spPr>
          <a:xfrm>
            <a:off x="251520" y="1563638"/>
            <a:ext cx="8712968" cy="3323987"/>
          </a:xfrm>
          <a:prstGeom prst="rect">
            <a:avLst/>
          </a:prstGeom>
        </p:spPr>
        <p:txBody>
          <a:bodyPr wrap="square">
            <a:spAutoFit/>
          </a:bodyPr>
          <a:lstStyle/>
          <a:p>
            <a:pPr>
              <a:buClr>
                <a:schemeClr val="accent1">
                  <a:lumMod val="75000"/>
                </a:schemeClr>
              </a:buClr>
              <a:buFont typeface="Wingdings" pitchFamily="2" charset="2"/>
              <a:buChar char="v"/>
            </a:pPr>
            <a:r>
              <a:rPr lang="en-US" dirty="0">
                <a:solidFill>
                  <a:schemeClr val="tx1">
                    <a:lumMod val="20000"/>
                    <a:lumOff val="80000"/>
                  </a:schemeClr>
                </a:solidFill>
              </a:rPr>
              <a:t>Data Collection: Collect a dataset of handwritten digits, such as the MNIST dataset.</a:t>
            </a:r>
          </a:p>
          <a:p>
            <a:pPr>
              <a:buClr>
                <a:schemeClr val="accent1">
                  <a:lumMod val="75000"/>
                </a:schemeClr>
              </a:buClr>
              <a:buFont typeface="Wingdings" pitchFamily="2" charset="2"/>
              <a:buChar char="v"/>
            </a:pPr>
            <a:r>
              <a:rPr lang="en-US" dirty="0">
                <a:solidFill>
                  <a:schemeClr val="tx1">
                    <a:lumMod val="20000"/>
                    <a:lumOff val="80000"/>
                  </a:schemeClr>
                </a:solidFill>
              </a:rPr>
              <a:t>Preprocessing: Preprocess the images to remove noise and normalize the size and contrast.</a:t>
            </a:r>
          </a:p>
          <a:p>
            <a:pPr>
              <a:buClr>
                <a:schemeClr val="accent1">
                  <a:lumMod val="75000"/>
                </a:schemeClr>
              </a:buClr>
              <a:buFont typeface="Wingdings" pitchFamily="2" charset="2"/>
              <a:buChar char="v"/>
            </a:pPr>
            <a:r>
              <a:rPr lang="en-US" dirty="0">
                <a:solidFill>
                  <a:schemeClr val="tx1">
                    <a:lumMod val="20000"/>
                    <a:lumOff val="80000"/>
                  </a:schemeClr>
                </a:solidFill>
              </a:rPr>
              <a:t>KNN Classification: Implement the KNN algorithm for initial classification.</a:t>
            </a:r>
          </a:p>
          <a:p>
            <a:pPr>
              <a:buClr>
                <a:schemeClr val="accent1">
                  <a:lumMod val="75000"/>
                </a:schemeClr>
              </a:buClr>
              <a:buFont typeface="Wingdings" pitchFamily="2" charset="2"/>
              <a:buChar char="v"/>
            </a:pPr>
            <a:r>
              <a:rPr lang="en-US" dirty="0">
                <a:solidFill>
                  <a:schemeClr val="tx1">
                    <a:lumMod val="20000"/>
                    <a:lumOff val="80000"/>
                  </a:schemeClr>
                </a:solidFill>
              </a:rPr>
              <a:t>Neural Network: Implement a Neural Network for fine-tuning the classification.</a:t>
            </a:r>
          </a:p>
          <a:p>
            <a:pPr>
              <a:buClr>
                <a:schemeClr val="accent1">
                  <a:lumMod val="75000"/>
                </a:schemeClr>
              </a:buClr>
              <a:buFont typeface="Wingdings" pitchFamily="2" charset="2"/>
              <a:buChar char="v"/>
            </a:pPr>
            <a:r>
              <a:rPr lang="en-US" dirty="0">
                <a:solidFill>
                  <a:schemeClr val="tx1">
                    <a:lumMod val="20000"/>
                    <a:lumOff val="80000"/>
                  </a:schemeClr>
                </a:solidFill>
              </a:rPr>
              <a:t>Evaluation: Evaluate the performance of the system using metrics such as accuracy and precision.</a:t>
            </a:r>
          </a:p>
          <a:p>
            <a:pPr>
              <a:buClr>
                <a:schemeClr val="accent1">
                  <a:lumMod val="75000"/>
                </a:schemeClr>
              </a:buClr>
              <a:buFont typeface="Wingdings" pitchFamily="2" charset="2"/>
              <a:buChar char="v"/>
            </a:pPr>
            <a:r>
              <a:rPr lang="en-US" dirty="0">
                <a:solidFill>
                  <a:schemeClr val="tx1">
                    <a:lumMod val="20000"/>
                    <a:lumOff val="80000"/>
                  </a:schemeClr>
                </a:solidFill>
              </a:rPr>
              <a:t>Problem Understanding and Dataset Acquisition:</a:t>
            </a:r>
          </a:p>
          <a:p>
            <a:pPr>
              <a:buClr>
                <a:schemeClr val="accent1">
                  <a:lumMod val="75000"/>
                </a:schemeClr>
              </a:buClr>
              <a:buFont typeface="Wingdings" pitchFamily="2" charset="2"/>
              <a:buChar char="v"/>
            </a:pPr>
            <a:r>
              <a:rPr lang="en-US" dirty="0">
                <a:solidFill>
                  <a:schemeClr val="tx1">
                    <a:lumMod val="20000"/>
                    <a:lumOff val="80000"/>
                  </a:schemeClr>
                </a:solidFill>
              </a:rPr>
              <a:t>Understand the problem of handwritten character classification.</a:t>
            </a:r>
          </a:p>
          <a:p>
            <a:pPr>
              <a:buClr>
                <a:schemeClr val="accent1">
                  <a:lumMod val="75000"/>
                </a:schemeClr>
              </a:buClr>
              <a:buFont typeface="Wingdings" pitchFamily="2" charset="2"/>
              <a:buChar char="v"/>
            </a:pPr>
            <a:r>
              <a:rPr lang="en-US" dirty="0">
                <a:solidFill>
                  <a:schemeClr val="tx1">
                    <a:lumMod val="20000"/>
                    <a:lumOff val="80000"/>
                  </a:schemeClr>
                </a:solidFill>
              </a:rPr>
              <a:t>Gather a suitable dataset containing images of handwritten characters along with their corresponding labels.</a:t>
            </a:r>
          </a:p>
          <a:p>
            <a:pPr>
              <a:buClr>
                <a:schemeClr val="accent1">
                  <a:lumMod val="75000"/>
                </a:schemeClr>
              </a:buClr>
              <a:buFont typeface="Wingdings" pitchFamily="2" charset="2"/>
              <a:buChar char="v"/>
            </a:pPr>
            <a:r>
              <a:rPr lang="en-US" dirty="0">
                <a:solidFill>
                  <a:schemeClr val="tx1">
                    <a:lumMod val="20000"/>
                    <a:lumOff val="80000"/>
                  </a:schemeClr>
                </a:solidFill>
              </a:rPr>
              <a:t>Data Preprocessing:</a:t>
            </a:r>
          </a:p>
          <a:p>
            <a:pPr>
              <a:buClr>
                <a:schemeClr val="accent1">
                  <a:lumMod val="75000"/>
                </a:schemeClr>
              </a:buClr>
              <a:buFont typeface="Wingdings" pitchFamily="2" charset="2"/>
              <a:buChar char="v"/>
            </a:pPr>
            <a:r>
              <a:rPr lang="en-US" dirty="0">
                <a:solidFill>
                  <a:schemeClr val="tx1">
                    <a:lumMod val="20000"/>
                    <a:lumOff val="80000"/>
                  </a:schemeClr>
                </a:solidFill>
              </a:rPr>
              <a:t>Convert the images to grayscale to simplify processing.</a:t>
            </a:r>
          </a:p>
          <a:p>
            <a:pPr>
              <a:buClr>
                <a:schemeClr val="accent1">
                  <a:lumMod val="75000"/>
                </a:schemeClr>
              </a:buClr>
              <a:buFont typeface="Wingdings" pitchFamily="2" charset="2"/>
              <a:buChar char="v"/>
            </a:pPr>
            <a:r>
              <a:rPr lang="en-US" dirty="0">
                <a:solidFill>
                  <a:schemeClr val="tx1">
                    <a:lumMod val="20000"/>
                    <a:lumOff val="80000"/>
                  </a:schemeClr>
                </a:solidFill>
              </a:rPr>
              <a:t>Normalize the pixel values to ensure uniformity.</a:t>
            </a:r>
          </a:p>
          <a:p>
            <a:pPr>
              <a:buClr>
                <a:schemeClr val="accent1">
                  <a:lumMod val="75000"/>
                </a:schemeClr>
              </a:buClr>
              <a:buFont typeface="Wingdings" pitchFamily="2" charset="2"/>
              <a:buChar char="v"/>
            </a:pPr>
            <a:r>
              <a:rPr lang="en-US" dirty="0">
                <a:solidFill>
                  <a:schemeClr val="tx1">
                    <a:lumMod val="20000"/>
                    <a:lumOff val="80000"/>
                  </a:schemeClr>
                </a:solidFill>
              </a:rPr>
              <a:t>Resize the images to a standard size to facilitate uniform feature extraction.</a:t>
            </a:r>
          </a:p>
          <a:p>
            <a:pPr>
              <a:buClr>
                <a:schemeClr val="accent1">
                  <a:lumMod val="75000"/>
                </a:schemeClr>
              </a:buClr>
              <a:buFont typeface="Wingdings" pitchFamily="2" charset="2"/>
              <a:buChar char="v"/>
            </a:pPr>
            <a:r>
              <a:rPr lang="en-US" dirty="0">
                <a:solidFill>
                  <a:schemeClr val="tx1">
                    <a:lumMod val="20000"/>
                    <a:lumOff val="80000"/>
                  </a:schemeClr>
                </a:solidFill>
              </a:rPr>
              <a:t>Flatten the images into feature vectors to prepare them for input into the KNN algorithm.</a:t>
            </a:r>
            <a:br>
              <a:rPr lang="en-US" dirty="0">
                <a:solidFill>
                  <a:schemeClr val="tx1">
                    <a:lumMod val="20000"/>
                    <a:lumOff val="80000"/>
                  </a:schemeClr>
                </a:solidFill>
              </a:rPr>
            </a:br>
            <a:endParaRPr lang="en-US" dirty="0">
              <a:solidFill>
                <a:schemeClr val="tx1">
                  <a:lumMod val="20000"/>
                  <a:lumOff val="8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53" name="Title 52"/>
          <p:cNvSpPr>
            <a:spLocks noGrp="1"/>
          </p:cNvSpPr>
          <p:nvPr>
            <p:ph type="title"/>
          </p:nvPr>
        </p:nvSpPr>
        <p:spPr>
          <a:xfrm>
            <a:off x="683568" y="123478"/>
            <a:ext cx="7717500" cy="738900"/>
          </a:xfrm>
        </p:spPr>
        <p:txBody>
          <a:bodyPr/>
          <a:lstStyle/>
          <a:p>
            <a:pPr marL="12700" lvl="0">
              <a:spcBef>
                <a:spcPts val="105"/>
              </a:spcBef>
              <a:defRPr/>
            </a:pPr>
            <a:br>
              <a:rPr lang="en-US" sz="2800" dirty="0">
                <a:solidFill>
                  <a:schemeClr val="accent1">
                    <a:lumMod val="75000"/>
                  </a:schemeClr>
                </a:solidFill>
              </a:rPr>
            </a:br>
            <a:r>
              <a:rPr lang="en-US" sz="2800" dirty="0">
                <a:solidFill>
                  <a:schemeClr val="accent1">
                    <a:lumMod val="75000"/>
                  </a:schemeClr>
                </a:solidFill>
              </a:rPr>
              <a:t>ALGORITHM AND DEPLOYMENT</a:t>
            </a:r>
          </a:p>
        </p:txBody>
      </p:sp>
      <p:sp>
        <p:nvSpPr>
          <p:cNvPr id="3" name="Rectangle 2"/>
          <p:cNvSpPr/>
          <p:nvPr/>
        </p:nvSpPr>
        <p:spPr>
          <a:xfrm>
            <a:off x="683568" y="1275606"/>
            <a:ext cx="8064896" cy="3539430"/>
          </a:xfrm>
          <a:prstGeom prst="rect">
            <a:avLst/>
          </a:prstGeom>
        </p:spPr>
        <p:txBody>
          <a:bodyPr wrap="square">
            <a:spAutoFit/>
          </a:bodyPr>
          <a:lstStyle/>
          <a:p>
            <a:pPr>
              <a:buClr>
                <a:schemeClr val="accent1">
                  <a:lumMod val="75000"/>
                </a:schemeClr>
              </a:buClr>
              <a:buFont typeface="Wingdings" pitchFamily="2" charset="2"/>
              <a:buChar char="ü"/>
            </a:pPr>
            <a:r>
              <a:rPr lang="en-US" sz="2800" dirty="0">
                <a:solidFill>
                  <a:schemeClr val="tx1">
                    <a:lumMod val="20000"/>
                    <a:lumOff val="80000"/>
                  </a:schemeClr>
                </a:solidFill>
              </a:rPr>
              <a:t>KNN</a:t>
            </a:r>
            <a:r>
              <a:rPr lang="en-US" dirty="0">
                <a:solidFill>
                  <a:schemeClr val="tx1">
                    <a:lumMod val="20000"/>
                    <a:lumOff val="80000"/>
                  </a:schemeClr>
                </a:solidFill>
              </a:rPr>
              <a:t> </a:t>
            </a:r>
            <a:r>
              <a:rPr lang="en-US" sz="2800" dirty="0">
                <a:solidFill>
                  <a:schemeClr val="tx1">
                    <a:lumMod val="20000"/>
                    <a:lumOff val="80000"/>
                  </a:schemeClr>
                </a:solidFill>
              </a:rPr>
              <a:t>Algorithm:</a:t>
            </a:r>
          </a:p>
          <a:p>
            <a:pPr>
              <a:buClr>
                <a:schemeClr val="accent1">
                  <a:lumMod val="75000"/>
                </a:schemeClr>
              </a:buClr>
              <a:buFont typeface="Wingdings" pitchFamily="2" charset="2"/>
              <a:buChar char="ü"/>
            </a:pPr>
            <a:r>
              <a:rPr lang="en-US" sz="2800" dirty="0">
                <a:solidFill>
                  <a:schemeClr val="tx1">
                    <a:lumMod val="20000"/>
                    <a:lumOff val="80000"/>
                  </a:schemeClr>
                </a:solidFill>
              </a:rPr>
              <a:t>  Load the preprocessed dataset.</a:t>
            </a:r>
          </a:p>
          <a:p>
            <a:pPr>
              <a:buClr>
                <a:schemeClr val="accent1">
                  <a:lumMod val="75000"/>
                </a:schemeClr>
              </a:buClr>
              <a:buFont typeface="Wingdings" pitchFamily="2" charset="2"/>
              <a:buChar char="ü"/>
            </a:pPr>
            <a:r>
              <a:rPr lang="en-US" sz="2800" dirty="0">
                <a:solidFill>
                  <a:schemeClr val="tx1">
                    <a:lumMod val="20000"/>
                    <a:lumOff val="80000"/>
                  </a:schemeClr>
                </a:solidFill>
              </a:rPr>
              <a:t>Calculate the distance between the test image and all the training images.</a:t>
            </a:r>
          </a:p>
          <a:p>
            <a:pPr>
              <a:buClr>
                <a:schemeClr val="accent1">
                  <a:lumMod val="75000"/>
                </a:schemeClr>
              </a:buClr>
              <a:buFont typeface="Wingdings" pitchFamily="2" charset="2"/>
              <a:buChar char="ü"/>
            </a:pPr>
            <a:r>
              <a:rPr lang="en-US" sz="2800" dirty="0">
                <a:solidFill>
                  <a:schemeClr val="tx1">
                    <a:lumMod val="20000"/>
                    <a:lumOff val="80000"/>
                  </a:schemeClr>
                </a:solidFill>
              </a:rPr>
              <a:t>Find the K-Nearest Neighbors based on the distance.</a:t>
            </a:r>
          </a:p>
          <a:p>
            <a:pPr>
              <a:buClr>
                <a:schemeClr val="accent1">
                  <a:lumMod val="75000"/>
                </a:schemeClr>
              </a:buClr>
              <a:buFont typeface="Wingdings" pitchFamily="2" charset="2"/>
              <a:buChar char="ü"/>
            </a:pPr>
            <a:r>
              <a:rPr lang="en-US" sz="2800" dirty="0">
                <a:solidFill>
                  <a:schemeClr val="tx1">
                    <a:lumMod val="20000"/>
                    <a:lumOff val="80000"/>
                  </a:schemeClr>
                </a:solidFill>
              </a:rPr>
              <a:t>Classify the test image based on the majority class of the K-Nearest Neighbors.</a:t>
            </a:r>
            <a:endParaRPr lang="en-US" dirty="0">
              <a:solidFill>
                <a:schemeClr val="tx1">
                  <a:lumMod val="20000"/>
                  <a:lumOff val="8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627534"/>
            <a:ext cx="8568952" cy="3108543"/>
          </a:xfrm>
          <a:prstGeom prst="rect">
            <a:avLst/>
          </a:prstGeom>
        </p:spPr>
        <p:txBody>
          <a:bodyPr wrap="square">
            <a:spAutoFit/>
          </a:bodyPr>
          <a:lstStyle/>
          <a:p>
            <a:pPr>
              <a:buClr>
                <a:schemeClr val="accent1">
                  <a:lumMod val="75000"/>
                </a:schemeClr>
              </a:buClr>
              <a:buFont typeface="Wingdings" pitchFamily="2" charset="2"/>
              <a:buChar char="v"/>
            </a:pPr>
            <a:r>
              <a:rPr lang="en-US" sz="2800" dirty="0">
                <a:solidFill>
                  <a:schemeClr val="tx1">
                    <a:lumMod val="20000"/>
                    <a:lumOff val="80000"/>
                  </a:schemeClr>
                </a:solidFill>
              </a:rPr>
              <a:t>Neural</a:t>
            </a:r>
            <a:r>
              <a:rPr lang="en-US" dirty="0">
                <a:solidFill>
                  <a:schemeClr val="tx1">
                    <a:lumMod val="20000"/>
                    <a:lumOff val="80000"/>
                  </a:schemeClr>
                </a:solidFill>
              </a:rPr>
              <a:t> </a:t>
            </a:r>
            <a:r>
              <a:rPr lang="en-US" sz="2800" dirty="0">
                <a:solidFill>
                  <a:schemeClr val="tx1">
                    <a:lumMod val="20000"/>
                    <a:lumOff val="80000"/>
                  </a:schemeClr>
                </a:solidFill>
              </a:rPr>
              <a:t>Network:</a:t>
            </a:r>
          </a:p>
          <a:p>
            <a:pPr>
              <a:buClr>
                <a:schemeClr val="accent1">
                  <a:lumMod val="75000"/>
                </a:schemeClr>
              </a:buClr>
              <a:buFont typeface="Wingdings" pitchFamily="2" charset="2"/>
              <a:buChar char="v"/>
            </a:pPr>
            <a:r>
              <a:rPr lang="en-US" sz="2800" dirty="0">
                <a:solidFill>
                  <a:schemeClr val="tx1">
                    <a:lumMod val="20000"/>
                    <a:lumOff val="80000"/>
                  </a:schemeClr>
                </a:solidFill>
              </a:rPr>
              <a:t>   Define the architecture of the Neural Network.</a:t>
            </a:r>
          </a:p>
          <a:p>
            <a:pPr>
              <a:buClr>
                <a:schemeClr val="accent1">
                  <a:lumMod val="75000"/>
                </a:schemeClr>
              </a:buClr>
              <a:buFont typeface="Wingdings" pitchFamily="2" charset="2"/>
              <a:buChar char="v"/>
            </a:pPr>
            <a:r>
              <a:rPr lang="en-US" sz="2800" dirty="0">
                <a:solidFill>
                  <a:schemeClr val="tx1">
                    <a:lumMod val="20000"/>
                    <a:lumOff val="80000"/>
                  </a:schemeClr>
                </a:solidFill>
              </a:rPr>
              <a:t>Train the Neural Network using the preprocessed dataset.</a:t>
            </a:r>
          </a:p>
          <a:p>
            <a:pPr>
              <a:buClr>
                <a:schemeClr val="accent1">
                  <a:lumMod val="75000"/>
                </a:schemeClr>
              </a:buClr>
              <a:buFont typeface="Wingdings" pitchFamily="2" charset="2"/>
              <a:buChar char="v"/>
            </a:pPr>
            <a:r>
              <a:rPr lang="en-US" sz="2800" dirty="0">
                <a:solidFill>
                  <a:schemeClr val="tx1">
                    <a:lumMod val="20000"/>
                    <a:lumOff val="80000"/>
                  </a:schemeClr>
                </a:solidFill>
              </a:rPr>
              <a:t>Fine-tune the classification using the output of the KNN algorithm.</a:t>
            </a:r>
          </a:p>
          <a:p>
            <a:pPr>
              <a:buClr>
                <a:schemeClr val="accent1">
                  <a:lumMod val="75000"/>
                </a:schemeClr>
              </a:buClr>
              <a:buFont typeface="Wingdings" pitchFamily="2" charset="2"/>
              <a:buChar char="v"/>
            </a:pPr>
            <a:r>
              <a:rPr lang="en-US" sz="2800" dirty="0">
                <a:solidFill>
                  <a:schemeClr val="tx1">
                    <a:lumMod val="20000"/>
                    <a:lumOff val="80000"/>
                  </a:schemeClr>
                </a:solidFill>
              </a:rPr>
              <a:t>Evaluate the performance of the Neural Network.</a:t>
            </a:r>
            <a:endParaRPr lang="en-US" dirty="0">
              <a:solidFill>
                <a:schemeClr val="tx1">
                  <a:lumMod val="20000"/>
                  <a:lumOff val="8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91880" y="267494"/>
            <a:ext cx="1859805" cy="523220"/>
          </a:xfrm>
          <a:prstGeom prst="rect">
            <a:avLst/>
          </a:prstGeom>
        </p:spPr>
        <p:txBody>
          <a:bodyPr wrap="none">
            <a:spAutoFit/>
          </a:bodyPr>
          <a:lstStyle/>
          <a:p>
            <a:r>
              <a:rPr lang="en-US" sz="2800" b="1" dirty="0">
                <a:solidFill>
                  <a:schemeClr val="accent1">
                    <a:lumMod val="75000"/>
                  </a:schemeClr>
                </a:solidFill>
              </a:rPr>
              <a:t>RESULTS</a:t>
            </a:r>
            <a:endParaRPr lang="en-US" sz="2800" b="1" dirty="0"/>
          </a:p>
        </p:txBody>
      </p:sp>
      <p:sp>
        <p:nvSpPr>
          <p:cNvPr id="12" name="TextBox 11">
            <a:extLst>
              <a:ext uri="{FF2B5EF4-FFF2-40B4-BE49-F238E27FC236}">
                <a16:creationId xmlns:a16="http://schemas.microsoft.com/office/drawing/2014/main" id="{079BA340-4466-260A-E3BF-C50C298A4036}"/>
              </a:ext>
            </a:extLst>
          </p:cNvPr>
          <p:cNvSpPr txBox="1"/>
          <p:nvPr/>
        </p:nvSpPr>
        <p:spPr>
          <a:xfrm>
            <a:off x="1522142" y="1853331"/>
            <a:ext cx="5081238" cy="1785104"/>
          </a:xfrm>
          <a:prstGeom prst="rect">
            <a:avLst/>
          </a:prstGeom>
          <a:noFill/>
        </p:spPr>
        <p:txBody>
          <a:bodyPr wrap="square">
            <a:spAutoFit/>
          </a:bodyPr>
          <a:lstStyle/>
          <a:p>
            <a:pPr>
              <a:buClr>
                <a:schemeClr val="accent1">
                  <a:lumMod val="75000"/>
                </a:schemeClr>
              </a:buClr>
            </a:pPr>
            <a:endParaRPr lang="en-US" sz="1400" dirty="0">
              <a:solidFill>
                <a:schemeClr val="tx1">
                  <a:lumMod val="20000"/>
                  <a:lumOff val="80000"/>
                </a:schemeClr>
              </a:solidFill>
            </a:endParaRPr>
          </a:p>
          <a:p>
            <a:pPr>
              <a:buClr>
                <a:schemeClr val="accent1">
                  <a:lumMod val="75000"/>
                </a:schemeClr>
              </a:buClr>
              <a:buFont typeface="Wingdings" pitchFamily="2" charset="2"/>
              <a:buChar char="v"/>
            </a:pPr>
            <a:r>
              <a:rPr lang="en-US" sz="2400" dirty="0">
                <a:solidFill>
                  <a:schemeClr val="tx1">
                    <a:lumMod val="20000"/>
                    <a:lumOff val="80000"/>
                  </a:schemeClr>
                </a:solidFill>
              </a:rPr>
              <a:t>The proposed system achieved an accuracy of 97.32% on the test set. The precision of the system was 0.9944.</a:t>
            </a:r>
          </a:p>
        </p:txBody>
      </p:sp>
    </p:spTree>
  </p:cSld>
  <p:clrMapOvr>
    <a:masterClrMapping/>
  </p:clrMapOvr>
</p:sld>
</file>

<file path=ppt/theme/theme1.xml><?xml version="1.0" encoding="utf-8"?>
<a:theme xmlns:a="http://schemas.openxmlformats.org/drawingml/2006/main" name="Global Technology Investments Project Proposal Infographics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752</Words>
  <Application>Microsoft Office PowerPoint</Application>
  <PresentationFormat>On-screen Show (16:9)</PresentationFormat>
  <Paragraphs>65</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Trebuchet MS</vt:lpstr>
      <vt:lpstr>Dela Gothic One</vt:lpstr>
      <vt:lpstr>Open Sans Medium</vt:lpstr>
      <vt:lpstr>Arial</vt:lpstr>
      <vt:lpstr>DM Sans</vt:lpstr>
      <vt:lpstr>Fahkwang</vt:lpstr>
      <vt:lpstr>Chivo</vt:lpstr>
      <vt:lpstr>Wingdings</vt:lpstr>
      <vt:lpstr>Global Technology Investments Project Proposal Infographics by Slidesgo</vt:lpstr>
      <vt:lpstr>Handwriting cassification with KNN</vt:lpstr>
      <vt:lpstr>Handwriting cassification with KNN </vt:lpstr>
      <vt:lpstr>AGENDA</vt:lpstr>
      <vt:lpstr>PROBLEM STATEMENT</vt:lpstr>
      <vt:lpstr>PROPOSED SYSTEM / SOLUTION      </vt:lpstr>
      <vt:lpstr>  SYSTEM DEVELOPMENT APPROACH</vt:lpstr>
      <vt:lpstr> ALGORITHM AND DEPLOYMENT</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Text-to-Image Generation</dc:title>
  <dc:creator>kali dass</dc:creator>
  <cp:lastModifiedBy>kali dass</cp:lastModifiedBy>
  <cp:revision>60</cp:revision>
  <dcterms:modified xsi:type="dcterms:W3CDTF">2024-04-05T08:49:34Z</dcterms:modified>
</cp:coreProperties>
</file>