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4ED3058-DB6A-4161-8B72-B345CF3624B4}">
  <a:tblStyle styleId="{84ED3058-DB6A-4161-8B72-B345CF3624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RobotoMono-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RobotoMono-italic.fntdata"/><Relationship Id="rId16" Type="http://schemas.openxmlformats.org/officeDocument/2006/relationships/slide" Target="slides/slide10.xml"/><Relationship Id="rId38" Type="http://schemas.openxmlformats.org/officeDocument/2006/relationships/font" Target="fonts/RobotoMon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87480b56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87480b56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So here class Base implement some basic functionality and we have 2 subclasses. We have a greeter class that just says hello and we have an exec class with the same interface. Both of those are implemented as a virtual functions. So the executor service executes 1 function that takes a string that is being parsed to a system to execute additional service. And greeter function simply prints a string. Sounds pretty reasonable right?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87480b56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87480b56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Now if we allocate two base objects b1 and b2 (first one of type greeter and 2nd one of type exec), we can actually dispatch on those objects. And then we cast the first object b1 into greeter and we call greeter say hi and then greeter says hi.</a:t>
            </a:r>
            <a:endParaRPr/>
          </a:p>
          <a:p>
            <a:pPr indent="0" lvl="0" marL="0" rtl="0" algn="l">
              <a:spcBef>
                <a:spcPts val="0"/>
              </a:spcBef>
              <a:spcAft>
                <a:spcPts val="0"/>
              </a:spcAft>
              <a:buNone/>
            </a:pPr>
            <a:r>
              <a:rPr lang="ru"/>
              <a:t>The second object - we again cast it to greeter and the compiler does compile time check and says yes: the greeter type is dependenton base type and the cast is allowed. And then we call sayhi where is this weird string has been past. It works perfectly fine and compiler doesn’t complain.</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Compiler can’t stop us from casting a base class into a greeter class even though it is an exec class.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1a13d1c9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1a13d1c9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1a13d1c9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1a13d1c9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Now how do we find these types of vulnerabilities? How do we find vulnerable parts of our software. And a classical approach people have been using for the last couple of years, especially to find vullnerabilities in large pieces of software. And the answer is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WAIT FOR IT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ru"/>
              <a:t>fuzzing.</a:t>
            </a:r>
            <a:endParaRPr/>
          </a:p>
          <a:p>
            <a:pPr indent="0" lvl="0" marL="0" rtl="0" algn="l">
              <a:spcBef>
                <a:spcPts val="0"/>
              </a:spcBef>
              <a:spcAft>
                <a:spcPts val="0"/>
              </a:spcAft>
              <a:buNone/>
            </a:pPr>
            <a:r>
              <a:rPr lang="ru"/>
              <a:t>So the only way for you to discover the type confusion is to run into a memory corruption - to run into a segmentation fault. So can we bring the type safety to C++? Or at least some forms of type system so that we can be aware of where the illegal cast is happening. Only if you have an identifying field (type id), only then you can identify the underlying type. Safe OO-languages like Java, C# and so on, whenever you allocate an object, they have an object id, this is mssing in c++.</a:t>
            </a:r>
            <a:endParaRPr/>
          </a:p>
          <a:p>
            <a:pPr indent="0" lvl="0" marL="0" rtl="0" algn="l">
              <a:spcBef>
                <a:spcPts val="0"/>
              </a:spcBef>
              <a:spcAft>
                <a:spcPts val="0"/>
              </a:spcAft>
              <a:buNone/>
            </a:pPr>
            <a:r>
              <a:rPr lang="ru"/>
              <a:t>And the idea to do that is that we would check every single type cast, so we do a dynamic check for every cast and then aggressively remove as many casts we can.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1a13d1c9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1a13d1c9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HexType is a compiler based solution that conceptuall checks all casts at the runtime.</a:t>
            </a:r>
            <a:endParaRPr/>
          </a:p>
          <a:p>
            <a:pPr indent="0" lvl="0" marL="0" rtl="0" algn="l">
              <a:spcBef>
                <a:spcPts val="0"/>
              </a:spcBef>
              <a:spcAft>
                <a:spcPts val="0"/>
              </a:spcAft>
              <a:buNone/>
            </a:pPr>
            <a:r>
              <a:rPr lang="ru"/>
              <a:t>HexType is build on top of the LLVM compiler and when compiles, finds all type castings &amp; inserts instrumentations there.</a:t>
            </a:r>
            <a:endParaRPr/>
          </a:p>
          <a:p>
            <a:pPr indent="0" lvl="0" marL="0" rtl="0" algn="l">
              <a:spcBef>
                <a:spcPts val="0"/>
              </a:spcBef>
              <a:spcAft>
                <a:spcPts val="0"/>
              </a:spcAft>
              <a:buNone/>
            </a:pPr>
            <a:r>
              <a:rPr lang="ru"/>
              <a:t>To do that hexType has to know two pieces of information: </a:t>
            </a:r>
            <a:endParaRPr/>
          </a:p>
          <a:p>
            <a:pPr indent="-298450" lvl="0" marL="457200" rtl="0" algn="l">
              <a:spcBef>
                <a:spcPts val="0"/>
              </a:spcBef>
              <a:spcAft>
                <a:spcPts val="0"/>
              </a:spcAft>
              <a:buSzPts val="1100"/>
              <a:buAutoNum type="arabicPeriod"/>
            </a:pPr>
            <a:r>
              <a:rPr lang="ru"/>
              <a:t>Object type</a:t>
            </a:r>
            <a:endParaRPr/>
          </a:p>
          <a:p>
            <a:pPr indent="-298450" lvl="0" marL="457200" rtl="0" algn="l">
              <a:spcBef>
                <a:spcPts val="0"/>
              </a:spcBef>
              <a:spcAft>
                <a:spcPts val="0"/>
              </a:spcAft>
              <a:buSzPts val="1100"/>
              <a:buAutoNum type="arabicPeriod"/>
            </a:pPr>
            <a:r>
              <a:rPr lang="ru"/>
              <a:t>Type hierarchy (type relation information)</a:t>
            </a:r>
            <a:endParaRPr/>
          </a:p>
          <a:p>
            <a:pPr indent="0" lvl="0" marL="0" rtl="0" algn="l">
              <a:spcBef>
                <a:spcPts val="0"/>
              </a:spcBef>
              <a:spcAft>
                <a:spcPts val="0"/>
              </a:spcAft>
              <a:buNone/>
            </a:pPr>
            <a:r>
              <a:rPr lang="ru"/>
              <a:t>To handle instrumentation hexType runtime library is being added to the binary</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1a13d1c9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1a13d1c9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1a13d1c9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1a13d1c9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600"/>
              <a:t>Selective object tracing</a:t>
            </a:r>
            <a:endParaRPr b="1" sz="1600"/>
          </a:p>
          <a:p>
            <a:pPr indent="0" lvl="0" marL="0" rtl="0" algn="l">
              <a:spcBef>
                <a:spcPts val="0"/>
              </a:spcBef>
              <a:spcAft>
                <a:spcPts val="0"/>
              </a:spcAft>
              <a:buNone/>
            </a:pPr>
            <a:r>
              <a:t/>
            </a:r>
            <a:endParaRPr/>
          </a:p>
          <a:p>
            <a:pPr indent="0" lvl="0" marL="0" rtl="0" algn="l">
              <a:spcBef>
                <a:spcPts val="0"/>
              </a:spcBef>
              <a:spcAft>
                <a:spcPts val="0"/>
              </a:spcAft>
              <a:buNone/>
            </a:pPr>
            <a:r>
              <a:rPr lang="ru"/>
              <a:t>Remove tracing of types that never used in cast scenario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1a13d1c9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1a13d1c9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1a13d1c9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1a13d1c9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1a13d1c9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1a13d1c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19f8ea24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19f8ea24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attack surface that we face on our systems is pretty much huge. We are no longer working with a systems with thousands of lines of code. If we look at the Mozila Firefox for example, we have more than 19 millions lines of code, which is enormous codebase, where it’s getting harder to protect this codebase against vulnerabilities. And there is a lot of opportunities for a different types of type confusion and we will see how we can find type confusion vulnerabilities, how we can automate the search for type confusion vulnerabilities, and also we will discuss what kind of capabilities an adversary can get, so how can you exploit it: what are the attack primitives, how can you built these primitives.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1a13d1c93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1a13d1c9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1a13d1c9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1a13d1c9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1a13d1c9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1a13d1c9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1a13d1c9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1a13d1c9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attack surface that we face on our systems is pretty much huge. We are no longer working with a systems with thousands of lines of code. If we look at the Mozila Firefox for example, we have more than 19 millions lines of code, which is enormous codebase, where it’s getting harder to protect this codebase against vulnerabilities. And there is a lot of opportunities for a different types of type confusion and we will see how we can find type confusion vulnerabilities, how we can automate the search for type confusion vulnerabilities, and also we will discuss what kind of capabilities an adversary can get, so how can you exploit it: what are the attack primitives, how can you built these primitives.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19f8ea24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19f8ea24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There are two main casting operations that we have: static cast and dinamic cast. Static cast allows you to cast an object or a pointer to object to a different class. Its advantages that static cast is very very fast, the disadvantage is: it doesn’t do anything. Except for doing a fisibility check at a compile time. So static cast actually tells the compiler please check if there is a path from a current type to the other target type. And if there is any class in a type hierarchy that goest from the source type to the target type  - cast is allowed, it doesn’t need any runtime information, it doesn’t introduce any overhead which is great for performance, but it doesn’t give you any security garantuees.</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Dynamic cast on the other hand executes an actual runtime check, so it is comparable to a cast to another cast in such programming languages as java or so on, so it enforces that a type you are casting into actually is of that type. To execute runtime check you need runtime type information to be able to decide what is the actual type of the object, what is the actual type of the memory we are looking at. This is where we see some drawback of 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19f8ea24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19f8ea24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So let’s take a look at the different casting behaviour. Here we cast an object B into a pointer Sayhi. And this has been compiled to a load of pointer b into rax register and a store in this other typing area. So there is no type check happening. As we mentioned, compiler only does a fisibility check at a compile time. Static cast doesn’t inquire any runtime overhead and runtime check. So no performance overhead and no security </a:t>
            </a:r>
            <a:r>
              <a:rPr lang="ru"/>
              <a:t>guarantees</a:t>
            </a:r>
            <a:r>
              <a:rPr lang="ru"/>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19f8ea24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19f8ea24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Now if we have a dynamic cast if you compile it without optimisation we see that it is actually a lot of code being generated. Again, we load the pointer, we do a null check, and in addition to that, we load the pointer to B class and then we execute a full dynamic cast. This allows us to do this actual check of the type that we actually expect.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19f8ea24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19f8ea24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Now, with this knowledge, what actually is a type confusion? Type confusion arises through illegal downcasts.</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1a13d1c9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1a13d1c9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Assume we have following type hierarchy. Parent class and 2 dependant classes Child1 and Child2. Now if we allocate an object Child1 and we store it in a c pointer we can cast it to a parent type. And since these 2 classes are dependant - this is a valid cast. Now as a second step we can cast the parent object to a child object and if a child2 object has been allocated as a child2 object, then the cas will be allowed. So at runtime it will lead to a type confusion and this is where exploitable behaviour comes in.</a:t>
            </a:r>
            <a:endParaRPr sz="1400"/>
          </a:p>
          <a:p>
            <a:pPr indent="0" lvl="0" marL="0" rtl="0" algn="l">
              <a:spcBef>
                <a:spcPts val="0"/>
              </a:spcBef>
              <a:spcAft>
                <a:spcPts val="0"/>
              </a:spcAft>
              <a:buNone/>
            </a:pPr>
            <a:r>
              <a:rPr lang="ru" sz="1400"/>
              <a:t>A type-confusion attack confuses the system about the types of data objects it is manipulating. The system treats objects as blocks of memory. Allocated memory contains the data fields of all objects, lined up one after the other. When a C++ program has a reference to an object, what it really has internally is a pointer to the memory address storing the object. Type confusion can be very dangerous because with type confusion, wrong function pointers or data are fed into the wrong piece of code. In some circumstances this can lead to arbitrary code execution.</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87480b5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87480b5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50">
                <a:solidFill>
                  <a:srgbClr val="42424E"/>
                </a:solidFill>
                <a:highlight>
                  <a:srgbClr val="FFFFFF"/>
                </a:highlight>
              </a:rPr>
              <a:t>Two pointers of a different type allow you to reinterpret different fields of the object in 2 different ways. You have a certain memory area that is of one original type. For example in the first type the first entry is  interpreted as a vtable pointer, while in the second type it is interpreted as a long, and if your setter is long value, you can use it to overwrite the vtable pointer.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35150"/>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ru" sz="2300">
                <a:solidFill>
                  <a:srgbClr val="000000"/>
                </a:solidFill>
                <a:latin typeface="Roboto Mono"/>
                <a:ea typeface="Roboto Mono"/>
                <a:cs typeface="Roboto Mono"/>
                <a:sym typeface="Roboto Mono"/>
              </a:rPr>
              <a:t>Exploitation of a PoC type confusion in C++</a:t>
            </a:r>
            <a:endParaRPr b="0" sz="2300">
              <a:solidFill>
                <a:srgbClr val="000000"/>
              </a:solidFill>
              <a:latin typeface="Roboto Mono"/>
              <a:ea typeface="Roboto Mono"/>
              <a:cs typeface="Roboto Mono"/>
              <a:sym typeface="Roboto Mono"/>
            </a:endParaRPr>
          </a:p>
          <a:p>
            <a:pPr indent="0" lvl="0" marL="0" rtl="0" algn="l">
              <a:spcBef>
                <a:spcPts val="0"/>
              </a:spcBef>
              <a:spcAft>
                <a:spcPts val="0"/>
              </a:spcAft>
              <a:buNone/>
            </a:pPr>
            <a:r>
              <a:t/>
            </a:r>
            <a:endParaRPr b="0" sz="2300">
              <a:solidFill>
                <a:srgbClr val="000000"/>
              </a:solidFill>
              <a:latin typeface="Roboto Mono"/>
              <a:ea typeface="Roboto Mono"/>
              <a:cs typeface="Roboto Mono"/>
              <a:sym typeface="Roboto Mono"/>
            </a:endParaRPr>
          </a:p>
          <a:p>
            <a:pPr indent="0" lvl="0" marL="0" rtl="0" algn="l">
              <a:spcBef>
                <a:spcPts val="0"/>
              </a:spcBef>
              <a:spcAft>
                <a:spcPts val="0"/>
              </a:spcAft>
              <a:buNone/>
            </a:pPr>
            <a:r>
              <a:t/>
            </a:r>
            <a:endParaRPr b="0" sz="1800">
              <a:solidFill>
                <a:srgbClr val="000000"/>
              </a:solidFill>
              <a:latin typeface="Roboto Mono"/>
              <a:ea typeface="Roboto Mono"/>
              <a:cs typeface="Roboto Mono"/>
              <a:sym typeface="Roboto Mono"/>
            </a:endParaRPr>
          </a:p>
          <a:p>
            <a:pPr indent="0" lvl="0" marL="0" rtl="0" algn="l">
              <a:spcBef>
                <a:spcPts val="0"/>
              </a:spcBef>
              <a:spcAft>
                <a:spcPts val="0"/>
              </a:spcAft>
              <a:buNone/>
            </a:pPr>
            <a:r>
              <a:t/>
            </a:r>
            <a:endParaRPr b="0" sz="1800">
              <a:solidFill>
                <a:srgbClr val="000000"/>
              </a:solidFill>
              <a:latin typeface="Roboto Mono"/>
              <a:ea typeface="Roboto Mono"/>
              <a:cs typeface="Roboto Mono"/>
              <a:sym typeface="Roboto Mono"/>
            </a:endParaRPr>
          </a:p>
        </p:txBody>
      </p:sp>
      <p:sp>
        <p:nvSpPr>
          <p:cNvPr id="87" name="Google Shape;87;p13"/>
          <p:cNvSpPr txBox="1"/>
          <p:nvPr>
            <p:ph idx="1" type="subTitle"/>
          </p:nvPr>
        </p:nvSpPr>
        <p:spPr>
          <a:xfrm>
            <a:off x="729450" y="3785275"/>
            <a:ext cx="7688100" cy="1038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ru">
                <a:latin typeface="Roboto Mono"/>
                <a:ea typeface="Roboto Mono"/>
                <a:cs typeface="Roboto Mono"/>
                <a:sym typeface="Roboto Mono"/>
              </a:rPr>
              <a:t>Ihor Filimonov</a:t>
            </a:r>
            <a:endParaRPr>
              <a:latin typeface="Roboto Mono"/>
              <a:ea typeface="Roboto Mono"/>
              <a:cs typeface="Roboto Mono"/>
              <a:sym typeface="Roboto Mono"/>
            </a:endParaRPr>
          </a:p>
          <a:p>
            <a:pPr indent="0" lvl="0" marL="0" rtl="0" algn="r">
              <a:spcBef>
                <a:spcPts val="0"/>
              </a:spcBef>
              <a:spcAft>
                <a:spcPts val="0"/>
              </a:spcAft>
              <a:buNone/>
            </a:pPr>
            <a:r>
              <a:rPr lang="ru">
                <a:latin typeface="Roboto Mono"/>
                <a:ea typeface="Roboto Mono"/>
                <a:cs typeface="Roboto Mono"/>
                <a:sym typeface="Roboto Mono"/>
              </a:rPr>
              <a:t>Artem Kaliahin</a:t>
            </a:r>
            <a:endParaRPr>
              <a:latin typeface="Roboto Mono"/>
              <a:ea typeface="Roboto Mono"/>
              <a:cs typeface="Roboto Mono"/>
              <a:sym typeface="Roboto Mono"/>
            </a:endParaRPr>
          </a:p>
          <a:p>
            <a:pPr indent="0" lvl="0" marL="0" rtl="0" algn="r">
              <a:spcBef>
                <a:spcPts val="0"/>
              </a:spcBef>
              <a:spcAft>
                <a:spcPts val="0"/>
              </a:spcAft>
              <a:buNone/>
            </a:pPr>
            <a:r>
              <a:t/>
            </a:r>
            <a:endParaRPr>
              <a:latin typeface="Roboto Mono"/>
              <a:ea typeface="Roboto Mono"/>
              <a:cs typeface="Roboto Mono"/>
              <a:sym typeface="Roboto Mono"/>
            </a:endParaRPr>
          </a:p>
          <a:p>
            <a:pPr indent="0" lvl="0" marL="0" rtl="0" algn="r">
              <a:spcBef>
                <a:spcPts val="0"/>
              </a:spcBef>
              <a:spcAft>
                <a:spcPts val="0"/>
              </a:spcAft>
              <a:buNone/>
            </a:pPr>
            <a:r>
              <a:rPr lang="ru">
                <a:latin typeface="Roboto Mono"/>
                <a:ea typeface="Roboto Mono"/>
                <a:cs typeface="Roboto Mono"/>
                <a:sym typeface="Roboto Mono"/>
              </a:rPr>
              <a:t>Supervisor: Alexandre Bartel</a:t>
            </a:r>
            <a:endParaRPr>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Exploitation demo</a:t>
            </a:r>
            <a:endParaRPr sz="2300">
              <a:solidFill>
                <a:srgbClr val="000000"/>
              </a:solidFill>
              <a:latin typeface="Roboto Mono"/>
              <a:ea typeface="Roboto Mono"/>
              <a:cs typeface="Roboto Mono"/>
              <a:sym typeface="Roboto Mono"/>
            </a:endParaRPr>
          </a:p>
        </p:txBody>
      </p:sp>
      <p:pic>
        <p:nvPicPr>
          <p:cNvPr id="157" name="Google Shape;157;p22"/>
          <p:cNvPicPr preferRelativeResize="0"/>
          <p:nvPr/>
        </p:nvPicPr>
        <p:blipFill>
          <a:blip r:embed="rId3">
            <a:alphaModFix/>
          </a:blip>
          <a:stretch>
            <a:fillRect/>
          </a:stretch>
        </p:blipFill>
        <p:spPr>
          <a:xfrm>
            <a:off x="833150" y="1319150"/>
            <a:ext cx="4240591" cy="361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Exploitation demo</a:t>
            </a:r>
            <a:endParaRPr sz="2300">
              <a:solidFill>
                <a:srgbClr val="000000"/>
              </a:solidFill>
              <a:latin typeface="Roboto Mono"/>
              <a:ea typeface="Roboto Mono"/>
              <a:cs typeface="Roboto Mono"/>
              <a:sym typeface="Roboto Mono"/>
            </a:endParaRPr>
          </a:p>
        </p:txBody>
      </p:sp>
      <p:pic>
        <p:nvPicPr>
          <p:cNvPr id="163" name="Google Shape;163;p23"/>
          <p:cNvPicPr preferRelativeResize="0"/>
          <p:nvPr/>
        </p:nvPicPr>
        <p:blipFill>
          <a:blip r:embed="rId3">
            <a:alphaModFix/>
          </a:blip>
          <a:stretch>
            <a:fillRect/>
          </a:stretch>
        </p:blipFill>
        <p:spPr>
          <a:xfrm>
            <a:off x="834025" y="1320500"/>
            <a:ext cx="4901383" cy="3610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Exploitation demo</a:t>
            </a:r>
            <a:endParaRPr sz="2300">
              <a:solidFill>
                <a:srgbClr val="000000"/>
              </a:solidFill>
              <a:latin typeface="Roboto Mono"/>
              <a:ea typeface="Roboto Mono"/>
              <a:cs typeface="Roboto Mono"/>
              <a:sym typeface="Roboto Mono"/>
            </a:endParaRPr>
          </a:p>
        </p:txBody>
      </p:sp>
      <p:pic>
        <p:nvPicPr>
          <p:cNvPr id="169" name="Google Shape;169;p24"/>
          <p:cNvPicPr preferRelativeResize="0"/>
          <p:nvPr/>
        </p:nvPicPr>
        <p:blipFill>
          <a:blip r:embed="rId3">
            <a:alphaModFix/>
          </a:blip>
          <a:stretch>
            <a:fillRect/>
          </a:stretch>
        </p:blipFill>
        <p:spPr>
          <a:xfrm>
            <a:off x="152400" y="1689700"/>
            <a:ext cx="8839200" cy="27225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How to find?</a:t>
            </a:r>
            <a:endParaRPr sz="2300">
              <a:solidFill>
                <a:srgbClr val="000000"/>
              </a:solidFill>
              <a:latin typeface="Roboto Mono"/>
              <a:ea typeface="Roboto Mono"/>
              <a:cs typeface="Roboto Mono"/>
              <a:sym typeface="Roboto Mono"/>
            </a:endParaRPr>
          </a:p>
        </p:txBody>
      </p:sp>
      <p:pic>
        <p:nvPicPr>
          <p:cNvPr id="175" name="Google Shape;175;p25"/>
          <p:cNvPicPr preferRelativeResize="0"/>
          <p:nvPr/>
        </p:nvPicPr>
        <p:blipFill>
          <a:blip r:embed="rId3">
            <a:alphaModFix/>
          </a:blip>
          <a:stretch>
            <a:fillRect/>
          </a:stretch>
        </p:blipFill>
        <p:spPr>
          <a:xfrm>
            <a:off x="1981200" y="1228375"/>
            <a:ext cx="5181600" cy="366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HexType Overview</a:t>
            </a:r>
            <a:endParaRPr sz="2300">
              <a:solidFill>
                <a:srgbClr val="000000"/>
              </a:solidFill>
              <a:latin typeface="Roboto Mono"/>
              <a:ea typeface="Roboto Mono"/>
              <a:cs typeface="Roboto Mono"/>
              <a:sym typeface="Roboto Mono"/>
            </a:endParaRPr>
          </a:p>
        </p:txBody>
      </p:sp>
      <p:pic>
        <p:nvPicPr>
          <p:cNvPr id="181" name="Google Shape;181;p26"/>
          <p:cNvPicPr preferRelativeResize="0"/>
          <p:nvPr/>
        </p:nvPicPr>
        <p:blipFill>
          <a:blip r:embed="rId3">
            <a:alphaModFix/>
          </a:blip>
          <a:stretch>
            <a:fillRect/>
          </a:stretch>
        </p:blipFill>
        <p:spPr>
          <a:xfrm>
            <a:off x="1034412" y="1494450"/>
            <a:ext cx="7540576" cy="340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7"/>
          <p:cNvPicPr preferRelativeResize="0"/>
          <p:nvPr/>
        </p:nvPicPr>
        <p:blipFill>
          <a:blip r:embed="rId3">
            <a:alphaModFix/>
          </a:blip>
          <a:stretch>
            <a:fillRect/>
          </a:stretch>
        </p:blipFill>
        <p:spPr>
          <a:xfrm>
            <a:off x="665575" y="620813"/>
            <a:ext cx="7601049" cy="3901875"/>
          </a:xfrm>
          <a:prstGeom prst="rect">
            <a:avLst/>
          </a:prstGeom>
          <a:noFill/>
          <a:ln>
            <a:noFill/>
          </a:ln>
        </p:spPr>
      </p:pic>
      <p:sp>
        <p:nvSpPr>
          <p:cNvPr id="187" name="Google Shape;187;p27"/>
          <p:cNvSpPr txBox="1"/>
          <p:nvPr/>
        </p:nvSpPr>
        <p:spPr>
          <a:xfrm>
            <a:off x="2238925" y="4522675"/>
            <a:ext cx="3908100" cy="42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u" sz="1600"/>
              <a:t>A system overview of HexType [1].</a:t>
            </a:r>
            <a:endParaRPr b="1"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nvSpPr>
        <p:spPr>
          <a:xfrm>
            <a:off x="457200" y="1680500"/>
            <a:ext cx="39081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600"/>
              <a:t>Selective object tracing</a:t>
            </a:r>
            <a:endParaRPr b="1" sz="1600"/>
          </a:p>
        </p:txBody>
      </p:sp>
      <p:pic>
        <p:nvPicPr>
          <p:cNvPr id="193" name="Google Shape;193;p28"/>
          <p:cNvPicPr preferRelativeResize="0"/>
          <p:nvPr/>
        </p:nvPicPr>
        <p:blipFill>
          <a:blip r:embed="rId3">
            <a:alphaModFix/>
          </a:blip>
          <a:stretch>
            <a:fillRect/>
          </a:stretch>
        </p:blipFill>
        <p:spPr>
          <a:xfrm>
            <a:off x="3633450" y="508000"/>
            <a:ext cx="4956801" cy="2768600"/>
          </a:xfrm>
          <a:prstGeom prst="rect">
            <a:avLst/>
          </a:prstGeom>
          <a:noFill/>
          <a:ln>
            <a:noFill/>
          </a:ln>
        </p:spPr>
      </p:pic>
      <p:sp>
        <p:nvSpPr>
          <p:cNvPr id="194" name="Google Shape;194;p28"/>
          <p:cNvSpPr txBox="1"/>
          <p:nvPr/>
        </p:nvSpPr>
        <p:spPr>
          <a:xfrm>
            <a:off x="461425" y="2732550"/>
            <a:ext cx="5511900" cy="6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600"/>
              <a:t>Replace dynamic cast with fast lookup</a:t>
            </a:r>
            <a:endParaRPr b="1" sz="1600"/>
          </a:p>
        </p:txBody>
      </p:sp>
      <p:grpSp>
        <p:nvGrpSpPr>
          <p:cNvPr id="195" name="Google Shape;195;p28"/>
          <p:cNvGrpSpPr/>
          <p:nvPr/>
        </p:nvGrpSpPr>
        <p:grpSpPr>
          <a:xfrm>
            <a:off x="4763989" y="1980623"/>
            <a:ext cx="4222954" cy="3162878"/>
            <a:chOff x="3178025" y="1917125"/>
            <a:chExt cx="3803435" cy="3054150"/>
          </a:xfrm>
        </p:grpSpPr>
        <p:pic>
          <p:nvPicPr>
            <p:cNvPr id="196" name="Google Shape;196;p28"/>
            <p:cNvPicPr preferRelativeResize="0"/>
            <p:nvPr/>
          </p:nvPicPr>
          <p:blipFill>
            <a:blip r:embed="rId4">
              <a:alphaModFix/>
            </a:blip>
            <a:stretch>
              <a:fillRect/>
            </a:stretch>
          </p:blipFill>
          <p:spPr>
            <a:xfrm>
              <a:off x="3178025" y="1917125"/>
              <a:ext cx="3803435" cy="3054150"/>
            </a:xfrm>
            <a:prstGeom prst="rect">
              <a:avLst/>
            </a:prstGeom>
            <a:noFill/>
            <a:ln>
              <a:noFill/>
            </a:ln>
          </p:spPr>
        </p:pic>
        <p:sp>
          <p:nvSpPr>
            <p:cNvPr id="197" name="Google Shape;197;p28"/>
            <p:cNvSpPr/>
            <p:nvPr/>
          </p:nvSpPr>
          <p:spPr>
            <a:xfrm>
              <a:off x="3593725" y="3676100"/>
              <a:ext cx="2692800" cy="302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3593725" y="4373100"/>
              <a:ext cx="2768400" cy="302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8"/>
          <p:cNvSpPr txBox="1"/>
          <p:nvPr/>
        </p:nvSpPr>
        <p:spPr>
          <a:xfrm>
            <a:off x="496800" y="3748550"/>
            <a:ext cx="39081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600"/>
              <a:t>Compile time verification</a:t>
            </a:r>
            <a:endParaRPr b="1" sz="1600"/>
          </a:p>
        </p:txBody>
      </p:sp>
      <p:sp>
        <p:nvSpPr>
          <p:cNvPr id="200" name="Google Shape;200;p28"/>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Optimizations</a:t>
            </a:r>
            <a:endParaRPr sz="2300">
              <a:solidFill>
                <a:srgbClr val="000000"/>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29"/>
          <p:cNvPicPr preferRelativeResize="0"/>
          <p:nvPr/>
        </p:nvPicPr>
        <p:blipFill rotWithShape="1">
          <a:blip r:embed="rId3">
            <a:alphaModFix/>
          </a:blip>
          <a:srcRect b="25413" l="44030" r="0" t="16510"/>
          <a:stretch/>
        </p:blipFill>
        <p:spPr>
          <a:xfrm>
            <a:off x="452400" y="1420525"/>
            <a:ext cx="4287525" cy="3489200"/>
          </a:xfrm>
          <a:prstGeom prst="rect">
            <a:avLst/>
          </a:prstGeom>
          <a:noFill/>
          <a:ln>
            <a:noFill/>
          </a:ln>
        </p:spPr>
      </p:pic>
      <p:pic>
        <p:nvPicPr>
          <p:cNvPr id="206" name="Google Shape;206;p29"/>
          <p:cNvPicPr preferRelativeResize="0"/>
          <p:nvPr/>
        </p:nvPicPr>
        <p:blipFill>
          <a:blip r:embed="rId4">
            <a:alphaModFix/>
          </a:blip>
          <a:stretch>
            <a:fillRect/>
          </a:stretch>
        </p:blipFill>
        <p:spPr>
          <a:xfrm>
            <a:off x="5632350" y="1420525"/>
            <a:ext cx="2850600" cy="3443651"/>
          </a:xfrm>
          <a:prstGeom prst="rect">
            <a:avLst/>
          </a:prstGeom>
          <a:noFill/>
          <a:ln>
            <a:noFill/>
          </a:ln>
        </p:spPr>
      </p:pic>
      <p:cxnSp>
        <p:nvCxnSpPr>
          <p:cNvPr id="207" name="Google Shape;207;p29"/>
          <p:cNvCxnSpPr/>
          <p:nvPr/>
        </p:nvCxnSpPr>
        <p:spPr>
          <a:xfrm flipH="1">
            <a:off x="3544850" y="4273525"/>
            <a:ext cx="2253900" cy="219600"/>
          </a:xfrm>
          <a:prstGeom prst="straightConnector1">
            <a:avLst/>
          </a:prstGeom>
          <a:noFill/>
          <a:ln cap="flat" cmpd="sng" w="28575">
            <a:solidFill>
              <a:srgbClr val="CC0000"/>
            </a:solidFill>
            <a:prstDash val="solid"/>
            <a:round/>
            <a:headEnd len="med" w="med" type="none"/>
            <a:tailEnd len="med" w="med" type="triangle"/>
          </a:ln>
        </p:spPr>
      </p:cxnSp>
      <p:sp>
        <p:nvSpPr>
          <p:cNvPr id="208" name="Google Shape;208;p29"/>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Assembly difference 1 (Update_objTypeMap)</a:t>
            </a:r>
            <a:endParaRPr sz="2300">
              <a:solidFill>
                <a:srgbClr val="000000"/>
              </a:solidFill>
              <a:latin typeface="Roboto Mono"/>
              <a:ea typeface="Roboto Mono"/>
              <a:cs typeface="Roboto Mono"/>
              <a:sym typeface="Roboto Mono"/>
            </a:endParaRPr>
          </a:p>
          <a:p>
            <a:pPr indent="0" lvl="0" marL="0" rtl="0" algn="l">
              <a:spcBef>
                <a:spcPts val="0"/>
              </a:spcBef>
              <a:spcAft>
                <a:spcPts val="0"/>
              </a:spcAft>
              <a:buNone/>
            </a:pPr>
            <a:r>
              <a:t/>
            </a:r>
            <a:endParaRPr sz="2300">
              <a:solidFill>
                <a:srgbClr val="000000"/>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30"/>
          <p:cNvPicPr preferRelativeResize="0"/>
          <p:nvPr/>
        </p:nvPicPr>
        <p:blipFill rotWithShape="1">
          <a:blip r:embed="rId3">
            <a:alphaModFix/>
          </a:blip>
          <a:srcRect b="0" l="41792" r="0" t="0"/>
          <a:stretch/>
        </p:blipFill>
        <p:spPr>
          <a:xfrm>
            <a:off x="239975" y="1353050"/>
            <a:ext cx="4924776" cy="3540675"/>
          </a:xfrm>
          <a:prstGeom prst="rect">
            <a:avLst/>
          </a:prstGeom>
          <a:noFill/>
          <a:ln>
            <a:noFill/>
          </a:ln>
        </p:spPr>
      </p:pic>
      <p:pic>
        <p:nvPicPr>
          <p:cNvPr id="214" name="Google Shape;214;p30"/>
          <p:cNvPicPr preferRelativeResize="0"/>
          <p:nvPr/>
        </p:nvPicPr>
        <p:blipFill>
          <a:blip r:embed="rId4">
            <a:alphaModFix/>
          </a:blip>
          <a:stretch>
            <a:fillRect/>
          </a:stretch>
        </p:blipFill>
        <p:spPr>
          <a:xfrm>
            <a:off x="5829300" y="1353050"/>
            <a:ext cx="3040199" cy="3667124"/>
          </a:xfrm>
          <a:prstGeom prst="rect">
            <a:avLst/>
          </a:prstGeom>
          <a:noFill/>
          <a:ln>
            <a:noFill/>
          </a:ln>
        </p:spPr>
      </p:pic>
      <p:cxnSp>
        <p:nvCxnSpPr>
          <p:cNvPr id="215" name="Google Shape;215;p30"/>
          <p:cNvCxnSpPr/>
          <p:nvPr/>
        </p:nvCxnSpPr>
        <p:spPr>
          <a:xfrm rot="10800000">
            <a:off x="4497900" y="3524850"/>
            <a:ext cx="1623300" cy="1129800"/>
          </a:xfrm>
          <a:prstGeom prst="straightConnector1">
            <a:avLst/>
          </a:prstGeom>
          <a:noFill/>
          <a:ln cap="flat" cmpd="sng" w="28575">
            <a:solidFill>
              <a:srgbClr val="CC0000"/>
            </a:solidFill>
            <a:prstDash val="solid"/>
            <a:round/>
            <a:headEnd len="med" w="med" type="none"/>
            <a:tailEnd len="med" w="med" type="triangle"/>
          </a:ln>
        </p:spPr>
      </p:cxnSp>
      <p:sp>
        <p:nvSpPr>
          <p:cNvPr id="216" name="Google Shape;216;p30"/>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Assembly difference 2 (Verify_type_casting)</a:t>
            </a:r>
            <a:endParaRPr sz="2300">
              <a:solidFill>
                <a:srgbClr val="000000"/>
              </a:solidFill>
              <a:latin typeface="Roboto Mono"/>
              <a:ea typeface="Roboto Mono"/>
              <a:cs typeface="Roboto Mono"/>
              <a:sym typeface="Roboto Mono"/>
            </a:endParaRPr>
          </a:p>
          <a:p>
            <a:pPr indent="0" lvl="0" marL="0" rtl="0" algn="l">
              <a:spcBef>
                <a:spcPts val="0"/>
              </a:spcBef>
              <a:spcAft>
                <a:spcPts val="0"/>
              </a:spcAft>
              <a:buNone/>
            </a:pPr>
            <a:r>
              <a:t/>
            </a:r>
            <a:endParaRPr sz="2300">
              <a:solidFill>
                <a:srgbClr val="000000"/>
              </a:solidFill>
              <a:latin typeface="Roboto Mono"/>
              <a:ea typeface="Roboto Mono"/>
              <a:cs typeface="Roboto Mono"/>
              <a:sym typeface="Roboto Mono"/>
            </a:endParaRPr>
          </a:p>
          <a:p>
            <a:pPr indent="0" lvl="0" marL="0" rtl="0" algn="l">
              <a:spcBef>
                <a:spcPts val="0"/>
              </a:spcBef>
              <a:spcAft>
                <a:spcPts val="0"/>
              </a:spcAft>
              <a:buNone/>
            </a:pPr>
            <a:r>
              <a:t/>
            </a:r>
            <a:endParaRPr sz="2300">
              <a:solidFill>
                <a:srgbClr val="000000"/>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31"/>
          <p:cNvPicPr preferRelativeResize="0"/>
          <p:nvPr/>
        </p:nvPicPr>
        <p:blipFill>
          <a:blip r:embed="rId3">
            <a:alphaModFix/>
          </a:blip>
          <a:stretch>
            <a:fillRect/>
          </a:stretch>
        </p:blipFill>
        <p:spPr>
          <a:xfrm>
            <a:off x="152400" y="2428025"/>
            <a:ext cx="8839200" cy="1264784"/>
          </a:xfrm>
          <a:prstGeom prst="rect">
            <a:avLst/>
          </a:prstGeom>
          <a:noFill/>
          <a:ln>
            <a:noFill/>
          </a:ln>
        </p:spPr>
      </p:pic>
      <p:sp>
        <p:nvSpPr>
          <p:cNvPr id="222" name="Google Shape;222;p31"/>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Mitigation</a:t>
            </a:r>
            <a:r>
              <a:rPr lang="ru" sz="2300">
                <a:solidFill>
                  <a:srgbClr val="000000"/>
                </a:solidFill>
                <a:latin typeface="Roboto Mono"/>
                <a:ea typeface="Roboto Mono"/>
                <a:cs typeface="Roboto Mono"/>
                <a:sym typeface="Roboto Mono"/>
              </a:rPr>
              <a:t> demo</a:t>
            </a:r>
            <a:endParaRPr sz="2300">
              <a:solidFill>
                <a:srgbClr val="000000"/>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nvSpPr>
        <p:spPr>
          <a:xfrm>
            <a:off x="661050" y="1913250"/>
            <a:ext cx="7181700" cy="235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EA9999"/>
              </a:buClr>
              <a:buSzPts val="1800"/>
              <a:buFont typeface="Roboto Mono"/>
              <a:buChar char="●"/>
            </a:pPr>
            <a:r>
              <a:rPr lang="ru" sz="1800">
                <a:latin typeface="Roboto Mono"/>
                <a:ea typeface="Roboto Mono"/>
                <a:cs typeface="Roboto Mono"/>
                <a:sym typeface="Roboto Mono"/>
              </a:rPr>
              <a:t>Type confusion vulnerability in C++</a:t>
            </a:r>
            <a:endParaRPr sz="1800">
              <a:latin typeface="Roboto Mono"/>
              <a:ea typeface="Roboto Mono"/>
              <a:cs typeface="Roboto Mono"/>
              <a:sym typeface="Roboto Mono"/>
            </a:endParaRPr>
          </a:p>
          <a:p>
            <a:pPr indent="-342900" lvl="0" marL="457200" rtl="0" algn="l">
              <a:spcBef>
                <a:spcPts val="0"/>
              </a:spcBef>
              <a:spcAft>
                <a:spcPts val="0"/>
              </a:spcAft>
              <a:buClr>
                <a:srgbClr val="EA9999"/>
              </a:buClr>
              <a:buSzPts val="1800"/>
              <a:buFont typeface="Roboto Mono"/>
              <a:buChar char="●"/>
            </a:pPr>
            <a:r>
              <a:rPr lang="ru" sz="1800">
                <a:latin typeface="Roboto Mono"/>
                <a:ea typeface="Roboto Mono"/>
                <a:cs typeface="Roboto Mono"/>
                <a:sym typeface="Roboto Mono"/>
              </a:rPr>
              <a:t>Exploitation demo</a:t>
            </a:r>
            <a:endParaRPr sz="1800">
              <a:latin typeface="Roboto Mono"/>
              <a:ea typeface="Roboto Mono"/>
              <a:cs typeface="Roboto Mono"/>
              <a:sym typeface="Roboto Mono"/>
            </a:endParaRPr>
          </a:p>
          <a:p>
            <a:pPr indent="-342900" lvl="0" marL="457200" rtl="0" algn="l">
              <a:spcBef>
                <a:spcPts val="0"/>
              </a:spcBef>
              <a:spcAft>
                <a:spcPts val="0"/>
              </a:spcAft>
              <a:buClr>
                <a:srgbClr val="EA9999"/>
              </a:buClr>
              <a:buSzPts val="1800"/>
              <a:buFont typeface="Roboto Mono"/>
              <a:buChar char="●"/>
            </a:pPr>
            <a:r>
              <a:rPr lang="ru" sz="1800">
                <a:latin typeface="Roboto Mono"/>
                <a:ea typeface="Roboto Mono"/>
                <a:cs typeface="Roboto Mono"/>
                <a:sym typeface="Roboto Mono"/>
              </a:rPr>
              <a:t>How to find type confusion?</a:t>
            </a:r>
            <a:endParaRPr sz="1800">
              <a:latin typeface="Roboto Mono"/>
              <a:ea typeface="Roboto Mono"/>
              <a:cs typeface="Roboto Mono"/>
              <a:sym typeface="Roboto Mono"/>
            </a:endParaRPr>
          </a:p>
          <a:p>
            <a:pPr indent="-342900" lvl="0" marL="457200" rtl="0" algn="l">
              <a:spcBef>
                <a:spcPts val="0"/>
              </a:spcBef>
              <a:spcAft>
                <a:spcPts val="0"/>
              </a:spcAft>
              <a:buClr>
                <a:srgbClr val="EA9999"/>
              </a:buClr>
              <a:buSzPts val="1800"/>
              <a:buFont typeface="Roboto Mono"/>
              <a:buChar char="●"/>
            </a:pPr>
            <a:r>
              <a:rPr lang="ru" sz="1800">
                <a:latin typeface="Roboto Mono"/>
                <a:ea typeface="Roboto Mono"/>
                <a:cs typeface="Roboto Mono"/>
                <a:sym typeface="Roboto Mono"/>
              </a:rPr>
              <a:t>HexType overview</a:t>
            </a:r>
            <a:endParaRPr sz="1800">
              <a:latin typeface="Roboto Mono"/>
              <a:ea typeface="Roboto Mono"/>
              <a:cs typeface="Roboto Mono"/>
              <a:sym typeface="Roboto Mono"/>
            </a:endParaRPr>
          </a:p>
          <a:p>
            <a:pPr indent="-342900" lvl="0" marL="457200" rtl="0" algn="l">
              <a:spcBef>
                <a:spcPts val="0"/>
              </a:spcBef>
              <a:spcAft>
                <a:spcPts val="0"/>
              </a:spcAft>
              <a:buClr>
                <a:srgbClr val="EA9999"/>
              </a:buClr>
              <a:buSzPts val="1800"/>
              <a:buFont typeface="Roboto Mono"/>
              <a:buChar char="●"/>
            </a:pPr>
            <a:r>
              <a:rPr lang="ru" sz="1800">
                <a:latin typeface="Roboto Mono"/>
                <a:ea typeface="Roboto Mono"/>
                <a:cs typeface="Roboto Mono"/>
                <a:sym typeface="Roboto Mono"/>
              </a:rPr>
              <a:t>Mitigation demo</a:t>
            </a:r>
            <a:endParaRPr sz="1800">
              <a:latin typeface="Roboto Mono"/>
              <a:ea typeface="Roboto Mono"/>
              <a:cs typeface="Roboto Mono"/>
              <a:sym typeface="Roboto Mono"/>
            </a:endParaRPr>
          </a:p>
        </p:txBody>
      </p:sp>
      <p:sp>
        <p:nvSpPr>
          <p:cNvPr id="93" name="Google Shape;93;p14"/>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Agenda</a:t>
            </a:r>
            <a:endParaRPr b="0" sz="1800">
              <a:solidFill>
                <a:srgbClr val="000000"/>
              </a:solidFill>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32"/>
          <p:cNvPicPr preferRelativeResize="0"/>
          <p:nvPr/>
        </p:nvPicPr>
        <p:blipFill>
          <a:blip r:embed="rId3">
            <a:alphaModFix/>
          </a:blip>
          <a:stretch>
            <a:fillRect/>
          </a:stretch>
        </p:blipFill>
        <p:spPr>
          <a:xfrm>
            <a:off x="340163" y="910038"/>
            <a:ext cx="3114675" cy="1038225"/>
          </a:xfrm>
          <a:prstGeom prst="rect">
            <a:avLst/>
          </a:prstGeom>
          <a:noFill/>
          <a:ln>
            <a:noFill/>
          </a:ln>
        </p:spPr>
      </p:pic>
      <p:sp>
        <p:nvSpPr>
          <p:cNvPr id="228" name="Google Shape;228;p32"/>
          <p:cNvSpPr txBox="1"/>
          <p:nvPr/>
        </p:nvSpPr>
        <p:spPr>
          <a:xfrm>
            <a:off x="2077150" y="4743150"/>
            <a:ext cx="54312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550"/>
              <a:t>browser benchmark performance overhead (in %) [1]</a:t>
            </a:r>
            <a:endParaRPr b="1" sz="1600"/>
          </a:p>
        </p:txBody>
      </p:sp>
      <p:graphicFrame>
        <p:nvGraphicFramePr>
          <p:cNvPr id="229" name="Google Shape;229;p32"/>
          <p:cNvGraphicFramePr/>
          <p:nvPr/>
        </p:nvGraphicFramePr>
        <p:xfrm>
          <a:off x="2705650" y="910050"/>
          <a:ext cx="3000000" cy="3000000"/>
        </p:xfrm>
        <a:graphic>
          <a:graphicData uri="http://schemas.openxmlformats.org/drawingml/2006/table">
            <a:tbl>
              <a:tblPr>
                <a:noFill/>
                <a:tableStyleId>{84ED3058-DB6A-4161-8B72-B345CF3624B4}</a:tableStyleId>
              </a:tblPr>
              <a:tblGrid>
                <a:gridCol w="1842575"/>
                <a:gridCol w="1842575"/>
              </a:tblGrid>
              <a:tr h="358750">
                <a:tc>
                  <a:txBody>
                    <a:bodyPr>
                      <a:noAutofit/>
                    </a:bodyPr>
                    <a:lstStyle/>
                    <a:p>
                      <a:pPr indent="0" lvl="0" marL="0" rtl="0" algn="l">
                        <a:spcBef>
                          <a:spcPts val="0"/>
                        </a:spcBef>
                        <a:spcAft>
                          <a:spcPts val="0"/>
                        </a:spcAft>
                        <a:buNone/>
                      </a:pPr>
                      <a:r>
                        <a:rPr lang="ru" sz="1350"/>
                        <a:t>omnetpp</a:t>
                      </a:r>
                      <a:endParaRPr/>
                    </a:p>
                  </a:txBody>
                  <a:tcPr marT="91425" marB="91425" marR="91425" marL="91425"/>
                </a:tc>
                <a:tc>
                  <a:txBody>
                    <a:bodyPr>
                      <a:noAutofit/>
                    </a:bodyPr>
                    <a:lstStyle/>
                    <a:p>
                      <a:pPr indent="0" lvl="0" marL="0" rtl="0" algn="l">
                        <a:spcBef>
                          <a:spcPts val="0"/>
                        </a:spcBef>
                        <a:spcAft>
                          <a:spcPts val="0"/>
                        </a:spcAft>
                        <a:buNone/>
                      </a:pPr>
                      <a:r>
                        <a:rPr lang="ru"/>
                        <a:t>9.69</a:t>
                      </a:r>
                      <a:endParaRPr/>
                    </a:p>
                  </a:txBody>
                  <a:tcPr marT="91425" marB="91425" marR="91425" marL="91425"/>
                </a:tc>
              </a:tr>
              <a:tr h="358750">
                <a:tc>
                  <a:txBody>
                    <a:bodyPr>
                      <a:noAutofit/>
                    </a:bodyPr>
                    <a:lstStyle/>
                    <a:p>
                      <a:pPr indent="0" lvl="0" marL="0" rtl="0" algn="l">
                        <a:spcBef>
                          <a:spcPts val="0"/>
                        </a:spcBef>
                        <a:spcAft>
                          <a:spcPts val="0"/>
                        </a:spcAft>
                        <a:buNone/>
                      </a:pPr>
                      <a:r>
                        <a:rPr lang="ru" sz="1350"/>
                        <a:t>xalancbmk</a:t>
                      </a:r>
                      <a:endParaRPr/>
                    </a:p>
                  </a:txBody>
                  <a:tcPr marT="91425" marB="91425" marR="91425" marL="91425"/>
                </a:tc>
                <a:tc>
                  <a:txBody>
                    <a:bodyPr>
                      <a:noAutofit/>
                    </a:bodyPr>
                    <a:lstStyle/>
                    <a:p>
                      <a:pPr indent="0" lvl="0" marL="0" rtl="0" algn="l">
                        <a:spcBef>
                          <a:spcPts val="0"/>
                        </a:spcBef>
                        <a:spcAft>
                          <a:spcPts val="0"/>
                        </a:spcAft>
                        <a:buNone/>
                      </a:pPr>
                      <a:r>
                        <a:rPr lang="ru"/>
                        <a:t>1.25</a:t>
                      </a:r>
                      <a:endParaRPr/>
                    </a:p>
                  </a:txBody>
                  <a:tcPr marT="91425" marB="91425" marR="91425" marL="91425"/>
                </a:tc>
              </a:tr>
              <a:tr h="358750">
                <a:tc>
                  <a:txBody>
                    <a:bodyPr>
                      <a:noAutofit/>
                    </a:bodyPr>
                    <a:lstStyle/>
                    <a:p>
                      <a:pPr indent="0" lvl="0" marL="0" rtl="0" algn="l">
                        <a:spcBef>
                          <a:spcPts val="0"/>
                        </a:spcBef>
                        <a:spcAft>
                          <a:spcPts val="0"/>
                        </a:spcAft>
                        <a:buNone/>
                      </a:pPr>
                      <a:r>
                        <a:rPr lang="ru" sz="1350"/>
                        <a:t>dealII</a:t>
                      </a:r>
                      <a:endParaRPr/>
                    </a:p>
                  </a:txBody>
                  <a:tcPr marT="91425" marB="91425" marR="91425" marL="91425"/>
                </a:tc>
                <a:tc>
                  <a:txBody>
                    <a:bodyPr>
                      <a:noAutofit/>
                    </a:bodyPr>
                    <a:lstStyle/>
                    <a:p>
                      <a:pPr indent="0" lvl="0" marL="0" rtl="0" algn="l">
                        <a:spcBef>
                          <a:spcPts val="0"/>
                        </a:spcBef>
                        <a:spcAft>
                          <a:spcPts val="0"/>
                        </a:spcAft>
                        <a:buNone/>
                      </a:pPr>
                      <a:r>
                        <a:rPr lang="ru"/>
                        <a:t>13.13</a:t>
                      </a:r>
                      <a:endParaRPr/>
                    </a:p>
                  </a:txBody>
                  <a:tcPr marT="91425" marB="91425" marR="91425" marL="91425"/>
                </a:tc>
              </a:tr>
              <a:tr h="358750">
                <a:tc>
                  <a:txBody>
                    <a:bodyPr>
                      <a:noAutofit/>
                    </a:bodyPr>
                    <a:lstStyle/>
                    <a:p>
                      <a:pPr indent="0" lvl="0" marL="0" rtl="0" algn="l">
                        <a:spcBef>
                          <a:spcPts val="0"/>
                        </a:spcBef>
                        <a:spcAft>
                          <a:spcPts val="0"/>
                        </a:spcAft>
                        <a:buNone/>
                      </a:pPr>
                      <a:r>
                        <a:rPr lang="ru" sz="1350"/>
                        <a:t>soplex</a:t>
                      </a:r>
                      <a:endParaRPr/>
                    </a:p>
                  </a:txBody>
                  <a:tcPr marT="91425" marB="91425" marR="91425" marL="91425"/>
                </a:tc>
                <a:tc>
                  <a:txBody>
                    <a:bodyPr>
                      <a:noAutofit/>
                    </a:bodyPr>
                    <a:lstStyle/>
                    <a:p>
                      <a:pPr indent="0" lvl="0" marL="0" rtl="0" algn="l">
                        <a:spcBef>
                          <a:spcPts val="0"/>
                        </a:spcBef>
                        <a:spcAft>
                          <a:spcPts val="0"/>
                        </a:spcAft>
                        <a:buNone/>
                      </a:pPr>
                      <a:r>
                        <a:rPr lang="ru"/>
                        <a:t>0.76</a:t>
                      </a:r>
                      <a:endParaRPr/>
                    </a:p>
                  </a:txBody>
                  <a:tcPr marT="91425" marB="91425" marR="91425" marL="91425"/>
                </a:tc>
              </a:tr>
              <a:tr h="358750">
                <a:tc>
                  <a:txBody>
                    <a:bodyPr>
                      <a:noAutofit/>
                    </a:bodyPr>
                    <a:lstStyle/>
                    <a:p>
                      <a:pPr indent="0" lvl="0" marL="0" rtl="0" algn="l">
                        <a:spcBef>
                          <a:spcPts val="0"/>
                        </a:spcBef>
                        <a:spcAft>
                          <a:spcPts val="0"/>
                        </a:spcAft>
                        <a:buNone/>
                      </a:pPr>
                      <a:r>
                        <a:rPr lang="ru" sz="1350"/>
                        <a:t>astar</a:t>
                      </a:r>
                      <a:endParaRPr/>
                    </a:p>
                  </a:txBody>
                  <a:tcPr marT="91425" marB="91425" marR="91425" marL="91425"/>
                </a:tc>
                <a:tc>
                  <a:txBody>
                    <a:bodyPr>
                      <a:noAutofit/>
                    </a:bodyPr>
                    <a:lstStyle/>
                    <a:p>
                      <a:pPr indent="0" lvl="0" marL="0" rtl="0" algn="l">
                        <a:spcBef>
                          <a:spcPts val="0"/>
                        </a:spcBef>
                        <a:spcAft>
                          <a:spcPts val="0"/>
                        </a:spcAft>
                        <a:buNone/>
                      </a:pPr>
                      <a:r>
                        <a:rPr lang="ru"/>
                        <a:t>0.34</a:t>
                      </a:r>
                      <a:endParaRPr/>
                    </a:p>
                  </a:txBody>
                  <a:tcPr marT="91425" marB="91425" marR="91425" marL="91425"/>
                </a:tc>
              </a:tr>
              <a:tr h="358750">
                <a:tc>
                  <a:txBody>
                    <a:bodyPr>
                      <a:noAutofit/>
                    </a:bodyPr>
                    <a:lstStyle/>
                    <a:p>
                      <a:pPr indent="0" lvl="0" marL="0" rtl="0" algn="l">
                        <a:spcBef>
                          <a:spcPts val="0"/>
                        </a:spcBef>
                        <a:spcAft>
                          <a:spcPts val="0"/>
                        </a:spcAft>
                        <a:buNone/>
                      </a:pPr>
                      <a:r>
                        <a:rPr lang="ru" sz="1350"/>
                        <a:t>namd</a:t>
                      </a:r>
                      <a:endParaRPr/>
                    </a:p>
                  </a:txBody>
                  <a:tcPr marT="91425" marB="91425" marR="91425" marL="91425"/>
                </a:tc>
                <a:tc>
                  <a:txBody>
                    <a:bodyPr>
                      <a:noAutofit/>
                    </a:bodyPr>
                    <a:lstStyle/>
                    <a:p>
                      <a:pPr indent="0" lvl="0" marL="0" rtl="0" algn="l">
                        <a:spcBef>
                          <a:spcPts val="0"/>
                        </a:spcBef>
                        <a:spcAft>
                          <a:spcPts val="0"/>
                        </a:spcAft>
                        <a:buNone/>
                      </a:pPr>
                      <a:r>
                        <a:rPr lang="ru"/>
                        <a:t>-0.37</a:t>
                      </a:r>
                      <a:endParaRPr/>
                    </a:p>
                  </a:txBody>
                  <a:tcPr marT="91425" marB="91425" marR="91425" marL="91425"/>
                </a:tc>
              </a:tr>
              <a:tr h="358750">
                <a:tc>
                  <a:txBody>
                    <a:bodyPr>
                      <a:noAutofit/>
                    </a:bodyPr>
                    <a:lstStyle/>
                    <a:p>
                      <a:pPr indent="0" lvl="0" marL="0" rtl="0" algn="l">
                        <a:spcBef>
                          <a:spcPts val="0"/>
                        </a:spcBef>
                        <a:spcAft>
                          <a:spcPts val="0"/>
                        </a:spcAft>
                        <a:buNone/>
                      </a:pPr>
                      <a:r>
                        <a:rPr lang="ru" sz="1350"/>
                        <a:t>povray</a:t>
                      </a:r>
                      <a:endParaRPr/>
                    </a:p>
                  </a:txBody>
                  <a:tcPr marT="91425" marB="91425" marR="91425" marL="91425"/>
                </a:tc>
                <a:tc>
                  <a:txBody>
                    <a:bodyPr>
                      <a:noAutofit/>
                    </a:bodyPr>
                    <a:lstStyle/>
                    <a:p>
                      <a:pPr indent="0" lvl="0" marL="0" rtl="0" algn="l">
                        <a:spcBef>
                          <a:spcPts val="0"/>
                        </a:spcBef>
                        <a:spcAft>
                          <a:spcPts val="0"/>
                        </a:spcAft>
                        <a:buNone/>
                      </a:pPr>
                      <a:r>
                        <a:rPr lang="ru"/>
                        <a:t>0.8</a:t>
                      </a:r>
                      <a:endParaRPr/>
                    </a:p>
                  </a:txBody>
                  <a:tcPr marT="91425" marB="91425" marR="91425" marL="91425"/>
                </a:tc>
              </a:tr>
              <a:tr h="358750">
                <a:tc>
                  <a:txBody>
                    <a:bodyPr>
                      <a:noAutofit/>
                    </a:bodyPr>
                    <a:lstStyle/>
                    <a:p>
                      <a:pPr indent="0" lvl="0" marL="0" rtl="0" algn="l">
                        <a:spcBef>
                          <a:spcPts val="0"/>
                        </a:spcBef>
                        <a:spcAft>
                          <a:spcPts val="0"/>
                        </a:spcAft>
                        <a:buNone/>
                      </a:pPr>
                      <a:r>
                        <a:rPr lang="ru" sz="1350"/>
                        <a:t>ff-octane</a:t>
                      </a:r>
                      <a:endParaRPr/>
                    </a:p>
                  </a:txBody>
                  <a:tcPr marT="91425" marB="91425" marR="91425" marL="91425"/>
                </a:tc>
                <a:tc>
                  <a:txBody>
                    <a:bodyPr>
                      <a:noAutofit/>
                    </a:bodyPr>
                    <a:lstStyle/>
                    <a:p>
                      <a:pPr indent="0" lvl="0" marL="0" rtl="0" algn="l">
                        <a:spcBef>
                          <a:spcPts val="0"/>
                        </a:spcBef>
                        <a:spcAft>
                          <a:spcPts val="0"/>
                        </a:spcAft>
                        <a:buNone/>
                      </a:pPr>
                      <a:r>
                        <a:rPr lang="ru"/>
                        <a:t>30.87</a:t>
                      </a:r>
                      <a:endParaRPr/>
                    </a:p>
                  </a:txBody>
                  <a:tcPr marT="91425" marB="91425" marR="91425" marL="91425"/>
                </a:tc>
              </a:tr>
              <a:tr h="358750">
                <a:tc>
                  <a:txBody>
                    <a:bodyPr>
                      <a:noAutofit/>
                    </a:bodyPr>
                    <a:lstStyle/>
                    <a:p>
                      <a:pPr indent="0" lvl="0" marL="0" rtl="0" algn="l">
                        <a:spcBef>
                          <a:spcPts val="0"/>
                        </a:spcBef>
                        <a:spcAft>
                          <a:spcPts val="0"/>
                        </a:spcAft>
                        <a:buNone/>
                      </a:pPr>
                      <a:r>
                        <a:rPr lang="ru"/>
                        <a:t>ff-drom-js</a:t>
                      </a:r>
                      <a:endParaRPr/>
                    </a:p>
                  </a:txBody>
                  <a:tcPr marT="91425" marB="91425" marR="91425" marL="91425"/>
                </a:tc>
                <a:tc>
                  <a:txBody>
                    <a:bodyPr>
                      <a:noAutofit/>
                    </a:bodyPr>
                    <a:lstStyle/>
                    <a:p>
                      <a:pPr indent="0" lvl="0" marL="0" rtl="0" algn="l">
                        <a:spcBef>
                          <a:spcPts val="0"/>
                        </a:spcBef>
                        <a:spcAft>
                          <a:spcPts val="0"/>
                        </a:spcAft>
                        <a:buNone/>
                      </a:pPr>
                      <a:r>
                        <a:rPr lang="ru"/>
                        <a:t>25.89</a:t>
                      </a:r>
                      <a:endParaRPr/>
                    </a:p>
                  </a:txBody>
                  <a:tcPr marT="91425" marB="91425" marR="91425" marL="91425"/>
                </a:tc>
              </a:tr>
              <a:tr h="358750">
                <a:tc>
                  <a:txBody>
                    <a:bodyPr>
                      <a:noAutofit/>
                    </a:bodyPr>
                    <a:lstStyle/>
                    <a:p>
                      <a:pPr indent="0" lvl="0" marL="0" rtl="0" algn="l">
                        <a:spcBef>
                          <a:spcPts val="0"/>
                        </a:spcBef>
                        <a:spcAft>
                          <a:spcPts val="0"/>
                        </a:spcAft>
                        <a:buNone/>
                      </a:pPr>
                      <a:r>
                        <a:rPr lang="ru"/>
                        <a:t>ff-drom-drom</a:t>
                      </a:r>
                      <a:endParaRPr/>
                    </a:p>
                  </a:txBody>
                  <a:tcPr marT="91425" marB="91425" marR="91425" marL="91425"/>
                </a:tc>
                <a:tc>
                  <a:txBody>
                    <a:bodyPr>
                      <a:noAutofit/>
                    </a:bodyPr>
                    <a:lstStyle/>
                    <a:p>
                      <a:pPr indent="0" lvl="0" marL="0" rtl="0" algn="l">
                        <a:spcBef>
                          <a:spcPts val="0"/>
                        </a:spcBef>
                        <a:spcAft>
                          <a:spcPts val="0"/>
                        </a:spcAft>
                        <a:buNone/>
                      </a:pPr>
                      <a:r>
                        <a:rPr lang="ru"/>
                        <a:t>126.03</a:t>
                      </a:r>
                      <a:endParaRPr/>
                    </a:p>
                  </a:txBody>
                  <a:tcPr marT="91425" marB="91425" marR="91425" marL="91425"/>
                </a:tc>
              </a:tr>
            </a:tbl>
          </a:graphicData>
        </a:graphic>
      </p:graphicFrame>
      <p:sp>
        <p:nvSpPr>
          <p:cNvPr id="230" name="Google Shape;230;p32"/>
          <p:cNvSpPr txBox="1"/>
          <p:nvPr>
            <p:ph type="ctrTitle"/>
          </p:nvPr>
        </p:nvSpPr>
        <p:spPr>
          <a:xfrm>
            <a:off x="775650" y="5492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Overhead</a:t>
            </a:r>
            <a:endParaRPr sz="2300">
              <a:solidFill>
                <a:srgbClr val="000000"/>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Conclusion</a:t>
            </a:r>
            <a:endParaRPr sz="2300">
              <a:solidFill>
                <a:srgbClr val="000000"/>
              </a:solidFill>
              <a:latin typeface="Roboto Mono"/>
              <a:ea typeface="Roboto Mono"/>
              <a:cs typeface="Roboto Mono"/>
              <a:sym typeface="Roboto Mono"/>
            </a:endParaRPr>
          </a:p>
        </p:txBody>
      </p:sp>
      <p:sp>
        <p:nvSpPr>
          <p:cNvPr id="236" name="Google Shape;236;p33"/>
          <p:cNvSpPr txBox="1"/>
          <p:nvPr/>
        </p:nvSpPr>
        <p:spPr>
          <a:xfrm>
            <a:off x="661050" y="2425700"/>
            <a:ext cx="8055300" cy="1028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ru" sz="1600">
                <a:latin typeface="Lato"/>
                <a:ea typeface="Lato"/>
                <a:cs typeface="Lato"/>
                <a:sym typeface="Lato"/>
              </a:rPr>
              <a:t>C++ is still vulnerable to type confusion attacks.</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ru" sz="1600">
                <a:latin typeface="Lato"/>
                <a:ea typeface="Lato"/>
                <a:cs typeface="Lato"/>
                <a:sym typeface="Lato"/>
              </a:rPr>
              <a:t>as a Mitigation technique HexType could be used (depending on different projects different overhead)</a:t>
            </a:r>
            <a:endParaRPr sz="16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4"/>
          <p:cNvSpPr txBox="1"/>
          <p:nvPr>
            <p:ph type="ctrTitle"/>
          </p:nvPr>
        </p:nvSpPr>
        <p:spPr>
          <a:xfrm>
            <a:off x="729625" y="433900"/>
            <a:ext cx="3390300" cy="7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References:</a:t>
            </a:r>
            <a:endParaRPr/>
          </a:p>
        </p:txBody>
      </p:sp>
      <p:sp>
        <p:nvSpPr>
          <p:cNvPr id="242" name="Google Shape;242;p34"/>
          <p:cNvSpPr txBox="1"/>
          <p:nvPr/>
        </p:nvSpPr>
        <p:spPr>
          <a:xfrm>
            <a:off x="729625" y="1996900"/>
            <a:ext cx="6843000" cy="1134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ru"/>
              <a:t>HexType: Efficient Detection of Type Confusion Errors for C. (n.d.). Retrieved from https://acmccs.github.io/papers/p2373-jeonA.pdf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nvSpPr>
        <p:spPr>
          <a:xfrm>
            <a:off x="661050" y="1516175"/>
            <a:ext cx="7181700" cy="28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Mono"/>
                <a:ea typeface="Roboto Mono"/>
                <a:cs typeface="Roboto Mono"/>
                <a:sym typeface="Roboto Mono"/>
              </a:rPr>
              <a:t>Huge attack surface</a:t>
            </a:r>
            <a:br>
              <a:rPr lang="ru">
                <a:latin typeface="Lato"/>
                <a:ea typeface="Lato"/>
                <a:cs typeface="Lato"/>
                <a:sym typeface="Lato"/>
              </a:rPr>
            </a:b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42900" lvl="0" marL="457200" rtl="0" algn="l">
              <a:spcBef>
                <a:spcPts val="0"/>
              </a:spcBef>
              <a:spcAft>
                <a:spcPts val="0"/>
              </a:spcAft>
              <a:buSzPts val="1800"/>
              <a:buFont typeface="Roboto Mono"/>
              <a:buChar char="●"/>
            </a:pPr>
            <a:r>
              <a:rPr lang="ru" sz="1800">
                <a:latin typeface="Roboto Mono"/>
                <a:ea typeface="Roboto Mono"/>
                <a:cs typeface="Roboto Mono"/>
                <a:sym typeface="Roboto Mono"/>
              </a:rPr>
              <a:t>Firefox: &gt; 19 mil lines of code</a:t>
            </a:r>
            <a:endParaRPr sz="1800">
              <a:latin typeface="Roboto Mono"/>
              <a:ea typeface="Roboto Mono"/>
              <a:cs typeface="Roboto Mono"/>
              <a:sym typeface="Roboto Mono"/>
            </a:endParaRPr>
          </a:p>
          <a:p>
            <a:pPr indent="0" lvl="0" marL="457200" rtl="0" algn="l">
              <a:spcBef>
                <a:spcPts val="0"/>
              </a:spcBef>
              <a:spcAft>
                <a:spcPts val="0"/>
              </a:spcAft>
              <a:buNone/>
            </a:pPr>
            <a:r>
              <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sz="1800">
                <a:latin typeface="Roboto Mono"/>
                <a:ea typeface="Roboto Mono"/>
                <a:cs typeface="Roboto Mono"/>
                <a:sym typeface="Roboto Mono"/>
              </a:rPr>
              <a:t>Chromium: &gt; 25 mil lines of code</a:t>
            </a:r>
            <a:endParaRPr sz="1800">
              <a:latin typeface="Roboto Mono"/>
              <a:ea typeface="Roboto Mono"/>
              <a:cs typeface="Roboto Mono"/>
              <a:sym typeface="Roboto Mono"/>
            </a:endParaRPr>
          </a:p>
          <a:p>
            <a:pPr indent="0" lvl="0" marL="457200" rtl="0" algn="l">
              <a:spcBef>
                <a:spcPts val="0"/>
              </a:spcBef>
              <a:spcAft>
                <a:spcPts val="0"/>
              </a:spcAft>
              <a:buNone/>
            </a:pPr>
            <a:r>
              <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ru" sz="1800">
                <a:latin typeface="Roboto Mono"/>
                <a:ea typeface="Roboto Mono"/>
                <a:cs typeface="Roboto Mono"/>
                <a:sym typeface="Roboto Mono"/>
              </a:rPr>
              <a:t>Debian OS: &gt; 85 mil lines of code</a:t>
            </a:r>
            <a:endParaRPr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l">
              <a:spcBef>
                <a:spcPts val="0"/>
              </a:spcBef>
              <a:spcAft>
                <a:spcPts val="0"/>
              </a:spcAft>
              <a:buNone/>
            </a:pPr>
            <a:r>
              <a:rPr lang="ru" sz="1800">
                <a:solidFill>
                  <a:srgbClr val="4A86E8"/>
                </a:solidFill>
                <a:latin typeface="Roboto Mono"/>
                <a:ea typeface="Roboto Mono"/>
                <a:cs typeface="Roboto Mono"/>
                <a:sym typeface="Roboto Mono"/>
              </a:rPr>
              <a:t>https://www.openhub.net</a:t>
            </a:r>
            <a:endParaRPr sz="1800">
              <a:solidFill>
                <a:srgbClr val="4A86E8"/>
              </a:solidFill>
              <a:latin typeface="Roboto Mono"/>
              <a:ea typeface="Roboto Mono"/>
              <a:cs typeface="Roboto Mono"/>
              <a:sym typeface="Roboto Mono"/>
            </a:endParaRPr>
          </a:p>
        </p:txBody>
      </p:sp>
      <p:sp>
        <p:nvSpPr>
          <p:cNvPr id="99" name="Google Shape;99;p15"/>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Why to worry about type confusion?</a:t>
            </a:r>
            <a:endParaRPr sz="2300">
              <a:solidFill>
                <a:srgbClr val="000000"/>
              </a:solidFill>
              <a:latin typeface="Roboto Mono"/>
              <a:ea typeface="Roboto Mono"/>
              <a:cs typeface="Roboto Mono"/>
              <a:sym typeface="Roboto Mono"/>
            </a:endParaRPr>
          </a:p>
          <a:p>
            <a:pPr indent="0" lvl="0" marL="0" rtl="0" algn="l">
              <a:spcBef>
                <a:spcPts val="0"/>
              </a:spcBef>
              <a:spcAft>
                <a:spcPts val="0"/>
              </a:spcAft>
              <a:buNone/>
            </a:pPr>
            <a:r>
              <a:t/>
            </a:r>
            <a:endParaRPr b="0" sz="1800">
              <a:solidFill>
                <a:srgbClr val="000000"/>
              </a:solidFill>
              <a:latin typeface="Roboto Mono"/>
              <a:ea typeface="Roboto Mono"/>
              <a:cs typeface="Roboto Mono"/>
              <a:sym typeface="Roboto Mono"/>
            </a:endParaRPr>
          </a:p>
          <a:p>
            <a:pPr indent="0" lvl="0" marL="0" rtl="0" algn="l">
              <a:spcBef>
                <a:spcPts val="0"/>
              </a:spcBef>
              <a:spcAft>
                <a:spcPts val="0"/>
              </a:spcAft>
              <a:buNone/>
            </a:pPr>
            <a:r>
              <a:t/>
            </a:r>
            <a:endParaRPr b="0" sz="1800">
              <a:solidFill>
                <a:srgbClr val="000000"/>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nvSpPr>
        <p:spPr>
          <a:xfrm>
            <a:off x="661050" y="1339650"/>
            <a:ext cx="7181700" cy="27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ru" sz="1800">
                <a:latin typeface="Roboto Mono"/>
                <a:ea typeface="Roboto Mono"/>
                <a:cs typeface="Roboto Mono"/>
                <a:sym typeface="Roboto Mono"/>
              </a:rPr>
              <a:t>static_cast&lt;ToClass&gt;(Object)</a:t>
            </a:r>
            <a:endParaRPr b="1" i="1" sz="1800">
              <a:latin typeface="Roboto Mono"/>
              <a:ea typeface="Roboto Mono"/>
              <a:cs typeface="Roboto Mono"/>
              <a:sym typeface="Roboto Mono"/>
            </a:endParaRPr>
          </a:p>
          <a:p>
            <a:pPr indent="0" lvl="0" marL="0" rtl="0" algn="l">
              <a:spcBef>
                <a:spcPts val="0"/>
              </a:spcBef>
              <a:spcAft>
                <a:spcPts val="0"/>
              </a:spcAft>
              <a:buNone/>
            </a:pPr>
            <a:r>
              <a:t/>
            </a:r>
            <a:endParaRPr b="1" i="1" sz="1800">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ru">
                <a:latin typeface="Roboto Mono"/>
                <a:ea typeface="Roboto Mono"/>
                <a:cs typeface="Roboto Mono"/>
                <a:sym typeface="Roboto Mono"/>
              </a:rPr>
              <a:t>compile time check</a:t>
            </a:r>
            <a:endParaRPr>
              <a:latin typeface="Roboto Mono"/>
              <a:ea typeface="Roboto Mono"/>
              <a:cs typeface="Roboto Mono"/>
              <a:sym typeface="Roboto Mono"/>
            </a:endParaRPr>
          </a:p>
          <a:p>
            <a:pPr indent="0" lvl="0" marL="457200" rtl="0" algn="l">
              <a:spcBef>
                <a:spcPts val="0"/>
              </a:spcBef>
              <a:spcAft>
                <a:spcPts val="0"/>
              </a:spcAft>
              <a:buNone/>
            </a:pPr>
            <a:r>
              <a:t/>
            </a:r>
            <a:endParaRPr>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ru">
                <a:latin typeface="Roboto Mono"/>
                <a:ea typeface="Roboto Mono"/>
                <a:cs typeface="Roboto Mono"/>
                <a:sym typeface="Roboto Mono"/>
              </a:rPr>
              <a:t>no runtime type information</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b="1" i="1" lang="ru" sz="1800">
                <a:latin typeface="Roboto Mono"/>
                <a:ea typeface="Roboto Mono"/>
                <a:cs typeface="Roboto Mono"/>
                <a:sym typeface="Roboto Mono"/>
              </a:rPr>
              <a:t>dynamic_cast&lt;ToClass&gt;(Object)</a:t>
            </a:r>
            <a:endParaRPr b="1" i="1" sz="1800">
              <a:latin typeface="Roboto Mono"/>
              <a:ea typeface="Roboto Mono"/>
              <a:cs typeface="Roboto Mono"/>
              <a:sym typeface="Roboto Mono"/>
            </a:endParaRPr>
          </a:p>
          <a:p>
            <a:pPr indent="0" lvl="0" marL="0" rtl="0" algn="l">
              <a:spcBef>
                <a:spcPts val="0"/>
              </a:spcBef>
              <a:spcAft>
                <a:spcPts val="0"/>
              </a:spcAft>
              <a:buNone/>
            </a:pPr>
            <a:r>
              <a:t/>
            </a:r>
            <a:endParaRPr b="1" i="1" sz="1800">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ru">
                <a:latin typeface="Roboto Mono"/>
                <a:ea typeface="Roboto Mono"/>
                <a:cs typeface="Roboto Mono"/>
                <a:sym typeface="Roboto Mono"/>
              </a:rPr>
              <a:t>runtime check</a:t>
            </a:r>
            <a:endParaRPr>
              <a:latin typeface="Roboto Mono"/>
              <a:ea typeface="Roboto Mono"/>
              <a:cs typeface="Roboto Mono"/>
              <a:sym typeface="Roboto Mono"/>
            </a:endParaRPr>
          </a:p>
          <a:p>
            <a:pPr indent="0" lvl="0" marL="457200" rtl="0" algn="l">
              <a:spcBef>
                <a:spcPts val="0"/>
              </a:spcBef>
              <a:spcAft>
                <a:spcPts val="0"/>
              </a:spcAft>
              <a:buNone/>
            </a:pPr>
            <a:r>
              <a:t/>
            </a:r>
            <a:endParaRPr>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ru">
                <a:latin typeface="Roboto Mono"/>
                <a:ea typeface="Roboto Mono"/>
                <a:cs typeface="Roboto Mono"/>
                <a:sym typeface="Roboto Mono"/>
              </a:rPr>
              <a:t>requires runtime type information (RTTI)</a:t>
            </a:r>
            <a:endParaRPr>
              <a:latin typeface="Roboto Mono"/>
              <a:ea typeface="Roboto Mono"/>
              <a:cs typeface="Roboto Mono"/>
              <a:sym typeface="Roboto Mono"/>
            </a:endParaRPr>
          </a:p>
          <a:p>
            <a:pPr indent="0" lvl="0" marL="457200" rtl="0" algn="l">
              <a:spcBef>
                <a:spcPts val="0"/>
              </a:spcBef>
              <a:spcAft>
                <a:spcPts val="0"/>
              </a:spcAft>
              <a:buNone/>
            </a:pPr>
            <a:r>
              <a:t/>
            </a:r>
            <a:endParaRPr>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ru">
                <a:latin typeface="Roboto Mono"/>
                <a:ea typeface="Roboto Mono"/>
                <a:cs typeface="Roboto Mono"/>
                <a:sym typeface="Roboto Mono"/>
              </a:rPr>
              <a:t>not used in performance critical code</a:t>
            </a:r>
            <a:endParaRPr>
              <a:latin typeface="Roboto Mono"/>
              <a:ea typeface="Roboto Mono"/>
              <a:cs typeface="Roboto Mono"/>
              <a:sym typeface="Roboto Mono"/>
            </a:endParaRPr>
          </a:p>
        </p:txBody>
      </p:sp>
      <p:sp>
        <p:nvSpPr>
          <p:cNvPr id="105" name="Google Shape;105;p16"/>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C++ casting operations</a:t>
            </a:r>
            <a:endParaRPr sz="2300">
              <a:solidFill>
                <a:srgbClr val="000000"/>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nvSpPr>
        <p:spPr>
          <a:xfrm>
            <a:off x="640225" y="1600550"/>
            <a:ext cx="7181700" cy="27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rgbClr val="1155CC"/>
                </a:solidFill>
                <a:latin typeface="Roboto Mono"/>
                <a:ea typeface="Roboto Mono"/>
                <a:cs typeface="Roboto Mono"/>
                <a:sym typeface="Roboto Mono"/>
              </a:rPr>
              <a:t>class</a:t>
            </a:r>
            <a:r>
              <a:rPr b="1" lang="ru">
                <a:latin typeface="Roboto Mono"/>
                <a:ea typeface="Roboto Mono"/>
                <a:cs typeface="Roboto Mono"/>
                <a:sym typeface="Roboto Mono"/>
              </a:rPr>
              <a:t> </a:t>
            </a:r>
            <a:r>
              <a:rPr b="1" lang="ru">
                <a:solidFill>
                  <a:srgbClr val="38761D"/>
                </a:solidFill>
                <a:latin typeface="Roboto Mono"/>
                <a:ea typeface="Roboto Mono"/>
                <a:cs typeface="Roboto Mono"/>
                <a:sym typeface="Roboto Mono"/>
              </a:rPr>
              <a:t>B</a:t>
            </a:r>
            <a:r>
              <a:rPr b="1" lang="ru">
                <a:latin typeface="Roboto Mono"/>
                <a:ea typeface="Roboto Mono"/>
                <a:cs typeface="Roboto Mono"/>
                <a:sym typeface="Roboto Mono"/>
              </a:rPr>
              <a:t>: </a:t>
            </a:r>
            <a:r>
              <a:rPr b="1" lang="ru">
                <a:solidFill>
                  <a:srgbClr val="990000"/>
                </a:solidFill>
                <a:latin typeface="Roboto Mono"/>
                <a:ea typeface="Roboto Mono"/>
                <a:cs typeface="Roboto Mono"/>
                <a:sym typeface="Roboto Mono"/>
              </a:rPr>
              <a:t>public</a:t>
            </a:r>
            <a:r>
              <a:rPr b="1" lang="ru">
                <a:latin typeface="Roboto Mono"/>
                <a:ea typeface="Roboto Mono"/>
                <a:cs typeface="Roboto Mono"/>
                <a:sym typeface="Roboto Mono"/>
              </a:rPr>
              <a:t> </a:t>
            </a:r>
            <a:r>
              <a:rPr b="1" lang="ru">
                <a:solidFill>
                  <a:srgbClr val="38761D"/>
                </a:solidFill>
                <a:latin typeface="Roboto Mono"/>
                <a:ea typeface="Roboto Mono"/>
                <a:cs typeface="Roboto Mono"/>
                <a:sym typeface="Roboto Mono"/>
              </a:rPr>
              <a:t>A</a:t>
            </a:r>
            <a:r>
              <a:rPr b="1" lang="ru">
                <a:latin typeface="Roboto Mono"/>
                <a:ea typeface="Roboto Mono"/>
                <a:cs typeface="Roboto Mono"/>
                <a:sym typeface="Roboto Mono"/>
              </a:rPr>
              <a:t>{...};</a:t>
            </a:r>
            <a:endParaRPr b="1">
              <a:latin typeface="Roboto Mono"/>
              <a:ea typeface="Roboto Mono"/>
              <a:cs typeface="Roboto Mono"/>
              <a:sym typeface="Roboto Mono"/>
            </a:endParaRPr>
          </a:p>
          <a:p>
            <a:pPr indent="0" lvl="0" marL="0" rtl="0" algn="l">
              <a:spcBef>
                <a:spcPts val="0"/>
              </a:spcBef>
              <a:spcAft>
                <a:spcPts val="0"/>
              </a:spcAft>
              <a:buNone/>
            </a:pPr>
            <a:r>
              <a:t/>
            </a:r>
            <a:endParaRPr b="1">
              <a:latin typeface="Roboto Mono"/>
              <a:ea typeface="Roboto Mono"/>
              <a:cs typeface="Roboto Mono"/>
              <a:sym typeface="Roboto Mono"/>
            </a:endParaRPr>
          </a:p>
          <a:p>
            <a:pPr indent="0" lvl="0" marL="0" rtl="0" algn="l">
              <a:spcBef>
                <a:spcPts val="0"/>
              </a:spcBef>
              <a:spcAft>
                <a:spcPts val="0"/>
              </a:spcAft>
              <a:buNone/>
            </a:pPr>
            <a:r>
              <a:rPr b="1" lang="ru">
                <a:latin typeface="Roboto Mono"/>
                <a:ea typeface="Roboto Mono"/>
                <a:cs typeface="Roboto Mono"/>
                <a:sym typeface="Roboto Mono"/>
              </a:rPr>
              <a:t>A* a = </a:t>
            </a:r>
            <a:r>
              <a:rPr b="1" lang="ru">
                <a:solidFill>
                  <a:srgbClr val="990000"/>
                </a:solidFill>
                <a:latin typeface="Roboto Mono"/>
                <a:ea typeface="Roboto Mono"/>
                <a:cs typeface="Roboto Mono"/>
                <a:sym typeface="Roboto Mono"/>
              </a:rPr>
              <a:t>new</a:t>
            </a:r>
            <a:r>
              <a:rPr b="1" lang="ru">
                <a:latin typeface="Roboto Mono"/>
                <a:ea typeface="Roboto Mono"/>
                <a:cs typeface="Roboto Mono"/>
                <a:sym typeface="Roboto Mono"/>
              </a:rPr>
              <a:t> </a:t>
            </a:r>
            <a:r>
              <a:rPr b="1" lang="ru">
                <a:solidFill>
                  <a:srgbClr val="1155CC"/>
                </a:solidFill>
                <a:latin typeface="Roboto Mono"/>
                <a:ea typeface="Roboto Mono"/>
                <a:cs typeface="Roboto Mono"/>
                <a:sym typeface="Roboto Mono"/>
              </a:rPr>
              <a:t>B</a:t>
            </a:r>
            <a:r>
              <a:rPr b="1" lang="ru">
                <a:latin typeface="Roboto Mono"/>
                <a:ea typeface="Roboto Mono"/>
                <a:cs typeface="Roboto Mono"/>
                <a:sym typeface="Roboto Mono"/>
              </a:rPr>
              <a:t>();</a:t>
            </a:r>
            <a:endParaRPr b="1">
              <a:latin typeface="Roboto Mono"/>
              <a:ea typeface="Roboto Mono"/>
              <a:cs typeface="Roboto Mono"/>
              <a:sym typeface="Roboto Mono"/>
            </a:endParaRPr>
          </a:p>
          <a:p>
            <a:pPr indent="0" lvl="0" marL="0" rtl="0" algn="l">
              <a:spcBef>
                <a:spcPts val="0"/>
              </a:spcBef>
              <a:spcAft>
                <a:spcPts val="0"/>
              </a:spcAft>
              <a:buNone/>
            </a:pPr>
            <a:r>
              <a:rPr b="1" lang="ru">
                <a:latin typeface="Roboto Mono"/>
                <a:ea typeface="Roboto Mono"/>
                <a:cs typeface="Roboto Mono"/>
                <a:sym typeface="Roboto Mono"/>
              </a:rPr>
              <a:t>B* b;</a:t>
            </a:r>
            <a:endParaRPr b="1">
              <a:latin typeface="Roboto Mono"/>
              <a:ea typeface="Roboto Mono"/>
              <a:cs typeface="Roboto Mono"/>
              <a:sym typeface="Roboto Mono"/>
            </a:endParaRPr>
          </a:p>
          <a:p>
            <a:pPr indent="0" lvl="0" marL="0" rtl="0" algn="l">
              <a:spcBef>
                <a:spcPts val="0"/>
              </a:spcBef>
              <a:spcAft>
                <a:spcPts val="0"/>
              </a:spcAft>
              <a:buNone/>
            </a:pPr>
            <a:r>
              <a:rPr b="1" lang="ru">
                <a:latin typeface="Roboto Mono"/>
                <a:ea typeface="Roboto Mono"/>
                <a:cs typeface="Roboto Mono"/>
                <a:sym typeface="Roboto Mono"/>
              </a:rPr>
              <a:t>b = </a:t>
            </a:r>
            <a:r>
              <a:rPr b="1" lang="ru">
                <a:solidFill>
                  <a:srgbClr val="990000"/>
                </a:solidFill>
                <a:latin typeface="Roboto Mono"/>
                <a:ea typeface="Roboto Mono"/>
                <a:cs typeface="Roboto Mono"/>
                <a:sym typeface="Roboto Mono"/>
              </a:rPr>
              <a:t>static_cast</a:t>
            </a:r>
            <a:r>
              <a:rPr b="1" lang="ru">
                <a:latin typeface="Roboto Mono"/>
                <a:ea typeface="Roboto Mono"/>
                <a:cs typeface="Roboto Mono"/>
                <a:sym typeface="Roboto Mono"/>
              </a:rPr>
              <a:t>&lt;B*&gt;(a);</a:t>
            </a:r>
            <a:endParaRPr b="1">
              <a:latin typeface="Roboto Mono"/>
              <a:ea typeface="Roboto Mono"/>
              <a:cs typeface="Roboto Mono"/>
              <a:sym typeface="Roboto Mono"/>
            </a:endParaRPr>
          </a:p>
        </p:txBody>
      </p:sp>
      <p:sp>
        <p:nvSpPr>
          <p:cNvPr id="111" name="Google Shape;111;p17"/>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Static cast</a:t>
            </a:r>
            <a:endParaRPr sz="2300">
              <a:solidFill>
                <a:srgbClr val="000000"/>
              </a:solidFill>
              <a:latin typeface="Roboto Mono"/>
              <a:ea typeface="Roboto Mono"/>
              <a:cs typeface="Roboto Mono"/>
              <a:sym typeface="Roboto Mono"/>
            </a:endParaRPr>
          </a:p>
        </p:txBody>
      </p:sp>
      <p:pic>
        <p:nvPicPr>
          <p:cNvPr id="112" name="Google Shape;112;p17"/>
          <p:cNvPicPr preferRelativeResize="0"/>
          <p:nvPr/>
        </p:nvPicPr>
        <p:blipFill rotWithShape="1">
          <a:blip r:embed="rId3">
            <a:alphaModFix/>
          </a:blip>
          <a:srcRect b="0" l="58406" r="0" t="0"/>
          <a:stretch/>
        </p:blipFill>
        <p:spPr>
          <a:xfrm>
            <a:off x="4099600" y="1228375"/>
            <a:ext cx="2851509" cy="1443300"/>
          </a:xfrm>
          <a:prstGeom prst="rect">
            <a:avLst/>
          </a:prstGeom>
          <a:noFill/>
          <a:ln>
            <a:noFill/>
          </a:ln>
        </p:spPr>
      </p:pic>
      <p:sp>
        <p:nvSpPr>
          <p:cNvPr id="113" name="Google Shape;113;p17"/>
          <p:cNvSpPr txBox="1"/>
          <p:nvPr/>
        </p:nvSpPr>
        <p:spPr>
          <a:xfrm>
            <a:off x="7062725" y="1211575"/>
            <a:ext cx="1903800" cy="14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ru">
                <a:latin typeface="Roboto Mono"/>
                <a:ea typeface="Roboto Mono"/>
                <a:cs typeface="Roboto Mono"/>
                <a:sym typeface="Roboto Mono"/>
              </a:rPr>
              <a:t>#load pointer</a:t>
            </a:r>
            <a:endParaRPr>
              <a:latin typeface="Roboto Mono"/>
              <a:ea typeface="Roboto Mono"/>
              <a:cs typeface="Roboto Mono"/>
              <a:sym typeface="Roboto Mono"/>
            </a:endParaRPr>
          </a:p>
          <a:p>
            <a:pPr indent="0" lvl="0" marL="0" rtl="0" algn="l">
              <a:spcBef>
                <a:spcPts val="0"/>
              </a:spcBef>
              <a:spcAft>
                <a:spcPts val="0"/>
              </a:spcAft>
              <a:buNone/>
            </a:pPr>
            <a:r>
              <a:rPr lang="ru">
                <a:latin typeface="Roboto Mono"/>
                <a:ea typeface="Roboto Mono"/>
                <a:cs typeface="Roboto Mono"/>
                <a:sym typeface="Roboto Mono"/>
              </a:rPr>
              <a:t>#store pointer</a:t>
            </a:r>
            <a:endParaRPr>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nvSpPr>
        <p:spPr>
          <a:xfrm>
            <a:off x="640225" y="1600550"/>
            <a:ext cx="7181700" cy="27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rgbClr val="1155CC"/>
                </a:solidFill>
                <a:latin typeface="Roboto Mono"/>
                <a:ea typeface="Roboto Mono"/>
                <a:cs typeface="Roboto Mono"/>
                <a:sym typeface="Roboto Mono"/>
              </a:rPr>
              <a:t>class</a:t>
            </a:r>
            <a:r>
              <a:rPr b="1" lang="ru">
                <a:latin typeface="Roboto Mono"/>
                <a:ea typeface="Roboto Mono"/>
                <a:cs typeface="Roboto Mono"/>
                <a:sym typeface="Roboto Mono"/>
              </a:rPr>
              <a:t> </a:t>
            </a:r>
            <a:r>
              <a:rPr b="1" lang="ru">
                <a:solidFill>
                  <a:srgbClr val="38761D"/>
                </a:solidFill>
                <a:latin typeface="Roboto Mono"/>
                <a:ea typeface="Roboto Mono"/>
                <a:cs typeface="Roboto Mono"/>
                <a:sym typeface="Roboto Mono"/>
              </a:rPr>
              <a:t>B</a:t>
            </a:r>
            <a:r>
              <a:rPr b="1" lang="ru">
                <a:latin typeface="Roboto Mono"/>
                <a:ea typeface="Roboto Mono"/>
                <a:cs typeface="Roboto Mono"/>
                <a:sym typeface="Roboto Mono"/>
              </a:rPr>
              <a:t>: </a:t>
            </a:r>
            <a:r>
              <a:rPr b="1" lang="ru">
                <a:solidFill>
                  <a:srgbClr val="990000"/>
                </a:solidFill>
                <a:latin typeface="Roboto Mono"/>
                <a:ea typeface="Roboto Mono"/>
                <a:cs typeface="Roboto Mono"/>
                <a:sym typeface="Roboto Mono"/>
              </a:rPr>
              <a:t>public</a:t>
            </a:r>
            <a:r>
              <a:rPr b="1" lang="ru">
                <a:latin typeface="Roboto Mono"/>
                <a:ea typeface="Roboto Mono"/>
                <a:cs typeface="Roboto Mono"/>
                <a:sym typeface="Roboto Mono"/>
              </a:rPr>
              <a:t> </a:t>
            </a:r>
            <a:r>
              <a:rPr b="1" lang="ru">
                <a:solidFill>
                  <a:srgbClr val="38761D"/>
                </a:solidFill>
                <a:latin typeface="Roboto Mono"/>
                <a:ea typeface="Roboto Mono"/>
                <a:cs typeface="Roboto Mono"/>
                <a:sym typeface="Roboto Mono"/>
              </a:rPr>
              <a:t>A</a:t>
            </a:r>
            <a:r>
              <a:rPr b="1" lang="ru">
                <a:latin typeface="Roboto Mono"/>
                <a:ea typeface="Roboto Mono"/>
                <a:cs typeface="Roboto Mono"/>
                <a:sym typeface="Roboto Mono"/>
              </a:rPr>
              <a:t>{...};</a:t>
            </a:r>
            <a:endParaRPr b="1">
              <a:latin typeface="Roboto Mono"/>
              <a:ea typeface="Roboto Mono"/>
              <a:cs typeface="Roboto Mono"/>
              <a:sym typeface="Roboto Mono"/>
            </a:endParaRPr>
          </a:p>
          <a:p>
            <a:pPr indent="0" lvl="0" marL="0" rtl="0" algn="l">
              <a:spcBef>
                <a:spcPts val="0"/>
              </a:spcBef>
              <a:spcAft>
                <a:spcPts val="0"/>
              </a:spcAft>
              <a:buNone/>
            </a:pPr>
            <a:r>
              <a:t/>
            </a:r>
            <a:endParaRPr b="1">
              <a:latin typeface="Roboto Mono"/>
              <a:ea typeface="Roboto Mono"/>
              <a:cs typeface="Roboto Mono"/>
              <a:sym typeface="Roboto Mono"/>
            </a:endParaRPr>
          </a:p>
          <a:p>
            <a:pPr indent="0" lvl="0" marL="0" rtl="0" algn="l">
              <a:spcBef>
                <a:spcPts val="0"/>
              </a:spcBef>
              <a:spcAft>
                <a:spcPts val="0"/>
              </a:spcAft>
              <a:buNone/>
            </a:pPr>
            <a:r>
              <a:rPr b="1" lang="ru">
                <a:latin typeface="Roboto Mono"/>
                <a:ea typeface="Roboto Mono"/>
                <a:cs typeface="Roboto Mono"/>
                <a:sym typeface="Roboto Mono"/>
              </a:rPr>
              <a:t>A* a = </a:t>
            </a:r>
            <a:r>
              <a:rPr b="1" lang="ru">
                <a:solidFill>
                  <a:srgbClr val="990000"/>
                </a:solidFill>
                <a:latin typeface="Roboto Mono"/>
                <a:ea typeface="Roboto Mono"/>
                <a:cs typeface="Roboto Mono"/>
                <a:sym typeface="Roboto Mono"/>
              </a:rPr>
              <a:t>new</a:t>
            </a:r>
            <a:r>
              <a:rPr b="1" lang="ru">
                <a:latin typeface="Roboto Mono"/>
                <a:ea typeface="Roboto Mono"/>
                <a:cs typeface="Roboto Mono"/>
                <a:sym typeface="Roboto Mono"/>
              </a:rPr>
              <a:t> </a:t>
            </a:r>
            <a:r>
              <a:rPr b="1" lang="ru">
                <a:solidFill>
                  <a:srgbClr val="1155CC"/>
                </a:solidFill>
                <a:latin typeface="Roboto Mono"/>
                <a:ea typeface="Roboto Mono"/>
                <a:cs typeface="Roboto Mono"/>
                <a:sym typeface="Roboto Mono"/>
              </a:rPr>
              <a:t>B</a:t>
            </a:r>
            <a:r>
              <a:rPr b="1" lang="ru">
                <a:latin typeface="Roboto Mono"/>
                <a:ea typeface="Roboto Mono"/>
                <a:cs typeface="Roboto Mono"/>
                <a:sym typeface="Roboto Mono"/>
              </a:rPr>
              <a:t>();</a:t>
            </a:r>
            <a:endParaRPr b="1">
              <a:latin typeface="Roboto Mono"/>
              <a:ea typeface="Roboto Mono"/>
              <a:cs typeface="Roboto Mono"/>
              <a:sym typeface="Roboto Mono"/>
            </a:endParaRPr>
          </a:p>
          <a:p>
            <a:pPr indent="0" lvl="0" marL="0" rtl="0" algn="l">
              <a:spcBef>
                <a:spcPts val="0"/>
              </a:spcBef>
              <a:spcAft>
                <a:spcPts val="0"/>
              </a:spcAft>
              <a:buNone/>
            </a:pPr>
            <a:r>
              <a:rPr b="1" lang="ru">
                <a:latin typeface="Roboto Mono"/>
                <a:ea typeface="Roboto Mono"/>
                <a:cs typeface="Roboto Mono"/>
                <a:sym typeface="Roboto Mono"/>
              </a:rPr>
              <a:t>B* b;</a:t>
            </a:r>
            <a:endParaRPr b="1">
              <a:latin typeface="Roboto Mono"/>
              <a:ea typeface="Roboto Mono"/>
              <a:cs typeface="Roboto Mono"/>
              <a:sym typeface="Roboto Mono"/>
            </a:endParaRPr>
          </a:p>
          <a:p>
            <a:pPr indent="0" lvl="0" marL="0" rtl="0" algn="l">
              <a:spcBef>
                <a:spcPts val="0"/>
              </a:spcBef>
              <a:spcAft>
                <a:spcPts val="0"/>
              </a:spcAft>
              <a:buNone/>
            </a:pPr>
            <a:r>
              <a:rPr b="1" lang="ru">
                <a:latin typeface="Roboto Mono"/>
                <a:ea typeface="Roboto Mono"/>
                <a:cs typeface="Roboto Mono"/>
                <a:sym typeface="Roboto Mono"/>
              </a:rPr>
              <a:t>b = </a:t>
            </a:r>
            <a:r>
              <a:rPr b="1" lang="ru">
                <a:solidFill>
                  <a:srgbClr val="990000"/>
                </a:solidFill>
                <a:latin typeface="Roboto Mono"/>
                <a:ea typeface="Roboto Mono"/>
                <a:cs typeface="Roboto Mono"/>
                <a:sym typeface="Roboto Mono"/>
              </a:rPr>
              <a:t>dynamic_cast</a:t>
            </a:r>
            <a:r>
              <a:rPr b="1" lang="ru">
                <a:latin typeface="Roboto Mono"/>
                <a:ea typeface="Roboto Mono"/>
                <a:cs typeface="Roboto Mono"/>
                <a:sym typeface="Roboto Mono"/>
              </a:rPr>
              <a:t>&lt;B*&gt;(a);</a:t>
            </a:r>
            <a:endParaRPr b="1">
              <a:latin typeface="Lato"/>
              <a:ea typeface="Lato"/>
              <a:cs typeface="Lato"/>
              <a:sym typeface="Lato"/>
            </a:endParaRPr>
          </a:p>
        </p:txBody>
      </p:sp>
      <p:sp>
        <p:nvSpPr>
          <p:cNvPr id="119" name="Google Shape;119;p18"/>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Dynamic</a:t>
            </a:r>
            <a:r>
              <a:rPr lang="ru" sz="2300">
                <a:solidFill>
                  <a:srgbClr val="000000"/>
                </a:solidFill>
                <a:latin typeface="Roboto Mono"/>
                <a:ea typeface="Roboto Mono"/>
                <a:cs typeface="Roboto Mono"/>
                <a:sym typeface="Roboto Mono"/>
              </a:rPr>
              <a:t> cast</a:t>
            </a:r>
            <a:endParaRPr sz="2300">
              <a:solidFill>
                <a:srgbClr val="000000"/>
              </a:solidFill>
              <a:latin typeface="Roboto Mono"/>
              <a:ea typeface="Roboto Mono"/>
              <a:cs typeface="Roboto Mono"/>
              <a:sym typeface="Roboto Mono"/>
            </a:endParaRPr>
          </a:p>
        </p:txBody>
      </p:sp>
      <p:pic>
        <p:nvPicPr>
          <p:cNvPr id="120" name="Google Shape;120;p18"/>
          <p:cNvPicPr preferRelativeResize="0"/>
          <p:nvPr/>
        </p:nvPicPr>
        <p:blipFill rotWithShape="1">
          <a:blip r:embed="rId3">
            <a:alphaModFix/>
          </a:blip>
          <a:srcRect b="16541" l="50840" r="0" t="0"/>
          <a:stretch/>
        </p:blipFill>
        <p:spPr>
          <a:xfrm>
            <a:off x="4104625" y="697750"/>
            <a:ext cx="3295874" cy="4362725"/>
          </a:xfrm>
          <a:prstGeom prst="rect">
            <a:avLst/>
          </a:prstGeom>
          <a:noFill/>
          <a:ln>
            <a:noFill/>
          </a:ln>
        </p:spPr>
      </p:pic>
      <p:sp>
        <p:nvSpPr>
          <p:cNvPr id="121" name="Google Shape;121;p18"/>
          <p:cNvSpPr txBox="1"/>
          <p:nvPr/>
        </p:nvSpPr>
        <p:spPr>
          <a:xfrm>
            <a:off x="7523325" y="783045"/>
            <a:ext cx="19806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Roboto Mono"/>
                <a:ea typeface="Roboto Mono"/>
                <a:cs typeface="Roboto Mono"/>
                <a:sym typeface="Roboto Mono"/>
              </a:rPr>
              <a:t>#load pointer</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cxnSp>
        <p:nvCxnSpPr>
          <p:cNvPr id="122" name="Google Shape;122;p18"/>
          <p:cNvCxnSpPr>
            <a:stCxn id="121" idx="1"/>
          </p:cNvCxnSpPr>
          <p:nvPr/>
        </p:nvCxnSpPr>
        <p:spPr>
          <a:xfrm rot="10800000">
            <a:off x="6318825" y="997995"/>
            <a:ext cx="1204500" cy="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8"/>
          <p:cNvCxnSpPr/>
          <p:nvPr/>
        </p:nvCxnSpPr>
        <p:spPr>
          <a:xfrm flipH="1">
            <a:off x="5865225" y="1535375"/>
            <a:ext cx="1658100" cy="36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8"/>
          <p:cNvCxnSpPr>
            <a:stCxn id="125" idx="1"/>
          </p:cNvCxnSpPr>
          <p:nvPr/>
        </p:nvCxnSpPr>
        <p:spPr>
          <a:xfrm rot="10800000">
            <a:off x="7247025" y="4176225"/>
            <a:ext cx="276300" cy="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18"/>
          <p:cNvSpPr txBox="1"/>
          <p:nvPr/>
        </p:nvSpPr>
        <p:spPr>
          <a:xfrm>
            <a:off x="7523325" y="3961275"/>
            <a:ext cx="22416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Roboto Mono"/>
                <a:ea typeface="Roboto Mono"/>
                <a:cs typeface="Roboto Mono"/>
                <a:sym typeface="Roboto Mono"/>
              </a:rPr>
              <a:t>#type check</a:t>
            </a:r>
            <a:endParaRPr>
              <a:latin typeface="Lato"/>
              <a:ea typeface="Lato"/>
              <a:cs typeface="Lato"/>
              <a:sym typeface="Lato"/>
            </a:endParaRPr>
          </a:p>
        </p:txBody>
      </p:sp>
      <p:sp>
        <p:nvSpPr>
          <p:cNvPr id="126" name="Google Shape;126;p18"/>
          <p:cNvSpPr txBox="1"/>
          <p:nvPr/>
        </p:nvSpPr>
        <p:spPr>
          <a:xfrm>
            <a:off x="7523325" y="1368275"/>
            <a:ext cx="19806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Roboto Mono"/>
                <a:ea typeface="Roboto Mono"/>
                <a:cs typeface="Roboto Mono"/>
                <a:sym typeface="Roboto Mono"/>
              </a:rPr>
              <a:t>#null check</a:t>
            </a:r>
            <a:endParaRPr>
              <a:latin typeface="Lato"/>
              <a:ea typeface="Lato"/>
              <a:cs typeface="Lato"/>
              <a:sym typeface="Lato"/>
            </a:endParaRPr>
          </a:p>
        </p:txBody>
      </p:sp>
      <p:sp>
        <p:nvSpPr>
          <p:cNvPr id="127" name="Google Shape;127;p18"/>
          <p:cNvSpPr txBox="1"/>
          <p:nvPr/>
        </p:nvSpPr>
        <p:spPr>
          <a:xfrm>
            <a:off x="7400500" y="4176220"/>
            <a:ext cx="19806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Roboto Mono"/>
                <a:ea typeface="Roboto Mono"/>
                <a:cs typeface="Roboto Mono"/>
                <a:sym typeface="Roboto Mono"/>
              </a:rPr>
              <a:t> </a:t>
            </a:r>
            <a:r>
              <a:rPr lang="ru">
                <a:latin typeface="Roboto Mono"/>
                <a:ea typeface="Roboto Mono"/>
                <a:cs typeface="Roboto Mono"/>
                <a:sym typeface="Roboto Mono"/>
              </a:rPr>
              <a:t>#store pointer</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cxnSp>
        <p:nvCxnSpPr>
          <p:cNvPr id="128" name="Google Shape;128;p18"/>
          <p:cNvCxnSpPr/>
          <p:nvPr/>
        </p:nvCxnSpPr>
        <p:spPr>
          <a:xfrm rot="10800000">
            <a:off x="6318825" y="4356345"/>
            <a:ext cx="1204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nvSpPr>
        <p:spPr>
          <a:xfrm>
            <a:off x="640225" y="1600550"/>
            <a:ext cx="7181700" cy="27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34" name="Google Shape;134;p19"/>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Type confusion</a:t>
            </a:r>
            <a:endParaRPr sz="2300">
              <a:solidFill>
                <a:srgbClr val="000000"/>
              </a:solidFill>
              <a:latin typeface="Roboto Mono"/>
              <a:ea typeface="Roboto Mono"/>
              <a:cs typeface="Roboto Mono"/>
              <a:sym typeface="Roboto Mono"/>
            </a:endParaRPr>
          </a:p>
        </p:txBody>
      </p:sp>
      <p:pic>
        <p:nvPicPr>
          <p:cNvPr id="135" name="Google Shape;135;p19"/>
          <p:cNvPicPr preferRelativeResize="0"/>
          <p:nvPr/>
        </p:nvPicPr>
        <p:blipFill>
          <a:blip r:embed="rId3">
            <a:alphaModFix/>
          </a:blip>
          <a:stretch>
            <a:fillRect/>
          </a:stretch>
        </p:blipFill>
        <p:spPr>
          <a:xfrm>
            <a:off x="1331888" y="1384238"/>
            <a:ext cx="6480224" cy="3522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nvSpPr>
        <p:spPr>
          <a:xfrm>
            <a:off x="640225" y="3327700"/>
            <a:ext cx="7821900" cy="14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41" name="Google Shape;141;p20"/>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Type confusion</a:t>
            </a:r>
            <a:endParaRPr sz="2300">
              <a:solidFill>
                <a:srgbClr val="000000"/>
              </a:solidFill>
              <a:latin typeface="Roboto Mono"/>
              <a:ea typeface="Roboto Mono"/>
              <a:cs typeface="Roboto Mono"/>
              <a:sym typeface="Roboto Mono"/>
            </a:endParaRPr>
          </a:p>
        </p:txBody>
      </p:sp>
      <p:pic>
        <p:nvPicPr>
          <p:cNvPr id="142" name="Google Shape;142;p20"/>
          <p:cNvPicPr preferRelativeResize="0"/>
          <p:nvPr/>
        </p:nvPicPr>
        <p:blipFill>
          <a:blip r:embed="rId3">
            <a:alphaModFix/>
          </a:blip>
          <a:stretch>
            <a:fillRect/>
          </a:stretch>
        </p:blipFill>
        <p:spPr>
          <a:xfrm>
            <a:off x="2850961" y="1520661"/>
            <a:ext cx="3400425" cy="1305350"/>
          </a:xfrm>
          <a:prstGeom prst="rect">
            <a:avLst/>
          </a:prstGeom>
          <a:noFill/>
          <a:ln>
            <a:noFill/>
          </a:ln>
        </p:spPr>
      </p:pic>
      <p:sp>
        <p:nvSpPr>
          <p:cNvPr id="143" name="Google Shape;143;p20"/>
          <p:cNvSpPr txBox="1"/>
          <p:nvPr/>
        </p:nvSpPr>
        <p:spPr>
          <a:xfrm>
            <a:off x="724525" y="3571200"/>
            <a:ext cx="7653300" cy="15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600">
                <a:latin typeface="Roboto Mono"/>
                <a:ea typeface="Roboto Mono"/>
                <a:cs typeface="Roboto Mono"/>
                <a:sym typeface="Roboto Mono"/>
              </a:rPr>
              <a:t>Child1 *c</a:t>
            </a:r>
            <a:r>
              <a:rPr b="1" lang="ru" sz="1600">
                <a:solidFill>
                  <a:srgbClr val="1155CC"/>
                </a:solidFill>
                <a:latin typeface="Roboto Mono"/>
                <a:ea typeface="Roboto Mono"/>
                <a:cs typeface="Roboto Mono"/>
                <a:sym typeface="Roboto Mono"/>
              </a:rPr>
              <a:t> =</a:t>
            </a:r>
            <a:r>
              <a:rPr b="1" lang="ru" sz="1600">
                <a:latin typeface="Roboto Mono"/>
                <a:ea typeface="Roboto Mono"/>
                <a:cs typeface="Roboto Mono"/>
                <a:sym typeface="Roboto Mono"/>
              </a:rPr>
              <a:t> </a:t>
            </a:r>
            <a:r>
              <a:rPr b="1" lang="ru" sz="1600">
                <a:solidFill>
                  <a:srgbClr val="990000"/>
                </a:solidFill>
                <a:latin typeface="Roboto Mono"/>
                <a:ea typeface="Roboto Mono"/>
                <a:cs typeface="Roboto Mono"/>
                <a:sym typeface="Roboto Mono"/>
              </a:rPr>
              <a:t>new</a:t>
            </a:r>
            <a:r>
              <a:rPr b="1" lang="ru" sz="1600">
                <a:latin typeface="Roboto Mono"/>
                <a:ea typeface="Roboto Mono"/>
                <a:cs typeface="Roboto Mono"/>
                <a:sym typeface="Roboto Mono"/>
              </a:rPr>
              <a:t> </a:t>
            </a:r>
            <a:r>
              <a:rPr b="1" lang="ru" sz="1600">
                <a:solidFill>
                  <a:srgbClr val="1155CC"/>
                </a:solidFill>
                <a:latin typeface="Roboto Mono"/>
                <a:ea typeface="Roboto Mono"/>
                <a:cs typeface="Roboto Mono"/>
                <a:sym typeface="Roboto Mono"/>
              </a:rPr>
              <a:t>Child1</a:t>
            </a:r>
            <a:r>
              <a:rPr b="1" lang="ru" sz="1600">
                <a:latin typeface="Roboto Mono"/>
                <a:ea typeface="Roboto Mono"/>
                <a:cs typeface="Roboto Mono"/>
                <a:sym typeface="Roboto Mono"/>
              </a:rPr>
              <a:t>()</a:t>
            </a:r>
            <a:r>
              <a:rPr b="1" lang="ru" sz="1600">
                <a:latin typeface="Roboto Mono"/>
                <a:ea typeface="Roboto Mono"/>
                <a:cs typeface="Roboto Mono"/>
                <a:sym typeface="Roboto Mono"/>
              </a:rPr>
              <a:t>;</a:t>
            </a:r>
            <a:endParaRPr b="1" sz="1600">
              <a:latin typeface="Roboto Mono"/>
              <a:ea typeface="Roboto Mono"/>
              <a:cs typeface="Roboto Mono"/>
              <a:sym typeface="Roboto Mono"/>
            </a:endParaRPr>
          </a:p>
          <a:p>
            <a:pPr indent="0" lvl="0" marL="0" rtl="0" algn="l">
              <a:spcBef>
                <a:spcPts val="0"/>
              </a:spcBef>
              <a:spcAft>
                <a:spcPts val="0"/>
              </a:spcAft>
              <a:buNone/>
            </a:pPr>
            <a:r>
              <a:t/>
            </a:r>
            <a:endParaRPr b="1" sz="1600">
              <a:latin typeface="Roboto Mono"/>
              <a:ea typeface="Roboto Mono"/>
              <a:cs typeface="Roboto Mono"/>
              <a:sym typeface="Roboto Mono"/>
            </a:endParaRPr>
          </a:p>
          <a:p>
            <a:pPr indent="0" lvl="0" marL="0" rtl="0" algn="l">
              <a:spcBef>
                <a:spcPts val="0"/>
              </a:spcBef>
              <a:spcAft>
                <a:spcPts val="0"/>
              </a:spcAft>
              <a:buNone/>
            </a:pPr>
            <a:r>
              <a:rPr b="1" lang="ru" sz="1600">
                <a:latin typeface="Roboto Mono"/>
                <a:ea typeface="Roboto Mono"/>
                <a:cs typeface="Roboto Mono"/>
                <a:sym typeface="Roboto Mono"/>
              </a:rPr>
              <a:t>Parent *p = </a:t>
            </a:r>
            <a:r>
              <a:rPr b="1" lang="ru" sz="1600">
                <a:solidFill>
                  <a:srgbClr val="990000"/>
                </a:solidFill>
                <a:latin typeface="Roboto Mono"/>
                <a:ea typeface="Roboto Mono"/>
                <a:cs typeface="Roboto Mono"/>
                <a:sym typeface="Roboto Mono"/>
              </a:rPr>
              <a:t>static_cast</a:t>
            </a:r>
            <a:r>
              <a:rPr b="1" lang="ru" sz="1600">
                <a:latin typeface="Roboto Mono"/>
                <a:ea typeface="Roboto Mono"/>
                <a:cs typeface="Roboto Mono"/>
                <a:sym typeface="Roboto Mono"/>
              </a:rPr>
              <a:t>&lt;Parent*&gt;(c);</a:t>
            </a:r>
            <a:endParaRPr b="1" sz="1600">
              <a:latin typeface="Roboto Mono"/>
              <a:ea typeface="Roboto Mono"/>
              <a:cs typeface="Roboto Mono"/>
              <a:sym typeface="Roboto Mono"/>
            </a:endParaRPr>
          </a:p>
          <a:p>
            <a:pPr indent="0" lvl="0" marL="0" rtl="0" algn="l">
              <a:spcBef>
                <a:spcPts val="0"/>
              </a:spcBef>
              <a:spcAft>
                <a:spcPts val="0"/>
              </a:spcAft>
              <a:buNone/>
            </a:pPr>
            <a:r>
              <a:rPr b="1" lang="ru" sz="1600">
                <a:latin typeface="Roboto Mono"/>
                <a:ea typeface="Roboto Mono"/>
                <a:cs typeface="Roboto Mono"/>
                <a:sym typeface="Roboto Mono"/>
              </a:rPr>
              <a:t>Child2 *d = </a:t>
            </a:r>
            <a:r>
              <a:rPr b="1" lang="ru" sz="1600">
                <a:solidFill>
                  <a:srgbClr val="990000"/>
                </a:solidFill>
                <a:latin typeface="Roboto Mono"/>
                <a:ea typeface="Roboto Mono"/>
                <a:cs typeface="Roboto Mono"/>
                <a:sym typeface="Roboto Mono"/>
              </a:rPr>
              <a:t>static_cast</a:t>
            </a:r>
            <a:r>
              <a:rPr b="1" lang="ru" sz="1600">
                <a:latin typeface="Roboto Mono"/>
                <a:ea typeface="Roboto Mono"/>
                <a:cs typeface="Roboto Mono"/>
                <a:sym typeface="Roboto Mono"/>
              </a:rPr>
              <a:t>&lt;Child2*&gt;(p);</a:t>
            </a:r>
            <a:endParaRPr b="1" sz="1600"/>
          </a:p>
        </p:txBody>
      </p:sp>
      <p:sp>
        <p:nvSpPr>
          <p:cNvPr id="144" name="Google Shape;144;p20"/>
          <p:cNvSpPr txBox="1"/>
          <p:nvPr/>
        </p:nvSpPr>
        <p:spPr>
          <a:xfrm>
            <a:off x="2994650" y="1855250"/>
            <a:ext cx="7638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Lato"/>
                <a:ea typeface="Lato"/>
                <a:cs typeface="Lato"/>
                <a:sym typeface="Lato"/>
              </a:rPr>
              <a:t>Safe</a:t>
            </a:r>
            <a:endParaRPr>
              <a:latin typeface="Lato"/>
              <a:ea typeface="Lato"/>
              <a:cs typeface="Lato"/>
              <a:sym typeface="Lato"/>
            </a:endParaRPr>
          </a:p>
        </p:txBody>
      </p:sp>
      <p:sp>
        <p:nvSpPr>
          <p:cNvPr id="145" name="Google Shape;145;p20"/>
          <p:cNvSpPr txBox="1"/>
          <p:nvPr/>
        </p:nvSpPr>
        <p:spPr>
          <a:xfrm>
            <a:off x="5357025" y="1855250"/>
            <a:ext cx="9522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Lato"/>
                <a:ea typeface="Lato"/>
                <a:cs typeface="Lato"/>
                <a:sym typeface="Lato"/>
              </a:rPr>
              <a:t>Uns</a:t>
            </a:r>
            <a:r>
              <a:rPr lang="ru">
                <a:latin typeface="Lato"/>
                <a:ea typeface="Lato"/>
                <a:cs typeface="Lato"/>
                <a:sym typeface="Lato"/>
              </a:rPr>
              <a:t>afe</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21"/>
          <p:cNvPicPr preferRelativeResize="0"/>
          <p:nvPr/>
        </p:nvPicPr>
        <p:blipFill>
          <a:blip r:embed="rId3">
            <a:alphaModFix/>
          </a:blip>
          <a:stretch>
            <a:fillRect/>
          </a:stretch>
        </p:blipFill>
        <p:spPr>
          <a:xfrm>
            <a:off x="1518463" y="2212325"/>
            <a:ext cx="6107075" cy="1458650"/>
          </a:xfrm>
          <a:prstGeom prst="rect">
            <a:avLst/>
          </a:prstGeom>
          <a:noFill/>
          <a:ln>
            <a:noFill/>
          </a:ln>
        </p:spPr>
      </p:pic>
      <p:sp>
        <p:nvSpPr>
          <p:cNvPr id="151" name="Google Shape;151;p21"/>
          <p:cNvSpPr txBox="1"/>
          <p:nvPr>
            <p:ph type="ctrTitle"/>
          </p:nvPr>
        </p:nvSpPr>
        <p:spPr>
          <a:xfrm>
            <a:off x="661050" y="567475"/>
            <a:ext cx="7821900" cy="6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300">
                <a:solidFill>
                  <a:srgbClr val="000000"/>
                </a:solidFill>
                <a:latin typeface="Roboto Mono"/>
                <a:ea typeface="Roboto Mono"/>
                <a:cs typeface="Roboto Mono"/>
                <a:sym typeface="Roboto Mono"/>
              </a:rPr>
              <a:t>Exploit primitive</a:t>
            </a:r>
            <a:endParaRPr sz="2300">
              <a:solidFill>
                <a:srgbClr val="000000"/>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