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9" r:id="rId3"/>
    <p:sldMasterId id="2147483712" r:id="rId4"/>
  </p:sldMasterIdLst>
  <p:notesMasterIdLst>
    <p:notesMasterId r:id="rId67"/>
  </p:notesMasterIdLst>
  <p:sldIdLst>
    <p:sldId id="256" r:id="rId5"/>
    <p:sldId id="299" r:id="rId6"/>
    <p:sldId id="300" r:id="rId7"/>
    <p:sldId id="301" r:id="rId8"/>
    <p:sldId id="295" r:id="rId9"/>
    <p:sldId id="296" r:id="rId10"/>
    <p:sldId id="297" r:id="rId11"/>
    <p:sldId id="298" r:id="rId12"/>
    <p:sldId id="257" r:id="rId13"/>
    <p:sldId id="258" r:id="rId14"/>
    <p:sldId id="259" r:id="rId15"/>
    <p:sldId id="260" r:id="rId16"/>
    <p:sldId id="261" r:id="rId17"/>
    <p:sldId id="287" r:id="rId18"/>
    <p:sldId id="288" r:id="rId19"/>
    <p:sldId id="289" r:id="rId20"/>
    <p:sldId id="290" r:id="rId21"/>
    <p:sldId id="263" r:id="rId22"/>
    <p:sldId id="262" r:id="rId23"/>
    <p:sldId id="292" r:id="rId24"/>
    <p:sldId id="264" r:id="rId25"/>
    <p:sldId id="265" r:id="rId26"/>
    <p:sldId id="294" r:id="rId27"/>
    <p:sldId id="267" r:id="rId28"/>
    <p:sldId id="268" r:id="rId29"/>
    <p:sldId id="269" r:id="rId30"/>
    <p:sldId id="270" r:id="rId31"/>
    <p:sldId id="271" r:id="rId32"/>
    <p:sldId id="286" r:id="rId33"/>
    <p:sldId id="272" r:id="rId34"/>
    <p:sldId id="273" r:id="rId35"/>
    <p:sldId id="274" r:id="rId36"/>
    <p:sldId id="276" r:id="rId37"/>
    <p:sldId id="277" r:id="rId38"/>
    <p:sldId id="278" r:id="rId39"/>
    <p:sldId id="280" r:id="rId40"/>
    <p:sldId id="281" r:id="rId41"/>
    <p:sldId id="283" r:id="rId42"/>
    <p:sldId id="285" r:id="rId43"/>
    <p:sldId id="302" r:id="rId44"/>
    <p:sldId id="303" r:id="rId45"/>
    <p:sldId id="304" r:id="rId46"/>
    <p:sldId id="305" r:id="rId47"/>
    <p:sldId id="307" r:id="rId48"/>
    <p:sldId id="306" r:id="rId49"/>
    <p:sldId id="308" r:id="rId50"/>
    <p:sldId id="309" r:id="rId51"/>
    <p:sldId id="310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29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1334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3490-D24D-49D5-94CE-ABE98DA5620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F1D-9425-434D-9127-5B5B96D2C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1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1.#</a:t>
            </a:r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99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8A8E36-9373-44C4-9E08-48AD0B9ECD3D}" type="slidenum">
              <a:rPr lang="en-US" altLang="en-US" sz="1300">
                <a:latin typeface="Times New Roman" panose="02020603050405020304" pitchFamily="18" charset="0"/>
              </a:rPr>
              <a:pPr/>
              <a:t>55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712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F29017-DCA2-4F3A-AA69-E1120A17BFFF}" type="slidenum">
              <a:rPr lang="en-US" altLang="en-US" sz="1300">
                <a:latin typeface="Times New Roman" panose="02020603050405020304" pitchFamily="18" charset="0"/>
              </a:rPr>
              <a:pPr/>
              <a:t>56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558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E4F18-C540-41F0-A4D1-CFA3FB78C728}" type="slidenum">
              <a:rPr lang="en-US" altLang="en-US" sz="1300">
                <a:latin typeface="Times New Roman" panose="02020603050405020304" pitchFamily="18" charset="0"/>
              </a:rPr>
              <a:pPr/>
              <a:t>57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499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E85FC2-9504-401A-A4EE-EEEA3318DB42}" type="slidenum">
              <a:rPr lang="en-US" altLang="en-US" sz="1300">
                <a:latin typeface="Times New Roman" panose="02020603050405020304" pitchFamily="18" charset="0"/>
              </a:rPr>
              <a:pPr/>
              <a:t>58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542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D307E47-DDBB-4952-B22A-E1AFC7847DCE}" type="slidenum">
              <a:rPr lang="en-US" altLang="en-US" sz="1300">
                <a:latin typeface="Times New Roman" panose="02020603050405020304" pitchFamily="18" charset="0"/>
              </a:rPr>
              <a:pPr algn="r"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931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0">
                <a:solidFill>
                  <a:prstClr val="black"/>
                </a:solidFill>
                <a:latin typeface="Times New Roman" charset="0"/>
              </a:rPr>
              <a:t>1.#</a:t>
            </a: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39F1D-9425-434D-9127-5B5B96D2C7A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9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464B85-72C9-4569-B9E7-33BB85240EF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178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F0C566-AC7A-47FD-94E3-9B0DC529E5D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4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F9FB080-5452-46FC-AB9E-81998087AFC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52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431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F76D08-ED52-4AB2-9757-B137DD9A6EB0}" type="slidenum">
              <a:rPr lang="en-US" altLang="en-US" sz="1300">
                <a:latin typeface="Times New Roman" panose="02020603050405020304" pitchFamily="18" charset="0"/>
              </a:rPr>
              <a:pPr/>
              <a:t>53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96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EE1F87-C3F8-4C2C-91E1-E07E906326E5}" type="slidenum">
              <a:rPr lang="en-US" altLang="en-US" sz="1300">
                <a:latin typeface="Times New Roman" panose="02020603050405020304" pitchFamily="18" charset="0"/>
              </a:rPr>
              <a:pPr/>
              <a:t>54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927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B39C5B-F9E2-49CA-BC93-9963A629C07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cGrawHill-Italic" pitchFamily="2" charset="0"/>
                <a:ea typeface="+mn-ea"/>
                <a:cs typeface="+mn-cs"/>
              </a:rPr>
              <a:t>McGraw-Hill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©"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cGrawHill-Italic" pitchFamily="2" charset="0"/>
                <a:ea typeface="+mn-ea"/>
                <a:cs typeface="+mn-cs"/>
              </a:rPr>
              <a:t>The McGraw-Hill Companies, Inc., 2000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69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80E34B10-7E23-4CFA-8BCB-BCCF1AD38DAB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11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959E7B76-42E0-4822-8CAA-A6FE0BE25D5D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11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20A65F46-4C85-4E6E-A8B9-0FF4D18A5D7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76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3B9E68B9-1453-4CA7-AEE9-F3CDC5DEE8A2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0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1611CDE7-7767-4259-B5D2-1F2442417904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395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614778CD-B19D-41F7-8ADB-51813295B799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66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A6E2277F-8B1D-4B46-898A-F2B1A29FE76F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0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DA5C34CA-CDB2-4C96-ACC3-9028E4E996E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8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7E3D9AC1-916B-44FE-9C96-B23EFF7587CD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69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41FAC91E-E3FF-4227-B864-22F9FA03511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66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ED9339AF-D01F-4FF5-A35A-9693A48B701F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004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mtClean="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 b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 b="0" smtClean="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 b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17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18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charset="0"/>
              </a:defRPr>
            </a:lvl1pPr>
          </a:lstStyle>
          <a:p>
            <a:fld id="{D065E6C3-D8DD-4DE8-8E21-BA89E1D9E9BD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06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4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9AE3EBB7-61E8-4323-B344-0AB7769CE74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29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C0DBB259-12BC-468D-8289-15034821FE2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FE46DE24-0A14-461C-9B15-9FD551C199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91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969B20EC-FE93-4102-B9E7-739AA8BE6A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A2556B0E-B5FE-4277-9013-FD67CAC97AD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55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FDDA4042-A301-44C8-BCDD-18F642BAA8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61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BB1CBEA4-7B0C-4200-85C9-1E778663C57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58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46A3653C-7ACD-49C9-9836-8017EDC579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7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4F79120C-250A-4150-89B4-23DC24F291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939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7B830FDA-3896-49A2-9203-E2812D493FC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87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 b="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17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18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charset="0"/>
              </a:defRPr>
            </a:lvl1pPr>
          </a:lstStyle>
          <a:p>
            <a:fld id="{E7B01B5C-9CAE-4CCF-BFBB-203F50C9C276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6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1FC0B2AE-63B8-484C-84CC-3ECD29F3F8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1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BB804203-E134-47EE-858B-C58D0EC4B0E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74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9093B1DF-575E-4EC5-8DD2-64CE0CA06A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8685F1A8-B6AC-49AC-91EC-D72AC1A8B2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45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A8E457F0-A759-402F-BB87-8FD33D6DD55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411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5534AF60-0DE4-4EE2-ABDD-9163BCFAEAD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507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2DECC6DB-7BA8-4E2E-B183-0EACBD1F05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69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AB5A777A-0451-40AC-8565-9A320D5C7D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08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20C6FD3C-59A0-440E-AE1B-4BAC001FAC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36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4FD4715C-9E03-4EF3-967C-39AE502E16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22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1.</a:t>
            </a:r>
            <a:fld id="{E9C09304-860C-434F-857F-B2060F494D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B544540F-05BE-44A1-8ACB-D034ECA8F3B5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9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charset="0"/>
              </a:rPr>
              <a:t>1.</a:t>
            </a:r>
            <a:fld id="{31F8A6C1-009D-401C-85DA-C6A1F461CF47}" type="slidenum">
              <a:rPr lang="en-US" altLang="en-US" b="1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charset="0"/>
              </a:rPr>
              <a:t>1.</a:t>
            </a:r>
            <a:fld id="{287053FB-252D-4FC9-8AA3-5457A8AD25CE}" type="slidenum">
              <a:rPr lang="en-US" altLang="en-US" b="1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7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CS3591 COMPUTER </a:t>
            </a:r>
            <a:r>
              <a:rPr lang="en-IN" b="1" dirty="0" smtClean="0"/>
              <a:t>NETWORKS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Dr.M.Kaliappan</a:t>
            </a:r>
            <a:endParaRPr lang="en-US" dirty="0" smtClean="0"/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Dept. of Artificial Intelligence and Data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77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2484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Delivery.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 system must deliver data to the 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 destination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Data must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be received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by the intended device or user and only by that device or user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 system must deliver the 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accurately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Data that have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been altered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 transmission and left uncorrected are unusable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Timeliness.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 system must deliver data in a 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timely manner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Data delivered 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useless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 the case of video and audio, timely delivery means delivering data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as they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are produced, in the same order that they are produced, and without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significant delay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This kind of delivery is called </a:t>
            </a:r>
            <a:r>
              <a:rPr lang="en-US" sz="4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Jitter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Jitter refers to the </a:t>
            </a:r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variation in the packet arrival time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. It is the uneven delay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delivery of audio or video packets. For example, let us assume that video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packets are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sent every 30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If some of the packets arrive with 30-ms delay and others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with 40-ms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delay, an uneven quality in the video is the result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-Bold"/>
              </a:rPr>
              <a:t>Components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7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Times-Bold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information (data) to be communicated. Popular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forms of information include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text, numbers, pictures, audio, and video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Sender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sender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device that sends the data message. It can be a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computer,workstation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telephone handset, video camera, and so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device that receives the message. It can be a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computer, workstation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telephone handset, television, and so on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Transmission medium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 medium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physical path by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 a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 travels from sender to receiver. Some examples of transmission media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 twisted-pair wire, coaxial cable, fiber-optic cable, and radio waves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protocol is a set of rules that govern data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protocol,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devices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 be connected but not communicating, just as a person speaking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French cannot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understood by a person who </a:t>
            </a:r>
            <a:r>
              <a:rPr lang="en-US" sz="1600" dirty="0">
                <a:solidFill>
                  <a:srgbClr val="000000"/>
                </a:solidFill>
                <a:latin typeface="Times-Roman"/>
              </a:rPr>
              <a:t>speaks only Japanese.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619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-Bold"/>
              </a:rPr>
              <a:t>Data Representation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-Roman"/>
              </a:rPr>
              <a:t>Information today comes in different forms such as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Text,</a:t>
            </a:r>
          </a:p>
          <a:p>
            <a:r>
              <a:rPr lang="en-US" dirty="0" smtClean="0">
                <a:latin typeface="Times-Roman"/>
              </a:rPr>
              <a:t> Numbers</a:t>
            </a:r>
            <a:r>
              <a:rPr lang="en-US" dirty="0">
                <a:latin typeface="Times-Roman"/>
              </a:rPr>
              <a:t>, </a:t>
            </a:r>
            <a:endParaRPr lang="en-US" dirty="0" smtClean="0">
              <a:latin typeface="Times-Roman"/>
            </a:endParaRPr>
          </a:p>
          <a:p>
            <a:r>
              <a:rPr lang="en-US" dirty="0">
                <a:latin typeface="Times-Roman"/>
              </a:rPr>
              <a:t>I</a:t>
            </a:r>
            <a:r>
              <a:rPr lang="en-US" dirty="0" smtClean="0">
                <a:latin typeface="Times-Roman"/>
              </a:rPr>
              <a:t>mages</a:t>
            </a:r>
            <a:r>
              <a:rPr lang="en-US" dirty="0">
                <a:latin typeface="Times-Roman"/>
              </a:rPr>
              <a:t>,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Audio</a:t>
            </a:r>
            <a:r>
              <a:rPr lang="en-US" dirty="0">
                <a:latin typeface="Times-Roman"/>
              </a:rPr>
              <a:t>, and</a:t>
            </a:r>
          </a:p>
          <a:p>
            <a:r>
              <a:rPr lang="en-IN" dirty="0" smtClean="0">
                <a:latin typeface="Times-Roman"/>
              </a:rPr>
              <a:t>Video</a:t>
            </a:r>
            <a:r>
              <a:rPr lang="en-IN" dirty="0">
                <a:latin typeface="Times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8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i="1" dirty="0"/>
              <a:t>Text</a:t>
            </a:r>
          </a:p>
          <a:p>
            <a:pPr algn="just"/>
            <a:r>
              <a:rPr lang="en-US" dirty="0"/>
              <a:t>In data communications, text is represented as a bit pattern, a sequence of bits (0s </a:t>
            </a:r>
            <a:r>
              <a:rPr lang="en-US" dirty="0" smtClean="0"/>
              <a:t>or 1s</a:t>
            </a:r>
            <a:r>
              <a:rPr lang="en-US" dirty="0"/>
              <a:t>). Different sets of bit patterns have been designed to represent text symbols. Each </a:t>
            </a:r>
            <a:r>
              <a:rPr lang="en-US" dirty="0" smtClean="0"/>
              <a:t>set is </a:t>
            </a:r>
            <a:r>
              <a:rPr lang="en-US" dirty="0"/>
              <a:t>called a </a:t>
            </a:r>
            <a:r>
              <a:rPr lang="en-US" b="1" dirty="0"/>
              <a:t>code, </a:t>
            </a:r>
            <a:r>
              <a:rPr lang="en-US" dirty="0"/>
              <a:t>and the process of representing symbols is called coding. </a:t>
            </a:r>
            <a:endParaRPr lang="en-US" dirty="0" smtClean="0"/>
          </a:p>
          <a:p>
            <a:pPr algn="just"/>
            <a:r>
              <a:rPr lang="en-US" dirty="0" smtClean="0"/>
              <a:t>Today</a:t>
            </a:r>
            <a:r>
              <a:rPr lang="en-US" dirty="0"/>
              <a:t>, </a:t>
            </a:r>
            <a:r>
              <a:rPr lang="en-US" dirty="0" smtClean="0"/>
              <a:t>the coding </a:t>
            </a:r>
            <a:r>
              <a:rPr lang="en-US" dirty="0"/>
              <a:t>system is called </a:t>
            </a:r>
            <a:r>
              <a:rPr lang="en-US" b="1" dirty="0"/>
              <a:t>Unicode, </a:t>
            </a:r>
            <a:r>
              <a:rPr lang="en-US" dirty="0"/>
              <a:t>which uses 32 bits to represent a symbol </a:t>
            </a:r>
            <a:r>
              <a:rPr lang="en-US" dirty="0" smtClean="0"/>
              <a:t>or character </a:t>
            </a:r>
            <a:r>
              <a:rPr lang="en-US" dirty="0"/>
              <a:t>used in any language in the world. The </a:t>
            </a:r>
            <a:r>
              <a:rPr lang="en-US" b="1" dirty="0"/>
              <a:t>American Standard Code for </a:t>
            </a:r>
            <a:r>
              <a:rPr lang="en-US" b="1" dirty="0" smtClean="0"/>
              <a:t>Information Interchange </a:t>
            </a:r>
            <a:r>
              <a:rPr lang="en-US" b="1" dirty="0"/>
              <a:t>(ASCII), </a:t>
            </a:r>
            <a:r>
              <a:rPr lang="en-US" dirty="0"/>
              <a:t>developed some decades ago in the United States, </a:t>
            </a:r>
            <a:r>
              <a:rPr lang="en-US" dirty="0" smtClean="0"/>
              <a:t>now constitutes </a:t>
            </a:r>
            <a:r>
              <a:rPr lang="en-US" dirty="0"/>
              <a:t>the first 127 characters in Unicode and is also referred to as </a:t>
            </a:r>
            <a:r>
              <a:rPr lang="en-US" b="1" dirty="0"/>
              <a:t>Basic Latin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-Bold"/>
              </a:rPr>
              <a:t>Data </a:t>
            </a:r>
            <a:r>
              <a:rPr lang="en-IN" b="1" dirty="0" smtClean="0">
                <a:solidFill>
                  <a:srgbClr val="FF0000"/>
                </a:solidFill>
                <a:latin typeface="Times-Bold"/>
              </a:rPr>
              <a:t>Representation..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</a:t>
            </a:r>
          </a:p>
          <a:p>
            <a:r>
              <a:rPr lang="en-US" dirty="0"/>
              <a:t>Numbers are also represented by bit patterns. However, a code such as </a:t>
            </a:r>
            <a:r>
              <a:rPr lang="en-US" dirty="0">
                <a:solidFill>
                  <a:srgbClr val="FF0000"/>
                </a:solidFill>
              </a:rPr>
              <a:t>ASCII is not </a:t>
            </a:r>
            <a:r>
              <a:rPr lang="en-US" dirty="0" smtClean="0">
                <a:solidFill>
                  <a:srgbClr val="FF0000"/>
                </a:solidFill>
              </a:rPr>
              <a:t>used </a:t>
            </a:r>
            <a:r>
              <a:rPr lang="en-US" dirty="0" smtClean="0"/>
              <a:t>to </a:t>
            </a:r>
            <a:r>
              <a:rPr lang="en-US" dirty="0"/>
              <a:t>represent numbers; the number is directly converted to a binary number to </a:t>
            </a:r>
            <a:r>
              <a:rPr lang="en-US" dirty="0" smtClean="0"/>
              <a:t>simplify mathematical </a:t>
            </a:r>
            <a:r>
              <a:rPr lang="en-US" dirty="0"/>
              <a:t>operations.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-Bold"/>
              </a:rPr>
              <a:t>Data Representation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4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b="1" i="1" dirty="0"/>
              <a:t>Images</a:t>
            </a:r>
          </a:p>
          <a:p>
            <a:pPr algn="just"/>
            <a:r>
              <a:rPr lang="en-US" b="1" dirty="0"/>
              <a:t>Images </a:t>
            </a:r>
            <a:r>
              <a:rPr lang="en-US" dirty="0"/>
              <a:t>are also represented by bit patterns. In its simplest form, an image is </a:t>
            </a:r>
            <a:r>
              <a:rPr lang="en-US" dirty="0" smtClean="0"/>
              <a:t>composed of </a:t>
            </a:r>
            <a:r>
              <a:rPr lang="en-US" dirty="0"/>
              <a:t>a matrix of pixels (picture elements), where each pixel is a small dot. The size of </a:t>
            </a:r>
            <a:r>
              <a:rPr lang="en-US" dirty="0" smtClean="0"/>
              <a:t>the pixel </a:t>
            </a:r>
            <a:r>
              <a:rPr lang="en-US" dirty="0"/>
              <a:t>depends on the </a:t>
            </a:r>
            <a:r>
              <a:rPr lang="en-US" i="1" dirty="0"/>
              <a:t>resolution. </a:t>
            </a:r>
            <a:r>
              <a:rPr lang="en-US" dirty="0"/>
              <a:t>For example, an image can be divided into 1000 </a:t>
            </a:r>
            <a:r>
              <a:rPr lang="en-US" dirty="0" smtClean="0"/>
              <a:t>pixels or </a:t>
            </a:r>
            <a:r>
              <a:rPr lang="en-US" dirty="0"/>
              <a:t>10,000 pixels. In the second case, there is a better representation of the image (</a:t>
            </a:r>
            <a:r>
              <a:rPr lang="en-US" dirty="0" smtClean="0"/>
              <a:t>better resolution</a:t>
            </a:r>
            <a:r>
              <a:rPr lang="en-US" dirty="0"/>
              <a:t>), but more memory is needed to store the image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an image is divided into pixels, each pixel is assigned a bit pattern. The </a:t>
            </a:r>
            <a:r>
              <a:rPr lang="en-US" dirty="0" smtClean="0"/>
              <a:t>size and </a:t>
            </a:r>
            <a:r>
              <a:rPr lang="en-US" dirty="0"/>
              <a:t>the value of the pattern depend on the image. For an image made of only </a:t>
            </a:r>
            <a:r>
              <a:rPr lang="en-US" dirty="0" err="1" smtClean="0"/>
              <a:t>blackand</a:t>
            </a:r>
            <a:r>
              <a:rPr lang="en-US" dirty="0" smtClean="0"/>
              <a:t>- white </a:t>
            </a:r>
            <a:r>
              <a:rPr lang="en-US" dirty="0"/>
              <a:t>dots (e.g., a chessboard), a 1-bit pattern is enough to represent a pixel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an image is not made of pure white and pure black pixels, we can increase </a:t>
            </a:r>
            <a:r>
              <a:rPr lang="en-US" dirty="0" smtClean="0"/>
              <a:t>the size </a:t>
            </a:r>
            <a:r>
              <a:rPr lang="en-US" dirty="0"/>
              <a:t>of the bit pattern to include gray scale. For example, to show four levels of </a:t>
            </a:r>
            <a:r>
              <a:rPr lang="en-US" dirty="0" smtClean="0"/>
              <a:t>gray scale</a:t>
            </a:r>
            <a:r>
              <a:rPr lang="en-US" dirty="0"/>
              <a:t>, we can use 2-bit patterns. A black pixel can be represented by 00, a dark </a:t>
            </a:r>
            <a:r>
              <a:rPr lang="en-US" dirty="0" smtClean="0"/>
              <a:t>gray pixel </a:t>
            </a:r>
            <a:r>
              <a:rPr lang="en-US" dirty="0"/>
              <a:t>by 01, a light gray pixel by 10, and a white pixel by 11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several methods to represent color images. One method is called </a:t>
            </a:r>
            <a:r>
              <a:rPr lang="en-US" b="1" dirty="0"/>
              <a:t>RGB</a:t>
            </a:r>
            <a:r>
              <a:rPr lang="en-US" b="1" dirty="0" smtClean="0"/>
              <a:t>, </a:t>
            </a:r>
            <a:r>
              <a:rPr lang="en-US" dirty="0" smtClean="0"/>
              <a:t>so </a:t>
            </a:r>
            <a:r>
              <a:rPr lang="en-US" dirty="0"/>
              <a:t>called because each color is made of a combination of three primary colors: </a:t>
            </a:r>
            <a:r>
              <a:rPr lang="en-US" i="1" dirty="0"/>
              <a:t>r</a:t>
            </a:r>
            <a:r>
              <a:rPr lang="en-US" dirty="0"/>
              <a:t>ed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reen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lue. The intensity of each color is measured, and a bit pattern is assigned </a:t>
            </a:r>
            <a:r>
              <a:rPr lang="en-US" dirty="0" smtClean="0"/>
              <a:t>to </a:t>
            </a:r>
            <a:r>
              <a:rPr lang="en-US" dirty="0"/>
              <a:t>it. Another method is called </a:t>
            </a:r>
            <a:r>
              <a:rPr lang="en-US" b="1" dirty="0"/>
              <a:t>YCM, </a:t>
            </a:r>
            <a:r>
              <a:rPr lang="en-US" dirty="0"/>
              <a:t>in which a color is made of a combination of </a:t>
            </a:r>
            <a:r>
              <a:rPr lang="en-US" dirty="0" smtClean="0"/>
              <a:t>three other </a:t>
            </a:r>
            <a:r>
              <a:rPr lang="en-US" dirty="0"/>
              <a:t>primary colors: </a:t>
            </a:r>
            <a:r>
              <a:rPr lang="en-US" i="1" dirty="0"/>
              <a:t>y</a:t>
            </a:r>
            <a:r>
              <a:rPr lang="en-US" dirty="0"/>
              <a:t>ellow, </a:t>
            </a:r>
            <a:r>
              <a:rPr lang="en-US" i="1" dirty="0"/>
              <a:t>c</a:t>
            </a:r>
            <a:r>
              <a:rPr lang="en-US" dirty="0"/>
              <a:t>yan, and </a:t>
            </a:r>
            <a:r>
              <a:rPr lang="en-US" i="1" dirty="0"/>
              <a:t>m</a:t>
            </a:r>
            <a:r>
              <a:rPr lang="en-US" dirty="0"/>
              <a:t>agenta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-Bold"/>
              </a:rPr>
              <a:t>Data Representation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6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b="1" i="1" dirty="0"/>
              <a:t>Audio</a:t>
            </a:r>
          </a:p>
          <a:p>
            <a:pPr algn="just"/>
            <a:r>
              <a:rPr lang="en-US" b="1" dirty="0"/>
              <a:t>Audio </a:t>
            </a:r>
            <a:r>
              <a:rPr lang="en-US" dirty="0"/>
              <a:t>refers to the recording or broadcasting of sound or music</a:t>
            </a:r>
            <a:r>
              <a:rPr lang="en-US" dirty="0" smtClean="0"/>
              <a:t>. </a:t>
            </a:r>
            <a:r>
              <a:rPr lang="en-US" dirty="0"/>
              <a:t>It is continuous, not discrete. Even when </a:t>
            </a:r>
            <a:r>
              <a:rPr lang="en-US" dirty="0" smtClean="0"/>
              <a:t>we use </a:t>
            </a:r>
            <a:r>
              <a:rPr lang="en-US" dirty="0"/>
              <a:t>a microphone to change voice or music to an electric signal, we create a </a:t>
            </a:r>
            <a:r>
              <a:rPr lang="en-US" dirty="0" smtClean="0"/>
              <a:t>continuous signal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IN" b="1" i="1" dirty="0"/>
              <a:t>Video</a:t>
            </a:r>
          </a:p>
          <a:p>
            <a:pPr algn="just"/>
            <a:r>
              <a:rPr lang="en-US" b="1" dirty="0"/>
              <a:t>Video </a:t>
            </a:r>
            <a:r>
              <a:rPr lang="en-US" dirty="0"/>
              <a:t>refers to the recording or broadcasting of a picture or movie. Video can either </a:t>
            </a:r>
            <a:r>
              <a:rPr lang="en-US" dirty="0" smtClean="0"/>
              <a:t>be produced </a:t>
            </a:r>
            <a:r>
              <a:rPr lang="en-US" dirty="0"/>
              <a:t>as a continuous entity (e.g., by a TV camera), or it can be a combination </a:t>
            </a:r>
            <a:r>
              <a:rPr lang="en-US" dirty="0" smtClean="0"/>
              <a:t>of images</a:t>
            </a:r>
            <a:r>
              <a:rPr lang="en-US" dirty="0"/>
              <a:t>, each a discrete entity, arranged to convey the idea of motion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-Bold"/>
              </a:rPr>
              <a:t>Data Representation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4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</a:t>
            </a:r>
            <a:fld id="{F28982BB-3281-48F3-B9CD-E70A26EC34CF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80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1.2 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flow (simplex, half-duplex, and full-duplex)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1"/>
            <a:ext cx="8305800" cy="4038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Simplex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communication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unidirectional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as on a one-way street.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two devices on a link can transmit; the other can only receive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Keyboards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traditional monitors are examples of simplex devices.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keyboard 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only introduce input; the monitor can only accept output.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simplex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 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entire capacity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channel to send data in one direction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33"/>
          <a:stretch/>
        </p:blipFill>
        <p:spPr bwMode="auto">
          <a:xfrm>
            <a:off x="1289050" y="4343401"/>
            <a:ext cx="64897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22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06" y="1273939"/>
            <a:ext cx="8289644" cy="421603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Vision</a:t>
            </a:r>
          </a:p>
          <a:p>
            <a:pPr lvl="1" algn="just"/>
            <a:r>
              <a:rPr lang="en-US" dirty="0"/>
              <a:t>To impart </a:t>
            </a:r>
            <a:r>
              <a:rPr lang="en-US" dirty="0">
                <a:solidFill>
                  <a:srgbClr val="FF0000"/>
                </a:solidFill>
              </a:rPr>
              <a:t>international quality education</a:t>
            </a:r>
            <a:r>
              <a:rPr lang="en-US" dirty="0"/>
              <a:t>, promote </a:t>
            </a:r>
            <a:r>
              <a:rPr lang="en-US" dirty="0">
                <a:solidFill>
                  <a:srgbClr val="FF0000"/>
                </a:solidFill>
              </a:rPr>
              <a:t>collaborative research </a:t>
            </a:r>
            <a:r>
              <a:rPr lang="en-US" dirty="0"/>
              <a:t>and graduate </a:t>
            </a:r>
            <a:r>
              <a:rPr lang="en-US" dirty="0">
                <a:solidFill>
                  <a:srgbClr val="FF0000"/>
                </a:solidFill>
              </a:rPr>
              <a:t>industry-ready engineers </a:t>
            </a:r>
            <a:r>
              <a:rPr lang="en-US" dirty="0"/>
              <a:t>in the domain of Artificial Intelligence and Data Science to serve the society.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Mission</a:t>
            </a:r>
          </a:p>
          <a:p>
            <a:pPr lvl="1" algn="just"/>
            <a:r>
              <a:rPr lang="en-US" dirty="0"/>
              <a:t>Excel in </a:t>
            </a:r>
            <a:r>
              <a:rPr lang="en-US" dirty="0">
                <a:solidFill>
                  <a:srgbClr val="FF0000"/>
                </a:solidFill>
              </a:rPr>
              <a:t>Teaching-Learning process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collaborative Research </a:t>
            </a:r>
            <a:r>
              <a:rPr lang="en-US" dirty="0"/>
              <a:t>by the use of modern infrastructure and innovative components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Establish an Artificial Intelligence and Data Science based </a:t>
            </a:r>
            <a:r>
              <a:rPr lang="en-US" dirty="0" err="1">
                <a:solidFill>
                  <a:srgbClr val="FF0000"/>
                </a:solidFill>
              </a:rPr>
              <a:t>centre</a:t>
            </a:r>
            <a:r>
              <a:rPr lang="en-US" dirty="0">
                <a:solidFill>
                  <a:srgbClr val="FF0000"/>
                </a:solidFill>
              </a:rPr>
              <a:t> of excellence </a:t>
            </a:r>
            <a:r>
              <a:rPr lang="en-US" dirty="0"/>
              <a:t>to prepare professional technocrats for solving </a:t>
            </a:r>
            <a:r>
              <a:rPr lang="en-US" dirty="0">
                <a:solidFill>
                  <a:srgbClr val="FF0000"/>
                </a:solidFill>
              </a:rPr>
              <a:t>interdisciplinary industry problems </a:t>
            </a:r>
            <a:r>
              <a:rPr lang="en-US" dirty="0"/>
              <a:t>in various </a:t>
            </a:r>
            <a:r>
              <a:rPr lang="en-US" dirty="0" smtClean="0"/>
              <a:t>applications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Motivate students to </a:t>
            </a:r>
            <a:r>
              <a:rPr lang="en-US" dirty="0">
                <a:solidFill>
                  <a:srgbClr val="FF0000"/>
                </a:solidFill>
              </a:rPr>
              <a:t>emerge as entrepreneurs with leadership qualities </a:t>
            </a:r>
            <a:r>
              <a:rPr lang="en-US" dirty="0"/>
              <a:t>in a societal centric </a:t>
            </a:r>
            <a:r>
              <a:rPr lang="en-US" dirty="0" err="1"/>
              <a:t>programme</a:t>
            </a:r>
            <a:r>
              <a:rPr lang="en-US" dirty="0"/>
              <a:t> to fulfil Industry and community needs with ethical standards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0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40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Half-Duplex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station can both transmit and receive, but not at the same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time. When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device is sending, the other can only receive, and vice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versa.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entire capacity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a channel is taken over by whichever of the two devices is transmitting at the time.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Walkie-talkies 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nd CB (citizens band) radios </a:t>
            </a: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both half-duplex systems.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7" b="37137"/>
          <a:stretch/>
        </p:blipFill>
        <p:spPr bwMode="auto">
          <a:xfrm>
            <a:off x="838200" y="4648200"/>
            <a:ext cx="6489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20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Full-Duplex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191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stations can </a:t>
            </a:r>
            <a:r>
              <a:rPr lang="en-US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 and receive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simultaneously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going in one direction </a:t>
            </a:r>
            <a:r>
              <a:rPr lang="en-US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 </a:t>
            </a:r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capacity </a:t>
            </a:r>
            <a:r>
              <a:rPr lang="en-US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link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with signals going in the other direction.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Sharing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can occur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 two ways:</a:t>
            </a: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Either the link must contain two physically </a:t>
            </a:r>
            <a:r>
              <a:rPr lang="en-US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 transmission paths,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one for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sending and the other for receiving; or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Capacity </a:t>
            </a:r>
            <a:r>
              <a:rPr lang="en-US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channel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divided between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signals traveling in both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directions</a:t>
            </a:r>
          </a:p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Example: Telephone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network, Mobile network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52" b="4642"/>
          <a:stretch/>
        </p:blipFill>
        <p:spPr bwMode="auto">
          <a:xfrm>
            <a:off x="1295400" y="4953000"/>
            <a:ext cx="6489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459" y="1306890"/>
            <a:ext cx="3779838" cy="1271587"/>
          </a:xfrm>
        </p:spPr>
        <p:txBody>
          <a:bodyPr>
            <a:normAutofit fontScale="77500" lnSpcReduction="20000"/>
          </a:bodyPr>
          <a:lstStyle/>
          <a:p>
            <a:pPr marL="287338" indent="-287338" eaLnBrk="1" hangingPunct="1">
              <a:spcBef>
                <a:spcPct val="15000"/>
              </a:spcBef>
            </a:pPr>
            <a:r>
              <a:rPr lang="en-US" altLang="en-US" sz="2400" dirty="0" smtClean="0"/>
              <a:t>billions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</a:pPr>
            <a:r>
              <a:rPr lang="en-US" altLang="en-US" i="1" dirty="0" smtClean="0">
                <a:solidFill>
                  <a:srgbClr val="CC0000"/>
                </a:solidFill>
                <a:ea typeface="MS PGothic" panose="020B0600070205080204" pitchFamily="34" charset="-128"/>
              </a:rPr>
              <a:t>hosts </a:t>
            </a:r>
            <a:r>
              <a:rPr lang="en-US" altLang="en-US" i="1" dirty="0" smtClean="0">
                <a:ea typeface="MS PGothic" panose="020B0600070205080204" pitchFamily="34" charset="-128"/>
              </a:rPr>
              <a:t>=</a:t>
            </a:r>
            <a:r>
              <a:rPr lang="en-US" altLang="en-US" i="1" dirty="0" smtClean="0">
                <a:solidFill>
                  <a:srgbClr val="CC0000"/>
                </a:solidFill>
                <a:ea typeface="MS PGothic" panose="020B0600070205080204" pitchFamily="34" charset="-128"/>
              </a:rPr>
              <a:t> end systems</a:t>
            </a:r>
            <a:r>
              <a:rPr lang="en-US" altLang="en-US" i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  <a:p>
            <a:pPr marL="631825" lvl="1" indent="-231775" eaLnBrk="1" hangingPunct="1"/>
            <a:r>
              <a:rPr lang="en-US" altLang="en-US" dirty="0" smtClean="0">
                <a:ea typeface="Arial" panose="020B0604020202020204" pitchFamily="34" charset="0"/>
              </a:rPr>
              <a:t>running </a:t>
            </a:r>
            <a:r>
              <a:rPr lang="en-US" altLang="en-US" i="1" dirty="0" smtClean="0">
                <a:solidFill>
                  <a:srgbClr val="CC0000"/>
                </a:solidFill>
                <a:ea typeface="Arial" panose="020B0604020202020204" pitchFamily="34" charset="0"/>
              </a:rPr>
              <a:t>network apps</a:t>
            </a:r>
            <a:endParaRPr lang="en-US" altLang="en-US" dirty="0" smtClean="0">
              <a:solidFill>
                <a:srgbClr val="CC0000"/>
              </a:solidFill>
              <a:ea typeface="Arial" panose="020B0604020202020204" pitchFamily="34" charset="0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161737" y="2873375"/>
            <a:ext cx="4244812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28650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CC0000"/>
                </a:solidFill>
                <a:latin typeface="Gill Sans MT" panose="020B0502020104020203" pitchFamily="34" charset="0"/>
              </a:rPr>
              <a:t>communication </a:t>
            </a:r>
            <a:r>
              <a:rPr lang="en-US" altLang="en-US" sz="1800" i="1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links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Gill Sans MT" panose="020B0502020104020203" pitchFamily="34" charset="0"/>
              </a:rPr>
              <a:t>devices in a network are connected using wired or wireless transmission media such as cable or 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Gill Sans MT" panose="020B0502020104020203" pitchFamily="34" charset="0"/>
              </a:rPr>
              <a:t>fiber, copper, radio, satellite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Gill Sans MT" panose="020B0502020104020203" pitchFamily="34" charset="0"/>
              </a:rPr>
              <a:t>transmission rate: </a:t>
            </a:r>
            <a:r>
              <a:rPr lang="en-US" altLang="en-US" sz="1800" i="1" dirty="0">
                <a:solidFill>
                  <a:srgbClr val="CC0000"/>
                </a:solidFill>
                <a:latin typeface="Gill Sans MT" panose="020B0502020104020203" pitchFamily="34" charset="0"/>
              </a:rPr>
              <a:t>bandwidth</a:t>
            </a:r>
            <a:endParaRPr lang="en-US" altLang="en-US" sz="1800" dirty="0">
              <a:solidFill>
                <a:srgbClr val="CC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949757" y="4606875"/>
            <a:ext cx="4841132" cy="24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packet switches: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 forward packets (chunks of data</a:t>
            </a:r>
            <a:r>
              <a:rPr lang="en-US" dirty="0" smtClean="0">
                <a:latin typeface="Gill Sans MT" charset="0"/>
                <a:ea typeface="ＭＳ Ｐゴシック" charset="0"/>
                <a:cs typeface="ＭＳ Ｐゴシック" charset="0"/>
              </a:rPr>
              <a:t>) :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routers</a:t>
            </a:r>
            <a:r>
              <a:rPr lang="en-US" dirty="0" smtClean="0"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switches</a:t>
            </a:r>
          </a:p>
          <a:p>
            <a:pPr marL="628650" lvl="1" indent="-2333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Device can also be a connecting device such as a </a:t>
            </a: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router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, which connects the network to other networks, </a:t>
            </a:r>
            <a:endParaRPr lang="en-US" dirty="0" smtClean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marL="628650" lvl="1" indent="-2333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b="1" dirty="0" smtClean="0">
                <a:latin typeface="Gill Sans MT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latin typeface="Gill Sans MT" charset="0"/>
                <a:ea typeface="ＭＳ Ｐゴシック" charset="0"/>
                <a:cs typeface="ＭＳ Ｐゴシック" charset="0"/>
              </a:rPr>
              <a:t>switch</a:t>
            </a: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, which connects devices together, a modem (modulator-demodulator), which changes the form of data, and so on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90474" y="3102733"/>
            <a:ext cx="1573212" cy="1060450"/>
            <a:chOff x="98" y="2320"/>
            <a:chExt cx="991" cy="668"/>
          </a:xfrm>
        </p:grpSpPr>
        <p:sp>
          <p:nvSpPr>
            <p:cNvPr id="22205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links</a:t>
              </a:r>
            </a:p>
          </p:txBody>
        </p:sp>
        <p:sp>
          <p:nvSpPr>
            <p:cNvPr id="22206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links</a:t>
              </a:r>
            </a:p>
          </p:txBody>
        </p:sp>
        <p:grpSp>
          <p:nvGrpSpPr>
            <p:cNvPr id="22207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22212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22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222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pic>
            <p:nvPicPr>
              <p:cNvPr id="22213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214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2208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22210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11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209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321455" y="4969734"/>
            <a:ext cx="646112" cy="477837"/>
            <a:chOff x="293" y="3440"/>
            <a:chExt cx="407" cy="301"/>
          </a:xfrm>
        </p:grpSpPr>
        <p:sp>
          <p:nvSpPr>
            <p:cNvPr id="22195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router</a:t>
              </a:r>
            </a:p>
          </p:txBody>
        </p:sp>
        <p:grpSp>
          <p:nvGrpSpPr>
            <p:cNvPr id="22196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2219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9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9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200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203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204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201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202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299813" y="1072211"/>
            <a:ext cx="1555750" cy="1622425"/>
            <a:chOff x="210" y="833"/>
            <a:chExt cx="980" cy="1022"/>
          </a:xfrm>
        </p:grpSpPr>
        <p:sp>
          <p:nvSpPr>
            <p:cNvPr id="221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smartphone</a:t>
              </a:r>
            </a:p>
          </p:txBody>
        </p:sp>
        <p:sp>
          <p:nvSpPr>
            <p:cNvPr id="221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PC</a:t>
              </a:r>
            </a:p>
          </p:txBody>
        </p:sp>
        <p:sp>
          <p:nvSpPr>
            <p:cNvPr id="221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server</a:t>
              </a:r>
            </a:p>
          </p:txBody>
        </p:sp>
        <p:sp>
          <p:nvSpPr>
            <p:cNvPr id="221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1400"/>
                <a:t>laptop</a:t>
              </a:r>
            </a:p>
          </p:txBody>
        </p:sp>
        <p:grpSp>
          <p:nvGrpSpPr>
            <p:cNvPr id="221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21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21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21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1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21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2171" name="Picture 1092" descr="scree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21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1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1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1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221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21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1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1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1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21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1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1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1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21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1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1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1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21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1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1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1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1515" name="Group 2"/>
          <p:cNvGrpSpPr>
            <a:grpSpLocks/>
          </p:cNvGrpSpPr>
          <p:nvPr/>
        </p:nvGrpSpPr>
        <p:grpSpPr bwMode="auto">
          <a:xfrm>
            <a:off x="5202238" y="1384300"/>
            <a:ext cx="3941583" cy="5020704"/>
            <a:chOff x="5202238" y="1384300"/>
            <a:chExt cx="3941583" cy="5020704"/>
          </a:xfrm>
        </p:grpSpPr>
        <p:sp>
          <p:nvSpPr>
            <p:cNvPr id="2151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7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8" name="Freeform 665"/>
            <p:cNvSpPr>
              <a:spLocks/>
            </p:cNvSpPr>
            <p:nvPr/>
          </p:nvSpPr>
          <p:spPr bwMode="auto">
            <a:xfrm>
              <a:off x="5202238" y="1712913"/>
              <a:ext cx="1736725" cy="1071562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519" name="Group 666"/>
            <p:cNvGrpSpPr>
              <a:grpSpLocks/>
            </p:cNvGrpSpPr>
            <p:nvPr/>
          </p:nvGrpSpPr>
          <p:grpSpPr bwMode="auto">
            <a:xfrm>
              <a:off x="5329977" y="2980450"/>
              <a:ext cx="1458912" cy="933450"/>
              <a:chOff x="2889" y="1631"/>
              <a:chExt cx="980" cy="743"/>
            </a:xfrm>
          </p:grpSpPr>
          <p:sp>
            <p:nvSpPr>
              <p:cNvPr id="22126" name="Rectangle 6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127" name="AutoShape 6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1520" name="Freeform 669"/>
            <p:cNvSpPr>
              <a:spLocks/>
            </p:cNvSpPr>
            <p:nvPr/>
          </p:nvSpPr>
          <p:spPr bwMode="auto">
            <a:xfrm>
              <a:off x="5364163" y="4331380"/>
              <a:ext cx="3225800" cy="1665288"/>
            </a:xfrm>
            <a:custGeom>
              <a:avLst/>
              <a:gdLst>
                <a:gd name="T0" fmla="*/ 2147483647 w 2032"/>
                <a:gd name="T1" fmla="*/ 2147483647 h 1049"/>
                <a:gd name="T2" fmla="*/ 2147483647 w 2032"/>
                <a:gd name="T3" fmla="*/ 2147483647 h 1049"/>
                <a:gd name="T4" fmla="*/ 2147483647 w 2032"/>
                <a:gd name="T5" fmla="*/ 2147483647 h 1049"/>
                <a:gd name="T6" fmla="*/ 2147483647 w 2032"/>
                <a:gd name="T7" fmla="*/ 2147483647 h 1049"/>
                <a:gd name="T8" fmla="*/ 2147483647 w 2032"/>
                <a:gd name="T9" fmla="*/ 2147483647 h 1049"/>
                <a:gd name="T10" fmla="*/ 2147483647 w 2032"/>
                <a:gd name="T11" fmla="*/ 2147483647 h 1049"/>
                <a:gd name="T12" fmla="*/ 2147483647 w 2032"/>
                <a:gd name="T13" fmla="*/ 2147483647 h 1049"/>
                <a:gd name="T14" fmla="*/ 2147483647 w 2032"/>
                <a:gd name="T15" fmla="*/ 2147483647 h 1049"/>
                <a:gd name="T16" fmla="*/ 2147483647 w 2032"/>
                <a:gd name="T17" fmla="*/ 2147483647 h 1049"/>
                <a:gd name="T18" fmla="*/ 2147483647 w 2032"/>
                <a:gd name="T19" fmla="*/ 2147483647 h 1049"/>
                <a:gd name="T20" fmla="*/ 2147483647 w 2032"/>
                <a:gd name="T21" fmla="*/ 2147483647 h 1049"/>
                <a:gd name="T22" fmla="*/ 2147483647 w 2032"/>
                <a:gd name="T23" fmla="*/ 2147483647 h 1049"/>
                <a:gd name="T24" fmla="*/ 2147483647 w 2032"/>
                <a:gd name="T25" fmla="*/ 2147483647 h 1049"/>
                <a:gd name="T26" fmla="*/ 2147483647 w 2032"/>
                <a:gd name="T27" fmla="*/ 2147483647 h 1049"/>
                <a:gd name="T28" fmla="*/ 2147483647 w 2032"/>
                <a:gd name="T29" fmla="*/ 2147483647 h 1049"/>
                <a:gd name="T30" fmla="*/ 2147483647 w 2032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Line 670"/>
            <p:cNvSpPr>
              <a:spLocks noChangeShapeType="1"/>
            </p:cNvSpPr>
            <p:nvPr/>
          </p:nvSpPr>
          <p:spPr bwMode="auto">
            <a:xfrm rot="-5400000">
              <a:off x="7845425" y="5162551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2" name="Line 671"/>
            <p:cNvSpPr>
              <a:spLocks noChangeShapeType="1"/>
            </p:cNvSpPr>
            <p:nvPr/>
          </p:nvSpPr>
          <p:spPr bwMode="auto">
            <a:xfrm rot="5400000" flipV="1">
              <a:off x="7991475" y="5443538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3" name="Line 672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Line 674"/>
            <p:cNvSpPr>
              <a:spLocks noChangeShapeType="1"/>
            </p:cNvSpPr>
            <p:nvPr/>
          </p:nvSpPr>
          <p:spPr bwMode="auto">
            <a:xfrm>
              <a:off x="6100763" y="4776788"/>
              <a:ext cx="217487" cy="1000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Line 675"/>
            <p:cNvSpPr>
              <a:spLocks noChangeShapeType="1"/>
            </p:cNvSpPr>
            <p:nvPr/>
          </p:nvSpPr>
          <p:spPr bwMode="auto">
            <a:xfrm flipV="1">
              <a:off x="5842000" y="5038725"/>
              <a:ext cx="407988" cy="74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Line 678"/>
            <p:cNvSpPr>
              <a:spLocks noChangeShapeType="1"/>
            </p:cNvSpPr>
            <p:nvPr/>
          </p:nvSpPr>
          <p:spPr bwMode="auto">
            <a:xfrm flipH="1">
              <a:off x="6267450" y="5102225"/>
              <a:ext cx="144463" cy="169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Line 679"/>
            <p:cNvSpPr>
              <a:spLocks noChangeShapeType="1"/>
            </p:cNvSpPr>
            <p:nvPr/>
          </p:nvSpPr>
          <p:spPr bwMode="auto">
            <a:xfrm flipH="1" flipV="1">
              <a:off x="6586538" y="5110163"/>
              <a:ext cx="76200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680"/>
            <p:cNvSpPr>
              <a:spLocks noChangeShapeType="1"/>
            </p:cNvSpPr>
            <p:nvPr/>
          </p:nvSpPr>
          <p:spPr bwMode="auto">
            <a:xfrm>
              <a:off x="6743700" y="5056188"/>
              <a:ext cx="503238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682"/>
            <p:cNvSpPr>
              <a:spLocks noChangeShapeType="1"/>
            </p:cNvSpPr>
            <p:nvPr/>
          </p:nvSpPr>
          <p:spPr bwMode="auto">
            <a:xfrm>
              <a:off x="6284913" y="3551238"/>
              <a:ext cx="0" cy="106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683"/>
            <p:cNvSpPr>
              <a:spLocks noChangeShapeType="1"/>
            </p:cNvSpPr>
            <p:nvPr/>
          </p:nvSpPr>
          <p:spPr bwMode="auto">
            <a:xfrm flipV="1">
              <a:off x="5891213" y="3736975"/>
              <a:ext cx="168275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531" name="Picture 684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388" y="3548063"/>
              <a:ext cx="3698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2" name="Line 685"/>
            <p:cNvSpPr>
              <a:spLocks noChangeShapeType="1"/>
            </p:cNvSpPr>
            <p:nvPr/>
          </p:nvSpPr>
          <p:spPr bwMode="auto">
            <a:xfrm rot="5400000" flipV="1">
              <a:off x="7994650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3" name="Line 686"/>
            <p:cNvSpPr>
              <a:spLocks noChangeShapeType="1"/>
            </p:cNvSpPr>
            <p:nvPr/>
          </p:nvSpPr>
          <p:spPr bwMode="auto">
            <a:xfrm flipV="1">
              <a:off x="5894388" y="3733800"/>
              <a:ext cx="168275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534" name="Picture 708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975" y="3546475"/>
              <a:ext cx="3698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5" name="Line 711"/>
            <p:cNvSpPr>
              <a:spLocks noChangeShapeType="1"/>
            </p:cNvSpPr>
            <p:nvPr/>
          </p:nvSpPr>
          <p:spPr bwMode="auto">
            <a:xfrm>
              <a:off x="7396163" y="3816350"/>
              <a:ext cx="163512" cy="1206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6" name="Line 712"/>
            <p:cNvSpPr>
              <a:spLocks noChangeShapeType="1"/>
            </p:cNvSpPr>
            <p:nvPr/>
          </p:nvSpPr>
          <p:spPr bwMode="auto">
            <a:xfrm>
              <a:off x="7493000" y="3736975"/>
              <a:ext cx="279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7" name="Line 713"/>
            <p:cNvSpPr>
              <a:spLocks noChangeShapeType="1"/>
            </p:cNvSpPr>
            <p:nvPr/>
          </p:nvSpPr>
          <p:spPr bwMode="auto">
            <a:xfrm flipV="1">
              <a:off x="7729538" y="3822700"/>
              <a:ext cx="134937" cy="1047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8" name="Line 714"/>
            <p:cNvSpPr>
              <a:spLocks noChangeShapeType="1"/>
            </p:cNvSpPr>
            <p:nvPr/>
          </p:nvSpPr>
          <p:spPr bwMode="auto">
            <a:xfrm>
              <a:off x="6723063" y="2590800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9" name="Line 715"/>
            <p:cNvSpPr>
              <a:spLocks noChangeShapeType="1"/>
            </p:cNvSpPr>
            <p:nvPr/>
          </p:nvSpPr>
          <p:spPr bwMode="auto">
            <a:xfrm>
              <a:off x="7358063" y="4700588"/>
              <a:ext cx="390525" cy="18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0" name="Line 716"/>
            <p:cNvSpPr>
              <a:spLocks noChangeShapeType="1"/>
            </p:cNvSpPr>
            <p:nvPr/>
          </p:nvSpPr>
          <p:spPr bwMode="auto">
            <a:xfrm flipV="1">
              <a:off x="6737350" y="4687888"/>
              <a:ext cx="322263" cy="198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1" name="Line 717"/>
            <p:cNvSpPr>
              <a:spLocks noChangeShapeType="1"/>
            </p:cNvSpPr>
            <p:nvPr/>
          </p:nvSpPr>
          <p:spPr bwMode="auto">
            <a:xfrm flipV="1">
              <a:off x="6780213" y="4979988"/>
              <a:ext cx="9715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2" name="Line 718"/>
            <p:cNvSpPr>
              <a:spLocks noChangeShapeType="1"/>
            </p:cNvSpPr>
            <p:nvPr/>
          </p:nvSpPr>
          <p:spPr bwMode="auto">
            <a:xfrm flipV="1">
              <a:off x="7577138" y="2495550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3" name="Line 719"/>
            <p:cNvSpPr>
              <a:spLocks noChangeShapeType="1"/>
            </p:cNvSpPr>
            <p:nvPr/>
          </p:nvSpPr>
          <p:spPr bwMode="auto">
            <a:xfrm>
              <a:off x="7405688" y="2668588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4" name="Line 720"/>
            <p:cNvSpPr>
              <a:spLocks noChangeShapeType="1"/>
            </p:cNvSpPr>
            <p:nvPr/>
          </p:nvSpPr>
          <p:spPr bwMode="auto">
            <a:xfrm flipV="1">
              <a:off x="7577138" y="2565400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5" name="Line 721"/>
            <p:cNvSpPr>
              <a:spLocks noChangeShapeType="1"/>
            </p:cNvSpPr>
            <p:nvPr/>
          </p:nvSpPr>
          <p:spPr bwMode="auto">
            <a:xfrm>
              <a:off x="7942263" y="2563813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6" name="Line 722"/>
            <p:cNvSpPr>
              <a:spLocks noChangeShapeType="1"/>
            </p:cNvSpPr>
            <p:nvPr/>
          </p:nvSpPr>
          <p:spPr bwMode="auto">
            <a:xfrm>
              <a:off x="7596188" y="2870200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7" name="Line 723"/>
            <p:cNvSpPr>
              <a:spLocks noChangeShapeType="1"/>
            </p:cNvSpPr>
            <p:nvPr/>
          </p:nvSpPr>
          <p:spPr bwMode="auto">
            <a:xfrm>
              <a:off x="8150225" y="2860675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8" name="Line 724"/>
            <p:cNvSpPr>
              <a:spLocks noChangeShapeType="1"/>
            </p:cNvSpPr>
            <p:nvPr/>
          </p:nvSpPr>
          <p:spPr bwMode="auto">
            <a:xfrm flipH="1">
              <a:off x="7296150" y="2936875"/>
              <a:ext cx="98425" cy="7048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9" name="Line 725"/>
            <p:cNvSpPr>
              <a:spLocks noChangeShapeType="1"/>
            </p:cNvSpPr>
            <p:nvPr/>
          </p:nvSpPr>
          <p:spPr bwMode="auto">
            <a:xfrm flipH="1">
              <a:off x="7888288" y="2936875"/>
              <a:ext cx="111125" cy="7270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0" name="Line 726"/>
            <p:cNvSpPr>
              <a:spLocks noChangeShapeType="1"/>
            </p:cNvSpPr>
            <p:nvPr/>
          </p:nvSpPr>
          <p:spPr bwMode="auto">
            <a:xfrm flipV="1">
              <a:off x="7272338" y="4078288"/>
              <a:ext cx="227012" cy="4365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1" name="Line 727"/>
            <p:cNvSpPr>
              <a:spLocks noChangeShapeType="1"/>
            </p:cNvSpPr>
            <p:nvPr/>
          </p:nvSpPr>
          <p:spPr bwMode="auto">
            <a:xfrm>
              <a:off x="8345488" y="2859088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2" name="Line 728"/>
            <p:cNvSpPr>
              <a:spLocks noChangeShapeType="1"/>
            </p:cNvSpPr>
            <p:nvPr/>
          </p:nvSpPr>
          <p:spPr bwMode="auto">
            <a:xfrm>
              <a:off x="6289675" y="2406650"/>
              <a:ext cx="152400" cy="95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Oval 407"/>
            <p:cNvSpPr>
              <a:spLocks noChangeArrowheads="1"/>
            </p:cNvSpPr>
            <p:nvPr/>
          </p:nvSpPr>
          <p:spPr bwMode="auto">
            <a:xfrm>
              <a:off x="6354763" y="2565400"/>
              <a:ext cx="387350" cy="9525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4" name="Rectangle 410"/>
            <p:cNvSpPr>
              <a:spLocks noChangeArrowheads="1"/>
            </p:cNvSpPr>
            <p:nvPr/>
          </p:nvSpPr>
          <p:spPr bwMode="auto">
            <a:xfrm>
              <a:off x="6354763" y="2555875"/>
              <a:ext cx="388937" cy="58738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5" name="Oval 411"/>
            <p:cNvSpPr>
              <a:spLocks noChangeArrowheads="1"/>
            </p:cNvSpPr>
            <p:nvPr/>
          </p:nvSpPr>
          <p:spPr bwMode="auto">
            <a:xfrm>
              <a:off x="6353175" y="2490788"/>
              <a:ext cx="387350" cy="11112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1556" name="Group 732"/>
            <p:cNvGrpSpPr>
              <a:grpSpLocks/>
            </p:cNvGrpSpPr>
            <p:nvPr/>
          </p:nvGrpSpPr>
          <p:grpSpPr bwMode="auto">
            <a:xfrm>
              <a:off x="6430963" y="2519363"/>
              <a:ext cx="219075" cy="52387"/>
              <a:chOff x="2468" y="1332"/>
              <a:chExt cx="310" cy="60"/>
            </a:xfrm>
          </p:grpSpPr>
          <p:sp>
            <p:nvSpPr>
              <p:cNvPr id="22124" name="Freeform 7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25" name="Freeform 7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557" name="Line 735"/>
            <p:cNvSpPr>
              <a:spLocks noChangeShapeType="1"/>
            </p:cNvSpPr>
            <p:nvPr/>
          </p:nvSpPr>
          <p:spPr bwMode="auto">
            <a:xfrm>
              <a:off x="6354763" y="2543175"/>
              <a:ext cx="0" cy="74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8" name="Line 736"/>
            <p:cNvSpPr>
              <a:spLocks noChangeShapeType="1"/>
            </p:cNvSpPr>
            <p:nvPr/>
          </p:nvSpPr>
          <p:spPr bwMode="auto">
            <a:xfrm>
              <a:off x="6740525" y="2546350"/>
              <a:ext cx="0" cy="730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559" name="Group 737"/>
            <p:cNvGrpSpPr>
              <a:grpSpLocks/>
            </p:cNvGrpSpPr>
            <p:nvPr/>
          </p:nvGrpSpPr>
          <p:grpSpPr bwMode="auto">
            <a:xfrm>
              <a:off x="7202488" y="2493963"/>
              <a:ext cx="390525" cy="174625"/>
              <a:chOff x="4334" y="1470"/>
              <a:chExt cx="246" cy="107"/>
            </a:xfrm>
          </p:grpSpPr>
          <p:sp>
            <p:nvSpPr>
              <p:cNvPr id="221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119" name="Group 7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122" name="Freeform 7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23" name="Freeform 7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120" name="Line 7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21" name="Line 7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560" name="Group 746"/>
            <p:cNvGrpSpPr>
              <a:grpSpLocks/>
            </p:cNvGrpSpPr>
            <p:nvPr/>
          </p:nvGrpSpPr>
          <p:grpSpPr bwMode="auto">
            <a:xfrm>
              <a:off x="7213600" y="2757488"/>
              <a:ext cx="390525" cy="174625"/>
              <a:chOff x="4334" y="1470"/>
              <a:chExt cx="246" cy="107"/>
            </a:xfrm>
          </p:grpSpPr>
          <p:sp>
            <p:nvSpPr>
              <p:cNvPr id="221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111" name="Group 7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114" name="Freeform 7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15" name="Freeform 7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112" name="Line 7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13" name="Line 7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561" name="Group 764"/>
            <p:cNvGrpSpPr>
              <a:grpSpLocks/>
            </p:cNvGrpSpPr>
            <p:nvPr/>
          </p:nvGrpSpPr>
          <p:grpSpPr bwMode="auto">
            <a:xfrm>
              <a:off x="7689850" y="2393950"/>
              <a:ext cx="390525" cy="174625"/>
              <a:chOff x="4334" y="1470"/>
              <a:chExt cx="246" cy="107"/>
            </a:xfrm>
          </p:grpSpPr>
          <p:sp>
            <p:nvSpPr>
              <p:cNvPr id="221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1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103" name="Group 7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106" name="Freeform 7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107" name="Freeform 7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104" name="Line 7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105" name="Line 7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562" name="Line 782"/>
            <p:cNvSpPr>
              <a:spLocks noChangeShapeType="1"/>
            </p:cNvSpPr>
            <p:nvPr/>
          </p:nvSpPr>
          <p:spPr bwMode="auto">
            <a:xfrm>
              <a:off x="6427788" y="3743325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563" name="Group 801"/>
            <p:cNvGrpSpPr>
              <a:grpSpLocks/>
            </p:cNvGrpSpPr>
            <p:nvPr/>
          </p:nvGrpSpPr>
          <p:grpSpPr bwMode="auto">
            <a:xfrm>
              <a:off x="7591425" y="4806950"/>
              <a:ext cx="622300" cy="244475"/>
              <a:chOff x="4334" y="1470"/>
              <a:chExt cx="246" cy="107"/>
            </a:xfrm>
          </p:grpSpPr>
          <p:sp>
            <p:nvSpPr>
              <p:cNvPr id="220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095" name="Group 8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098" name="Freeform 8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099" name="Freeform 8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096" name="Line 8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97" name="Line 8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564" name="Group 810"/>
            <p:cNvGrpSpPr>
              <a:grpSpLocks/>
            </p:cNvGrpSpPr>
            <p:nvPr/>
          </p:nvGrpSpPr>
          <p:grpSpPr bwMode="auto">
            <a:xfrm>
              <a:off x="6965950" y="4508500"/>
              <a:ext cx="622300" cy="244475"/>
              <a:chOff x="4334" y="1470"/>
              <a:chExt cx="246" cy="107"/>
            </a:xfrm>
          </p:grpSpPr>
          <p:sp>
            <p:nvSpPr>
              <p:cNvPr id="220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087" name="Group 8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090" name="Freeform 8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091" name="Freeform 8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088" name="Line 8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89" name="Line 8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565" name="Group 819"/>
            <p:cNvGrpSpPr>
              <a:grpSpLocks/>
            </p:cNvGrpSpPr>
            <p:nvPr/>
          </p:nvGrpSpPr>
          <p:grpSpPr bwMode="auto">
            <a:xfrm>
              <a:off x="6242050" y="4851400"/>
              <a:ext cx="622300" cy="244475"/>
              <a:chOff x="4334" y="1470"/>
              <a:chExt cx="246" cy="107"/>
            </a:xfrm>
          </p:grpSpPr>
          <p:sp>
            <p:nvSpPr>
              <p:cNvPr id="220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079" name="Group 8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082" name="Freeform 8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083" name="Freeform 8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080" name="Line 8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81" name="Line 8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566" name="Group 828"/>
            <p:cNvGrpSpPr>
              <a:grpSpLocks/>
            </p:cNvGrpSpPr>
            <p:nvPr/>
          </p:nvGrpSpPr>
          <p:grpSpPr bwMode="auto">
            <a:xfrm>
              <a:off x="6051550" y="3644900"/>
              <a:ext cx="390525" cy="171450"/>
              <a:chOff x="4334" y="1470"/>
              <a:chExt cx="246" cy="107"/>
            </a:xfrm>
          </p:grpSpPr>
          <p:sp>
            <p:nvSpPr>
              <p:cNvPr id="2206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6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7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071" name="Group 8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074" name="Freeform 8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075" name="Freeform 8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072" name="Line 8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73" name="Line 8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567" name="Group 846"/>
            <p:cNvGrpSpPr>
              <a:grpSpLocks/>
            </p:cNvGrpSpPr>
            <p:nvPr/>
          </p:nvGrpSpPr>
          <p:grpSpPr bwMode="auto">
            <a:xfrm>
              <a:off x="6138863" y="1989138"/>
              <a:ext cx="282575" cy="477837"/>
              <a:chOff x="3748" y="1253"/>
              <a:chExt cx="178" cy="301"/>
            </a:xfrm>
          </p:grpSpPr>
          <p:sp>
            <p:nvSpPr>
              <p:cNvPr id="22052" name="Line 270"/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3" name="Line 271"/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4" name="Line 272"/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5" name="Line 273"/>
              <p:cNvSpPr>
                <a:spLocks noChangeShapeType="1"/>
              </p:cNvSpPr>
              <p:nvPr/>
            </p:nvSpPr>
            <p:spPr bwMode="auto">
              <a:xfrm flipH="1">
                <a:off x="3837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6" name="Line 274"/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7" name="Line 275"/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8" name="Line 276"/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59" name="Line 277"/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0" name="Line 278"/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1" name="Line 279"/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2" name="Line 280"/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3" name="Line 281"/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4" name="Line 282"/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5" name="Line 283"/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6" name="Line 284"/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2067" name="Oval 862"/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1568" name="Picture 915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625" y="5056188"/>
              <a:ext cx="433388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9" name="Line 918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1570" name="Group 919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8" cy="373063"/>
              <a:chOff x="2839" y="3501"/>
              <a:chExt cx="755" cy="803"/>
            </a:xfrm>
          </p:grpSpPr>
          <p:pic>
            <p:nvPicPr>
              <p:cNvPr id="22050" name="Picture 92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051" name="Freeform 92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1571" name="Group 922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22048" name="Picture 92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049" name="Freeform 92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1572" name="Group 925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22046" name="Picture 9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047" name="Freeform 92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1573" name="Group 928"/>
            <p:cNvGrpSpPr>
              <a:grpSpLocks/>
            </p:cNvGrpSpPr>
            <p:nvPr/>
          </p:nvGrpSpPr>
          <p:grpSpPr bwMode="auto">
            <a:xfrm>
              <a:off x="6550025" y="5238750"/>
              <a:ext cx="427038" cy="350838"/>
              <a:chOff x="2839" y="3501"/>
              <a:chExt cx="755" cy="803"/>
            </a:xfrm>
          </p:grpSpPr>
          <p:pic>
            <p:nvPicPr>
              <p:cNvPr id="22044" name="Picture 9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045" name="Freeform 93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21574" name="Picture 933" descr="iphone_stylized_small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010" y="1604047"/>
              <a:ext cx="136841" cy="32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5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163" y="1558925"/>
              <a:ext cx="415925" cy="88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936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505777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77" name="Group 938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2"/>
              <a:chOff x="4140" y="429"/>
              <a:chExt cx="1425" cy="2396"/>
            </a:xfrm>
          </p:grpSpPr>
          <p:sp>
            <p:nvSpPr>
              <p:cNvPr id="22012" name="Freeform 93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13" name="Rectangle 940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14" name="Freeform 94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15" name="Freeform 94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16" name="Rectangle 943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2017" name="Group 94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042" name="AutoShape 945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43" name="AutoShape 946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018" name="Rectangle 947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2019" name="Group 94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040" name="AutoShape 94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41" name="AutoShape 950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020" name="Rectangle 951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21" name="Rectangle 952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2022" name="Group 95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038" name="AutoShape 954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39" name="AutoShape 955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023" name="Freeform 95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2024" name="Group 95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03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37" name="AutoShape 95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025" name="Rectangle 960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26" name="Freeform 96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27" name="Freeform 96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28" name="Oval 963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29" name="Freeform 96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030" name="AutoShape 96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31" name="AutoShape 966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32" name="Oval 967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33" name="Oval 968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2034" name="Oval 969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35" name="Rectangle 970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578" name="Group 971"/>
            <p:cNvGrpSpPr>
              <a:grpSpLocks/>
            </p:cNvGrpSpPr>
            <p:nvPr/>
          </p:nvGrpSpPr>
          <p:grpSpPr bwMode="auto">
            <a:xfrm>
              <a:off x="7924800" y="5303838"/>
              <a:ext cx="227013" cy="481012"/>
              <a:chOff x="4140" y="429"/>
              <a:chExt cx="1425" cy="2396"/>
            </a:xfrm>
          </p:grpSpPr>
          <p:sp>
            <p:nvSpPr>
              <p:cNvPr id="21980" name="Freeform 97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81" name="Rectangle 97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82" name="Freeform 97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83" name="Freeform 97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84" name="Rectangle 97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985" name="Group 97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010" name="AutoShape 97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11" name="AutoShape 97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986" name="Rectangle 98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987" name="Group 98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008" name="AutoShape 98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09" name="AutoShape 98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988" name="Rectangle 98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89" name="Rectangle 98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990" name="Group 98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006" name="AutoShape 98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07" name="AutoShape 98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991" name="Freeform 98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1992" name="Group 99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004" name="AutoShape 99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005" name="AutoShape 99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993" name="Rectangle 99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94" name="Freeform 99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95" name="Freeform 99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96" name="Oval 99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97" name="Freeform 99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98" name="AutoShape 99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99" name="AutoShape 99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00" name="Oval 100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01" name="Oval 100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2002" name="Oval 100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03" name="Rectangle 100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1579" name="Picture 1005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50" y="2043113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100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5327957" y="2291590"/>
              <a:ext cx="437222" cy="15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81" name="Freeform 1007"/>
            <p:cNvSpPr>
              <a:spLocks/>
            </p:cNvSpPr>
            <p:nvPr/>
          </p:nvSpPr>
          <p:spPr bwMode="auto">
            <a:xfrm>
              <a:off x="5472854" y="2136804"/>
              <a:ext cx="351920" cy="208166"/>
            </a:xfrm>
            <a:custGeom>
              <a:avLst/>
              <a:gdLst>
                <a:gd name="T0" fmla="*/ 118 w 2982"/>
                <a:gd name="T1" fmla="*/ 0 h 2442"/>
                <a:gd name="T2" fmla="*/ 0 w 2982"/>
                <a:gd name="T3" fmla="*/ 85 h 2442"/>
                <a:gd name="T4" fmla="*/ 472 w 2982"/>
                <a:gd name="T5" fmla="*/ 85 h 2442"/>
                <a:gd name="T6" fmla="*/ 472 w 2982"/>
                <a:gd name="T7" fmla="*/ 85 h 2442"/>
                <a:gd name="T8" fmla="*/ 118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21582" name="Picture 1008" descr="screen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187" y="2142157"/>
              <a:ext cx="319785" cy="18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83" name="Freeform 1009"/>
            <p:cNvSpPr>
              <a:spLocks/>
            </p:cNvSpPr>
            <p:nvPr/>
          </p:nvSpPr>
          <p:spPr bwMode="auto">
            <a:xfrm>
              <a:off x="5536928" y="2130663"/>
              <a:ext cx="298168" cy="38736"/>
            </a:xfrm>
            <a:custGeom>
              <a:avLst/>
              <a:gdLst>
                <a:gd name="T0" fmla="*/ 118 w 2528"/>
                <a:gd name="T1" fmla="*/ 0 h 455"/>
                <a:gd name="T2" fmla="*/ 472 w 2528"/>
                <a:gd name="T3" fmla="*/ 85 h 455"/>
                <a:gd name="T4" fmla="*/ 472 w 2528"/>
                <a:gd name="T5" fmla="*/ 85 h 455"/>
                <a:gd name="T6" fmla="*/ 0 w 2528"/>
                <a:gd name="T7" fmla="*/ 85 h 455"/>
                <a:gd name="T8" fmla="*/ 11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84" name="Freeform 1010"/>
            <p:cNvSpPr>
              <a:spLocks/>
            </p:cNvSpPr>
            <p:nvPr/>
          </p:nvSpPr>
          <p:spPr bwMode="auto">
            <a:xfrm>
              <a:off x="5469738" y="2130348"/>
              <a:ext cx="82770" cy="161242"/>
            </a:xfrm>
            <a:custGeom>
              <a:avLst/>
              <a:gdLst>
                <a:gd name="T0" fmla="*/ 118 w 702"/>
                <a:gd name="T1" fmla="*/ 0 h 1893"/>
                <a:gd name="T2" fmla="*/ 0 w 702"/>
                <a:gd name="T3" fmla="*/ 85 h 1893"/>
                <a:gd name="T4" fmla="*/ 118 w 702"/>
                <a:gd name="T5" fmla="*/ 85 h 1893"/>
                <a:gd name="T6" fmla="*/ 118 w 702"/>
                <a:gd name="T7" fmla="*/ 85 h 1893"/>
                <a:gd name="T8" fmla="*/ 118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85" name="Freeform 1011"/>
            <p:cNvSpPr>
              <a:spLocks/>
            </p:cNvSpPr>
            <p:nvPr/>
          </p:nvSpPr>
          <p:spPr bwMode="auto">
            <a:xfrm>
              <a:off x="5743756" y="2159163"/>
              <a:ext cx="89197" cy="186121"/>
            </a:xfrm>
            <a:custGeom>
              <a:avLst/>
              <a:gdLst>
                <a:gd name="T0" fmla="*/ 118 w 756"/>
                <a:gd name="T1" fmla="*/ 0 h 2184"/>
                <a:gd name="T2" fmla="*/ 118 w 756"/>
                <a:gd name="T3" fmla="*/ 85 h 2184"/>
                <a:gd name="T4" fmla="*/ 0 w 756"/>
                <a:gd name="T5" fmla="*/ 85 h 2184"/>
                <a:gd name="T6" fmla="*/ 118 w 756"/>
                <a:gd name="T7" fmla="*/ 85 h 2184"/>
                <a:gd name="T8" fmla="*/ 11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86" name="Freeform 1012"/>
            <p:cNvSpPr>
              <a:spLocks/>
            </p:cNvSpPr>
            <p:nvPr/>
          </p:nvSpPr>
          <p:spPr bwMode="auto">
            <a:xfrm>
              <a:off x="5468764" y="2283402"/>
              <a:ext cx="327186" cy="62828"/>
            </a:xfrm>
            <a:custGeom>
              <a:avLst/>
              <a:gdLst>
                <a:gd name="T0" fmla="*/ 118 w 2773"/>
                <a:gd name="T1" fmla="*/ 0 h 738"/>
                <a:gd name="T2" fmla="*/ 0 w 2773"/>
                <a:gd name="T3" fmla="*/ 85 h 738"/>
                <a:gd name="T4" fmla="*/ 472 w 2773"/>
                <a:gd name="T5" fmla="*/ 85 h 738"/>
                <a:gd name="T6" fmla="*/ 472 w 2773"/>
                <a:gd name="T7" fmla="*/ 85 h 738"/>
                <a:gd name="T8" fmla="*/ 11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87" name="Freeform 1013"/>
            <p:cNvSpPr>
              <a:spLocks/>
            </p:cNvSpPr>
            <p:nvPr/>
          </p:nvSpPr>
          <p:spPr bwMode="auto">
            <a:xfrm>
              <a:off x="5753689" y="2160738"/>
              <a:ext cx="83549" cy="186909"/>
            </a:xfrm>
            <a:custGeom>
              <a:avLst/>
              <a:gdLst>
                <a:gd name="T0" fmla="*/ 393 w 637"/>
                <a:gd name="T1" fmla="*/ 0 h 1659"/>
                <a:gd name="T2" fmla="*/ 393 w 637"/>
                <a:gd name="T3" fmla="*/ 0 h 1659"/>
                <a:gd name="T4" fmla="*/ 131 w 637"/>
                <a:gd name="T5" fmla="*/ 2366 h 1659"/>
                <a:gd name="T6" fmla="*/ 0 w 637"/>
                <a:gd name="T7" fmla="*/ 2366 h 1659"/>
                <a:gd name="T8" fmla="*/ 39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88" name="Freeform 1014"/>
            <p:cNvSpPr>
              <a:spLocks/>
            </p:cNvSpPr>
            <p:nvPr/>
          </p:nvSpPr>
          <p:spPr bwMode="auto">
            <a:xfrm>
              <a:off x="5469154" y="2291747"/>
              <a:ext cx="290962" cy="62040"/>
            </a:xfrm>
            <a:custGeom>
              <a:avLst/>
              <a:gdLst>
                <a:gd name="T0" fmla="*/ 0 w 2216"/>
                <a:gd name="T1" fmla="*/ 0 h 550"/>
                <a:gd name="T2" fmla="*/ 131 w 2216"/>
                <a:gd name="T3" fmla="*/ 113 h 550"/>
                <a:gd name="T4" fmla="*/ 1707 w 2216"/>
                <a:gd name="T5" fmla="*/ 790 h 550"/>
                <a:gd name="T6" fmla="*/ 1707 w 2216"/>
                <a:gd name="T7" fmla="*/ 67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589" name="Group 1015"/>
            <p:cNvGrpSpPr>
              <a:grpSpLocks/>
            </p:cNvGrpSpPr>
            <p:nvPr/>
          </p:nvGrpSpPr>
          <p:grpSpPr bwMode="auto">
            <a:xfrm>
              <a:off x="5464285" y="2358039"/>
              <a:ext cx="98740" cy="36846"/>
              <a:chOff x="1740" y="2642"/>
              <a:chExt cx="752" cy="327"/>
            </a:xfrm>
          </p:grpSpPr>
          <p:sp>
            <p:nvSpPr>
              <p:cNvPr id="21974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5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6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7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8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9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590" name="Freeform 1022"/>
            <p:cNvSpPr>
              <a:spLocks/>
            </p:cNvSpPr>
            <p:nvPr/>
          </p:nvSpPr>
          <p:spPr bwMode="auto">
            <a:xfrm>
              <a:off x="5633331" y="2363550"/>
              <a:ext cx="119579" cy="80936"/>
            </a:xfrm>
            <a:custGeom>
              <a:avLst/>
              <a:gdLst>
                <a:gd name="T0" fmla="*/ 121 w 990"/>
                <a:gd name="T1" fmla="*/ 307 h 792"/>
                <a:gd name="T2" fmla="*/ 242 w 990"/>
                <a:gd name="T3" fmla="*/ 0 h 792"/>
                <a:gd name="T4" fmla="*/ 242 w 990"/>
                <a:gd name="T5" fmla="*/ 102 h 792"/>
                <a:gd name="T6" fmla="*/ 0 w 990"/>
                <a:gd name="T7" fmla="*/ 307 h 792"/>
                <a:gd name="T8" fmla="*/ 121 w 990"/>
                <a:gd name="T9" fmla="*/ 30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91" name="Freeform 1023"/>
            <p:cNvSpPr>
              <a:spLocks/>
            </p:cNvSpPr>
            <p:nvPr/>
          </p:nvSpPr>
          <p:spPr bwMode="auto">
            <a:xfrm>
              <a:off x="5328152" y="2370006"/>
              <a:ext cx="305958" cy="73850"/>
            </a:xfrm>
            <a:custGeom>
              <a:avLst/>
              <a:gdLst>
                <a:gd name="T0" fmla="*/ 121 w 2532"/>
                <a:gd name="T1" fmla="*/ 0 h 723"/>
                <a:gd name="T2" fmla="*/ 121 w 2532"/>
                <a:gd name="T3" fmla="*/ 0 h 723"/>
                <a:gd name="T4" fmla="*/ 725 w 2532"/>
                <a:gd name="T5" fmla="*/ 306 h 723"/>
                <a:gd name="T6" fmla="*/ 725 w 2532"/>
                <a:gd name="T7" fmla="*/ 306 h 723"/>
                <a:gd name="T8" fmla="*/ 0 w 2532"/>
                <a:gd name="T9" fmla="*/ 102 h 723"/>
                <a:gd name="T10" fmla="*/ 12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92" name="Freeform 1024"/>
            <p:cNvSpPr>
              <a:spLocks/>
            </p:cNvSpPr>
            <p:nvPr/>
          </p:nvSpPr>
          <p:spPr bwMode="auto">
            <a:xfrm>
              <a:off x="5328347" y="2356465"/>
              <a:ext cx="3311" cy="14959"/>
            </a:xfrm>
            <a:custGeom>
              <a:avLst/>
              <a:gdLst>
                <a:gd name="T0" fmla="*/ 127 w 26"/>
                <a:gd name="T1" fmla="*/ 102 h 147"/>
                <a:gd name="T2" fmla="*/ 127 w 26"/>
                <a:gd name="T3" fmla="*/ 102 h 147"/>
                <a:gd name="T4" fmla="*/ 0 w 26"/>
                <a:gd name="T5" fmla="*/ 102 h 147"/>
                <a:gd name="T6" fmla="*/ 127 w 26"/>
                <a:gd name="T7" fmla="*/ 0 h 147"/>
                <a:gd name="T8" fmla="*/ 127 w 26"/>
                <a:gd name="T9" fmla="*/ 102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93" name="Freeform 1025"/>
            <p:cNvSpPr>
              <a:spLocks/>
            </p:cNvSpPr>
            <p:nvPr/>
          </p:nvSpPr>
          <p:spPr bwMode="auto">
            <a:xfrm>
              <a:off x="5328542" y="2295526"/>
              <a:ext cx="142170" cy="61883"/>
            </a:xfrm>
            <a:custGeom>
              <a:avLst/>
              <a:gdLst>
                <a:gd name="T0" fmla="*/ 242 w 1176"/>
                <a:gd name="T1" fmla="*/ 0 h 606"/>
                <a:gd name="T2" fmla="*/ 0 w 1176"/>
                <a:gd name="T3" fmla="*/ 204 h 606"/>
                <a:gd name="T4" fmla="*/ 121 w 1176"/>
                <a:gd name="T5" fmla="*/ 204 h 606"/>
                <a:gd name="T6" fmla="*/ 242 w 1176"/>
                <a:gd name="T7" fmla="*/ 102 h 606"/>
                <a:gd name="T8" fmla="*/ 24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94" name="Freeform 1026"/>
            <p:cNvSpPr>
              <a:spLocks/>
            </p:cNvSpPr>
            <p:nvPr/>
          </p:nvSpPr>
          <p:spPr bwMode="auto">
            <a:xfrm>
              <a:off x="5338085" y="2359614"/>
              <a:ext cx="290183" cy="71016"/>
            </a:xfrm>
            <a:custGeom>
              <a:avLst/>
              <a:gdLst>
                <a:gd name="T0" fmla="*/ 115 w 2532"/>
                <a:gd name="T1" fmla="*/ 0 h 723"/>
                <a:gd name="T2" fmla="*/ 115 w 2532"/>
                <a:gd name="T3" fmla="*/ 0 h 723"/>
                <a:gd name="T4" fmla="*/ 229 w 2532"/>
                <a:gd name="T5" fmla="*/ 98 h 723"/>
                <a:gd name="T6" fmla="*/ 229 w 2532"/>
                <a:gd name="T7" fmla="*/ 98 h 723"/>
                <a:gd name="T8" fmla="*/ 0 w 2532"/>
                <a:gd name="T9" fmla="*/ 98 h 723"/>
                <a:gd name="T10" fmla="*/ 115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95" name="Freeform 1027"/>
            <p:cNvSpPr>
              <a:spLocks/>
            </p:cNvSpPr>
            <p:nvPr/>
          </p:nvSpPr>
          <p:spPr bwMode="auto">
            <a:xfrm flipV="1">
              <a:off x="5627878" y="2354575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5 h 723"/>
                <a:gd name="T6" fmla="*/ 0 w 2532"/>
                <a:gd name="T7" fmla="*/ 305 h 723"/>
                <a:gd name="T8" fmla="*/ 0 w 2532"/>
                <a:gd name="T9" fmla="*/ 102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596" name="Picture 103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6897688" y="5735638"/>
              <a:ext cx="388937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97" name="Freeform 1031"/>
            <p:cNvSpPr>
              <a:spLocks/>
            </p:cNvSpPr>
            <p:nvPr/>
          </p:nvSpPr>
          <p:spPr bwMode="auto">
            <a:xfrm>
              <a:off x="7026275" y="5580063"/>
              <a:ext cx="312738" cy="207962"/>
            </a:xfrm>
            <a:custGeom>
              <a:avLst/>
              <a:gdLst>
                <a:gd name="T0" fmla="*/ 2147483647 w 2982"/>
                <a:gd name="T1" fmla="*/ 0 h 2442"/>
                <a:gd name="T2" fmla="*/ 0 w 2982"/>
                <a:gd name="T3" fmla="*/ 2147483647 h 2442"/>
                <a:gd name="T4" fmla="*/ 2147483647 w 2982"/>
                <a:gd name="T5" fmla="*/ 2147483647 h 2442"/>
                <a:gd name="T6" fmla="*/ 2147483647 w 2982"/>
                <a:gd name="T7" fmla="*/ 2147483647 h 2442"/>
                <a:gd name="T8" fmla="*/ 2147483647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21598" name="Picture 1032" descr="screen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150" y="5584825"/>
              <a:ext cx="2841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99" name="Freeform 1033"/>
            <p:cNvSpPr>
              <a:spLocks/>
            </p:cNvSpPr>
            <p:nvPr/>
          </p:nvSpPr>
          <p:spPr bwMode="auto">
            <a:xfrm>
              <a:off x="7083425" y="5573713"/>
              <a:ext cx="265113" cy="39687"/>
            </a:xfrm>
            <a:custGeom>
              <a:avLst/>
              <a:gdLst>
                <a:gd name="T0" fmla="*/ 2147483647 w 2528"/>
                <a:gd name="T1" fmla="*/ 0 h 455"/>
                <a:gd name="T2" fmla="*/ 2147483647 w 2528"/>
                <a:gd name="T3" fmla="*/ 2147483647 h 455"/>
                <a:gd name="T4" fmla="*/ 2147483647 w 2528"/>
                <a:gd name="T5" fmla="*/ 2147483647 h 455"/>
                <a:gd name="T6" fmla="*/ 0 w 2528"/>
                <a:gd name="T7" fmla="*/ 2147483647 h 455"/>
                <a:gd name="T8" fmla="*/ 2147483647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0" name="Freeform 1034"/>
            <p:cNvSpPr>
              <a:spLocks/>
            </p:cNvSpPr>
            <p:nvPr/>
          </p:nvSpPr>
          <p:spPr bwMode="auto">
            <a:xfrm>
              <a:off x="7024688" y="5573713"/>
              <a:ext cx="73025" cy="161925"/>
            </a:xfrm>
            <a:custGeom>
              <a:avLst/>
              <a:gdLst>
                <a:gd name="T0" fmla="*/ 2147483647 w 702"/>
                <a:gd name="T1" fmla="*/ 0 h 1893"/>
                <a:gd name="T2" fmla="*/ 0 w 702"/>
                <a:gd name="T3" fmla="*/ 2147483647 h 1893"/>
                <a:gd name="T4" fmla="*/ 2147483647 w 702"/>
                <a:gd name="T5" fmla="*/ 2147483647 h 1893"/>
                <a:gd name="T6" fmla="*/ 2147483647 w 702"/>
                <a:gd name="T7" fmla="*/ 2147483647 h 1893"/>
                <a:gd name="T8" fmla="*/ 21474836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1" name="Freeform 1035"/>
            <p:cNvSpPr>
              <a:spLocks/>
            </p:cNvSpPr>
            <p:nvPr/>
          </p:nvSpPr>
          <p:spPr bwMode="auto">
            <a:xfrm>
              <a:off x="7267575" y="5602288"/>
              <a:ext cx="79375" cy="185737"/>
            </a:xfrm>
            <a:custGeom>
              <a:avLst/>
              <a:gdLst>
                <a:gd name="T0" fmla="*/ 2147483647 w 756"/>
                <a:gd name="T1" fmla="*/ 0 h 2184"/>
                <a:gd name="T2" fmla="*/ 2147483647 w 756"/>
                <a:gd name="T3" fmla="*/ 2147483647 h 2184"/>
                <a:gd name="T4" fmla="*/ 0 w 756"/>
                <a:gd name="T5" fmla="*/ 2147483647 h 2184"/>
                <a:gd name="T6" fmla="*/ 2147483647 w 756"/>
                <a:gd name="T7" fmla="*/ 2147483647 h 2184"/>
                <a:gd name="T8" fmla="*/ 214748364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2" name="Freeform 1036"/>
            <p:cNvSpPr>
              <a:spLocks/>
            </p:cNvSpPr>
            <p:nvPr/>
          </p:nvSpPr>
          <p:spPr bwMode="auto">
            <a:xfrm>
              <a:off x="7023100" y="5726113"/>
              <a:ext cx="290513" cy="63500"/>
            </a:xfrm>
            <a:custGeom>
              <a:avLst/>
              <a:gdLst>
                <a:gd name="T0" fmla="*/ 2147483647 w 2773"/>
                <a:gd name="T1" fmla="*/ 0 h 738"/>
                <a:gd name="T2" fmla="*/ 0 w 2773"/>
                <a:gd name="T3" fmla="*/ 2147483647 h 738"/>
                <a:gd name="T4" fmla="*/ 2147483647 w 2773"/>
                <a:gd name="T5" fmla="*/ 2147483647 h 738"/>
                <a:gd name="T6" fmla="*/ 2147483647 w 2773"/>
                <a:gd name="T7" fmla="*/ 2147483647 h 738"/>
                <a:gd name="T8" fmla="*/ 2147483647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3" name="Freeform 1037"/>
            <p:cNvSpPr>
              <a:spLocks/>
            </p:cNvSpPr>
            <p:nvPr/>
          </p:nvSpPr>
          <p:spPr bwMode="auto">
            <a:xfrm>
              <a:off x="7275513" y="5603875"/>
              <a:ext cx="74612" cy="187325"/>
            </a:xfrm>
            <a:custGeom>
              <a:avLst/>
              <a:gdLst>
                <a:gd name="T0" fmla="*/ 2147483647 w 637"/>
                <a:gd name="T1" fmla="*/ 0 h 1659"/>
                <a:gd name="T2" fmla="*/ 2147483647 w 637"/>
                <a:gd name="T3" fmla="*/ 0 h 1659"/>
                <a:gd name="T4" fmla="*/ 2147483647 w 637"/>
                <a:gd name="T5" fmla="*/ 2147483647 h 1659"/>
                <a:gd name="T6" fmla="*/ 0 w 637"/>
                <a:gd name="T7" fmla="*/ 2147483647 h 1659"/>
                <a:gd name="T8" fmla="*/ 2147483647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4" name="Freeform 1038"/>
            <p:cNvSpPr>
              <a:spLocks/>
            </p:cNvSpPr>
            <p:nvPr/>
          </p:nvSpPr>
          <p:spPr bwMode="auto">
            <a:xfrm>
              <a:off x="7023100" y="5735638"/>
              <a:ext cx="258763" cy="61912"/>
            </a:xfrm>
            <a:custGeom>
              <a:avLst/>
              <a:gdLst>
                <a:gd name="T0" fmla="*/ 0 w 2216"/>
                <a:gd name="T1" fmla="*/ 0 h 550"/>
                <a:gd name="T2" fmla="*/ 2147483647 w 2216"/>
                <a:gd name="T3" fmla="*/ 2147483647 h 550"/>
                <a:gd name="T4" fmla="*/ 2147483647 w 2216"/>
                <a:gd name="T5" fmla="*/ 2147483647 h 550"/>
                <a:gd name="T6" fmla="*/ 2147483647 w 2216"/>
                <a:gd name="T7" fmla="*/ 214748364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05" name="Group 1039"/>
            <p:cNvGrpSpPr>
              <a:grpSpLocks/>
            </p:cNvGrpSpPr>
            <p:nvPr/>
          </p:nvGrpSpPr>
          <p:grpSpPr bwMode="auto">
            <a:xfrm>
              <a:off x="7019925" y="5800725"/>
              <a:ext cx="87313" cy="38100"/>
              <a:chOff x="1740" y="2642"/>
              <a:chExt cx="752" cy="327"/>
            </a:xfrm>
          </p:grpSpPr>
          <p:sp>
            <p:nvSpPr>
              <p:cNvPr id="21968" name="Freeform 104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69" name="Freeform 104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0" name="Freeform 104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1" name="Freeform 104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2" name="Freeform 104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73" name="Freeform 104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606" name="Freeform 1046"/>
            <p:cNvSpPr>
              <a:spLocks/>
            </p:cNvSpPr>
            <p:nvPr/>
          </p:nvSpPr>
          <p:spPr bwMode="auto">
            <a:xfrm>
              <a:off x="7169150" y="5807075"/>
              <a:ext cx="106363" cy="80963"/>
            </a:xfrm>
            <a:custGeom>
              <a:avLst/>
              <a:gdLst>
                <a:gd name="T0" fmla="*/ 2147483647 w 990"/>
                <a:gd name="T1" fmla="*/ 2147483647 h 792"/>
                <a:gd name="T2" fmla="*/ 2147483647 w 990"/>
                <a:gd name="T3" fmla="*/ 0 h 792"/>
                <a:gd name="T4" fmla="*/ 2147483647 w 990"/>
                <a:gd name="T5" fmla="*/ 2147483647 h 792"/>
                <a:gd name="T6" fmla="*/ 0 w 990"/>
                <a:gd name="T7" fmla="*/ 2147483647 h 792"/>
                <a:gd name="T8" fmla="*/ 2147483647 w 990"/>
                <a:gd name="T9" fmla="*/ 214748364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7" name="Freeform 1047"/>
            <p:cNvSpPr>
              <a:spLocks/>
            </p:cNvSpPr>
            <p:nvPr/>
          </p:nvSpPr>
          <p:spPr bwMode="auto">
            <a:xfrm>
              <a:off x="6897688" y="5813425"/>
              <a:ext cx="271462" cy="73025"/>
            </a:xfrm>
            <a:custGeom>
              <a:avLst/>
              <a:gdLst>
                <a:gd name="T0" fmla="*/ 2147483647 w 2532"/>
                <a:gd name="T1" fmla="*/ 0 h 723"/>
                <a:gd name="T2" fmla="*/ 2147483647 w 2532"/>
                <a:gd name="T3" fmla="*/ 0 h 723"/>
                <a:gd name="T4" fmla="*/ 2147483647 w 2532"/>
                <a:gd name="T5" fmla="*/ 2147483647 h 723"/>
                <a:gd name="T6" fmla="*/ 2147483647 w 2532"/>
                <a:gd name="T7" fmla="*/ 2147483647 h 723"/>
                <a:gd name="T8" fmla="*/ 0 w 2532"/>
                <a:gd name="T9" fmla="*/ 2147483647 h 723"/>
                <a:gd name="T10" fmla="*/ 2147483647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8" name="Freeform 1048"/>
            <p:cNvSpPr>
              <a:spLocks/>
            </p:cNvSpPr>
            <p:nvPr/>
          </p:nvSpPr>
          <p:spPr bwMode="auto">
            <a:xfrm>
              <a:off x="6899275" y="5799138"/>
              <a:ext cx="1588" cy="15875"/>
            </a:xfrm>
            <a:custGeom>
              <a:avLst/>
              <a:gdLst>
                <a:gd name="T0" fmla="*/ 2147483647 w 26"/>
                <a:gd name="T1" fmla="*/ 2147483647 h 147"/>
                <a:gd name="T2" fmla="*/ 2147483647 w 26"/>
                <a:gd name="T3" fmla="*/ 2147483647 h 147"/>
                <a:gd name="T4" fmla="*/ 0 w 26"/>
                <a:gd name="T5" fmla="*/ 2147483647 h 147"/>
                <a:gd name="T6" fmla="*/ 2147483647 w 26"/>
                <a:gd name="T7" fmla="*/ 0 h 147"/>
                <a:gd name="T8" fmla="*/ 2147483647 w 26"/>
                <a:gd name="T9" fmla="*/ 2147483647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9" name="Freeform 1049"/>
            <p:cNvSpPr>
              <a:spLocks/>
            </p:cNvSpPr>
            <p:nvPr/>
          </p:nvSpPr>
          <p:spPr bwMode="auto">
            <a:xfrm>
              <a:off x="6899275" y="5738813"/>
              <a:ext cx="125413" cy="61912"/>
            </a:xfrm>
            <a:custGeom>
              <a:avLst/>
              <a:gdLst>
                <a:gd name="T0" fmla="*/ 2147483647 w 1176"/>
                <a:gd name="T1" fmla="*/ 0 h 606"/>
                <a:gd name="T2" fmla="*/ 0 w 1176"/>
                <a:gd name="T3" fmla="*/ 2147483647 h 606"/>
                <a:gd name="T4" fmla="*/ 2147483647 w 1176"/>
                <a:gd name="T5" fmla="*/ 2147483647 h 606"/>
                <a:gd name="T6" fmla="*/ 2147483647 w 1176"/>
                <a:gd name="T7" fmla="*/ 2147483647 h 606"/>
                <a:gd name="T8" fmla="*/ 2147483647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10" name="Freeform 1050"/>
            <p:cNvSpPr>
              <a:spLocks/>
            </p:cNvSpPr>
            <p:nvPr/>
          </p:nvSpPr>
          <p:spPr bwMode="auto">
            <a:xfrm>
              <a:off x="6907213" y="5802313"/>
              <a:ext cx="257175" cy="71437"/>
            </a:xfrm>
            <a:custGeom>
              <a:avLst/>
              <a:gdLst>
                <a:gd name="T0" fmla="*/ 2147483647 w 2532"/>
                <a:gd name="T1" fmla="*/ 0 h 723"/>
                <a:gd name="T2" fmla="*/ 2147483647 w 2532"/>
                <a:gd name="T3" fmla="*/ 0 h 723"/>
                <a:gd name="T4" fmla="*/ 2147483647 w 2532"/>
                <a:gd name="T5" fmla="*/ 2147483647 h 723"/>
                <a:gd name="T6" fmla="*/ 2147483647 w 2532"/>
                <a:gd name="T7" fmla="*/ 2147483647 h 723"/>
                <a:gd name="T8" fmla="*/ 0 w 2532"/>
                <a:gd name="T9" fmla="*/ 2147483647 h 723"/>
                <a:gd name="T10" fmla="*/ 2147483647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11" name="Freeform 1051"/>
            <p:cNvSpPr>
              <a:spLocks/>
            </p:cNvSpPr>
            <p:nvPr/>
          </p:nvSpPr>
          <p:spPr bwMode="auto">
            <a:xfrm flipV="1">
              <a:off x="7164388" y="5797550"/>
              <a:ext cx="104775" cy="74613"/>
            </a:xfrm>
            <a:custGeom>
              <a:avLst/>
              <a:gdLst>
                <a:gd name="T0" fmla="*/ 2147483647 w 2532"/>
                <a:gd name="T1" fmla="*/ 0 h 723"/>
                <a:gd name="T2" fmla="*/ 2147483647 w 2532"/>
                <a:gd name="T3" fmla="*/ 0 h 723"/>
                <a:gd name="T4" fmla="*/ 2147483647 w 2532"/>
                <a:gd name="T5" fmla="*/ 2147483647 h 723"/>
                <a:gd name="T6" fmla="*/ 2147483647 w 2532"/>
                <a:gd name="T7" fmla="*/ 2147483647 h 723"/>
                <a:gd name="T8" fmla="*/ 0 w 2532"/>
                <a:gd name="T9" fmla="*/ 2147483647 h 723"/>
                <a:gd name="T10" fmla="*/ 2147483647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12" name="Group 2"/>
            <p:cNvGrpSpPr>
              <a:grpSpLocks/>
            </p:cNvGrpSpPr>
            <p:nvPr/>
          </p:nvGrpSpPr>
          <p:grpSpPr bwMode="auto">
            <a:xfrm>
              <a:off x="5607050" y="3182938"/>
              <a:ext cx="317500" cy="246062"/>
              <a:chOff x="5581650" y="3128963"/>
              <a:chExt cx="423863" cy="320675"/>
            </a:xfrm>
          </p:grpSpPr>
          <p:pic>
            <p:nvPicPr>
              <p:cNvPr id="21946" name="Picture 1054" descr="laptop_keyboard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5581650" y="3290888"/>
                <a:ext cx="363538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947" name="Freeform 1055"/>
              <p:cNvSpPr>
                <a:spLocks/>
              </p:cNvSpPr>
              <p:nvPr/>
            </p:nvSpPr>
            <p:spPr bwMode="auto">
              <a:xfrm>
                <a:off x="5702300" y="3135313"/>
                <a:ext cx="292100" cy="207962"/>
              </a:xfrm>
              <a:custGeom>
                <a:avLst/>
                <a:gdLst>
                  <a:gd name="T0" fmla="*/ 2147483647 w 2982"/>
                  <a:gd name="T1" fmla="*/ 0 h 2442"/>
                  <a:gd name="T2" fmla="*/ 0 w 2982"/>
                  <a:gd name="T3" fmla="*/ 2147483647 h 2442"/>
                  <a:gd name="T4" fmla="*/ 2147483647 w 2982"/>
                  <a:gd name="T5" fmla="*/ 2147483647 h 2442"/>
                  <a:gd name="T6" fmla="*/ 2147483647 w 2982"/>
                  <a:gd name="T7" fmla="*/ 2147483647 h 2442"/>
                  <a:gd name="T8" fmla="*/ 214748364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1948" name="Picture 1056" descr="scree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6588" y="3140075"/>
                <a:ext cx="2667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949" name="Freeform 1057"/>
              <p:cNvSpPr>
                <a:spLocks/>
              </p:cNvSpPr>
              <p:nvPr/>
            </p:nvSpPr>
            <p:spPr bwMode="auto">
              <a:xfrm>
                <a:off x="5756275" y="3128963"/>
                <a:ext cx="247650" cy="39687"/>
              </a:xfrm>
              <a:custGeom>
                <a:avLst/>
                <a:gdLst>
                  <a:gd name="T0" fmla="*/ 2147483647 w 2528"/>
                  <a:gd name="T1" fmla="*/ 0 h 455"/>
                  <a:gd name="T2" fmla="*/ 2147483647 w 2528"/>
                  <a:gd name="T3" fmla="*/ 2147483647 h 455"/>
                  <a:gd name="T4" fmla="*/ 2147483647 w 2528"/>
                  <a:gd name="T5" fmla="*/ 2147483647 h 455"/>
                  <a:gd name="T6" fmla="*/ 0 w 2528"/>
                  <a:gd name="T7" fmla="*/ 2147483647 h 455"/>
                  <a:gd name="T8" fmla="*/ 2147483647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0" name="Freeform 1058"/>
              <p:cNvSpPr>
                <a:spLocks/>
              </p:cNvSpPr>
              <p:nvPr/>
            </p:nvSpPr>
            <p:spPr bwMode="auto">
              <a:xfrm>
                <a:off x="5700713" y="3128963"/>
                <a:ext cx="68262" cy="161925"/>
              </a:xfrm>
              <a:custGeom>
                <a:avLst/>
                <a:gdLst>
                  <a:gd name="T0" fmla="*/ 2147483647 w 702"/>
                  <a:gd name="T1" fmla="*/ 0 h 1893"/>
                  <a:gd name="T2" fmla="*/ 0 w 702"/>
                  <a:gd name="T3" fmla="*/ 2147483647 h 1893"/>
                  <a:gd name="T4" fmla="*/ 2147483647 w 702"/>
                  <a:gd name="T5" fmla="*/ 2147483647 h 1893"/>
                  <a:gd name="T6" fmla="*/ 2147483647 w 702"/>
                  <a:gd name="T7" fmla="*/ 2147483647 h 1893"/>
                  <a:gd name="T8" fmla="*/ 2147483647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1" name="Freeform 1059"/>
              <p:cNvSpPr>
                <a:spLocks/>
              </p:cNvSpPr>
              <p:nvPr/>
            </p:nvSpPr>
            <p:spPr bwMode="auto">
              <a:xfrm>
                <a:off x="5927725" y="3157538"/>
                <a:ext cx="74613" cy="185737"/>
              </a:xfrm>
              <a:custGeom>
                <a:avLst/>
                <a:gdLst>
                  <a:gd name="T0" fmla="*/ 2147483647 w 756"/>
                  <a:gd name="T1" fmla="*/ 0 h 2184"/>
                  <a:gd name="T2" fmla="*/ 2147483647 w 756"/>
                  <a:gd name="T3" fmla="*/ 2147483647 h 2184"/>
                  <a:gd name="T4" fmla="*/ 0 w 756"/>
                  <a:gd name="T5" fmla="*/ 2147483647 h 2184"/>
                  <a:gd name="T6" fmla="*/ 2147483647 w 756"/>
                  <a:gd name="T7" fmla="*/ 2147483647 h 2184"/>
                  <a:gd name="T8" fmla="*/ 214748364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2" name="Freeform 1060"/>
              <p:cNvSpPr>
                <a:spLocks/>
              </p:cNvSpPr>
              <p:nvPr/>
            </p:nvSpPr>
            <p:spPr bwMode="auto">
              <a:xfrm>
                <a:off x="5699125" y="3281363"/>
                <a:ext cx="271463" cy="63500"/>
              </a:xfrm>
              <a:custGeom>
                <a:avLst/>
                <a:gdLst>
                  <a:gd name="T0" fmla="*/ 2147483647 w 2773"/>
                  <a:gd name="T1" fmla="*/ 0 h 738"/>
                  <a:gd name="T2" fmla="*/ 0 w 2773"/>
                  <a:gd name="T3" fmla="*/ 2147483647 h 738"/>
                  <a:gd name="T4" fmla="*/ 2147483647 w 2773"/>
                  <a:gd name="T5" fmla="*/ 2147483647 h 738"/>
                  <a:gd name="T6" fmla="*/ 2147483647 w 2773"/>
                  <a:gd name="T7" fmla="*/ 2147483647 h 738"/>
                  <a:gd name="T8" fmla="*/ 2147483647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3" name="Freeform 1061"/>
              <p:cNvSpPr>
                <a:spLocks/>
              </p:cNvSpPr>
              <p:nvPr/>
            </p:nvSpPr>
            <p:spPr bwMode="auto">
              <a:xfrm>
                <a:off x="5935663" y="3159125"/>
                <a:ext cx="69850" cy="187325"/>
              </a:xfrm>
              <a:custGeom>
                <a:avLst/>
                <a:gdLst>
                  <a:gd name="T0" fmla="*/ 2147483647 w 637"/>
                  <a:gd name="T1" fmla="*/ 0 h 1659"/>
                  <a:gd name="T2" fmla="*/ 2147483647 w 637"/>
                  <a:gd name="T3" fmla="*/ 0 h 1659"/>
                  <a:gd name="T4" fmla="*/ 2147483647 w 637"/>
                  <a:gd name="T5" fmla="*/ 2147483647 h 1659"/>
                  <a:gd name="T6" fmla="*/ 0 w 637"/>
                  <a:gd name="T7" fmla="*/ 2147483647 h 1659"/>
                  <a:gd name="T8" fmla="*/ 214748364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4" name="Freeform 1062"/>
              <p:cNvSpPr>
                <a:spLocks/>
              </p:cNvSpPr>
              <p:nvPr/>
            </p:nvSpPr>
            <p:spPr bwMode="auto">
              <a:xfrm>
                <a:off x="5699125" y="3290888"/>
                <a:ext cx="242888" cy="61912"/>
              </a:xfrm>
              <a:custGeom>
                <a:avLst/>
                <a:gdLst>
                  <a:gd name="T0" fmla="*/ 0 w 2216"/>
                  <a:gd name="T1" fmla="*/ 0 h 550"/>
                  <a:gd name="T2" fmla="*/ 2147483647 w 2216"/>
                  <a:gd name="T3" fmla="*/ 2147483647 h 550"/>
                  <a:gd name="T4" fmla="*/ 2147483647 w 2216"/>
                  <a:gd name="T5" fmla="*/ 2147483647 h 550"/>
                  <a:gd name="T6" fmla="*/ 2147483647 w 2216"/>
                  <a:gd name="T7" fmla="*/ 214748364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1955" name="Group 1063"/>
              <p:cNvGrpSpPr>
                <a:grpSpLocks/>
              </p:cNvGrpSpPr>
              <p:nvPr/>
            </p:nvGrpSpPr>
            <p:grpSpPr bwMode="auto">
              <a:xfrm>
                <a:off x="5695950" y="3355975"/>
                <a:ext cx="80963" cy="38100"/>
                <a:chOff x="1740" y="2642"/>
                <a:chExt cx="752" cy="327"/>
              </a:xfrm>
            </p:grpSpPr>
            <p:sp>
              <p:nvSpPr>
                <p:cNvPr id="21962" name="Freeform 10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63" name="Freeform 10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64" name="Freeform 10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65" name="Freeform 10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66" name="Freeform 10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67" name="Freeform 10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956" name="Freeform 1070"/>
              <p:cNvSpPr>
                <a:spLocks/>
              </p:cNvSpPr>
              <p:nvPr/>
            </p:nvSpPr>
            <p:spPr bwMode="auto">
              <a:xfrm>
                <a:off x="5835650" y="3362325"/>
                <a:ext cx="100013" cy="80963"/>
              </a:xfrm>
              <a:custGeom>
                <a:avLst/>
                <a:gdLst>
                  <a:gd name="T0" fmla="*/ 2147483647 w 990"/>
                  <a:gd name="T1" fmla="*/ 2147483647 h 792"/>
                  <a:gd name="T2" fmla="*/ 2147483647 w 990"/>
                  <a:gd name="T3" fmla="*/ 0 h 792"/>
                  <a:gd name="T4" fmla="*/ 2147483647 w 990"/>
                  <a:gd name="T5" fmla="*/ 2147483647 h 792"/>
                  <a:gd name="T6" fmla="*/ 0 w 990"/>
                  <a:gd name="T7" fmla="*/ 2147483647 h 792"/>
                  <a:gd name="T8" fmla="*/ 2147483647 w 990"/>
                  <a:gd name="T9" fmla="*/ 214748364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7" name="Freeform 1071"/>
              <p:cNvSpPr>
                <a:spLocks/>
              </p:cNvSpPr>
              <p:nvPr/>
            </p:nvSpPr>
            <p:spPr bwMode="auto">
              <a:xfrm>
                <a:off x="5583238" y="3368675"/>
                <a:ext cx="254000" cy="73025"/>
              </a:xfrm>
              <a:custGeom>
                <a:avLst/>
                <a:gdLst>
                  <a:gd name="T0" fmla="*/ 2147483647 w 2532"/>
                  <a:gd name="T1" fmla="*/ 0 h 723"/>
                  <a:gd name="T2" fmla="*/ 2147483647 w 2532"/>
                  <a:gd name="T3" fmla="*/ 0 h 723"/>
                  <a:gd name="T4" fmla="*/ 2147483647 w 2532"/>
                  <a:gd name="T5" fmla="*/ 2147483647 h 723"/>
                  <a:gd name="T6" fmla="*/ 2147483647 w 2532"/>
                  <a:gd name="T7" fmla="*/ 2147483647 h 723"/>
                  <a:gd name="T8" fmla="*/ 0 w 2532"/>
                  <a:gd name="T9" fmla="*/ 2147483647 h 723"/>
                  <a:gd name="T10" fmla="*/ 2147483647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8" name="Freeform 1072"/>
              <p:cNvSpPr>
                <a:spLocks/>
              </p:cNvSpPr>
              <p:nvPr/>
            </p:nvSpPr>
            <p:spPr bwMode="auto">
              <a:xfrm>
                <a:off x="5583238" y="3354388"/>
                <a:ext cx="1587" cy="15875"/>
              </a:xfrm>
              <a:custGeom>
                <a:avLst/>
                <a:gdLst>
                  <a:gd name="T0" fmla="*/ 2147483647 w 26"/>
                  <a:gd name="T1" fmla="*/ 2147483647 h 147"/>
                  <a:gd name="T2" fmla="*/ 2147483647 w 26"/>
                  <a:gd name="T3" fmla="*/ 2147483647 h 147"/>
                  <a:gd name="T4" fmla="*/ 0 w 26"/>
                  <a:gd name="T5" fmla="*/ 2147483647 h 147"/>
                  <a:gd name="T6" fmla="*/ 2147483647 w 26"/>
                  <a:gd name="T7" fmla="*/ 0 h 147"/>
                  <a:gd name="T8" fmla="*/ 2147483647 w 26"/>
                  <a:gd name="T9" fmla="*/ 2147483647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59" name="Freeform 1073"/>
              <p:cNvSpPr>
                <a:spLocks/>
              </p:cNvSpPr>
              <p:nvPr/>
            </p:nvSpPr>
            <p:spPr bwMode="auto">
              <a:xfrm>
                <a:off x="5583238" y="3294063"/>
                <a:ext cx="117475" cy="61912"/>
              </a:xfrm>
              <a:custGeom>
                <a:avLst/>
                <a:gdLst>
                  <a:gd name="T0" fmla="*/ 2147483647 w 1176"/>
                  <a:gd name="T1" fmla="*/ 0 h 606"/>
                  <a:gd name="T2" fmla="*/ 0 w 1176"/>
                  <a:gd name="T3" fmla="*/ 2147483647 h 606"/>
                  <a:gd name="T4" fmla="*/ 2147483647 w 1176"/>
                  <a:gd name="T5" fmla="*/ 2147483647 h 606"/>
                  <a:gd name="T6" fmla="*/ 2147483647 w 1176"/>
                  <a:gd name="T7" fmla="*/ 2147483647 h 606"/>
                  <a:gd name="T8" fmla="*/ 214748364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60" name="Freeform 1074"/>
              <p:cNvSpPr>
                <a:spLocks/>
              </p:cNvSpPr>
              <p:nvPr/>
            </p:nvSpPr>
            <p:spPr bwMode="auto">
              <a:xfrm>
                <a:off x="5591175" y="3357563"/>
                <a:ext cx="241300" cy="71437"/>
              </a:xfrm>
              <a:custGeom>
                <a:avLst/>
                <a:gdLst>
                  <a:gd name="T0" fmla="*/ 2147483647 w 2532"/>
                  <a:gd name="T1" fmla="*/ 0 h 723"/>
                  <a:gd name="T2" fmla="*/ 2147483647 w 2532"/>
                  <a:gd name="T3" fmla="*/ 0 h 723"/>
                  <a:gd name="T4" fmla="*/ 2147483647 w 2532"/>
                  <a:gd name="T5" fmla="*/ 2147483647 h 723"/>
                  <a:gd name="T6" fmla="*/ 2147483647 w 2532"/>
                  <a:gd name="T7" fmla="*/ 2147483647 h 723"/>
                  <a:gd name="T8" fmla="*/ 0 w 2532"/>
                  <a:gd name="T9" fmla="*/ 2147483647 h 723"/>
                  <a:gd name="T10" fmla="*/ 2147483647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61" name="Freeform 1075"/>
              <p:cNvSpPr>
                <a:spLocks/>
              </p:cNvSpPr>
              <p:nvPr/>
            </p:nvSpPr>
            <p:spPr bwMode="auto">
              <a:xfrm flipV="1">
                <a:off x="5830888" y="3352800"/>
                <a:ext cx="98425" cy="74613"/>
              </a:xfrm>
              <a:custGeom>
                <a:avLst/>
                <a:gdLst>
                  <a:gd name="T0" fmla="*/ 2147483647 w 2532"/>
                  <a:gd name="T1" fmla="*/ 0 h 723"/>
                  <a:gd name="T2" fmla="*/ 2147483647 w 2532"/>
                  <a:gd name="T3" fmla="*/ 0 h 723"/>
                  <a:gd name="T4" fmla="*/ 2147483647 w 2532"/>
                  <a:gd name="T5" fmla="*/ 2147483647 h 723"/>
                  <a:gd name="T6" fmla="*/ 2147483647 w 2532"/>
                  <a:gd name="T7" fmla="*/ 2147483647 h 723"/>
                  <a:gd name="T8" fmla="*/ 0 w 2532"/>
                  <a:gd name="T9" fmla="*/ 2147483647 h 723"/>
                  <a:gd name="T10" fmla="*/ 2147483647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1613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56325" y="3300413"/>
              <a:ext cx="342900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14" name="Freeform 1078"/>
            <p:cNvSpPr>
              <a:spLocks/>
            </p:cNvSpPr>
            <p:nvPr/>
          </p:nvSpPr>
          <p:spPr bwMode="auto">
            <a:xfrm flipH="1">
              <a:off x="6302568" y="3332533"/>
              <a:ext cx="161685" cy="153507"/>
            </a:xfrm>
            <a:custGeom>
              <a:avLst/>
              <a:gdLst>
                <a:gd name="T0" fmla="*/ 0 w 356"/>
                <a:gd name="T1" fmla="*/ 0 h 368"/>
                <a:gd name="T2" fmla="*/ 136251 w 356"/>
                <a:gd name="T3" fmla="*/ 5840 h 368"/>
                <a:gd name="T4" fmla="*/ 161685 w 356"/>
                <a:gd name="T5" fmla="*/ 122639 h 368"/>
                <a:gd name="T6" fmla="*/ 35425 w 356"/>
                <a:gd name="T7" fmla="*/ 15350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21615" name="Picture 1081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329488" y="5672138"/>
              <a:ext cx="388937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16" name="Freeform 1082"/>
            <p:cNvSpPr>
              <a:spLocks/>
            </p:cNvSpPr>
            <p:nvPr/>
          </p:nvSpPr>
          <p:spPr bwMode="auto">
            <a:xfrm>
              <a:off x="7458075" y="5516563"/>
              <a:ext cx="312738" cy="207962"/>
            </a:xfrm>
            <a:custGeom>
              <a:avLst/>
              <a:gdLst>
                <a:gd name="T0" fmla="*/ 2147483647 w 2982"/>
                <a:gd name="T1" fmla="*/ 0 h 2442"/>
                <a:gd name="T2" fmla="*/ 0 w 2982"/>
                <a:gd name="T3" fmla="*/ 2147483647 h 2442"/>
                <a:gd name="T4" fmla="*/ 2147483647 w 2982"/>
                <a:gd name="T5" fmla="*/ 2147483647 h 2442"/>
                <a:gd name="T6" fmla="*/ 2147483647 w 2982"/>
                <a:gd name="T7" fmla="*/ 2147483647 h 2442"/>
                <a:gd name="T8" fmla="*/ 2147483647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21617" name="Picture 1083" descr="screen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950" y="5521325"/>
              <a:ext cx="2841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18" name="Freeform 1084"/>
            <p:cNvSpPr>
              <a:spLocks/>
            </p:cNvSpPr>
            <p:nvPr/>
          </p:nvSpPr>
          <p:spPr bwMode="auto">
            <a:xfrm>
              <a:off x="7515225" y="5510213"/>
              <a:ext cx="265113" cy="39687"/>
            </a:xfrm>
            <a:custGeom>
              <a:avLst/>
              <a:gdLst>
                <a:gd name="T0" fmla="*/ 2147483647 w 2528"/>
                <a:gd name="T1" fmla="*/ 0 h 455"/>
                <a:gd name="T2" fmla="*/ 2147483647 w 2528"/>
                <a:gd name="T3" fmla="*/ 2147483647 h 455"/>
                <a:gd name="T4" fmla="*/ 2147483647 w 2528"/>
                <a:gd name="T5" fmla="*/ 2147483647 h 455"/>
                <a:gd name="T6" fmla="*/ 0 w 2528"/>
                <a:gd name="T7" fmla="*/ 2147483647 h 455"/>
                <a:gd name="T8" fmla="*/ 2147483647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19" name="Freeform 1085"/>
            <p:cNvSpPr>
              <a:spLocks/>
            </p:cNvSpPr>
            <p:nvPr/>
          </p:nvSpPr>
          <p:spPr bwMode="auto">
            <a:xfrm>
              <a:off x="7456488" y="5510213"/>
              <a:ext cx="73025" cy="161925"/>
            </a:xfrm>
            <a:custGeom>
              <a:avLst/>
              <a:gdLst>
                <a:gd name="T0" fmla="*/ 2147483647 w 702"/>
                <a:gd name="T1" fmla="*/ 0 h 1893"/>
                <a:gd name="T2" fmla="*/ 0 w 702"/>
                <a:gd name="T3" fmla="*/ 2147483647 h 1893"/>
                <a:gd name="T4" fmla="*/ 2147483647 w 702"/>
                <a:gd name="T5" fmla="*/ 2147483647 h 1893"/>
                <a:gd name="T6" fmla="*/ 2147483647 w 702"/>
                <a:gd name="T7" fmla="*/ 2147483647 h 1893"/>
                <a:gd name="T8" fmla="*/ 21474836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0" name="Freeform 1086"/>
            <p:cNvSpPr>
              <a:spLocks/>
            </p:cNvSpPr>
            <p:nvPr/>
          </p:nvSpPr>
          <p:spPr bwMode="auto">
            <a:xfrm>
              <a:off x="7699375" y="5538788"/>
              <a:ext cx="79375" cy="185737"/>
            </a:xfrm>
            <a:custGeom>
              <a:avLst/>
              <a:gdLst>
                <a:gd name="T0" fmla="*/ 2147483647 w 756"/>
                <a:gd name="T1" fmla="*/ 0 h 2184"/>
                <a:gd name="T2" fmla="*/ 2147483647 w 756"/>
                <a:gd name="T3" fmla="*/ 2147483647 h 2184"/>
                <a:gd name="T4" fmla="*/ 0 w 756"/>
                <a:gd name="T5" fmla="*/ 2147483647 h 2184"/>
                <a:gd name="T6" fmla="*/ 2147483647 w 756"/>
                <a:gd name="T7" fmla="*/ 2147483647 h 2184"/>
                <a:gd name="T8" fmla="*/ 214748364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1" name="Freeform 1087"/>
            <p:cNvSpPr>
              <a:spLocks/>
            </p:cNvSpPr>
            <p:nvPr/>
          </p:nvSpPr>
          <p:spPr bwMode="auto">
            <a:xfrm>
              <a:off x="7454900" y="5662613"/>
              <a:ext cx="290513" cy="63500"/>
            </a:xfrm>
            <a:custGeom>
              <a:avLst/>
              <a:gdLst>
                <a:gd name="T0" fmla="*/ 2147483647 w 2773"/>
                <a:gd name="T1" fmla="*/ 0 h 738"/>
                <a:gd name="T2" fmla="*/ 0 w 2773"/>
                <a:gd name="T3" fmla="*/ 2147483647 h 738"/>
                <a:gd name="T4" fmla="*/ 2147483647 w 2773"/>
                <a:gd name="T5" fmla="*/ 2147483647 h 738"/>
                <a:gd name="T6" fmla="*/ 2147483647 w 2773"/>
                <a:gd name="T7" fmla="*/ 2147483647 h 738"/>
                <a:gd name="T8" fmla="*/ 2147483647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2" name="Freeform 1088"/>
            <p:cNvSpPr>
              <a:spLocks/>
            </p:cNvSpPr>
            <p:nvPr/>
          </p:nvSpPr>
          <p:spPr bwMode="auto">
            <a:xfrm>
              <a:off x="7707313" y="5540375"/>
              <a:ext cx="74612" cy="187325"/>
            </a:xfrm>
            <a:custGeom>
              <a:avLst/>
              <a:gdLst>
                <a:gd name="T0" fmla="*/ 2147483647 w 637"/>
                <a:gd name="T1" fmla="*/ 0 h 1659"/>
                <a:gd name="T2" fmla="*/ 2147483647 w 637"/>
                <a:gd name="T3" fmla="*/ 0 h 1659"/>
                <a:gd name="T4" fmla="*/ 2147483647 w 637"/>
                <a:gd name="T5" fmla="*/ 2147483647 h 1659"/>
                <a:gd name="T6" fmla="*/ 0 w 637"/>
                <a:gd name="T7" fmla="*/ 2147483647 h 1659"/>
                <a:gd name="T8" fmla="*/ 2147483647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3" name="Freeform 1089"/>
            <p:cNvSpPr>
              <a:spLocks/>
            </p:cNvSpPr>
            <p:nvPr/>
          </p:nvSpPr>
          <p:spPr bwMode="auto">
            <a:xfrm>
              <a:off x="7454900" y="5672138"/>
              <a:ext cx="258763" cy="61912"/>
            </a:xfrm>
            <a:custGeom>
              <a:avLst/>
              <a:gdLst>
                <a:gd name="T0" fmla="*/ 0 w 2216"/>
                <a:gd name="T1" fmla="*/ 0 h 550"/>
                <a:gd name="T2" fmla="*/ 2147483647 w 2216"/>
                <a:gd name="T3" fmla="*/ 2147483647 h 550"/>
                <a:gd name="T4" fmla="*/ 2147483647 w 2216"/>
                <a:gd name="T5" fmla="*/ 2147483647 h 550"/>
                <a:gd name="T6" fmla="*/ 2147483647 w 2216"/>
                <a:gd name="T7" fmla="*/ 214748364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24" name="Group 1090"/>
            <p:cNvGrpSpPr>
              <a:grpSpLocks/>
            </p:cNvGrpSpPr>
            <p:nvPr/>
          </p:nvGrpSpPr>
          <p:grpSpPr bwMode="auto">
            <a:xfrm>
              <a:off x="7451725" y="5737225"/>
              <a:ext cx="87313" cy="38100"/>
              <a:chOff x="1740" y="2642"/>
              <a:chExt cx="752" cy="327"/>
            </a:xfrm>
          </p:grpSpPr>
          <p:sp>
            <p:nvSpPr>
              <p:cNvPr id="21940" name="Freeform 109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41" name="Freeform 109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42" name="Freeform 109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43" name="Freeform 109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44" name="Freeform 109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45" name="Freeform 109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625" name="Freeform 1097"/>
            <p:cNvSpPr>
              <a:spLocks/>
            </p:cNvSpPr>
            <p:nvPr/>
          </p:nvSpPr>
          <p:spPr bwMode="auto">
            <a:xfrm>
              <a:off x="7600950" y="5743575"/>
              <a:ext cx="106363" cy="80963"/>
            </a:xfrm>
            <a:custGeom>
              <a:avLst/>
              <a:gdLst>
                <a:gd name="T0" fmla="*/ 2147483647 w 990"/>
                <a:gd name="T1" fmla="*/ 2147483647 h 792"/>
                <a:gd name="T2" fmla="*/ 2147483647 w 990"/>
                <a:gd name="T3" fmla="*/ 0 h 792"/>
                <a:gd name="T4" fmla="*/ 2147483647 w 990"/>
                <a:gd name="T5" fmla="*/ 2147483647 h 792"/>
                <a:gd name="T6" fmla="*/ 0 w 990"/>
                <a:gd name="T7" fmla="*/ 2147483647 h 792"/>
                <a:gd name="T8" fmla="*/ 2147483647 w 990"/>
                <a:gd name="T9" fmla="*/ 214748364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6" name="Freeform 1098"/>
            <p:cNvSpPr>
              <a:spLocks/>
            </p:cNvSpPr>
            <p:nvPr/>
          </p:nvSpPr>
          <p:spPr bwMode="auto">
            <a:xfrm>
              <a:off x="7329488" y="5749925"/>
              <a:ext cx="271462" cy="73025"/>
            </a:xfrm>
            <a:custGeom>
              <a:avLst/>
              <a:gdLst>
                <a:gd name="T0" fmla="*/ 2147483647 w 2532"/>
                <a:gd name="T1" fmla="*/ 0 h 723"/>
                <a:gd name="T2" fmla="*/ 2147483647 w 2532"/>
                <a:gd name="T3" fmla="*/ 0 h 723"/>
                <a:gd name="T4" fmla="*/ 2147483647 w 2532"/>
                <a:gd name="T5" fmla="*/ 2147483647 h 723"/>
                <a:gd name="T6" fmla="*/ 2147483647 w 2532"/>
                <a:gd name="T7" fmla="*/ 2147483647 h 723"/>
                <a:gd name="T8" fmla="*/ 0 w 2532"/>
                <a:gd name="T9" fmla="*/ 2147483647 h 723"/>
                <a:gd name="T10" fmla="*/ 2147483647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7" name="Freeform 1099"/>
            <p:cNvSpPr>
              <a:spLocks/>
            </p:cNvSpPr>
            <p:nvPr/>
          </p:nvSpPr>
          <p:spPr bwMode="auto">
            <a:xfrm>
              <a:off x="7331075" y="5735638"/>
              <a:ext cx="1588" cy="15875"/>
            </a:xfrm>
            <a:custGeom>
              <a:avLst/>
              <a:gdLst>
                <a:gd name="T0" fmla="*/ 2147483647 w 26"/>
                <a:gd name="T1" fmla="*/ 2147483647 h 147"/>
                <a:gd name="T2" fmla="*/ 2147483647 w 26"/>
                <a:gd name="T3" fmla="*/ 2147483647 h 147"/>
                <a:gd name="T4" fmla="*/ 0 w 26"/>
                <a:gd name="T5" fmla="*/ 2147483647 h 147"/>
                <a:gd name="T6" fmla="*/ 2147483647 w 26"/>
                <a:gd name="T7" fmla="*/ 0 h 147"/>
                <a:gd name="T8" fmla="*/ 2147483647 w 26"/>
                <a:gd name="T9" fmla="*/ 2147483647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8" name="Freeform 1100"/>
            <p:cNvSpPr>
              <a:spLocks/>
            </p:cNvSpPr>
            <p:nvPr/>
          </p:nvSpPr>
          <p:spPr bwMode="auto">
            <a:xfrm>
              <a:off x="7331075" y="5675313"/>
              <a:ext cx="125413" cy="61912"/>
            </a:xfrm>
            <a:custGeom>
              <a:avLst/>
              <a:gdLst>
                <a:gd name="T0" fmla="*/ 2147483647 w 1176"/>
                <a:gd name="T1" fmla="*/ 0 h 606"/>
                <a:gd name="T2" fmla="*/ 0 w 1176"/>
                <a:gd name="T3" fmla="*/ 2147483647 h 606"/>
                <a:gd name="T4" fmla="*/ 2147483647 w 1176"/>
                <a:gd name="T5" fmla="*/ 2147483647 h 606"/>
                <a:gd name="T6" fmla="*/ 2147483647 w 1176"/>
                <a:gd name="T7" fmla="*/ 2147483647 h 606"/>
                <a:gd name="T8" fmla="*/ 2147483647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29" name="Freeform 1101"/>
            <p:cNvSpPr>
              <a:spLocks/>
            </p:cNvSpPr>
            <p:nvPr/>
          </p:nvSpPr>
          <p:spPr bwMode="auto">
            <a:xfrm>
              <a:off x="7339013" y="5738813"/>
              <a:ext cx="257175" cy="71437"/>
            </a:xfrm>
            <a:custGeom>
              <a:avLst/>
              <a:gdLst>
                <a:gd name="T0" fmla="*/ 2147483647 w 2532"/>
                <a:gd name="T1" fmla="*/ 0 h 723"/>
                <a:gd name="T2" fmla="*/ 2147483647 w 2532"/>
                <a:gd name="T3" fmla="*/ 0 h 723"/>
                <a:gd name="T4" fmla="*/ 2147483647 w 2532"/>
                <a:gd name="T5" fmla="*/ 2147483647 h 723"/>
                <a:gd name="T6" fmla="*/ 2147483647 w 2532"/>
                <a:gd name="T7" fmla="*/ 2147483647 h 723"/>
                <a:gd name="T8" fmla="*/ 0 w 2532"/>
                <a:gd name="T9" fmla="*/ 2147483647 h 723"/>
                <a:gd name="T10" fmla="*/ 2147483647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30" name="Freeform 1102"/>
            <p:cNvSpPr>
              <a:spLocks/>
            </p:cNvSpPr>
            <p:nvPr/>
          </p:nvSpPr>
          <p:spPr bwMode="auto">
            <a:xfrm flipV="1">
              <a:off x="7596188" y="5734050"/>
              <a:ext cx="104775" cy="74613"/>
            </a:xfrm>
            <a:custGeom>
              <a:avLst/>
              <a:gdLst>
                <a:gd name="T0" fmla="*/ 2147483647 w 2532"/>
                <a:gd name="T1" fmla="*/ 0 h 723"/>
                <a:gd name="T2" fmla="*/ 2147483647 w 2532"/>
                <a:gd name="T3" fmla="*/ 0 h 723"/>
                <a:gd name="T4" fmla="*/ 2147483647 w 2532"/>
                <a:gd name="T5" fmla="*/ 2147483647 h 723"/>
                <a:gd name="T6" fmla="*/ 2147483647 w 2532"/>
                <a:gd name="T7" fmla="*/ 2147483647 h 723"/>
                <a:gd name="T8" fmla="*/ 0 w 2532"/>
                <a:gd name="T9" fmla="*/ 2147483647 h 723"/>
                <a:gd name="T10" fmla="*/ 2147483647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31" name="Group 1103"/>
            <p:cNvGrpSpPr>
              <a:grpSpLocks/>
            </p:cNvGrpSpPr>
            <p:nvPr/>
          </p:nvGrpSpPr>
          <p:grpSpPr bwMode="auto">
            <a:xfrm>
              <a:off x="6351588" y="2493963"/>
              <a:ext cx="390525" cy="169862"/>
              <a:chOff x="4650" y="1129"/>
              <a:chExt cx="246" cy="95"/>
            </a:xfrm>
          </p:grpSpPr>
          <p:sp>
            <p:nvSpPr>
              <p:cNvPr id="2193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3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3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935" name="Group 110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938" name="Freeform 110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39" name="Freeform 110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936" name="Line 111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37" name="Line 111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32" name="Group 1112"/>
            <p:cNvGrpSpPr>
              <a:grpSpLocks/>
            </p:cNvGrpSpPr>
            <p:nvPr/>
          </p:nvGrpSpPr>
          <p:grpSpPr bwMode="auto">
            <a:xfrm>
              <a:off x="6051550" y="3641725"/>
              <a:ext cx="390525" cy="169863"/>
              <a:chOff x="4650" y="1129"/>
              <a:chExt cx="246" cy="95"/>
            </a:xfrm>
          </p:grpSpPr>
          <p:sp>
            <p:nvSpPr>
              <p:cNvPr id="2192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2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2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927" name="Group 11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930" name="Freeform 11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31" name="Freeform 11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928" name="Line 11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29" name="Line 11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33" name="Group 1121"/>
            <p:cNvGrpSpPr>
              <a:grpSpLocks/>
            </p:cNvGrpSpPr>
            <p:nvPr/>
          </p:nvGrpSpPr>
          <p:grpSpPr bwMode="auto">
            <a:xfrm>
              <a:off x="6248400" y="4852988"/>
              <a:ext cx="617538" cy="247650"/>
              <a:chOff x="2356" y="1300"/>
              <a:chExt cx="555" cy="194"/>
            </a:xfrm>
          </p:grpSpPr>
          <p:sp>
            <p:nvSpPr>
              <p:cNvPr id="2191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1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1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919" name="Group 112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922" name="Freeform 11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23" name="Freeform 11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920" name="Line 112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21" name="Line 112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34" name="Group 1130"/>
            <p:cNvGrpSpPr>
              <a:grpSpLocks/>
            </p:cNvGrpSpPr>
            <p:nvPr/>
          </p:nvGrpSpPr>
          <p:grpSpPr bwMode="auto">
            <a:xfrm>
              <a:off x="6969125" y="4510088"/>
              <a:ext cx="617538" cy="247650"/>
              <a:chOff x="2356" y="1300"/>
              <a:chExt cx="555" cy="194"/>
            </a:xfrm>
          </p:grpSpPr>
          <p:sp>
            <p:nvSpPr>
              <p:cNvPr id="2190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0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1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911" name="Group 113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914" name="Freeform 11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15" name="Freeform 11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912" name="Line 113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13" name="Line 113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35" name="Group 1139"/>
            <p:cNvGrpSpPr>
              <a:grpSpLocks/>
            </p:cNvGrpSpPr>
            <p:nvPr/>
          </p:nvGrpSpPr>
          <p:grpSpPr bwMode="auto">
            <a:xfrm>
              <a:off x="7585075" y="4811713"/>
              <a:ext cx="617538" cy="247650"/>
              <a:chOff x="2356" y="1300"/>
              <a:chExt cx="555" cy="194"/>
            </a:xfrm>
          </p:grpSpPr>
          <p:sp>
            <p:nvSpPr>
              <p:cNvPr id="2190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0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0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903" name="Group 1143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906" name="Freeform 11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907" name="Freeform 11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904" name="Line 1146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905" name="Line 1147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36" name="Group 3"/>
            <p:cNvGrpSpPr>
              <a:grpSpLocks/>
            </p:cNvGrpSpPr>
            <p:nvPr/>
          </p:nvGrpSpPr>
          <p:grpSpPr bwMode="auto">
            <a:xfrm>
              <a:off x="5964238" y="3135313"/>
              <a:ext cx="314325" cy="334962"/>
              <a:chOff x="5974579" y="3105349"/>
              <a:chExt cx="347997" cy="396620"/>
            </a:xfrm>
          </p:grpSpPr>
          <p:pic>
            <p:nvPicPr>
              <p:cNvPr id="21898" name="Picture 555" descr="fridge2.png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4343" y="3164942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89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4579" y="3105349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1637" name="Picture 603" descr="car_icon_small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3813" y="1744663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38" name="Picture 814" descr="light2.png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07188" y="2019300"/>
              <a:ext cx="92075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39" name="Picture 1017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925" y="1946275"/>
              <a:ext cx="531813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40" name="Picture 1017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538" y="1685925"/>
              <a:ext cx="530225" cy="22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641" name="Group 347"/>
            <p:cNvGrpSpPr>
              <a:grpSpLocks/>
            </p:cNvGrpSpPr>
            <p:nvPr/>
          </p:nvGrpSpPr>
          <p:grpSpPr bwMode="auto">
            <a:xfrm>
              <a:off x="6220922" y="4838544"/>
              <a:ext cx="660165" cy="269566"/>
              <a:chOff x="1871277" y="1576300"/>
              <a:chExt cx="1128371" cy="437861"/>
            </a:xfrm>
          </p:grpSpPr>
          <p:sp>
            <p:nvSpPr>
              <p:cNvPr id="829" name="Oval 828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0" name="Rectangle 829"/>
              <p:cNvSpPr/>
              <p:nvPr/>
            </p:nvSpPr>
            <p:spPr bwMode="auto">
              <a:xfrm>
                <a:off x="1872116" y="1739006"/>
                <a:ext cx="1128773" cy="116036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31" name="Oval 830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2" name="Freeform 831"/>
              <p:cNvSpPr/>
              <p:nvPr/>
            </p:nvSpPr>
            <p:spPr bwMode="auto">
              <a:xfrm>
                <a:off x="2159736" y="1674540"/>
                <a:ext cx="548106" cy="15987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33" name="Freeform 832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34" name="Freeform 833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35" name="Freeform 834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836" name="Straight Connector 835"/>
              <p:cNvCxnSpPr>
                <a:cxnSpLocks noChangeShapeType="1"/>
                <a:endCxn id="83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7" name="Straight Connector 836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2" name="Group 347"/>
            <p:cNvGrpSpPr>
              <a:grpSpLocks/>
            </p:cNvGrpSpPr>
            <p:nvPr/>
          </p:nvGrpSpPr>
          <p:grpSpPr bwMode="auto">
            <a:xfrm>
              <a:off x="6933466" y="4503243"/>
              <a:ext cx="660165" cy="269566"/>
              <a:chOff x="1871277" y="1576300"/>
              <a:chExt cx="1128371" cy="437861"/>
            </a:xfrm>
          </p:grpSpPr>
          <p:sp>
            <p:nvSpPr>
              <p:cNvPr id="820" name="Oval 819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 bwMode="auto">
              <a:xfrm>
                <a:off x="1872532" y="1739555"/>
                <a:ext cx="1126060" cy="1160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22" name="Oval 821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3" name="Freeform 822"/>
              <p:cNvSpPr/>
              <p:nvPr/>
            </p:nvSpPr>
            <p:spPr bwMode="auto">
              <a:xfrm>
                <a:off x="2160152" y="1672512"/>
                <a:ext cx="548106" cy="16245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24" name="Freeform 823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25" name="Freeform 824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26" name="Freeform 825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827" name="Straight Connector 826"/>
              <p:cNvCxnSpPr>
                <a:cxnSpLocks noChangeShapeType="1"/>
                <a:endCxn id="82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8" name="Straight Connector 827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3" name="Group 347"/>
            <p:cNvGrpSpPr>
              <a:grpSpLocks/>
            </p:cNvGrpSpPr>
            <p:nvPr/>
          </p:nvGrpSpPr>
          <p:grpSpPr bwMode="auto">
            <a:xfrm>
              <a:off x="7563920" y="4800505"/>
              <a:ext cx="660165" cy="269566"/>
              <a:chOff x="1871277" y="1576300"/>
              <a:chExt cx="1128371" cy="437861"/>
            </a:xfrm>
          </p:grpSpPr>
          <p:sp>
            <p:nvSpPr>
              <p:cNvPr id="811" name="Oval 810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 bwMode="auto">
              <a:xfrm>
                <a:off x="1872162" y="1738907"/>
                <a:ext cx="1128773" cy="116036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3" name="Oval 812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4" name="Freeform 813"/>
              <p:cNvSpPr/>
              <p:nvPr/>
            </p:nvSpPr>
            <p:spPr bwMode="auto">
              <a:xfrm>
                <a:off x="2159782" y="1674441"/>
                <a:ext cx="548106" cy="15987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5" name="Freeform 814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16" name="Freeform 815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17" name="Freeform 816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818" name="Straight Connector 817"/>
              <p:cNvCxnSpPr>
                <a:cxnSpLocks noChangeShapeType="1"/>
                <a:endCxn id="81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" name="Straight Connector 818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4" name="Group 347"/>
            <p:cNvGrpSpPr>
              <a:grpSpLocks/>
            </p:cNvGrpSpPr>
            <p:nvPr/>
          </p:nvGrpSpPr>
          <p:grpSpPr bwMode="auto">
            <a:xfrm>
              <a:off x="6050373" y="3620176"/>
              <a:ext cx="425094" cy="228319"/>
              <a:chOff x="1871277" y="1576300"/>
              <a:chExt cx="1128371" cy="437861"/>
            </a:xfrm>
          </p:grpSpPr>
          <p:sp>
            <p:nvSpPr>
              <p:cNvPr id="802" name="Oval 801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 bwMode="auto">
              <a:xfrm>
                <a:off x="1870189" y="1739404"/>
                <a:ext cx="1129316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4" name="Oval 80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5" name="Freeform 804"/>
              <p:cNvSpPr/>
              <p:nvPr/>
            </p:nvSpPr>
            <p:spPr bwMode="auto">
              <a:xfrm>
                <a:off x="2160944" y="1672426"/>
                <a:ext cx="547803" cy="16135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6" name="Freeform 805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07" name="Freeform 806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808" name="Freeform 807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809" name="Straight Connector 808"/>
              <p:cNvCxnSpPr>
                <a:cxnSpLocks noChangeShapeType="1"/>
                <a:endCxn id="80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0" name="Straight Connector 809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5" name="Group 347"/>
            <p:cNvGrpSpPr>
              <a:grpSpLocks/>
            </p:cNvGrpSpPr>
            <p:nvPr/>
          </p:nvGrpSpPr>
          <p:grpSpPr bwMode="auto">
            <a:xfrm>
              <a:off x="6347637" y="2481965"/>
              <a:ext cx="403071" cy="202807"/>
              <a:chOff x="1871277" y="1576300"/>
              <a:chExt cx="1128371" cy="437861"/>
            </a:xfrm>
          </p:grpSpPr>
          <p:sp>
            <p:nvSpPr>
              <p:cNvPr id="793" name="Oval 792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 bwMode="auto">
              <a:xfrm>
                <a:off x="1873449" y="1739300"/>
                <a:ext cx="1124357" cy="1165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" name="Oval 794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 bwMode="auto">
              <a:xfrm>
                <a:off x="2162315" y="1670752"/>
                <a:ext cx="546626" cy="16108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" name="Freeform 796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98" name="Freeform 797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99" name="Freeform 798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800" name="Straight Connector 799"/>
              <p:cNvCxnSpPr>
                <a:cxnSpLocks noChangeShapeType="1"/>
                <a:endCxn id="79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1" name="Straight Connector 800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6" name="Group 589"/>
            <p:cNvGrpSpPr>
              <a:grpSpLocks/>
            </p:cNvGrpSpPr>
            <p:nvPr/>
          </p:nvGrpSpPr>
          <p:grpSpPr bwMode="auto">
            <a:xfrm>
              <a:off x="7678804" y="2388750"/>
              <a:ext cx="418211" cy="189727"/>
              <a:chOff x="7913987" y="1515773"/>
              <a:chExt cx="625138" cy="276534"/>
            </a:xfrm>
          </p:grpSpPr>
          <p:sp>
            <p:nvSpPr>
              <p:cNvPr id="784" name="Oval 783"/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" name="Oval 785"/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7" name="Freeform 786"/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" name="Freeform 787"/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16897 h 932950"/>
                  <a:gd name="T2" fmla="*/ 64577 w 3723451"/>
                  <a:gd name="T3" fmla="*/ 199 h 932950"/>
                  <a:gd name="T4" fmla="*/ 182917 w 3723451"/>
                  <a:gd name="T5" fmla="*/ 38538 h 932950"/>
                  <a:gd name="T6" fmla="*/ 295814 w 3723451"/>
                  <a:gd name="T7" fmla="*/ 0 h 932950"/>
                  <a:gd name="T8" fmla="*/ 367006 w 3723451"/>
                  <a:gd name="T9" fmla="*/ 15336 h 932950"/>
                  <a:gd name="T10" fmla="*/ 314039 w 3723451"/>
                  <a:gd name="T11" fmla="*/ 34193 h 932950"/>
                  <a:gd name="T12" fmla="*/ 296986 w 3723451"/>
                  <a:gd name="T13" fmla="*/ 29109 h 932950"/>
                  <a:gd name="T14" fmla="*/ 184996 w 3723451"/>
                  <a:gd name="T15" fmla="*/ 69068 h 932950"/>
                  <a:gd name="T16" fmla="*/ 70141 w 3723451"/>
                  <a:gd name="T17" fmla="*/ 30579 h 932950"/>
                  <a:gd name="T18" fmla="*/ 51571 w 3723451"/>
                  <a:gd name="T19" fmla="*/ 34733 h 932950"/>
                  <a:gd name="T20" fmla="*/ 0 w 3723451"/>
                  <a:gd name="T21" fmla="*/ 1689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89" name="Freeform 788"/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5212 w 1366596"/>
                  <a:gd name="T3" fmla="*/ 46558 h 809868"/>
                  <a:gd name="T4" fmla="*/ 85589 w 1366596"/>
                  <a:gd name="T5" fmla="*/ 60251 h 809868"/>
                  <a:gd name="T6" fmla="*/ 455 w 1366596"/>
                  <a:gd name="T7" fmla="*/ 3183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90" name="Freeform 789"/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31634 w 1348191"/>
                  <a:gd name="T1" fmla="*/ 0 h 791462"/>
                  <a:gd name="T2" fmla="*/ 133456 w 1348191"/>
                  <a:gd name="T3" fmla="*/ 29074 h 791462"/>
                  <a:gd name="T4" fmla="*/ 48281 w 1348191"/>
                  <a:gd name="T5" fmla="*/ 60250 h 791462"/>
                  <a:gd name="T6" fmla="*/ 0 w 1348191"/>
                  <a:gd name="T7" fmla="*/ 46589 h 791462"/>
                  <a:gd name="T8" fmla="*/ 13163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791" name="Straight Connector 790"/>
              <p:cNvCxnSpPr>
                <a:cxnSpLocks noChangeShapeType="1"/>
                <a:endCxn id="786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2" name="Straight Connector 791"/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7" name="Group 590"/>
            <p:cNvGrpSpPr>
              <a:grpSpLocks/>
            </p:cNvGrpSpPr>
            <p:nvPr/>
          </p:nvGrpSpPr>
          <p:grpSpPr bwMode="auto">
            <a:xfrm>
              <a:off x="7187343" y="2485248"/>
              <a:ext cx="418211" cy="189727"/>
              <a:chOff x="7913987" y="1515773"/>
              <a:chExt cx="625138" cy="276534"/>
            </a:xfrm>
          </p:grpSpPr>
          <p:sp>
            <p:nvSpPr>
              <p:cNvPr id="775" name="Oval 774"/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7" name="Oval 776"/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8" name="Freeform 777"/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9" name="Freeform 778"/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16897 h 932950"/>
                  <a:gd name="T2" fmla="*/ 64577 w 3723451"/>
                  <a:gd name="T3" fmla="*/ 199 h 932950"/>
                  <a:gd name="T4" fmla="*/ 182917 w 3723451"/>
                  <a:gd name="T5" fmla="*/ 38538 h 932950"/>
                  <a:gd name="T6" fmla="*/ 295814 w 3723451"/>
                  <a:gd name="T7" fmla="*/ 0 h 932950"/>
                  <a:gd name="T8" fmla="*/ 367006 w 3723451"/>
                  <a:gd name="T9" fmla="*/ 15336 h 932950"/>
                  <a:gd name="T10" fmla="*/ 314039 w 3723451"/>
                  <a:gd name="T11" fmla="*/ 34193 h 932950"/>
                  <a:gd name="T12" fmla="*/ 296986 w 3723451"/>
                  <a:gd name="T13" fmla="*/ 29109 h 932950"/>
                  <a:gd name="T14" fmla="*/ 184996 w 3723451"/>
                  <a:gd name="T15" fmla="*/ 69068 h 932950"/>
                  <a:gd name="T16" fmla="*/ 70141 w 3723451"/>
                  <a:gd name="T17" fmla="*/ 30579 h 932950"/>
                  <a:gd name="T18" fmla="*/ 51571 w 3723451"/>
                  <a:gd name="T19" fmla="*/ 34733 h 932950"/>
                  <a:gd name="T20" fmla="*/ 0 w 3723451"/>
                  <a:gd name="T21" fmla="*/ 1689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80" name="Freeform 779"/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5212 w 1366596"/>
                  <a:gd name="T3" fmla="*/ 46558 h 809868"/>
                  <a:gd name="T4" fmla="*/ 85589 w 1366596"/>
                  <a:gd name="T5" fmla="*/ 60251 h 809868"/>
                  <a:gd name="T6" fmla="*/ 455 w 1366596"/>
                  <a:gd name="T7" fmla="*/ 3183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81" name="Freeform 780"/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31634 w 1348191"/>
                  <a:gd name="T1" fmla="*/ 0 h 791462"/>
                  <a:gd name="T2" fmla="*/ 133456 w 1348191"/>
                  <a:gd name="T3" fmla="*/ 29074 h 791462"/>
                  <a:gd name="T4" fmla="*/ 48281 w 1348191"/>
                  <a:gd name="T5" fmla="*/ 60250 h 791462"/>
                  <a:gd name="T6" fmla="*/ 0 w 1348191"/>
                  <a:gd name="T7" fmla="*/ 46589 h 791462"/>
                  <a:gd name="T8" fmla="*/ 13163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782" name="Straight Connector 781"/>
              <p:cNvCxnSpPr>
                <a:cxnSpLocks noChangeShapeType="1"/>
                <a:endCxn id="777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3" name="Straight Connector 782"/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8" name="Group 591"/>
            <p:cNvGrpSpPr>
              <a:grpSpLocks/>
            </p:cNvGrpSpPr>
            <p:nvPr/>
          </p:nvGrpSpPr>
          <p:grpSpPr bwMode="auto">
            <a:xfrm>
              <a:off x="7195275" y="2751878"/>
              <a:ext cx="418211" cy="189727"/>
              <a:chOff x="7913987" y="1515773"/>
              <a:chExt cx="625138" cy="276534"/>
            </a:xfrm>
          </p:grpSpPr>
          <p:sp>
            <p:nvSpPr>
              <p:cNvPr id="766" name="Oval 765"/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68" name="Oval 767"/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9" name="Freeform 768"/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0" name="Freeform 769"/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16897 h 932950"/>
                  <a:gd name="T2" fmla="*/ 64577 w 3723451"/>
                  <a:gd name="T3" fmla="*/ 199 h 932950"/>
                  <a:gd name="T4" fmla="*/ 182917 w 3723451"/>
                  <a:gd name="T5" fmla="*/ 38538 h 932950"/>
                  <a:gd name="T6" fmla="*/ 295814 w 3723451"/>
                  <a:gd name="T7" fmla="*/ 0 h 932950"/>
                  <a:gd name="T8" fmla="*/ 367006 w 3723451"/>
                  <a:gd name="T9" fmla="*/ 15336 h 932950"/>
                  <a:gd name="T10" fmla="*/ 314039 w 3723451"/>
                  <a:gd name="T11" fmla="*/ 34193 h 932950"/>
                  <a:gd name="T12" fmla="*/ 296986 w 3723451"/>
                  <a:gd name="T13" fmla="*/ 29109 h 932950"/>
                  <a:gd name="T14" fmla="*/ 184996 w 3723451"/>
                  <a:gd name="T15" fmla="*/ 69068 h 932950"/>
                  <a:gd name="T16" fmla="*/ 70141 w 3723451"/>
                  <a:gd name="T17" fmla="*/ 30579 h 932950"/>
                  <a:gd name="T18" fmla="*/ 51571 w 3723451"/>
                  <a:gd name="T19" fmla="*/ 34733 h 932950"/>
                  <a:gd name="T20" fmla="*/ 0 w 3723451"/>
                  <a:gd name="T21" fmla="*/ 1689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71" name="Freeform 770"/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5212 w 1366596"/>
                  <a:gd name="T3" fmla="*/ 46558 h 809868"/>
                  <a:gd name="T4" fmla="*/ 85589 w 1366596"/>
                  <a:gd name="T5" fmla="*/ 60251 h 809868"/>
                  <a:gd name="T6" fmla="*/ 455 w 1366596"/>
                  <a:gd name="T7" fmla="*/ 3183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72" name="Freeform 771"/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31634 w 1348191"/>
                  <a:gd name="T1" fmla="*/ 0 h 791462"/>
                  <a:gd name="T2" fmla="*/ 133456 w 1348191"/>
                  <a:gd name="T3" fmla="*/ 29074 h 791462"/>
                  <a:gd name="T4" fmla="*/ 48281 w 1348191"/>
                  <a:gd name="T5" fmla="*/ 60250 h 791462"/>
                  <a:gd name="T6" fmla="*/ 0 w 1348191"/>
                  <a:gd name="T7" fmla="*/ 46589 h 791462"/>
                  <a:gd name="T8" fmla="*/ 13163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773" name="Straight Connector 772"/>
              <p:cNvCxnSpPr>
                <a:cxnSpLocks noChangeShapeType="1"/>
                <a:endCxn id="768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4" name="Straight Connector 773"/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49" name="Group 592"/>
            <p:cNvGrpSpPr>
              <a:grpSpLocks/>
            </p:cNvGrpSpPr>
            <p:nvPr/>
          </p:nvGrpSpPr>
          <p:grpSpPr bwMode="auto">
            <a:xfrm>
              <a:off x="7088975" y="3633334"/>
              <a:ext cx="418211" cy="189727"/>
              <a:chOff x="7913987" y="1515773"/>
              <a:chExt cx="625138" cy="276534"/>
            </a:xfrm>
          </p:grpSpPr>
          <p:sp>
            <p:nvSpPr>
              <p:cNvPr id="757" name="Oval 756"/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 bwMode="auto">
              <a:xfrm>
                <a:off x="7912811" y="162287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59" name="Oval 758"/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0" name="Freeform 759"/>
              <p:cNvSpPr/>
              <p:nvPr/>
            </p:nvSpPr>
            <p:spPr bwMode="auto">
              <a:xfrm>
                <a:off x="8071800" y="1581222"/>
                <a:ext cx="306115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61" name="Freeform 760"/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16897 h 932950"/>
                  <a:gd name="T2" fmla="*/ 64577 w 3723451"/>
                  <a:gd name="T3" fmla="*/ 199 h 932950"/>
                  <a:gd name="T4" fmla="*/ 182917 w 3723451"/>
                  <a:gd name="T5" fmla="*/ 38538 h 932950"/>
                  <a:gd name="T6" fmla="*/ 295814 w 3723451"/>
                  <a:gd name="T7" fmla="*/ 0 h 932950"/>
                  <a:gd name="T8" fmla="*/ 367006 w 3723451"/>
                  <a:gd name="T9" fmla="*/ 15336 h 932950"/>
                  <a:gd name="T10" fmla="*/ 314039 w 3723451"/>
                  <a:gd name="T11" fmla="*/ 34193 h 932950"/>
                  <a:gd name="T12" fmla="*/ 296986 w 3723451"/>
                  <a:gd name="T13" fmla="*/ 29109 h 932950"/>
                  <a:gd name="T14" fmla="*/ 184996 w 3723451"/>
                  <a:gd name="T15" fmla="*/ 69068 h 932950"/>
                  <a:gd name="T16" fmla="*/ 70141 w 3723451"/>
                  <a:gd name="T17" fmla="*/ 30579 h 932950"/>
                  <a:gd name="T18" fmla="*/ 51571 w 3723451"/>
                  <a:gd name="T19" fmla="*/ 34733 h 932950"/>
                  <a:gd name="T20" fmla="*/ 0 w 3723451"/>
                  <a:gd name="T21" fmla="*/ 1689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62" name="Freeform 761"/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5212 w 1366596"/>
                  <a:gd name="T3" fmla="*/ 46558 h 809868"/>
                  <a:gd name="T4" fmla="*/ 85589 w 1366596"/>
                  <a:gd name="T5" fmla="*/ 60251 h 809868"/>
                  <a:gd name="T6" fmla="*/ 455 w 1366596"/>
                  <a:gd name="T7" fmla="*/ 3183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63" name="Freeform 762"/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31634 w 1348191"/>
                  <a:gd name="T1" fmla="*/ 0 h 791462"/>
                  <a:gd name="T2" fmla="*/ 133456 w 1348191"/>
                  <a:gd name="T3" fmla="*/ 29074 h 791462"/>
                  <a:gd name="T4" fmla="*/ 48281 w 1348191"/>
                  <a:gd name="T5" fmla="*/ 60250 h 791462"/>
                  <a:gd name="T6" fmla="*/ 0 w 1348191"/>
                  <a:gd name="T7" fmla="*/ 46589 h 791462"/>
                  <a:gd name="T8" fmla="*/ 13163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764" name="Straight Connector 763"/>
              <p:cNvCxnSpPr>
                <a:cxnSpLocks noChangeShapeType="1"/>
                <a:endCxn id="759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5" name="Straight Connector 764"/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50" name="Group 593"/>
            <p:cNvGrpSpPr>
              <a:grpSpLocks/>
            </p:cNvGrpSpPr>
            <p:nvPr/>
          </p:nvGrpSpPr>
          <p:grpSpPr bwMode="auto">
            <a:xfrm>
              <a:off x="7748699" y="3641266"/>
              <a:ext cx="418211" cy="189727"/>
              <a:chOff x="7913987" y="1515773"/>
              <a:chExt cx="625138" cy="276534"/>
            </a:xfrm>
          </p:grpSpPr>
          <p:sp>
            <p:nvSpPr>
              <p:cNvPr id="748" name="Oval 747"/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 bwMode="auto">
              <a:xfrm>
                <a:off x="7913821" y="1622879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50" name="Oval 749"/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1" name="Freeform 750"/>
              <p:cNvSpPr/>
              <p:nvPr/>
            </p:nvSpPr>
            <p:spPr bwMode="auto">
              <a:xfrm>
                <a:off x="8072810" y="1581230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52" name="Freeform 751"/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16897 h 932950"/>
                  <a:gd name="T2" fmla="*/ 64577 w 3723451"/>
                  <a:gd name="T3" fmla="*/ 199 h 932950"/>
                  <a:gd name="T4" fmla="*/ 182917 w 3723451"/>
                  <a:gd name="T5" fmla="*/ 38538 h 932950"/>
                  <a:gd name="T6" fmla="*/ 295814 w 3723451"/>
                  <a:gd name="T7" fmla="*/ 0 h 932950"/>
                  <a:gd name="T8" fmla="*/ 367006 w 3723451"/>
                  <a:gd name="T9" fmla="*/ 15336 h 932950"/>
                  <a:gd name="T10" fmla="*/ 314039 w 3723451"/>
                  <a:gd name="T11" fmla="*/ 34193 h 932950"/>
                  <a:gd name="T12" fmla="*/ 296986 w 3723451"/>
                  <a:gd name="T13" fmla="*/ 29109 h 932950"/>
                  <a:gd name="T14" fmla="*/ 184996 w 3723451"/>
                  <a:gd name="T15" fmla="*/ 69068 h 932950"/>
                  <a:gd name="T16" fmla="*/ 70141 w 3723451"/>
                  <a:gd name="T17" fmla="*/ 30579 h 932950"/>
                  <a:gd name="T18" fmla="*/ 51571 w 3723451"/>
                  <a:gd name="T19" fmla="*/ 34733 h 932950"/>
                  <a:gd name="T20" fmla="*/ 0 w 3723451"/>
                  <a:gd name="T21" fmla="*/ 1689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53" name="Freeform 752"/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5212 w 1366596"/>
                  <a:gd name="T3" fmla="*/ 46558 h 809868"/>
                  <a:gd name="T4" fmla="*/ 85589 w 1366596"/>
                  <a:gd name="T5" fmla="*/ 60251 h 809868"/>
                  <a:gd name="T6" fmla="*/ 455 w 1366596"/>
                  <a:gd name="T7" fmla="*/ 3183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54" name="Freeform 753"/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31634 w 1348191"/>
                  <a:gd name="T1" fmla="*/ 0 h 791462"/>
                  <a:gd name="T2" fmla="*/ 133456 w 1348191"/>
                  <a:gd name="T3" fmla="*/ 29074 h 791462"/>
                  <a:gd name="T4" fmla="*/ 48281 w 1348191"/>
                  <a:gd name="T5" fmla="*/ 60250 h 791462"/>
                  <a:gd name="T6" fmla="*/ 0 w 1348191"/>
                  <a:gd name="T7" fmla="*/ 46589 h 791462"/>
                  <a:gd name="T8" fmla="*/ 13163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755" name="Straight Connector 754"/>
              <p:cNvCxnSpPr>
                <a:cxnSpLocks noChangeShapeType="1"/>
                <a:endCxn id="750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6" name="Straight Connector 755"/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51" name="Group 594"/>
            <p:cNvGrpSpPr>
              <a:grpSpLocks/>
            </p:cNvGrpSpPr>
            <p:nvPr/>
          </p:nvGrpSpPr>
          <p:grpSpPr bwMode="auto">
            <a:xfrm>
              <a:off x="7440813" y="3924693"/>
              <a:ext cx="418211" cy="189727"/>
              <a:chOff x="7913987" y="1515773"/>
              <a:chExt cx="625138" cy="276534"/>
            </a:xfrm>
          </p:grpSpPr>
          <p:sp>
            <p:nvSpPr>
              <p:cNvPr id="739" name="Oval 738"/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 bwMode="auto">
              <a:xfrm>
                <a:off x="7913688" y="1621637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41" name="Oval 740"/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2" name="Freeform 741"/>
              <p:cNvSpPr/>
              <p:nvPr/>
            </p:nvSpPr>
            <p:spPr bwMode="auto">
              <a:xfrm>
                <a:off x="8072677" y="1579988"/>
                <a:ext cx="306115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43" name="Freeform 742"/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16897 h 932950"/>
                  <a:gd name="T2" fmla="*/ 64577 w 3723451"/>
                  <a:gd name="T3" fmla="*/ 199 h 932950"/>
                  <a:gd name="T4" fmla="*/ 182917 w 3723451"/>
                  <a:gd name="T5" fmla="*/ 38538 h 932950"/>
                  <a:gd name="T6" fmla="*/ 295814 w 3723451"/>
                  <a:gd name="T7" fmla="*/ 0 h 932950"/>
                  <a:gd name="T8" fmla="*/ 367006 w 3723451"/>
                  <a:gd name="T9" fmla="*/ 15336 h 932950"/>
                  <a:gd name="T10" fmla="*/ 314039 w 3723451"/>
                  <a:gd name="T11" fmla="*/ 34193 h 932950"/>
                  <a:gd name="T12" fmla="*/ 296986 w 3723451"/>
                  <a:gd name="T13" fmla="*/ 29109 h 932950"/>
                  <a:gd name="T14" fmla="*/ 184996 w 3723451"/>
                  <a:gd name="T15" fmla="*/ 69068 h 932950"/>
                  <a:gd name="T16" fmla="*/ 70141 w 3723451"/>
                  <a:gd name="T17" fmla="*/ 30579 h 932950"/>
                  <a:gd name="T18" fmla="*/ 51571 w 3723451"/>
                  <a:gd name="T19" fmla="*/ 34733 h 932950"/>
                  <a:gd name="T20" fmla="*/ 0 w 3723451"/>
                  <a:gd name="T21" fmla="*/ 1689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44" name="Freeform 743"/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5212 w 1366596"/>
                  <a:gd name="T3" fmla="*/ 46558 h 809868"/>
                  <a:gd name="T4" fmla="*/ 85589 w 1366596"/>
                  <a:gd name="T5" fmla="*/ 60251 h 809868"/>
                  <a:gd name="T6" fmla="*/ 455 w 1366596"/>
                  <a:gd name="T7" fmla="*/ 3183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745" name="Freeform 744"/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31634 w 1348191"/>
                  <a:gd name="T1" fmla="*/ 0 h 791462"/>
                  <a:gd name="T2" fmla="*/ 133456 w 1348191"/>
                  <a:gd name="T3" fmla="*/ 29074 h 791462"/>
                  <a:gd name="T4" fmla="*/ 48281 w 1348191"/>
                  <a:gd name="T5" fmla="*/ 60250 h 791462"/>
                  <a:gd name="T6" fmla="*/ 0 w 1348191"/>
                  <a:gd name="T7" fmla="*/ 46589 h 791462"/>
                  <a:gd name="T8" fmla="*/ 13163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746" name="Straight Connector 745"/>
              <p:cNvCxnSpPr>
                <a:cxnSpLocks noChangeShapeType="1"/>
                <a:endCxn id="741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" name="Straight Connector 746"/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652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3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4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5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6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7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8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59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60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61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62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63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6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2"/>
              <a:chOff x="4650" y="1129"/>
              <a:chExt cx="246" cy="95"/>
            </a:xfrm>
          </p:grpSpPr>
          <p:sp>
            <p:nvSpPr>
              <p:cNvPr id="2179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9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9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794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797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798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795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96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65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2"/>
              <a:chOff x="4650" y="1129"/>
              <a:chExt cx="246" cy="95"/>
            </a:xfrm>
          </p:grpSpPr>
          <p:sp>
            <p:nvSpPr>
              <p:cNvPr id="2178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8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8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786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789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790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787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88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66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2"/>
              <a:chOff x="4650" y="1129"/>
              <a:chExt cx="246" cy="95"/>
            </a:xfrm>
          </p:grpSpPr>
          <p:sp>
            <p:nvSpPr>
              <p:cNvPr id="2177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7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7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778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781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782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779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80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667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668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2176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6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6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770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773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774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771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72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6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2175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6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6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762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765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766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763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64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670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175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5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5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754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757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758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755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756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671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21672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21673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21674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21675" name="Text Box 580"/>
            <p:cNvSpPr txBox="1">
              <a:spLocks noChangeArrowheads="1"/>
            </p:cNvSpPr>
            <p:nvPr/>
          </p:nvSpPr>
          <p:spPr bwMode="auto">
            <a:xfrm>
              <a:off x="7848421" y="5922404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 dirty="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 dirty="0"/>
                <a:t>       network</a:t>
              </a:r>
            </a:p>
          </p:txBody>
        </p:sp>
        <p:pic>
          <p:nvPicPr>
            <p:cNvPr id="21676" name="Picture 26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677" name="Group 347"/>
            <p:cNvGrpSpPr>
              <a:grpSpLocks/>
            </p:cNvGrpSpPr>
            <p:nvPr/>
          </p:nvGrpSpPr>
          <p:grpSpPr bwMode="auto">
            <a:xfrm>
              <a:off x="7077272" y="3621727"/>
              <a:ext cx="493804" cy="228319"/>
              <a:chOff x="1871277" y="1576300"/>
              <a:chExt cx="1128371" cy="437861"/>
            </a:xfrm>
          </p:grpSpPr>
          <p:sp>
            <p:nvSpPr>
              <p:cNvPr id="682" name="Oval 681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 bwMode="auto">
              <a:xfrm>
                <a:off x="1870827" y="1739475"/>
                <a:ext cx="1128163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84" name="Oval 68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5" name="Freeform 684"/>
              <p:cNvSpPr/>
              <p:nvPr/>
            </p:nvSpPr>
            <p:spPr bwMode="auto">
              <a:xfrm>
                <a:off x="2157403" y="1672497"/>
                <a:ext cx="551385" cy="161355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86" name="Freeform 685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87" name="Freeform 686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88" name="Freeform 687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89" name="Straight Connector 688"/>
              <p:cNvCxnSpPr>
                <a:cxnSpLocks noChangeShapeType="1"/>
                <a:endCxn id="6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0" name="Straight Connector 689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78" name="Group 347"/>
            <p:cNvGrpSpPr>
              <a:grpSpLocks/>
            </p:cNvGrpSpPr>
            <p:nvPr/>
          </p:nvGrpSpPr>
          <p:grpSpPr bwMode="auto">
            <a:xfrm>
              <a:off x="7733157" y="3638864"/>
              <a:ext cx="493804" cy="228319"/>
              <a:chOff x="1871277" y="1576300"/>
              <a:chExt cx="1128371" cy="437861"/>
            </a:xfrm>
          </p:grpSpPr>
          <p:sp>
            <p:nvSpPr>
              <p:cNvPr id="673" name="Oval 672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 bwMode="auto">
              <a:xfrm>
                <a:off x="1870262" y="1740098"/>
                <a:ext cx="1128161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75" name="Oval 674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6" name="Freeform 675"/>
              <p:cNvSpPr/>
              <p:nvPr/>
            </p:nvSpPr>
            <p:spPr bwMode="auto">
              <a:xfrm>
                <a:off x="2156836" y="1673120"/>
                <a:ext cx="551385" cy="16135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77" name="Freeform 676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78" name="Freeform 677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79" name="Freeform 678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80" name="Straight Connector 679"/>
              <p:cNvCxnSpPr>
                <a:cxnSpLocks noChangeShapeType="1"/>
                <a:endCxn id="6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1" name="Straight Connector 680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79" name="Group 347"/>
            <p:cNvGrpSpPr>
              <a:grpSpLocks/>
            </p:cNvGrpSpPr>
            <p:nvPr/>
          </p:nvGrpSpPr>
          <p:grpSpPr bwMode="auto">
            <a:xfrm>
              <a:off x="7397100" y="3903983"/>
              <a:ext cx="493804" cy="228319"/>
              <a:chOff x="1871277" y="1576300"/>
              <a:chExt cx="1128371" cy="437861"/>
            </a:xfrm>
          </p:grpSpPr>
          <p:sp>
            <p:nvSpPr>
              <p:cNvPr id="664" name="Oval 663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 bwMode="auto">
              <a:xfrm>
                <a:off x="1872762" y="1740086"/>
                <a:ext cx="1128163" cy="115689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66" name="Oval 665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7" name="Freeform 666"/>
              <p:cNvSpPr/>
              <p:nvPr/>
            </p:nvSpPr>
            <p:spPr bwMode="auto">
              <a:xfrm>
                <a:off x="2159338" y="1673109"/>
                <a:ext cx="551385" cy="161355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68" name="Freeform 667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69" name="Freeform 668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70" name="Freeform 669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71" name="Straight Connector 670"/>
              <p:cNvCxnSpPr>
                <a:cxnSpLocks noChangeShapeType="1"/>
                <a:endCxn id="66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2" name="Straight Connector 671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80" name="Group 347"/>
            <p:cNvGrpSpPr>
              <a:grpSpLocks/>
            </p:cNvGrpSpPr>
            <p:nvPr/>
          </p:nvGrpSpPr>
          <p:grpSpPr bwMode="auto">
            <a:xfrm>
              <a:off x="7195340" y="2756360"/>
              <a:ext cx="413310" cy="196874"/>
              <a:chOff x="1871277" y="1576300"/>
              <a:chExt cx="1128371" cy="437861"/>
            </a:xfrm>
          </p:grpSpPr>
          <p:sp>
            <p:nvSpPr>
              <p:cNvPr id="655" name="Oval 654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57" name="Oval 656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8" name="Freeform 657"/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59" name="Freeform 658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60" name="Freeform 659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61" name="Freeform 660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62" name="Straight Connector 661"/>
              <p:cNvCxnSpPr>
                <a:cxnSpLocks noChangeShapeType="1"/>
                <a:endCxn id="65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3" name="Straight Connector 662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81" name="Group 347"/>
            <p:cNvGrpSpPr>
              <a:grpSpLocks/>
            </p:cNvGrpSpPr>
            <p:nvPr/>
          </p:nvGrpSpPr>
          <p:grpSpPr bwMode="auto">
            <a:xfrm>
              <a:off x="7677419" y="2378982"/>
              <a:ext cx="413310" cy="196874"/>
              <a:chOff x="1871277" y="1576300"/>
              <a:chExt cx="1128371" cy="437861"/>
            </a:xfrm>
          </p:grpSpPr>
          <p:sp>
            <p:nvSpPr>
              <p:cNvPr id="646" name="Oval 645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48" name="Oval 647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9" name="Freeform 648"/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50" name="Freeform 649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51" name="Freeform 650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52" name="Freeform 651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53" name="Straight Connector 652"/>
              <p:cNvCxnSpPr>
                <a:cxnSpLocks noChangeShapeType="1"/>
                <a:endCxn id="64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4" name="Straight Connector 653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82" name="Group 347"/>
            <p:cNvGrpSpPr>
              <a:grpSpLocks/>
            </p:cNvGrpSpPr>
            <p:nvPr/>
          </p:nvGrpSpPr>
          <p:grpSpPr bwMode="auto">
            <a:xfrm>
              <a:off x="7186342" y="2486295"/>
              <a:ext cx="413310" cy="196874"/>
              <a:chOff x="1871277" y="1576300"/>
              <a:chExt cx="1128371" cy="437861"/>
            </a:xfrm>
          </p:grpSpPr>
          <p:sp>
            <p:nvSpPr>
              <p:cNvPr id="637" name="Oval 636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39" name="Oval 638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0" name="Freeform 639"/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41" name="Freeform 640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42" name="Freeform 641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43" name="Freeform 642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44" name="Straight Connector 643"/>
              <p:cNvCxnSpPr>
                <a:cxnSpLocks noChangeShapeType="1"/>
                <a:endCxn id="639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" name="Straight Connector 644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683" name="Group 347"/>
            <p:cNvGrpSpPr>
              <a:grpSpLocks/>
            </p:cNvGrpSpPr>
            <p:nvPr/>
          </p:nvGrpSpPr>
          <p:grpSpPr bwMode="auto">
            <a:xfrm>
              <a:off x="7750914" y="2756819"/>
              <a:ext cx="413310" cy="196874"/>
              <a:chOff x="1871277" y="1576300"/>
              <a:chExt cx="1128371" cy="437861"/>
            </a:xfrm>
          </p:grpSpPr>
          <p:sp>
            <p:nvSpPr>
              <p:cNvPr id="628" name="Oval 627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30" name="Oval 629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1" name="Freeform 630"/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32" name="Freeform 631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33" name="Freeform 632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634" name="Freeform 633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635" name="Straight Connector 634"/>
              <p:cNvCxnSpPr>
                <a:cxnSpLocks noChangeShapeType="1"/>
                <a:endCxn id="630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6" name="Straight Connector 635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21684" name="Picture 1005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100" y="3095151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85" name="Picture 1005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51" y="5490536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86" name="Picture 1005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711" y="5438691"/>
              <a:ext cx="530703" cy="223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87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052" y="5017186"/>
              <a:ext cx="415925" cy="88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498613" y="300108"/>
            <a:ext cx="78365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Times-Roman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-Bold"/>
              </a:rPr>
              <a:t>network</a:t>
            </a:r>
            <a:r>
              <a:rPr lang="en-US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is the interconnection of a set of devices capable of communication.</a:t>
            </a:r>
          </a:p>
        </p:txBody>
      </p:sp>
      <p:cxnSp>
        <p:nvCxnSpPr>
          <p:cNvPr id="5" name="Straight Arrow Connector 4"/>
          <p:cNvCxnSpPr>
            <a:stCxn id="831" idx="0"/>
          </p:cNvCxnSpPr>
          <p:nvPr/>
        </p:nvCxnSpPr>
        <p:spPr>
          <a:xfrm flipH="1">
            <a:off x="6381770" y="5035254"/>
            <a:ext cx="168307" cy="1136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06249" y="6183751"/>
            <a:ext cx="865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ill Sans MT" charset="0"/>
                <a:ea typeface="ＭＳ Ｐゴシック" charset="0"/>
                <a:cs typeface="ＭＳ Ｐゴシック" charset="0"/>
              </a:rPr>
              <a:t>switch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195401" y="4111708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routers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822" idx="5"/>
            <a:endCxn id="8" idx="1"/>
          </p:cNvCxnSpPr>
          <p:nvPr/>
        </p:nvCxnSpPr>
        <p:spPr>
          <a:xfrm flipV="1">
            <a:off x="7495369" y="4296374"/>
            <a:ext cx="700032" cy="23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Network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latin typeface="Times-Roman"/>
              </a:rPr>
              <a:t>A network must be able to meet a certain number of criteria. </a:t>
            </a:r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most important </a:t>
            </a:r>
            <a:r>
              <a:rPr lang="en-US" dirty="0" smtClean="0">
                <a:latin typeface="Times-Roman"/>
              </a:rPr>
              <a:t>of these </a:t>
            </a:r>
            <a:r>
              <a:rPr lang="en-US" dirty="0">
                <a:latin typeface="Times-Roman"/>
              </a:rPr>
              <a:t>are </a:t>
            </a:r>
            <a:endParaRPr lang="en-US" dirty="0" smtClean="0">
              <a:latin typeface="Times-Roman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-Roman"/>
              </a:rPr>
              <a:t>Performance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, </a:t>
            </a:r>
            <a:endParaRPr lang="en-US" dirty="0" smtClean="0">
              <a:solidFill>
                <a:srgbClr val="FF0000"/>
              </a:solidFill>
              <a:latin typeface="Times-Roman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-Roman"/>
              </a:rPr>
              <a:t>  Reliability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-Roman"/>
              </a:rPr>
              <a:t>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-Roman"/>
              </a:rPr>
              <a:t> Security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  <a:latin typeface="Times-BoldItalic"/>
              </a:rPr>
              <a:t>Performance</a:t>
            </a:r>
            <a:br>
              <a:rPr lang="en-IN" b="1" dirty="0" smtClean="0">
                <a:solidFill>
                  <a:srgbClr val="FF0000"/>
                </a:solidFill>
                <a:latin typeface="Times-BoldItalic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6019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-Bold"/>
              </a:rPr>
              <a:t>Performance 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can be measured </a:t>
            </a:r>
            <a:r>
              <a:rPr lang="en-US" sz="2400" dirty="0" smtClean="0">
                <a:solidFill>
                  <a:srgbClr val="FF0000"/>
                </a:solidFill>
                <a:latin typeface="Times-Roman"/>
              </a:rPr>
              <a:t>Transit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time and </a:t>
            </a:r>
            <a:r>
              <a:rPr lang="en-US" sz="2400" dirty="0" smtClean="0">
                <a:solidFill>
                  <a:srgbClr val="FF0000"/>
                </a:solidFill>
                <a:latin typeface="Times-Roman"/>
              </a:rPr>
              <a:t>Response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time.</a:t>
            </a:r>
          </a:p>
          <a:p>
            <a:r>
              <a:rPr lang="en-US" sz="2400" dirty="0">
                <a:solidFill>
                  <a:srgbClr val="000000"/>
                </a:solidFill>
                <a:latin typeface="Times-Roman"/>
              </a:rPr>
              <a:t>Transit time is the </a:t>
            </a:r>
            <a:r>
              <a:rPr lang="en-US" sz="2400" dirty="0">
                <a:solidFill>
                  <a:srgbClr val="00B0F0"/>
                </a:solidFill>
                <a:latin typeface="Times-Roman"/>
              </a:rPr>
              <a:t>amount of time 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required for a message to travel from one device </a:t>
            </a:r>
            <a:r>
              <a:rPr lang="en-US" sz="2400" dirty="0" smtClean="0">
                <a:solidFill>
                  <a:srgbClr val="000000"/>
                </a:solidFill>
                <a:latin typeface="Times-Roman"/>
              </a:rPr>
              <a:t>to another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. </a:t>
            </a:r>
            <a:endParaRPr lang="en-US" sz="24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-Roman"/>
              </a:rPr>
              <a:t>Response 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time is the elapsed time between an </a:t>
            </a:r>
            <a:r>
              <a:rPr lang="en-US" sz="2400" dirty="0">
                <a:solidFill>
                  <a:srgbClr val="00B0F0"/>
                </a:solidFill>
                <a:latin typeface="Times-Roman"/>
              </a:rPr>
              <a:t>inquiry and a response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. </a:t>
            </a:r>
            <a:endParaRPr lang="en-US" sz="24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-Roman"/>
              </a:rPr>
              <a:t>The performance of 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a network depends </a:t>
            </a:r>
            <a:endParaRPr lang="en-US" sz="2400" dirty="0" smtClean="0">
              <a:solidFill>
                <a:srgbClr val="000000"/>
              </a:solidFill>
              <a:latin typeface="Times-Roman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-Roman"/>
              </a:rPr>
              <a:t>Number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of users,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-Roman"/>
              </a:rPr>
              <a:t>Type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of transmission medium, </a:t>
            </a:r>
            <a:endParaRPr lang="en-US" sz="2400" dirty="0" smtClean="0">
              <a:solidFill>
                <a:srgbClr val="FF0000"/>
              </a:solidFill>
              <a:latin typeface="Times-Roman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-Roman"/>
              </a:rPr>
              <a:t>Capabilities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of the connected hardware, and </a:t>
            </a:r>
            <a:endParaRPr lang="en-US" sz="2400" dirty="0" smtClean="0">
              <a:solidFill>
                <a:srgbClr val="FF0000"/>
              </a:solidFill>
              <a:latin typeface="Times-Roman"/>
            </a:endParaRP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FF0000"/>
                </a:solidFill>
                <a:latin typeface="Times-Roman"/>
              </a:rPr>
              <a:t>Efficiency </a:t>
            </a:r>
            <a:r>
              <a:rPr lang="en-IN" sz="2400" dirty="0">
                <a:solidFill>
                  <a:srgbClr val="FF0000"/>
                </a:solidFill>
                <a:latin typeface="Times-Roman"/>
              </a:rPr>
              <a:t>of the software</a:t>
            </a:r>
            <a:r>
              <a:rPr lang="en-IN" sz="240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-Roman"/>
              </a:rPr>
              <a:t>Performance is often evaluated by two networking metrics: </a:t>
            </a:r>
            <a:r>
              <a:rPr lang="en-US" sz="2400" b="1" dirty="0" smtClean="0">
                <a:solidFill>
                  <a:srgbClr val="000000"/>
                </a:solidFill>
                <a:latin typeface="Times-Bold"/>
              </a:rPr>
              <a:t>throughput </a:t>
            </a:r>
            <a:r>
              <a:rPr lang="en-US" sz="2400" dirty="0" smtClean="0">
                <a:solidFill>
                  <a:srgbClr val="000000"/>
                </a:solidFill>
                <a:latin typeface="Times-Roman"/>
              </a:rPr>
              <a:t>and </a:t>
            </a:r>
            <a:r>
              <a:rPr lang="en-US" sz="2400" b="1" dirty="0" smtClean="0">
                <a:solidFill>
                  <a:srgbClr val="000000"/>
                </a:solidFill>
                <a:latin typeface="Times-Bold"/>
              </a:rPr>
              <a:t>delay.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-Roman"/>
              </a:rPr>
              <a:t>We </a:t>
            </a:r>
            <a:r>
              <a:rPr lang="en-US" sz="2400" dirty="0">
                <a:solidFill>
                  <a:srgbClr val="000000"/>
                </a:solidFill>
                <a:latin typeface="Times-Roman"/>
              </a:rPr>
              <a:t>often need more throughput and less delay.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2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Reliability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measured by the frequency of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failure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time it takes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link to recover from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a  failure.</a:t>
            </a:r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issues include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protecting data from unauthorized access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protecting      data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damage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development, and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implementing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policies and procedures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recovery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losses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  <a:latin typeface="Times-BoldItalic"/>
              </a:rPr>
              <a:t>Type of Connection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-Roman"/>
              </a:rPr>
              <a:t>A network is two or more devices connected through links. A link is a </a:t>
            </a:r>
            <a:r>
              <a:rPr lang="en-US" sz="2800" dirty="0" smtClean="0">
                <a:solidFill>
                  <a:srgbClr val="000000"/>
                </a:solidFill>
                <a:latin typeface="Times-Roman"/>
              </a:rPr>
              <a:t>communications  pathway </a:t>
            </a:r>
            <a:r>
              <a:rPr lang="en-US" sz="2800" dirty="0">
                <a:solidFill>
                  <a:srgbClr val="000000"/>
                </a:solidFill>
                <a:latin typeface="Times-Roman"/>
              </a:rPr>
              <a:t>that transfers data from one device to another</a:t>
            </a:r>
            <a:r>
              <a:rPr lang="en-US" sz="2800" dirty="0" smtClean="0">
                <a:solidFill>
                  <a:srgbClr val="000000"/>
                </a:solidFill>
                <a:latin typeface="Times-Roman"/>
              </a:rPr>
              <a:t>.</a:t>
            </a:r>
          </a:p>
          <a:p>
            <a:pPr algn="just"/>
            <a:r>
              <a:rPr lang="en-US" sz="2800" dirty="0">
                <a:latin typeface="Times-Roman"/>
              </a:rPr>
              <a:t>There are two possible types of connections: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point-to-point and multipoint.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4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516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Point-to-Point</a:t>
            </a:r>
          </a:p>
          <a:p>
            <a:pPr algn="just"/>
            <a:r>
              <a:rPr lang="en-US" dirty="0"/>
              <a:t>A point-to-point connection provides a dedicated link between two devices. </a:t>
            </a:r>
            <a:endParaRPr lang="en-US" dirty="0" smtClean="0"/>
          </a:p>
          <a:p>
            <a:pPr algn="just"/>
            <a:r>
              <a:rPr lang="en-US" dirty="0" smtClean="0"/>
              <a:t>The entire </a:t>
            </a:r>
            <a:r>
              <a:rPr lang="en-US" dirty="0"/>
              <a:t>capacity of the link is reserved for transmission between those two </a:t>
            </a:r>
            <a:r>
              <a:rPr lang="en-US" dirty="0" smtClean="0"/>
              <a:t>devices.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87"/>
          <a:stretch/>
        </p:blipFill>
        <p:spPr bwMode="auto">
          <a:xfrm>
            <a:off x="914400" y="3810000"/>
            <a:ext cx="6827837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37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1.</a:t>
            </a:r>
            <a:fld id="{D0BCDEF9-4F88-4DF2-9F08-FA9194CD58B6}" type="slidenum">
              <a:rPr lang="en-US" altLang="en-US" sz="2000">
                <a:solidFill>
                  <a:srgbClr val="000000"/>
                </a:solidFill>
              </a:rPr>
              <a:pPr/>
              <a:t>29</a:t>
            </a:fld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2219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333CC"/>
                </a:solidFill>
                <a:latin typeface="Times New Roman" charset="0"/>
              </a:rPr>
              <a:t>Figure </a:t>
            </a:r>
            <a:r>
              <a:rPr lang="en-US" altLang="en-US" sz="2000" i="1" dirty="0" smtClean="0">
                <a:solidFill>
                  <a:srgbClr val="000000"/>
                </a:solidFill>
                <a:latin typeface="Times New Roman" charset="0"/>
              </a:rPr>
              <a:t>multipoint</a:t>
            </a:r>
            <a:endParaRPr lang="en-US" altLang="en-US" sz="2000" i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3"/>
          <a:stretch/>
        </p:blipFill>
        <p:spPr bwMode="auto">
          <a:xfrm>
            <a:off x="970973" y="3657600"/>
            <a:ext cx="6827837" cy="209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221513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Multipoint</a:t>
            </a:r>
          </a:p>
          <a:p>
            <a:r>
              <a:rPr lang="en-US" dirty="0"/>
              <a:t>A multipoint (also called </a:t>
            </a:r>
            <a:r>
              <a:rPr lang="en-US" dirty="0" err="1"/>
              <a:t>multidrop</a:t>
            </a:r>
            <a:r>
              <a:rPr lang="en-US" dirty="0"/>
              <a:t>) connection is one in which </a:t>
            </a:r>
            <a:r>
              <a:rPr lang="en-US" dirty="0">
                <a:solidFill>
                  <a:srgbClr val="FF0000"/>
                </a:solidFill>
              </a:rPr>
              <a:t>more than two specific devices share a single link.</a:t>
            </a:r>
          </a:p>
          <a:p>
            <a:r>
              <a:rPr lang="en-US" dirty="0"/>
              <a:t>If several devices can use the link simultaneously, it is a </a:t>
            </a:r>
            <a:r>
              <a:rPr lang="en-US" dirty="0">
                <a:solidFill>
                  <a:srgbClr val="FF0000"/>
                </a:solidFill>
              </a:rPr>
              <a:t>spatially shared connection.</a:t>
            </a:r>
          </a:p>
          <a:p>
            <a:r>
              <a:rPr lang="en-US" dirty="0"/>
              <a:t> If users must take turns, it is a </a:t>
            </a:r>
            <a:r>
              <a:rPr lang="en-US" dirty="0">
                <a:solidFill>
                  <a:srgbClr val="FF0000"/>
                </a:solidFill>
              </a:rPr>
              <a:t>timeshared connection.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6025"/>
            <a:ext cx="7886700" cy="416394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Program Specific Outcomes (PSOs)</a:t>
            </a:r>
          </a:p>
          <a:p>
            <a:pPr marL="0" indent="0" algn="just">
              <a:buNone/>
            </a:pPr>
            <a:r>
              <a:rPr lang="en-US" dirty="0"/>
              <a:t>After successful completion of the degree, the students will be able to: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PSO </a:t>
            </a:r>
            <a:r>
              <a:rPr lang="en-US" dirty="0"/>
              <a:t>1: To </a:t>
            </a:r>
            <a:r>
              <a:rPr lang="en-US" dirty="0">
                <a:solidFill>
                  <a:srgbClr val="FF0000"/>
                </a:solidFill>
              </a:rPr>
              <a:t>apply analytic technologies </a:t>
            </a:r>
            <a:r>
              <a:rPr lang="en-US" dirty="0"/>
              <a:t>to arrive at actionable </a:t>
            </a:r>
            <a:r>
              <a:rPr lang="en-US" dirty="0">
                <a:solidFill>
                  <a:srgbClr val="FF0000"/>
                </a:solidFill>
              </a:rPr>
              <a:t>foresight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Insight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hindsight</a:t>
            </a:r>
            <a:r>
              <a:rPr lang="en-US" dirty="0"/>
              <a:t> from data for solving business and engineering problems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PSO </a:t>
            </a:r>
            <a:r>
              <a:rPr lang="en-US" dirty="0"/>
              <a:t>2: To </a:t>
            </a:r>
            <a:r>
              <a:rPr lang="en-US" dirty="0">
                <a:solidFill>
                  <a:srgbClr val="FF0000"/>
                </a:solidFill>
              </a:rPr>
              <a:t>create, and apply the techniques of AI and Data Science </a:t>
            </a:r>
            <a:r>
              <a:rPr lang="en-US" dirty="0"/>
              <a:t>to forecast </a:t>
            </a:r>
            <a:r>
              <a:rPr lang="en-US" dirty="0">
                <a:solidFill>
                  <a:srgbClr val="FF0000"/>
                </a:solidFill>
              </a:rPr>
              <a:t>future events </a:t>
            </a:r>
            <a:r>
              <a:rPr lang="en-US" dirty="0"/>
              <a:t>in the domain of Healthcare, Education, and Agriculture, Manufacturing, Automation, Robotics, Transport, </a:t>
            </a:r>
            <a:r>
              <a:rPr lang="en-US" dirty="0" err="1"/>
              <a:t>etc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PSO </a:t>
            </a:r>
            <a:r>
              <a:rPr lang="en-US" dirty="0"/>
              <a:t>3: To </a:t>
            </a:r>
            <a:r>
              <a:rPr lang="en-US" dirty="0">
                <a:solidFill>
                  <a:srgbClr val="FF0000"/>
                </a:solidFill>
              </a:rPr>
              <a:t>enrich the critical thinking skills in emerging technologies </a:t>
            </a:r>
            <a:r>
              <a:rPr lang="en-US" dirty="0"/>
              <a:t>such as Hybrid Mobile application development, cloud technology stack, and cyber-physical systems with mathematical aid to foresee the research findings and provide the solutions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3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Physical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physical topology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refers to the way in which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is laid out physically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Two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more devices connect to a link; two or more links form a topology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four basic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topologies possible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mesh, star, bus, and 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35" y="365760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02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-Roman"/>
              </a:rPr>
              <a:t>Mesh Topology</a:t>
            </a:r>
            <a:br>
              <a:rPr lang="en-US" dirty="0">
                <a:latin typeface="Times-Roman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50519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800" dirty="0" smtClean="0">
                <a:latin typeface="Times-Roman"/>
              </a:rPr>
              <a:t>Every </a:t>
            </a:r>
            <a:r>
              <a:rPr lang="en-US" sz="2800" dirty="0">
                <a:latin typeface="Times-Roman"/>
              </a:rPr>
              <a:t>device has a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dedicated point-to-point link </a:t>
            </a:r>
            <a:r>
              <a:rPr lang="en-US" sz="2800" dirty="0">
                <a:latin typeface="Times-Roman"/>
              </a:rPr>
              <a:t>to every other </a:t>
            </a:r>
            <a:r>
              <a:rPr lang="en-US" sz="2800" dirty="0" smtClean="0">
                <a:latin typeface="Times-Roman"/>
              </a:rPr>
              <a:t>device The </a:t>
            </a:r>
            <a:r>
              <a:rPr lang="en-US" sz="2800" dirty="0">
                <a:latin typeface="Times-Roman"/>
              </a:rPr>
              <a:t>term </a:t>
            </a:r>
            <a:r>
              <a:rPr lang="en-US" sz="2800" i="1" dirty="0">
                <a:latin typeface="Times-Italic"/>
              </a:rPr>
              <a:t>dedicated </a:t>
            </a:r>
            <a:r>
              <a:rPr lang="en-US" sz="2800" dirty="0">
                <a:latin typeface="Times-Roman"/>
              </a:rPr>
              <a:t>means that the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link carries traffic only between the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two devices </a:t>
            </a:r>
            <a:r>
              <a:rPr lang="en-US" sz="2800" dirty="0">
                <a:latin typeface="Times-Roman"/>
              </a:rPr>
              <a:t>it connects. </a:t>
            </a:r>
            <a:endParaRPr lang="en-US" sz="2800" dirty="0" smtClean="0">
              <a:latin typeface="Times-Roman"/>
            </a:endParaRPr>
          </a:p>
          <a:p>
            <a:pPr algn="just"/>
            <a:endParaRPr lang="en-US" sz="2800" dirty="0" smtClean="0">
              <a:latin typeface="Times-Roman"/>
            </a:endParaRPr>
          </a:p>
          <a:p>
            <a:pPr algn="just"/>
            <a:r>
              <a:rPr lang="en-US" sz="2800" dirty="0" smtClean="0">
                <a:latin typeface="Times-Roman"/>
              </a:rPr>
              <a:t>To </a:t>
            </a:r>
            <a:r>
              <a:rPr lang="en-US" sz="2800" dirty="0">
                <a:latin typeface="Times-Roman"/>
              </a:rPr>
              <a:t>find the number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of physical links in a fully </a:t>
            </a:r>
            <a:r>
              <a:rPr lang="en-US" sz="2800" dirty="0">
                <a:latin typeface="Times-Roman"/>
              </a:rPr>
              <a:t>connected mesh </a:t>
            </a:r>
            <a:r>
              <a:rPr lang="en-US" sz="2800" dirty="0" smtClean="0">
                <a:latin typeface="Times-Roman"/>
              </a:rPr>
              <a:t>network with </a:t>
            </a:r>
            <a:r>
              <a:rPr lang="en-US" sz="2800" i="1" dirty="0">
                <a:latin typeface="Times-Italic"/>
              </a:rPr>
              <a:t>n </a:t>
            </a:r>
            <a:r>
              <a:rPr lang="en-US" sz="2800" dirty="0">
                <a:latin typeface="Times-Roman"/>
              </a:rPr>
              <a:t>nodes, </a:t>
            </a:r>
            <a:endParaRPr lang="en-US" sz="2800" dirty="0" smtClean="0">
              <a:latin typeface="Times-Roman"/>
            </a:endParaRPr>
          </a:p>
          <a:p>
            <a:pPr algn="just"/>
            <a:endParaRPr lang="en-US" sz="2800" dirty="0" smtClean="0">
              <a:latin typeface="Times-Roman"/>
            </a:endParaRPr>
          </a:p>
          <a:p>
            <a:pPr algn="just"/>
            <a:r>
              <a:rPr lang="en-US" sz="2800" dirty="0" smtClean="0">
                <a:latin typeface="Times-Roman"/>
              </a:rPr>
              <a:t>Node </a:t>
            </a:r>
            <a:r>
              <a:rPr lang="en-US" sz="2800" dirty="0">
                <a:latin typeface="Times-Roman"/>
              </a:rPr>
              <a:t>1 must be connected to </a:t>
            </a:r>
            <a:r>
              <a:rPr lang="en-US" sz="2800" i="1" dirty="0">
                <a:solidFill>
                  <a:srgbClr val="FF0000"/>
                </a:solidFill>
                <a:latin typeface="Times-Italic"/>
              </a:rPr>
              <a:t>n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– 1 nodes</a:t>
            </a:r>
            <a:r>
              <a:rPr lang="en-US" sz="2800" dirty="0">
                <a:latin typeface="Times-Roman"/>
              </a:rPr>
              <a:t>, node 2 must be connected to </a:t>
            </a:r>
            <a:r>
              <a:rPr lang="en-US" sz="2800" i="1" dirty="0">
                <a:solidFill>
                  <a:srgbClr val="FF0000"/>
                </a:solidFill>
                <a:latin typeface="Times-Italic"/>
              </a:rPr>
              <a:t>n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–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1 nodes</a:t>
            </a:r>
            <a:r>
              <a:rPr lang="en-US" sz="2800" dirty="0">
                <a:latin typeface="Times-Roman"/>
              </a:rPr>
              <a:t>, and finally node </a:t>
            </a:r>
            <a:r>
              <a:rPr lang="en-US" sz="2800" i="1" dirty="0">
                <a:latin typeface="Times-Italic"/>
              </a:rPr>
              <a:t>n </a:t>
            </a:r>
            <a:r>
              <a:rPr lang="en-US" sz="2800" dirty="0">
                <a:latin typeface="Times-Roman"/>
              </a:rPr>
              <a:t>must be connected to </a:t>
            </a:r>
            <a:r>
              <a:rPr lang="en-US" sz="2800" i="1" dirty="0">
                <a:latin typeface="Times-Italic"/>
              </a:rPr>
              <a:t>n </a:t>
            </a:r>
            <a:r>
              <a:rPr lang="en-US" sz="2800" dirty="0">
                <a:latin typeface="Times-Roman"/>
              </a:rPr>
              <a:t>– 1 </a:t>
            </a:r>
            <a:r>
              <a:rPr lang="en-US" sz="2800" dirty="0" smtClean="0">
                <a:latin typeface="Times-Roman"/>
              </a:rPr>
              <a:t>nodes.</a:t>
            </a:r>
          </a:p>
          <a:p>
            <a:pPr algn="just"/>
            <a:endParaRPr lang="en-US" sz="2800" dirty="0" smtClean="0">
              <a:latin typeface="Times-Roman"/>
            </a:endParaRPr>
          </a:p>
          <a:p>
            <a:pPr algn="just"/>
            <a:r>
              <a:rPr lang="en-US" sz="2800" dirty="0" smtClean="0">
                <a:latin typeface="Times-Roman"/>
              </a:rPr>
              <a:t>If </a:t>
            </a:r>
            <a:r>
              <a:rPr lang="en-US" sz="2800" dirty="0">
                <a:latin typeface="Times-Roman"/>
              </a:rPr>
              <a:t>each physical link allows communication in both directions (</a:t>
            </a:r>
            <a:r>
              <a:rPr lang="en-US" sz="2800" dirty="0" smtClean="0">
                <a:latin typeface="Times-Roman"/>
              </a:rPr>
              <a:t>duplex mode</a:t>
            </a:r>
            <a:r>
              <a:rPr lang="en-US" sz="2800" dirty="0">
                <a:latin typeface="Times-Roman"/>
              </a:rPr>
              <a:t>), we can divide the number of links by 2</a:t>
            </a:r>
            <a:r>
              <a:rPr lang="en-US" sz="2800" dirty="0" smtClean="0">
                <a:latin typeface="Times-Roman"/>
              </a:rPr>
              <a:t>.</a:t>
            </a:r>
            <a:r>
              <a:rPr lang="en-US" sz="2800" dirty="0">
                <a:latin typeface="Times-Roman"/>
              </a:rPr>
              <a:t> we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need </a:t>
            </a:r>
            <a:r>
              <a:rPr lang="en-US" sz="2400" b="1" i="1" dirty="0">
                <a:solidFill>
                  <a:srgbClr val="FF0000"/>
                </a:solidFill>
                <a:latin typeface="Times-BoldItalic"/>
              </a:rPr>
              <a:t>n </a:t>
            </a:r>
            <a:r>
              <a:rPr lang="en-US" sz="2400" b="1" dirty="0">
                <a:solidFill>
                  <a:srgbClr val="FF0000"/>
                </a:solidFill>
                <a:latin typeface="Times-Bold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-BoldItalic"/>
              </a:rPr>
              <a:t>n </a:t>
            </a:r>
            <a:r>
              <a:rPr lang="en-US" sz="2800" b="1" dirty="0">
                <a:solidFill>
                  <a:srgbClr val="FF0000"/>
                </a:solidFill>
                <a:latin typeface="Times-Bold"/>
              </a:rPr>
              <a:t>– </a:t>
            </a:r>
            <a:r>
              <a:rPr lang="en-US" sz="2400" b="1" dirty="0">
                <a:solidFill>
                  <a:srgbClr val="FF0000"/>
                </a:solidFill>
                <a:latin typeface="Times-Bold"/>
              </a:rPr>
              <a:t>1)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/ </a:t>
            </a:r>
            <a:r>
              <a:rPr lang="en-US" sz="2400" b="1" dirty="0">
                <a:solidFill>
                  <a:srgbClr val="FF0000"/>
                </a:solidFill>
                <a:latin typeface="Times-Bold"/>
              </a:rPr>
              <a:t>2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duplex-mode links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016375" cy="298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25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-Roman"/>
              </a:rPr>
              <a:t>Advantages</a:t>
            </a:r>
            <a:br>
              <a:rPr lang="en-IN" dirty="0">
                <a:latin typeface="Times-Roman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Use of </a:t>
            </a:r>
            <a:r>
              <a:rPr lang="en-US" dirty="0" smtClean="0"/>
              <a:t>dedicated </a:t>
            </a:r>
            <a:r>
              <a:rPr lang="en-US" dirty="0"/>
              <a:t>links guarantees that each connection </a:t>
            </a:r>
            <a:r>
              <a:rPr lang="en-US" dirty="0">
                <a:solidFill>
                  <a:srgbClr val="FF0000"/>
                </a:solidFill>
              </a:rPr>
              <a:t>can carry its own data load</a:t>
            </a:r>
            <a:r>
              <a:rPr lang="en-US" dirty="0"/>
              <a:t>, thus </a:t>
            </a:r>
            <a:r>
              <a:rPr lang="en-US" dirty="0" smtClean="0"/>
              <a:t>eliminating the </a:t>
            </a:r>
            <a:r>
              <a:rPr lang="en-US" dirty="0"/>
              <a:t>traffic problems that can occur when links must be shared by </a:t>
            </a:r>
            <a:r>
              <a:rPr lang="en-US" dirty="0" smtClean="0"/>
              <a:t>multiple devices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/>
            <a:r>
              <a:rPr lang="en-US" dirty="0" smtClean="0"/>
              <a:t>Second</a:t>
            </a:r>
            <a:r>
              <a:rPr lang="en-US" dirty="0"/>
              <a:t>, a mesh topology is robust. If one link becomes </a:t>
            </a:r>
            <a:r>
              <a:rPr lang="en-US" dirty="0">
                <a:solidFill>
                  <a:srgbClr val="FF0000"/>
                </a:solidFill>
              </a:rPr>
              <a:t>unusabl</a:t>
            </a:r>
            <a:r>
              <a:rPr lang="en-US" dirty="0"/>
              <a:t>e, it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incapacitate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entire system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Third</a:t>
            </a:r>
            <a:r>
              <a:rPr lang="en-US" dirty="0"/>
              <a:t>, there is the advantage of </a:t>
            </a:r>
            <a:r>
              <a:rPr lang="en-US" dirty="0">
                <a:solidFill>
                  <a:srgbClr val="FF0000"/>
                </a:solidFill>
              </a:rPr>
              <a:t>privacy or </a:t>
            </a:r>
            <a:r>
              <a:rPr lang="en-US" dirty="0" smtClean="0">
                <a:solidFill>
                  <a:srgbClr val="FF0000"/>
                </a:solidFill>
              </a:rPr>
              <a:t>security.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point-to-point links </a:t>
            </a:r>
            <a:r>
              <a:rPr lang="en-US" dirty="0"/>
              <a:t>make </a:t>
            </a:r>
            <a:r>
              <a:rPr lang="en-US" dirty="0">
                <a:solidFill>
                  <a:srgbClr val="FF0000"/>
                </a:solidFill>
              </a:rPr>
              <a:t>fault identification and fault isolation easy.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6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-Roman"/>
              </a:rPr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mesh are related to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amount of cabling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I/O ports required. First, because every device must be connected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   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device,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installation and reconnection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difficult.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sheer bulk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wiring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greater than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available space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 walls, ceilings, or floors) can accommodate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Finally,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required to connect each link (I/O ports and cable)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prohibitively </a:t>
            </a:r>
            <a:r>
              <a:rPr lang="en-IN" dirty="0" smtClean="0">
                <a:solidFill>
                  <a:srgbClr val="FF0000"/>
                </a:solidFill>
                <a:latin typeface="Times-Roman"/>
              </a:rPr>
              <a:t>expensive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30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>
                <a:latin typeface="Times-BoldItalic"/>
              </a:rPr>
              <a:t>Star Topology</a:t>
            </a:r>
            <a:br>
              <a:rPr lang="en-IN" b="1" i="1" dirty="0">
                <a:latin typeface="Times-BoldItalic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2003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dirty="0" smtClean="0">
                <a:latin typeface="Times-Roman"/>
              </a:rPr>
              <a:t>In </a:t>
            </a:r>
            <a:r>
              <a:rPr lang="en-US" sz="2800" dirty="0">
                <a:latin typeface="Times-Roman"/>
              </a:rPr>
              <a:t>a </a:t>
            </a:r>
            <a:r>
              <a:rPr lang="en-US" sz="2800" b="1" dirty="0">
                <a:latin typeface="Times-Bold"/>
              </a:rPr>
              <a:t>star topology, </a:t>
            </a:r>
            <a:r>
              <a:rPr lang="en-US" sz="2800" dirty="0">
                <a:latin typeface="Times-Roman"/>
              </a:rPr>
              <a:t>each device has a dedicated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point-to-point link only to a central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  controller</a:t>
            </a:r>
            <a:r>
              <a:rPr lang="en-US" sz="2800" dirty="0" smtClean="0">
                <a:latin typeface="Times-Roman"/>
              </a:rPr>
              <a:t>. usually </a:t>
            </a:r>
            <a:r>
              <a:rPr lang="en-US" sz="2800" dirty="0">
                <a:latin typeface="Times-Roman"/>
              </a:rPr>
              <a:t>called a </a:t>
            </a:r>
            <a:r>
              <a:rPr lang="en-US" sz="2800" b="1" i="1" dirty="0">
                <a:latin typeface="Times-BoldItalic"/>
              </a:rPr>
              <a:t>hub</a:t>
            </a:r>
            <a:r>
              <a:rPr lang="en-US" sz="2800" b="1" dirty="0">
                <a:latin typeface="Times-Bold"/>
              </a:rPr>
              <a:t>. </a:t>
            </a:r>
            <a:endParaRPr lang="en-US" sz="2800" b="1" dirty="0" smtClean="0">
              <a:latin typeface="Times-Bold"/>
            </a:endParaRPr>
          </a:p>
          <a:p>
            <a:pPr algn="just"/>
            <a:endParaRPr lang="en-US" sz="2800" b="1" dirty="0" smtClean="0">
              <a:latin typeface="Times-Bold"/>
            </a:endParaRPr>
          </a:p>
          <a:p>
            <a:pPr algn="just"/>
            <a:r>
              <a:rPr lang="en-US" sz="2800" dirty="0" smtClean="0">
                <a:latin typeface="Times-Roman"/>
              </a:rPr>
              <a:t>The </a:t>
            </a:r>
            <a:r>
              <a:rPr lang="en-US" sz="2800" dirty="0">
                <a:latin typeface="Times-Roman"/>
              </a:rPr>
              <a:t>devices are not directly linked to one another. Unlike </a:t>
            </a:r>
            <a:r>
              <a:rPr lang="en-US" sz="2800" dirty="0" smtClean="0">
                <a:latin typeface="Times-Roman"/>
              </a:rPr>
              <a:t>a mesh </a:t>
            </a:r>
            <a:r>
              <a:rPr lang="en-US" sz="2800" dirty="0">
                <a:latin typeface="Times-Roman"/>
              </a:rPr>
              <a:t>topology, a star topology does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not allow direct traffic between devices</a:t>
            </a:r>
            <a:r>
              <a:rPr lang="en-US" sz="2800" dirty="0">
                <a:latin typeface="Times-Roman"/>
              </a:rPr>
              <a:t>. </a:t>
            </a:r>
            <a:endParaRPr lang="en-US" sz="2800" dirty="0" smtClean="0">
              <a:latin typeface="Times-Roman"/>
            </a:endParaRPr>
          </a:p>
          <a:p>
            <a:pPr algn="just"/>
            <a:endParaRPr lang="en-US" sz="2800" dirty="0" smtClean="0">
              <a:latin typeface="Times-Roman"/>
            </a:endParaRPr>
          </a:p>
          <a:p>
            <a:pPr algn="just"/>
            <a:r>
              <a:rPr lang="en-US" sz="2800" dirty="0" smtClean="0">
                <a:latin typeface="Times-Roman"/>
              </a:rPr>
              <a:t>The controller acts </a:t>
            </a:r>
            <a:r>
              <a:rPr lang="en-US" sz="2800" dirty="0">
                <a:latin typeface="Times-Roman"/>
              </a:rPr>
              <a:t>as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an exchange</a:t>
            </a:r>
            <a:r>
              <a:rPr lang="en-US" sz="2800" dirty="0">
                <a:latin typeface="Times-Roman"/>
              </a:rPr>
              <a:t>: If one device wants to send data to another, it sends </a:t>
            </a:r>
            <a:r>
              <a:rPr lang="en-US" sz="2800" dirty="0" smtClean="0">
                <a:latin typeface="Times-Roman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data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to the controller</a:t>
            </a:r>
            <a:r>
              <a:rPr lang="en-US" sz="2800" dirty="0">
                <a:latin typeface="Times-Roman"/>
              </a:rPr>
              <a:t>, which then relays the data to the other connected device</a:t>
            </a:r>
            <a:endParaRPr lang="en-IN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10000"/>
            <a:ext cx="567690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99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3641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-Roman"/>
              </a:rPr>
              <a:t>Advantage :</a:t>
            </a:r>
          </a:p>
          <a:p>
            <a:pPr algn="just"/>
            <a:r>
              <a:rPr lang="en-US" sz="3000" dirty="0" smtClean="0">
                <a:latin typeface="Times-Roman"/>
              </a:rPr>
              <a:t>Easy </a:t>
            </a:r>
            <a:r>
              <a:rPr lang="en-US" sz="3000" dirty="0">
                <a:latin typeface="Times-Roman"/>
              </a:rPr>
              <a:t>to </a:t>
            </a:r>
            <a:r>
              <a:rPr lang="en-US" sz="3000" dirty="0">
                <a:solidFill>
                  <a:srgbClr val="FF0000"/>
                </a:solidFill>
                <a:latin typeface="Times-Roman"/>
              </a:rPr>
              <a:t>install and </a:t>
            </a:r>
            <a:r>
              <a:rPr lang="en-US" sz="3000" dirty="0" smtClean="0">
                <a:solidFill>
                  <a:srgbClr val="FF0000"/>
                </a:solidFill>
                <a:latin typeface="Times-Roman"/>
              </a:rPr>
              <a:t>reconfigure</a:t>
            </a:r>
          </a:p>
          <a:p>
            <a:pPr algn="just"/>
            <a:r>
              <a:rPr lang="en-US" sz="3000" dirty="0">
                <a:latin typeface="Times-Roman"/>
              </a:rPr>
              <a:t>If </a:t>
            </a:r>
            <a:r>
              <a:rPr lang="en-US" sz="3000" dirty="0">
                <a:solidFill>
                  <a:srgbClr val="FF0000"/>
                </a:solidFill>
                <a:latin typeface="Times-Roman"/>
              </a:rPr>
              <a:t>one link fails</a:t>
            </a:r>
            <a:r>
              <a:rPr lang="en-US" sz="3000" dirty="0">
                <a:latin typeface="Times-Roman"/>
              </a:rPr>
              <a:t>, only that link is affected. </a:t>
            </a:r>
            <a:r>
              <a:rPr lang="en-US" sz="3000" dirty="0" smtClean="0">
                <a:latin typeface="Times-Roman"/>
              </a:rPr>
              <a:t>All     other </a:t>
            </a:r>
            <a:r>
              <a:rPr lang="en-US" sz="3000" dirty="0">
                <a:latin typeface="Times-Roman"/>
              </a:rPr>
              <a:t>links remain active. This factor also lends </a:t>
            </a:r>
            <a:r>
              <a:rPr lang="en-US" sz="3000" dirty="0" smtClean="0">
                <a:latin typeface="Times-Roman"/>
              </a:rPr>
              <a:t>    itself </a:t>
            </a:r>
            <a:r>
              <a:rPr lang="en-US" sz="3000" dirty="0">
                <a:latin typeface="Times-Roman"/>
              </a:rPr>
              <a:t>to </a:t>
            </a:r>
            <a:r>
              <a:rPr lang="en-US" sz="3000" dirty="0">
                <a:solidFill>
                  <a:srgbClr val="FF0000"/>
                </a:solidFill>
                <a:latin typeface="Times-Roman"/>
              </a:rPr>
              <a:t>easy fault identification </a:t>
            </a:r>
            <a:r>
              <a:rPr lang="en-US" sz="3000" dirty="0" smtClean="0">
                <a:solidFill>
                  <a:srgbClr val="FF0000"/>
                </a:solidFill>
                <a:latin typeface="Times-Roman"/>
              </a:rPr>
              <a:t>and </a:t>
            </a:r>
            <a:r>
              <a:rPr lang="en-IN" sz="3000" dirty="0" smtClean="0">
                <a:solidFill>
                  <a:srgbClr val="FF0000"/>
                </a:solidFill>
                <a:latin typeface="Times-Roman"/>
              </a:rPr>
              <a:t>fault </a:t>
            </a:r>
            <a:r>
              <a:rPr lang="en-IN" sz="3000" dirty="0">
                <a:solidFill>
                  <a:srgbClr val="FF0000"/>
                </a:solidFill>
                <a:latin typeface="Times-Roman"/>
              </a:rPr>
              <a:t>isolatio</a:t>
            </a:r>
            <a:r>
              <a:rPr lang="en-IN" sz="3000" dirty="0">
                <a:latin typeface="Times-Roman"/>
              </a:rPr>
              <a:t>n</a:t>
            </a:r>
            <a:r>
              <a:rPr lang="en-IN" sz="3000" dirty="0" smtClean="0">
                <a:latin typeface="Times-Roman"/>
              </a:rPr>
              <a:t>.</a:t>
            </a:r>
          </a:p>
          <a:p>
            <a:pPr marL="0" indent="0" algn="just">
              <a:buNone/>
            </a:pPr>
            <a:endParaRPr lang="en-IN" sz="3000" dirty="0" smtClean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en-IN" sz="3000" dirty="0" smtClean="0">
                <a:solidFill>
                  <a:srgbClr val="FF0000"/>
                </a:solidFill>
                <a:latin typeface="Times-Roman"/>
              </a:rPr>
              <a:t>Disadvantage</a:t>
            </a:r>
            <a:r>
              <a:rPr lang="en-IN" sz="3000" dirty="0" smtClean="0">
                <a:latin typeface="Times-Roman"/>
              </a:rPr>
              <a:t>: </a:t>
            </a:r>
          </a:p>
          <a:p>
            <a:pPr algn="just"/>
            <a:r>
              <a:rPr lang="en-US" sz="3000" dirty="0">
                <a:latin typeface="Times-Roman"/>
              </a:rPr>
              <a:t>One big disadvantage of a star topology is the dependency of the whole </a:t>
            </a:r>
            <a:r>
              <a:rPr lang="en-US" sz="3000" dirty="0" smtClean="0">
                <a:latin typeface="Times-Roman"/>
              </a:rPr>
              <a:t>topology on </a:t>
            </a:r>
            <a:r>
              <a:rPr lang="en-US" sz="3000" dirty="0">
                <a:latin typeface="Times-Roman"/>
              </a:rPr>
              <a:t>one </a:t>
            </a:r>
            <a:r>
              <a:rPr lang="en-US" sz="3000" dirty="0">
                <a:solidFill>
                  <a:srgbClr val="FF0000"/>
                </a:solidFill>
                <a:latin typeface="Times-Roman"/>
              </a:rPr>
              <a:t>single point, the hub</a:t>
            </a:r>
            <a:r>
              <a:rPr lang="en-US" sz="3000" dirty="0">
                <a:latin typeface="Times-Roman"/>
              </a:rPr>
              <a:t>. If the hub goes down, the whole system is dead.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07299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 Topology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52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preceding examples all </a:t>
            </a:r>
            <a:r>
              <a:rPr lang="en-US" dirty="0">
                <a:solidFill>
                  <a:srgbClr val="FF0000"/>
                </a:solidFill>
              </a:rPr>
              <a:t>describe point-to-point connections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A bus topology</a:t>
            </a:r>
            <a:r>
              <a:rPr lang="en-US" dirty="0" smtClean="0"/>
              <a:t>,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multipoint. </a:t>
            </a:r>
            <a:r>
              <a:rPr lang="en-US" dirty="0"/>
              <a:t>One long cable acts as a backbone to link all the devices in </a:t>
            </a:r>
            <a:r>
              <a:rPr lang="en-US" dirty="0" smtClean="0"/>
              <a:t>a network.</a:t>
            </a:r>
          </a:p>
          <a:p>
            <a:endParaRPr lang="en-US" dirty="0" smtClean="0"/>
          </a:p>
          <a:p>
            <a:r>
              <a:rPr lang="en-US" dirty="0"/>
              <a:t>As a signal travels along the backbone, some of its energy is transformed into heat. Therefore, it becomes </a:t>
            </a:r>
            <a:r>
              <a:rPr lang="en-US" dirty="0">
                <a:solidFill>
                  <a:srgbClr val="FF0000"/>
                </a:solidFill>
              </a:rPr>
              <a:t>weaker and weaker as it travels farther and farther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4419600"/>
            <a:ext cx="7888287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864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en-US" sz="4000" dirty="0">
                <a:solidFill>
                  <a:srgbClr val="FF0000"/>
                </a:solidFill>
                <a:latin typeface="Times-Roman"/>
              </a:rPr>
              <a:t>Advantage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 :</a:t>
            </a:r>
            <a:br>
              <a:rPr lang="en-US" sz="2400" dirty="0">
                <a:solidFill>
                  <a:srgbClr val="FF0000"/>
                </a:solidFill>
                <a:latin typeface="Times-Roman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-Roman"/>
              </a:rPr>
              <a:t>Ease </a:t>
            </a:r>
            <a:r>
              <a:rPr lang="en-IN" sz="2800" dirty="0">
                <a:latin typeface="Times-Roman"/>
              </a:rPr>
              <a:t>of </a:t>
            </a:r>
            <a:r>
              <a:rPr lang="en-IN" sz="2800" dirty="0" smtClean="0">
                <a:latin typeface="Times-Roman"/>
              </a:rPr>
              <a:t>installation</a:t>
            </a:r>
          </a:p>
          <a:p>
            <a:pPr algn="just"/>
            <a:r>
              <a:rPr lang="en-US" sz="2800" dirty="0" smtClean="0">
                <a:latin typeface="Times-Roman"/>
              </a:rPr>
              <a:t>Bus </a:t>
            </a:r>
            <a:r>
              <a:rPr lang="en-US" sz="2800" dirty="0">
                <a:latin typeface="Times-Roman"/>
              </a:rPr>
              <a:t>uses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less cabling </a:t>
            </a:r>
            <a:r>
              <a:rPr lang="en-US" sz="2800" dirty="0">
                <a:latin typeface="Times-Roman"/>
              </a:rPr>
              <a:t>than mesh or star topologies. </a:t>
            </a:r>
            <a:endParaRPr lang="en-US" sz="2800" dirty="0" smtClean="0">
              <a:latin typeface="Times-Roman"/>
            </a:endParaRPr>
          </a:p>
          <a:p>
            <a:pPr marL="0" indent="0" algn="just">
              <a:buNone/>
            </a:pPr>
            <a:endParaRPr lang="en-US" sz="2800" dirty="0" smtClean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Dis advantage </a:t>
            </a:r>
          </a:p>
          <a:p>
            <a:pPr algn="just"/>
            <a:r>
              <a:rPr lang="en-US" sz="2800" dirty="0">
                <a:latin typeface="Times-Roman"/>
              </a:rPr>
              <a:t>Adding new devices may therefore require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modification or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replacement </a:t>
            </a:r>
            <a:r>
              <a:rPr lang="en-IN" sz="2800" dirty="0" smtClean="0">
                <a:solidFill>
                  <a:srgbClr val="FF0000"/>
                </a:solidFill>
                <a:latin typeface="Times-Roman"/>
              </a:rPr>
              <a:t>of </a:t>
            </a:r>
            <a:r>
              <a:rPr lang="en-IN" sz="2800" dirty="0">
                <a:solidFill>
                  <a:srgbClr val="FF0000"/>
                </a:solidFill>
                <a:latin typeface="Times-Roman"/>
              </a:rPr>
              <a:t>the backbone.</a:t>
            </a:r>
          </a:p>
          <a:p>
            <a:pPr algn="just"/>
            <a:r>
              <a:rPr lang="en-US" sz="2800" dirty="0">
                <a:latin typeface="Times-Roman"/>
              </a:rPr>
              <a:t>In addition,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a fault or break </a:t>
            </a:r>
            <a:r>
              <a:rPr lang="en-US" sz="2800" dirty="0">
                <a:latin typeface="Times-Roman"/>
              </a:rPr>
              <a:t>in the bus cable stops all transmission, even </a:t>
            </a:r>
            <a:r>
              <a:rPr lang="en-US" sz="2800" dirty="0" smtClean="0">
                <a:latin typeface="Times-Roman"/>
              </a:rPr>
              <a:t>between devices </a:t>
            </a:r>
            <a:r>
              <a:rPr lang="en-US" sz="2800" dirty="0">
                <a:latin typeface="Times-Roman"/>
              </a:rPr>
              <a:t>on the same side of the problem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3576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IN" i="1" dirty="0">
                <a:solidFill>
                  <a:srgbClr val="FF0000"/>
                </a:solidFill>
                <a:latin typeface="Times-BoldItalic"/>
              </a:rPr>
              <a:t>Ring Topology</a:t>
            </a:r>
            <a:br>
              <a:rPr lang="en-IN" i="1" dirty="0">
                <a:solidFill>
                  <a:srgbClr val="FF0000"/>
                </a:solidFill>
                <a:latin typeface="Times-BoldItalic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26669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800" dirty="0" smtClean="0">
                <a:latin typeface="Times-Roman"/>
              </a:rPr>
              <a:t>In </a:t>
            </a:r>
            <a:r>
              <a:rPr lang="en-US" sz="2800" dirty="0">
                <a:latin typeface="Times-Roman"/>
              </a:rPr>
              <a:t>a </a:t>
            </a:r>
            <a:r>
              <a:rPr lang="en-US" sz="2800" b="1" dirty="0">
                <a:latin typeface="Times-Bold"/>
              </a:rPr>
              <a:t>ring topology, </a:t>
            </a:r>
            <a:r>
              <a:rPr lang="en-US" sz="2800" dirty="0">
                <a:latin typeface="Times-Roman"/>
              </a:rPr>
              <a:t>each device has a dedicated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point-to-point connection </a:t>
            </a:r>
            <a:r>
              <a:rPr lang="en-US" sz="2800" dirty="0">
                <a:latin typeface="Times-Roman"/>
              </a:rPr>
              <a:t>with only </a:t>
            </a:r>
            <a:r>
              <a:rPr lang="en-US" sz="2800" dirty="0" smtClean="0">
                <a:latin typeface="Times-Roman"/>
              </a:rPr>
              <a:t>the two </a:t>
            </a:r>
            <a:r>
              <a:rPr lang="en-US" sz="2800" dirty="0">
                <a:latin typeface="Times-Roman"/>
              </a:rPr>
              <a:t>devices on either side of it. </a:t>
            </a:r>
            <a:endParaRPr lang="en-US" sz="2800" dirty="0" smtClean="0">
              <a:latin typeface="Times-Roman"/>
            </a:endParaRPr>
          </a:p>
          <a:p>
            <a:pPr algn="just"/>
            <a:endParaRPr lang="en-US" sz="2800" dirty="0" smtClean="0">
              <a:latin typeface="Times-Roman"/>
            </a:endParaRPr>
          </a:p>
          <a:p>
            <a:pPr algn="just"/>
            <a:r>
              <a:rPr lang="en-US" sz="2800" dirty="0" smtClean="0">
                <a:latin typeface="Times-Roman"/>
              </a:rPr>
              <a:t>A </a:t>
            </a:r>
            <a:r>
              <a:rPr lang="en-US" sz="2800" dirty="0">
                <a:latin typeface="Times-Roman"/>
              </a:rPr>
              <a:t>signal is passed along the ring in one direction, </a:t>
            </a:r>
            <a:r>
              <a:rPr lang="en-US" sz="2800" dirty="0" smtClean="0">
                <a:latin typeface="Times-Roman"/>
              </a:rPr>
              <a:t>from device </a:t>
            </a:r>
            <a:r>
              <a:rPr lang="en-US" sz="2800" dirty="0">
                <a:latin typeface="Times-Roman"/>
              </a:rPr>
              <a:t>to device, until </a:t>
            </a:r>
            <a:r>
              <a:rPr lang="en-US" sz="2800" dirty="0">
                <a:solidFill>
                  <a:srgbClr val="FF0000"/>
                </a:solidFill>
                <a:latin typeface="Times-Roman"/>
              </a:rPr>
              <a:t>it reaches its destination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 </a:t>
            </a:r>
          </a:p>
          <a:p>
            <a:pPr algn="just"/>
            <a:r>
              <a:rPr lang="en-US" sz="2800" dirty="0" smtClean="0">
                <a:latin typeface="Times-Roman"/>
              </a:rPr>
              <a:t>Each </a:t>
            </a:r>
            <a:r>
              <a:rPr lang="en-US" sz="2800" dirty="0">
                <a:latin typeface="Times-Roman"/>
              </a:rPr>
              <a:t>device in the ring incorporates </a:t>
            </a:r>
            <a:r>
              <a:rPr lang="en-US" sz="2800" dirty="0" smtClean="0">
                <a:latin typeface="Times-Roman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repeater</a:t>
            </a:r>
            <a:r>
              <a:rPr lang="en-US" sz="2800" dirty="0">
                <a:latin typeface="Times-Roman"/>
              </a:rPr>
              <a:t>. </a:t>
            </a:r>
            <a:r>
              <a:rPr lang="en-US" sz="2800" dirty="0" smtClean="0">
                <a:latin typeface="Times-Roman"/>
              </a:rPr>
              <a:t>When </a:t>
            </a:r>
            <a:r>
              <a:rPr lang="en-US" sz="2800" dirty="0">
                <a:latin typeface="Times-Roman"/>
              </a:rPr>
              <a:t>a device receives a signal intended for another device, its </a:t>
            </a:r>
            <a:r>
              <a:rPr lang="en-US" sz="2800" dirty="0" smtClean="0">
                <a:latin typeface="Times-Roman"/>
              </a:rPr>
              <a:t>repeater </a:t>
            </a:r>
            <a:r>
              <a:rPr lang="en-US" sz="2800" dirty="0" smtClean="0">
                <a:solidFill>
                  <a:srgbClr val="FF0000"/>
                </a:solidFill>
                <a:latin typeface="Times-Roman"/>
              </a:rPr>
              <a:t>regenerates </a:t>
            </a:r>
            <a:r>
              <a:rPr lang="en-US" sz="2800" dirty="0">
                <a:latin typeface="Times-Roman"/>
              </a:rPr>
              <a:t>the bits and passes them along</a:t>
            </a:r>
            <a:endParaRPr lang="en-IN" sz="28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0" y="3733800"/>
            <a:ext cx="8103610" cy="292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560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981950" cy="5110163"/>
          </a:xfrm>
        </p:spPr>
        <p:txBody>
          <a:bodyPr/>
          <a:lstStyle/>
          <a:p>
            <a:pPr algn="just"/>
            <a:r>
              <a:rPr lang="en-US" sz="2400" b="0" i="0" u="none" strike="noStrike" baseline="0" dirty="0" smtClean="0">
                <a:latin typeface="Times-Roman"/>
              </a:rPr>
              <a:t>To 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Times-Roman"/>
              </a:rPr>
              <a:t>add or delete a device </a:t>
            </a:r>
            <a:r>
              <a:rPr lang="en-US" sz="2400" b="0" i="0" u="none" strike="noStrike" baseline="0" dirty="0" smtClean="0">
                <a:latin typeface="Times-Roman"/>
              </a:rPr>
              <a:t>requires changing only two connections.</a:t>
            </a:r>
          </a:p>
          <a:p>
            <a:pPr algn="just"/>
            <a:r>
              <a:rPr lang="en-US" sz="2400" b="0" i="0" u="none" strike="noStrike" baseline="0" dirty="0" smtClean="0">
                <a:latin typeface="Times-Roman"/>
              </a:rPr>
              <a:t> In addition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Times-Roman"/>
              </a:rPr>
              <a:t>, fault isolation is simplified</a:t>
            </a:r>
            <a:r>
              <a:rPr lang="en-US" sz="2400" b="0" i="0" u="none" strike="noStrike" baseline="0" dirty="0" smtClean="0">
                <a:latin typeface="Times-Roman"/>
              </a:rPr>
              <a:t>.</a:t>
            </a:r>
          </a:p>
          <a:p>
            <a:pPr algn="just"/>
            <a:r>
              <a:rPr lang="en-US" sz="2400" b="0" i="0" u="none" strike="noStrike" baseline="0" dirty="0" smtClean="0">
                <a:latin typeface="Times-Roman"/>
              </a:rPr>
              <a:t> If 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Times-Roman"/>
              </a:rPr>
              <a:t>one device does not receive a signal within a specified period, it can issue an alarm</a:t>
            </a:r>
            <a:r>
              <a:rPr lang="en-US" sz="2400" b="0" i="0" u="none" strike="noStrike" baseline="0" dirty="0" smtClean="0">
                <a:latin typeface="Times-Roman"/>
              </a:rPr>
              <a:t>. The alarm alerts the network operator to the problem and its location.</a:t>
            </a:r>
          </a:p>
          <a:p>
            <a:pPr algn="just"/>
            <a:r>
              <a:rPr lang="en-US" sz="2400" b="0" i="0" u="none" strike="noStrike" baseline="0" dirty="0" smtClean="0">
                <a:latin typeface="Times-Roman"/>
              </a:rPr>
              <a:t>However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Times-Roman"/>
              </a:rPr>
              <a:t>, unidirectional traffic can be a disadvantage</a:t>
            </a:r>
            <a:r>
              <a:rPr lang="en-US" sz="2400" b="0" i="0" u="none" strike="noStrike" baseline="0" dirty="0" smtClean="0">
                <a:latin typeface="Times-Roman"/>
              </a:rPr>
              <a:t>.</a:t>
            </a:r>
          </a:p>
          <a:p>
            <a:pPr algn="just"/>
            <a:r>
              <a:rPr lang="en-US" sz="2400" b="0" i="0" u="none" strike="noStrike" baseline="0" dirty="0" smtClean="0">
                <a:latin typeface="Times-Roman"/>
              </a:rPr>
              <a:t> In a simple ring, a break in the ring (such as a disabled station) can disable the entire network. This weakness can be solved by using a </a:t>
            </a:r>
            <a:r>
              <a:rPr lang="en-US" sz="2400" b="0" i="0" u="none" strike="noStrike" baseline="0" dirty="0" smtClean="0">
                <a:solidFill>
                  <a:srgbClr val="FF0000"/>
                </a:solidFill>
                <a:latin typeface="Times-Roman"/>
              </a:rPr>
              <a:t>dual ring </a:t>
            </a:r>
            <a:r>
              <a:rPr lang="en-US" sz="2400" b="0" i="0" u="none" strike="noStrike" baseline="0" dirty="0" smtClean="0">
                <a:latin typeface="Times-Roman"/>
              </a:rPr>
              <a:t>or a switch capable of closing off the break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810"/>
            <a:ext cx="7886700" cy="42941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Program Educational Objectives (PEOs)</a:t>
            </a:r>
          </a:p>
          <a:p>
            <a:pPr marL="0" indent="0" algn="just">
              <a:buNone/>
            </a:pPr>
            <a:r>
              <a:rPr lang="en-US" dirty="0"/>
              <a:t>After successful completion of the degree, the students will be able to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PEO </a:t>
            </a:r>
            <a:r>
              <a:rPr lang="en-US" dirty="0"/>
              <a:t>1. Apply Artificial Intelligence and Data Science techniques with </a:t>
            </a:r>
            <a:r>
              <a:rPr lang="en-US" dirty="0">
                <a:solidFill>
                  <a:srgbClr val="FF0000"/>
                </a:solidFill>
              </a:rPr>
              <a:t>industrial standards and pioneering research </a:t>
            </a:r>
            <a:r>
              <a:rPr lang="en-US" dirty="0"/>
              <a:t>to solve social and environment-related problems for </a:t>
            </a:r>
            <a:r>
              <a:rPr lang="en-US" dirty="0">
                <a:solidFill>
                  <a:srgbClr val="FF0000"/>
                </a:solidFill>
              </a:rPr>
              <a:t>making a sustainable ecosystems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PEO </a:t>
            </a:r>
            <a:r>
              <a:rPr lang="en-US" dirty="0"/>
              <a:t>2. Excel with </a:t>
            </a:r>
            <a:r>
              <a:rPr lang="en-US" dirty="0">
                <a:solidFill>
                  <a:srgbClr val="FF0000"/>
                </a:solidFill>
              </a:rPr>
              <a:t>professional skills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fundamental knowledge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advanced futuristic technologies </a:t>
            </a:r>
            <a:r>
              <a:rPr lang="en-US" dirty="0"/>
              <a:t>to become </a:t>
            </a:r>
            <a:r>
              <a:rPr lang="en-US" dirty="0">
                <a:solidFill>
                  <a:srgbClr val="FF0000"/>
                </a:solidFill>
              </a:rPr>
              <a:t>Data Scientists</a:t>
            </a:r>
            <a:r>
              <a:rPr lang="en-US" dirty="0"/>
              <a:t>, Data </a:t>
            </a:r>
            <a:r>
              <a:rPr lang="en-US" dirty="0">
                <a:solidFill>
                  <a:srgbClr val="FF0000"/>
                </a:solidFill>
              </a:rPr>
              <a:t>Analyst Managers</a:t>
            </a:r>
            <a:r>
              <a:rPr lang="en-US" dirty="0"/>
              <a:t>, Data Science </a:t>
            </a:r>
            <a:r>
              <a:rPr lang="en-US" dirty="0" smtClean="0"/>
              <a:t>leaders, </a:t>
            </a:r>
            <a:r>
              <a:rPr lang="en-US" dirty="0">
                <a:solidFill>
                  <a:srgbClr val="FF0000"/>
                </a:solidFill>
              </a:rPr>
              <a:t>AI Research Scientists</a:t>
            </a:r>
            <a:r>
              <a:rPr lang="en-US" dirty="0"/>
              <a:t>, or Entrepreneurs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E96E-CA32-4874-B6C9-AB6A5C338F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34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"/>
            <a:ext cx="7886700" cy="3962399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dirty="0" smtClean="0"/>
              <a:t> </a:t>
            </a:r>
            <a:r>
              <a:rPr lang="en-IN" b="1" dirty="0"/>
              <a:t>Local Area Network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local area network </a:t>
            </a:r>
            <a:r>
              <a:rPr lang="en-US" dirty="0"/>
              <a:t>(</a:t>
            </a:r>
            <a:r>
              <a:rPr lang="en-US" b="1" dirty="0"/>
              <a:t>LAN</a:t>
            </a:r>
            <a:r>
              <a:rPr lang="en-US" dirty="0"/>
              <a:t>) is usually privately owned and connects some hosts in </a:t>
            </a:r>
            <a:r>
              <a:rPr lang="en-US" dirty="0" smtClean="0"/>
              <a:t>a single </a:t>
            </a:r>
            <a:r>
              <a:rPr lang="en-US" dirty="0"/>
              <a:t>office, building, or campus. Depending on the needs of an organization, a </a:t>
            </a:r>
            <a:r>
              <a:rPr lang="en-US" dirty="0" smtClean="0"/>
              <a:t>LAN can </a:t>
            </a:r>
            <a:r>
              <a:rPr lang="en-US" dirty="0"/>
              <a:t>be as simple as two PCs and a printer in someone’s home office, or it can </a:t>
            </a:r>
            <a:r>
              <a:rPr lang="en-US" dirty="0" smtClean="0"/>
              <a:t>extend throughout </a:t>
            </a:r>
            <a:r>
              <a:rPr lang="en-US" dirty="0"/>
              <a:t>a company and include audio and video devices. Each host in a LAN has </a:t>
            </a:r>
            <a:r>
              <a:rPr lang="en-US" dirty="0" smtClean="0"/>
              <a:t>an identifier</a:t>
            </a:r>
            <a:r>
              <a:rPr lang="en-US" dirty="0"/>
              <a:t>, an address, that uniquely defines the host in the LAN. A packet sent by a </a:t>
            </a:r>
            <a:r>
              <a:rPr lang="en-US" dirty="0" smtClean="0"/>
              <a:t>host to </a:t>
            </a:r>
            <a:r>
              <a:rPr lang="en-US" dirty="0"/>
              <a:t>another host carries both the source host’s and the destination host’s addresses.</a:t>
            </a:r>
          </a:p>
          <a:p>
            <a:pPr algn="just"/>
            <a:r>
              <a:rPr lang="en-US" dirty="0"/>
              <a:t>In the past, all hosts in a network were connected through a common cable, which</a:t>
            </a:r>
          </a:p>
          <a:p>
            <a:pPr algn="just"/>
            <a:r>
              <a:rPr lang="en-US" dirty="0"/>
              <a:t>meant that a packet sent from one host to another was received by all hosts. The </a:t>
            </a:r>
            <a:r>
              <a:rPr lang="en-US" dirty="0" smtClean="0"/>
              <a:t>intended recipient </a:t>
            </a:r>
            <a:r>
              <a:rPr lang="en-US" dirty="0"/>
              <a:t>kept the packet; the others dropped the packet. Today, most LANs use a </a:t>
            </a:r>
            <a:r>
              <a:rPr lang="en-US" dirty="0" smtClean="0"/>
              <a:t>smart connecting </a:t>
            </a:r>
            <a:r>
              <a:rPr lang="en-US" dirty="0"/>
              <a:t>switch, which is able to recognize the destination address of the packet </a:t>
            </a:r>
            <a:r>
              <a:rPr lang="en-US" dirty="0" smtClean="0"/>
              <a:t>and guide </a:t>
            </a:r>
            <a:r>
              <a:rPr lang="en-US" dirty="0"/>
              <a:t>the packet to its destination without sending it to all other hosts. The switch </a:t>
            </a:r>
            <a:r>
              <a:rPr lang="en-US" dirty="0" smtClean="0"/>
              <a:t>alleviates the </a:t>
            </a:r>
            <a:r>
              <a:rPr lang="en-US" dirty="0"/>
              <a:t>traffic in the LAN and allows more than one pair to communicate with each</a:t>
            </a:r>
          </a:p>
          <a:p>
            <a:pPr algn="just"/>
            <a:r>
              <a:rPr lang="en-US" dirty="0"/>
              <a:t>other at the same time if there is no common source and destination among them. </a:t>
            </a:r>
            <a:r>
              <a:rPr lang="en-US" dirty="0" smtClean="0"/>
              <a:t>Note that </a:t>
            </a:r>
            <a:r>
              <a:rPr lang="en-US" dirty="0"/>
              <a:t>the above definition of a LAN does not define the minimum or maximum number </a:t>
            </a:r>
            <a:r>
              <a:rPr lang="en-US" dirty="0" smtClean="0"/>
              <a:t>of hosts </a:t>
            </a:r>
            <a:r>
              <a:rPr lang="en-US" dirty="0"/>
              <a:t>in a LAN. Figure 1.8 shows a LAN using either a common cable or a switch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755571"/>
            <a:ext cx="6176962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5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3616"/>
            <a:ext cx="7886700" cy="3817938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Wide Area Network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wide area network (WAN) </a:t>
            </a:r>
            <a:r>
              <a:rPr lang="en-US" dirty="0"/>
              <a:t>is also an interconnection of devices capable of communication</a:t>
            </a:r>
            <a:r>
              <a:rPr lang="en-US" dirty="0" smtClean="0"/>
              <a:t>. However</a:t>
            </a:r>
            <a:r>
              <a:rPr lang="en-US" dirty="0"/>
              <a:t>, there are some differences between a LAN and a WAN. A LAN is </a:t>
            </a:r>
            <a:r>
              <a:rPr lang="en-US" dirty="0" smtClean="0"/>
              <a:t>normally limited </a:t>
            </a:r>
            <a:r>
              <a:rPr lang="en-US" dirty="0"/>
              <a:t>in size, spanning an office, a building, or a campus; a WAN has a wider </a:t>
            </a:r>
            <a:r>
              <a:rPr lang="en-US" dirty="0" smtClean="0"/>
              <a:t>geographical span</a:t>
            </a:r>
            <a:r>
              <a:rPr lang="en-US" dirty="0"/>
              <a:t>, spanning a town, a state, a country, or even the world. A LAN interconnects hosts;</a:t>
            </a:r>
          </a:p>
          <a:p>
            <a:pPr algn="just"/>
            <a:r>
              <a:rPr lang="en-US" dirty="0"/>
              <a:t>a WAN interconnects connecting devices such as switches, routers, or modems. A LAN </a:t>
            </a:r>
            <a:r>
              <a:rPr lang="en-US" dirty="0" smtClean="0"/>
              <a:t>is normally </a:t>
            </a:r>
            <a:r>
              <a:rPr lang="en-US" dirty="0"/>
              <a:t>privately owned by the organization that uses it; a WAN is normally created </a:t>
            </a:r>
            <a:r>
              <a:rPr lang="en-US" dirty="0" smtClean="0"/>
              <a:t>and run </a:t>
            </a:r>
            <a:r>
              <a:rPr lang="en-US" dirty="0"/>
              <a:t>by communication companies and leased by an organization that uses it. We see </a:t>
            </a:r>
            <a:r>
              <a:rPr lang="en-US" dirty="0" smtClean="0"/>
              <a:t>two distinct </a:t>
            </a:r>
            <a:r>
              <a:rPr lang="en-US" dirty="0"/>
              <a:t>examples of WANs today: point-to-point WANs and switched WANs.</a:t>
            </a:r>
          </a:p>
          <a:p>
            <a:pPr algn="just"/>
            <a:r>
              <a:rPr lang="en-IN" b="1" i="1" dirty="0"/>
              <a:t>Point-to-Point WAN</a:t>
            </a:r>
          </a:p>
          <a:p>
            <a:pPr algn="just"/>
            <a:r>
              <a:rPr lang="en-US" dirty="0"/>
              <a:t>A point-to-point WAN is a network that connects two communicating devices through a </a:t>
            </a:r>
            <a:r>
              <a:rPr lang="en-US" dirty="0" smtClean="0"/>
              <a:t>transmission media </a:t>
            </a:r>
            <a:r>
              <a:rPr lang="en-US" dirty="0"/>
              <a:t>(cable or air). We will see examples of these WANs when we discuss how to</a:t>
            </a:r>
          </a:p>
          <a:p>
            <a:pPr algn="just"/>
            <a:r>
              <a:rPr lang="en-US" dirty="0"/>
              <a:t>connect the networks to one another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67200"/>
            <a:ext cx="8181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8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7886700" cy="2746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Switched WAN</a:t>
            </a:r>
          </a:p>
          <a:p>
            <a:pPr algn="just"/>
            <a:r>
              <a:rPr lang="en-US" sz="2400" dirty="0"/>
              <a:t>A switched WAN is a network with more than two ends. A switched WAN, as we </a:t>
            </a:r>
            <a:r>
              <a:rPr lang="en-US" sz="2400" dirty="0" smtClean="0"/>
              <a:t>will see </a:t>
            </a:r>
            <a:r>
              <a:rPr lang="en-US" sz="2400" dirty="0"/>
              <a:t>shortly, is used in the backbone of </a:t>
            </a:r>
            <a:r>
              <a:rPr lang="en-US" sz="2400" dirty="0" smtClean="0"/>
              <a:t> </a:t>
            </a:r>
            <a:r>
              <a:rPr lang="en-US" sz="2400" dirty="0" err="1" smtClean="0"/>
              <a:t>lobal</a:t>
            </a:r>
            <a:r>
              <a:rPr lang="en-US" sz="2400" dirty="0" smtClean="0"/>
              <a:t> </a:t>
            </a:r>
            <a:r>
              <a:rPr lang="en-US" sz="2400" dirty="0"/>
              <a:t>communication today. We can say </a:t>
            </a:r>
            <a:r>
              <a:rPr lang="en-US" sz="2400" dirty="0" smtClean="0"/>
              <a:t> that a switched </a:t>
            </a:r>
            <a:r>
              <a:rPr lang="en-US" sz="2400" dirty="0"/>
              <a:t>WAN is a combination of several point-to-point WANs that are </a:t>
            </a:r>
            <a:r>
              <a:rPr lang="en-US" sz="2400" dirty="0" smtClean="0"/>
              <a:t> connected by switches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74019"/>
            <a:ext cx="8067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886700" cy="37338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i="1" dirty="0"/>
              <a:t>Internetwork</a:t>
            </a:r>
          </a:p>
          <a:p>
            <a:pPr algn="just"/>
            <a:r>
              <a:rPr lang="en-US" dirty="0"/>
              <a:t>Today, it is very rare to see a LAN or a WAN in isolation; they are connected to </a:t>
            </a:r>
            <a:r>
              <a:rPr lang="en-US" dirty="0" smtClean="0"/>
              <a:t>one another</a:t>
            </a:r>
            <a:r>
              <a:rPr lang="en-US" dirty="0"/>
              <a:t>. When two or more networks are connected, they make an </a:t>
            </a:r>
            <a:r>
              <a:rPr lang="en-US" b="1" dirty="0"/>
              <a:t>internetwork, </a:t>
            </a:r>
            <a:r>
              <a:rPr lang="en-US" dirty="0" smtClean="0"/>
              <a:t>or </a:t>
            </a:r>
            <a:r>
              <a:rPr lang="en-US" b="1" dirty="0" smtClean="0"/>
              <a:t>internet</a:t>
            </a:r>
            <a:r>
              <a:rPr lang="en-US" b="1" dirty="0"/>
              <a:t>. </a:t>
            </a:r>
            <a:endParaRPr lang="en-US" b="1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an example, assume that an organization has two offices, one on the </a:t>
            </a:r>
            <a:r>
              <a:rPr lang="en-US" dirty="0" smtClean="0"/>
              <a:t>east coast </a:t>
            </a:r>
            <a:r>
              <a:rPr lang="en-US" dirty="0"/>
              <a:t>and the other on the west coast. Each office has a LAN that allows all employees </a:t>
            </a:r>
            <a:r>
              <a:rPr lang="en-US" dirty="0" smtClean="0"/>
              <a:t>in the </a:t>
            </a:r>
            <a:r>
              <a:rPr lang="en-US" dirty="0"/>
              <a:t>office to communicate with each other.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make the communication between </a:t>
            </a:r>
            <a:r>
              <a:rPr lang="en-US" dirty="0" smtClean="0"/>
              <a:t>employees at </a:t>
            </a:r>
            <a:r>
              <a:rPr lang="en-US" dirty="0"/>
              <a:t>different offices possible, the management leases a point-to-point dedicated </a:t>
            </a:r>
            <a:r>
              <a:rPr lang="en-US" dirty="0" smtClean="0"/>
              <a:t>WAN from </a:t>
            </a:r>
            <a:r>
              <a:rPr lang="en-US" dirty="0"/>
              <a:t>a service provider, such as a telephone company, and connects the two LANs. </a:t>
            </a:r>
            <a:endParaRPr lang="en-US" dirty="0" smtClean="0"/>
          </a:p>
          <a:p>
            <a:pPr algn="just"/>
            <a:r>
              <a:rPr lang="en-US" dirty="0" smtClean="0"/>
              <a:t>Now the </a:t>
            </a:r>
            <a:r>
              <a:rPr lang="en-US" dirty="0"/>
              <a:t>company has an internetwork, or a private internet (with lowercase </a:t>
            </a:r>
            <a:r>
              <a:rPr lang="en-US" i="1" dirty="0" err="1"/>
              <a:t>i</a:t>
            </a:r>
            <a:r>
              <a:rPr lang="en-US" dirty="0"/>
              <a:t>). </a:t>
            </a:r>
            <a:r>
              <a:rPr lang="en-US" dirty="0" smtClean="0"/>
              <a:t>Communication between </a:t>
            </a:r>
            <a:r>
              <a:rPr lang="en-US" dirty="0"/>
              <a:t>offices is now </a:t>
            </a:r>
            <a:r>
              <a:rPr lang="en-US" dirty="0" smtClean="0"/>
              <a:t>possible</a:t>
            </a:r>
          </a:p>
          <a:p>
            <a:r>
              <a:rPr lang="en-US" dirty="0"/>
              <a:t>When a host in the west coast office sends a message to another host in the </a:t>
            </a:r>
            <a:r>
              <a:rPr lang="en-US" dirty="0" smtClean="0"/>
              <a:t>same office</a:t>
            </a:r>
            <a:r>
              <a:rPr lang="en-US" dirty="0"/>
              <a:t>, the router blocks the message, but the switch directs the message to the destination</a:t>
            </a:r>
            <a:r>
              <a:rPr lang="en-US" dirty="0" smtClean="0"/>
              <a:t>. On </a:t>
            </a:r>
            <a:r>
              <a:rPr lang="en-US" dirty="0"/>
              <a:t>the other hand, when a host on the west coast sends a message to a host on the </a:t>
            </a:r>
            <a:r>
              <a:rPr lang="en-US" dirty="0" smtClean="0"/>
              <a:t>east coast</a:t>
            </a:r>
            <a:r>
              <a:rPr lang="en-US" dirty="0"/>
              <a:t>, router R1 routes the packet to router R2, and the packet reaches the destination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8258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36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439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341947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Switching</a:t>
            </a:r>
          </a:p>
          <a:p>
            <a:pPr algn="just"/>
            <a:r>
              <a:rPr lang="en-US" dirty="0"/>
              <a:t>An internet is a </a:t>
            </a:r>
            <a:r>
              <a:rPr lang="en-US" b="1" dirty="0"/>
              <a:t>switched network </a:t>
            </a:r>
            <a:r>
              <a:rPr lang="en-US" dirty="0"/>
              <a:t>in which a switch connects at least two </a:t>
            </a:r>
            <a:r>
              <a:rPr lang="en-US" dirty="0" smtClean="0"/>
              <a:t>links together</a:t>
            </a:r>
            <a:r>
              <a:rPr lang="en-US" dirty="0"/>
              <a:t>. A switch needs to forward data from a network to another network </a:t>
            </a:r>
            <a:r>
              <a:rPr lang="en-US" dirty="0" smtClean="0"/>
              <a:t>when required</a:t>
            </a:r>
            <a:r>
              <a:rPr lang="en-US" dirty="0"/>
              <a:t>. The two most common types of switched networks are circuit-switched </a:t>
            </a:r>
            <a:r>
              <a:rPr lang="en-US" dirty="0" smtClean="0"/>
              <a:t>and packet-switched </a:t>
            </a:r>
            <a:r>
              <a:rPr lang="en-US" dirty="0"/>
              <a:t>networks. We discuss both next.</a:t>
            </a:r>
          </a:p>
          <a:p>
            <a:pPr marL="0" indent="0" algn="just">
              <a:buNone/>
            </a:pPr>
            <a:r>
              <a:rPr lang="en-IN" b="1" i="1" dirty="0"/>
              <a:t>Circuit-Switched </a:t>
            </a:r>
            <a:r>
              <a:rPr lang="en-IN" b="1" i="1" dirty="0" smtClean="0"/>
              <a:t>Network</a:t>
            </a:r>
          </a:p>
          <a:p>
            <a:pPr algn="just"/>
            <a:r>
              <a:rPr lang="en-US" dirty="0"/>
              <a:t>In a </a:t>
            </a:r>
            <a:r>
              <a:rPr lang="en-US" b="1" dirty="0"/>
              <a:t>circuit-switched network, </a:t>
            </a:r>
            <a:r>
              <a:rPr lang="en-US" dirty="0"/>
              <a:t>a dedicated connection, called a circuit, is </a:t>
            </a:r>
            <a:r>
              <a:rPr lang="en-US" dirty="0" smtClean="0"/>
              <a:t>always available </a:t>
            </a:r>
            <a:r>
              <a:rPr lang="en-US" dirty="0"/>
              <a:t>between the two end systems; the switch can only make it active or inactive.</a:t>
            </a:r>
          </a:p>
          <a:p>
            <a:pPr algn="just"/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a very simple switched network that connects four telephones </a:t>
            </a:r>
            <a:r>
              <a:rPr lang="en-US" dirty="0" smtClean="0"/>
              <a:t>to each </a:t>
            </a:r>
            <a:r>
              <a:rPr lang="en-US" dirty="0"/>
              <a:t>end. We have used telephone sets instead of computers as an end system </a:t>
            </a:r>
            <a:r>
              <a:rPr lang="en-US" dirty="0" smtClean="0"/>
              <a:t>because circuit </a:t>
            </a:r>
            <a:r>
              <a:rPr lang="en-US" dirty="0"/>
              <a:t>switching was very common in telephone networks in the past, although part </a:t>
            </a:r>
            <a:r>
              <a:rPr lang="en-US" dirty="0" smtClean="0"/>
              <a:t>of the </a:t>
            </a:r>
            <a:r>
              <a:rPr lang="en-US" dirty="0"/>
              <a:t>telephone network today is a packet-switched </a:t>
            </a:r>
            <a:r>
              <a:rPr lang="en-US" dirty="0" smtClean="0"/>
              <a:t>network </a:t>
            </a:r>
            <a:r>
              <a:rPr lang="en-US" dirty="0"/>
              <a:t>line connecting two switches is a high-capacity communication line that can handle four voice communications at the same time; the capacity can be shared between all pairs of telephone sets. The switches used in this example have forwarding tasks but no </a:t>
            </a:r>
            <a:r>
              <a:rPr lang="en-IN" dirty="0"/>
              <a:t>storing 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4038600"/>
            <a:ext cx="6924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20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Let us look at two cases. In the first case, all telephone sets are busy; four people </a:t>
            </a:r>
            <a:r>
              <a:rPr lang="en-US" dirty="0" smtClean="0"/>
              <a:t>at one </a:t>
            </a:r>
            <a:r>
              <a:rPr lang="en-US" dirty="0"/>
              <a:t>site are talking with four people at the other site; the capacity of the thick line </a:t>
            </a:r>
            <a:r>
              <a:rPr lang="en-US" dirty="0" smtClean="0"/>
              <a:t>is fully </a:t>
            </a:r>
            <a:r>
              <a:rPr lang="en-US" dirty="0"/>
              <a:t>used. In the second case, only one telephone set at one side is connected to a </a:t>
            </a:r>
            <a:r>
              <a:rPr lang="en-US" dirty="0" smtClean="0"/>
              <a:t>telephone set </a:t>
            </a:r>
            <a:r>
              <a:rPr lang="en-US" dirty="0"/>
              <a:t>at the other side; only one-fourth of the capacity of the thick line is used. </a:t>
            </a:r>
            <a:r>
              <a:rPr lang="en-US" dirty="0" smtClean="0"/>
              <a:t>This means </a:t>
            </a:r>
            <a:r>
              <a:rPr lang="en-US" dirty="0"/>
              <a:t>that a circuit-switched network is efficient only when it is working at its </a:t>
            </a:r>
            <a:r>
              <a:rPr lang="en-US" dirty="0" smtClean="0"/>
              <a:t>full capacity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most </a:t>
            </a:r>
            <a:r>
              <a:rPr lang="en-US" dirty="0"/>
              <a:t>of the time, it is inefficient because it is working at partial capacity. </a:t>
            </a:r>
            <a:r>
              <a:rPr lang="en-US" dirty="0" smtClean="0"/>
              <a:t>The reason </a:t>
            </a:r>
            <a:r>
              <a:rPr lang="en-US" dirty="0"/>
              <a:t>that we need to make the capacity of the thick line four times the capacity </a:t>
            </a:r>
            <a:r>
              <a:rPr lang="en-US" dirty="0" smtClean="0"/>
              <a:t>of each </a:t>
            </a:r>
            <a:r>
              <a:rPr lang="en-US" dirty="0"/>
              <a:t>voice line is that we do not want communication to fail when all telephone sets </a:t>
            </a:r>
            <a:r>
              <a:rPr lang="en-US" dirty="0" smtClean="0"/>
              <a:t>at one </a:t>
            </a:r>
            <a:r>
              <a:rPr lang="en-US" dirty="0"/>
              <a:t>side want to be connected with all telephone sets at the other side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6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1148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i="1" dirty="0"/>
              <a:t>Packet-Switched Network</a:t>
            </a:r>
          </a:p>
          <a:p>
            <a:pPr algn="just"/>
            <a:r>
              <a:rPr lang="en-US" dirty="0"/>
              <a:t>In a computer network, the communication </a:t>
            </a:r>
            <a:r>
              <a:rPr lang="en-US" dirty="0" err="1" smtClean="0"/>
              <a:t>etween</a:t>
            </a:r>
            <a:r>
              <a:rPr lang="en-US" dirty="0" smtClean="0"/>
              <a:t> </a:t>
            </a:r>
            <a:r>
              <a:rPr lang="en-US" dirty="0"/>
              <a:t>the two ends is done in blocks </a:t>
            </a:r>
            <a:r>
              <a:rPr lang="en-US" dirty="0" smtClean="0"/>
              <a:t>of data </a:t>
            </a:r>
            <a:r>
              <a:rPr lang="en-US" dirty="0"/>
              <a:t>called </a:t>
            </a:r>
            <a:r>
              <a:rPr lang="en-US" b="1" dirty="0"/>
              <a:t>packets. </a:t>
            </a:r>
            <a:endParaRPr lang="en-US" b="1" dirty="0" smtClean="0"/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other words, instead of the continuous communication we </a:t>
            </a:r>
            <a:r>
              <a:rPr lang="en-US" dirty="0" smtClean="0"/>
              <a:t>see between </a:t>
            </a:r>
            <a:r>
              <a:rPr lang="en-US" dirty="0"/>
              <a:t>two telephone sets when they are being used, we see the exchange of </a:t>
            </a:r>
            <a:r>
              <a:rPr lang="en-US" dirty="0" smtClean="0"/>
              <a:t>individual data </a:t>
            </a:r>
            <a:r>
              <a:rPr lang="en-US" dirty="0"/>
              <a:t>packets between the two computers. This allows us to make the switches </a:t>
            </a:r>
            <a:r>
              <a:rPr lang="en-US" dirty="0" smtClean="0"/>
              <a:t>function for </a:t>
            </a:r>
            <a:r>
              <a:rPr lang="en-US" dirty="0"/>
              <a:t>both storing and forwarding because a packet is an independent entity that </a:t>
            </a:r>
            <a:r>
              <a:rPr lang="en-US" dirty="0" smtClean="0"/>
              <a:t>can be </a:t>
            </a:r>
            <a:r>
              <a:rPr lang="en-US" dirty="0"/>
              <a:t>stored and sent </a:t>
            </a:r>
            <a:r>
              <a:rPr lang="en-US" dirty="0" smtClean="0"/>
              <a:t>later.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router in a packet-switched network has a queue that can store and forward </a:t>
            </a:r>
            <a:r>
              <a:rPr lang="en-US" dirty="0" smtClean="0"/>
              <a:t>the packet</a:t>
            </a:r>
            <a:r>
              <a:rPr lang="en-US" dirty="0"/>
              <a:t>. Now assume that the capacity of the thick line is only twice the capacity of </a:t>
            </a:r>
            <a:r>
              <a:rPr lang="en-US" dirty="0" smtClean="0"/>
              <a:t>the data </a:t>
            </a:r>
            <a:r>
              <a:rPr lang="en-US" dirty="0"/>
              <a:t>line connecting the computers to the routers. If only two computers (one at </a:t>
            </a:r>
            <a:r>
              <a:rPr lang="en-US" dirty="0" smtClean="0"/>
              <a:t>each site</a:t>
            </a:r>
            <a:r>
              <a:rPr lang="en-US" dirty="0"/>
              <a:t>) need to communicate with each other, there is no waiting for the packets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if packets arrive at one router when the thick line is already working at its </a:t>
            </a:r>
            <a:r>
              <a:rPr lang="en-US" dirty="0" smtClean="0"/>
              <a:t>full capacity</a:t>
            </a:r>
            <a:r>
              <a:rPr lang="en-US" dirty="0"/>
              <a:t>, the packets should be stored and forwarded in the order they arrived. The </a:t>
            </a:r>
            <a:r>
              <a:rPr lang="en-US" dirty="0" smtClean="0"/>
              <a:t>two simple </a:t>
            </a:r>
            <a:r>
              <a:rPr lang="en-US" dirty="0"/>
              <a:t>examples show that a packet-switched network is more efficient than a </a:t>
            </a:r>
            <a:r>
              <a:rPr lang="en-US" dirty="0" smtClean="0"/>
              <a:t>circuit switched network</a:t>
            </a:r>
            <a:r>
              <a:rPr lang="en-US" dirty="0"/>
              <a:t>, but the packets may encounter some delays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81475"/>
            <a:ext cx="6791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97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7886700" cy="41148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The Internet</a:t>
            </a:r>
          </a:p>
          <a:p>
            <a:pPr algn="just"/>
            <a:r>
              <a:rPr lang="en-US" dirty="0"/>
              <a:t>As we discussed before, an internet (note the lowercase </a:t>
            </a:r>
            <a:r>
              <a:rPr lang="en-US" i="1" dirty="0" err="1"/>
              <a:t>i</a:t>
            </a:r>
            <a:r>
              <a:rPr lang="en-US" dirty="0"/>
              <a:t>) is two or more networks </a:t>
            </a:r>
            <a:r>
              <a:rPr lang="en-US" dirty="0" smtClean="0"/>
              <a:t>that can </a:t>
            </a:r>
            <a:r>
              <a:rPr lang="en-US" dirty="0"/>
              <a:t>communicate with each other. The most notable internet is called the </a:t>
            </a:r>
            <a:r>
              <a:rPr lang="en-US" b="1" dirty="0" smtClean="0"/>
              <a:t>Internet </a:t>
            </a:r>
            <a:r>
              <a:rPr lang="en-US" dirty="0" smtClean="0"/>
              <a:t>(</a:t>
            </a:r>
            <a:r>
              <a:rPr lang="en-US" dirty="0"/>
              <a:t>uppercase </a:t>
            </a:r>
            <a:r>
              <a:rPr lang="en-US" i="1" dirty="0"/>
              <a:t>I </a:t>
            </a:r>
            <a:r>
              <a:rPr lang="en-US" dirty="0"/>
              <a:t>), and is composed of thousands of interconnected networks. </a:t>
            </a:r>
            <a:endParaRPr lang="en-US" dirty="0" smtClean="0"/>
          </a:p>
          <a:p>
            <a:pPr algn="just"/>
            <a:r>
              <a:rPr lang="en-US" dirty="0" smtClean="0"/>
              <a:t>Figure shows </a:t>
            </a:r>
            <a:r>
              <a:rPr lang="en-US" dirty="0"/>
              <a:t>a conceptual (not geographical) view of the Internet</a:t>
            </a:r>
            <a:r>
              <a:rPr lang="en-US" dirty="0" smtClean="0"/>
              <a:t>. The </a:t>
            </a:r>
            <a:r>
              <a:rPr lang="en-US" dirty="0"/>
              <a:t>figure shows the Internet as several backbones, provider networks, and </a:t>
            </a:r>
            <a:r>
              <a:rPr lang="en-US" dirty="0" smtClean="0"/>
              <a:t>customer networks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top level, the </a:t>
            </a:r>
            <a:r>
              <a:rPr lang="en-US" i="1" dirty="0"/>
              <a:t>backbones </a:t>
            </a:r>
            <a:r>
              <a:rPr lang="en-US" dirty="0"/>
              <a:t>are large networks owned by </a:t>
            </a:r>
            <a:r>
              <a:rPr lang="en-US" dirty="0" smtClean="0"/>
              <a:t>some communication </a:t>
            </a:r>
            <a:r>
              <a:rPr lang="en-US" dirty="0"/>
              <a:t>companies such as Sprint, Verizon (MCI), AT&amp;T, and NTT.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28999"/>
            <a:ext cx="6319837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1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backbone networks are connected through some complex switching systems, called </a:t>
            </a:r>
            <a:r>
              <a:rPr lang="en-US" i="1" dirty="0"/>
              <a:t>peering points</a:t>
            </a:r>
            <a:r>
              <a:rPr lang="en-US" dirty="0"/>
              <a:t>. At the second level, there are smaller networks, called </a:t>
            </a:r>
            <a:r>
              <a:rPr lang="en-US" i="1" dirty="0"/>
              <a:t>provider networks</a:t>
            </a:r>
            <a:r>
              <a:rPr lang="en-US" dirty="0"/>
              <a:t>, that use the services of the backbones for a fee. The provider networks are connected to backbones and sometimes to other provider networks. The </a:t>
            </a:r>
            <a:r>
              <a:rPr lang="en-US" i="1" dirty="0"/>
              <a:t>customer networks </a:t>
            </a:r>
            <a:r>
              <a:rPr lang="en-US" dirty="0" smtClean="0"/>
              <a:t>are </a:t>
            </a:r>
            <a:r>
              <a:rPr lang="en-US" dirty="0"/>
              <a:t>networks at the edge of the Internet that actually use the services provided by the Internet.</a:t>
            </a:r>
          </a:p>
          <a:p>
            <a:pPr algn="just"/>
            <a:r>
              <a:rPr lang="en-US" dirty="0"/>
              <a:t>They pay fees to provider networks for receiving services.</a:t>
            </a:r>
          </a:p>
          <a:p>
            <a:pPr algn="just"/>
            <a:r>
              <a:rPr lang="en-US" dirty="0"/>
              <a:t>Backbones and provider networks are also called </a:t>
            </a:r>
            <a:r>
              <a:rPr lang="en-US" b="1" dirty="0"/>
              <a:t>Internet Service </a:t>
            </a:r>
            <a:r>
              <a:rPr lang="en-US" b="1" dirty="0" smtClean="0"/>
              <a:t>Providers (</a:t>
            </a:r>
            <a:r>
              <a:rPr lang="en-US" b="1" dirty="0"/>
              <a:t>ISPs). </a:t>
            </a:r>
            <a:r>
              <a:rPr lang="en-US" dirty="0"/>
              <a:t>The backbones are often referred to as </a:t>
            </a:r>
            <a:r>
              <a:rPr lang="en-US" i="1" dirty="0"/>
              <a:t>international ISPs; </a:t>
            </a:r>
            <a:r>
              <a:rPr lang="en-US" dirty="0"/>
              <a:t>the provider </a:t>
            </a:r>
            <a:r>
              <a:rPr lang="en-US" dirty="0" smtClean="0"/>
              <a:t>networks are </a:t>
            </a:r>
            <a:r>
              <a:rPr lang="en-US" dirty="0"/>
              <a:t>often referred to as </a:t>
            </a:r>
            <a:r>
              <a:rPr lang="en-US" i="1" dirty="0"/>
              <a:t>national </a:t>
            </a:r>
            <a:r>
              <a:rPr lang="en-US" dirty="0"/>
              <a:t>or </a:t>
            </a:r>
            <a:r>
              <a:rPr lang="en-US" i="1" dirty="0"/>
              <a:t>regional ISPs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CS3591 </a:t>
            </a:r>
            <a:r>
              <a:rPr lang="en-IN" b="1" dirty="0" smtClean="0"/>
              <a:t>COMPUTER </a:t>
            </a:r>
            <a:r>
              <a:rPr lang="en-IN" b="1" dirty="0"/>
              <a:t>NETWORKS 		</a:t>
            </a:r>
            <a:r>
              <a:rPr lang="en-IN" b="1" dirty="0" smtClean="0"/>
              <a:t>	L </a:t>
            </a:r>
            <a:r>
              <a:rPr lang="en-IN" b="1" dirty="0"/>
              <a:t>T P C  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					 </a:t>
            </a:r>
            <a:r>
              <a:rPr lang="en-IN" b="1" dirty="0"/>
              <a:t>3 0 2 </a:t>
            </a:r>
            <a:r>
              <a:rPr lang="en-IN" b="1" dirty="0" smtClean="0"/>
              <a:t>4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COURSE OBJECTIVES: </a:t>
            </a:r>
            <a:endParaRPr lang="en-IN" dirty="0"/>
          </a:p>
          <a:p>
            <a:pPr lvl="0"/>
            <a:r>
              <a:rPr lang="en-IN" dirty="0"/>
              <a:t>To understand the concept of layering in networks. </a:t>
            </a:r>
          </a:p>
          <a:p>
            <a:pPr lvl="0"/>
            <a:r>
              <a:rPr lang="en-IN" dirty="0"/>
              <a:t>To know the functions of protocols of each layer of TCP/IP protocol suite. </a:t>
            </a:r>
          </a:p>
          <a:p>
            <a:pPr lvl="0"/>
            <a:r>
              <a:rPr lang="en-IN" dirty="0"/>
              <a:t>To visualize the end-to-end flow of information. </a:t>
            </a:r>
          </a:p>
          <a:p>
            <a:pPr lvl="0"/>
            <a:r>
              <a:rPr lang="en-IN" dirty="0"/>
              <a:t>To learn the functions of network layer and the various routing protocols </a:t>
            </a:r>
          </a:p>
          <a:p>
            <a:r>
              <a:rPr lang="en-IN" dirty="0"/>
              <a:t>To familiarize the functions and protocols of the Transport layer </a:t>
            </a:r>
            <a:r>
              <a:rPr lang="en-IN" b="1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66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Line 24"/>
          <p:cNvSpPr>
            <a:spLocks noChangeShapeType="1"/>
          </p:cNvSpPr>
          <p:nvPr/>
        </p:nvSpPr>
        <p:spPr bwMode="auto">
          <a:xfrm>
            <a:off x="1643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5234" name="Group 347"/>
          <p:cNvGrpSpPr>
            <a:grpSpLocks/>
          </p:cNvGrpSpPr>
          <p:nvPr/>
        </p:nvGrpSpPr>
        <p:grpSpPr bwMode="auto">
          <a:xfrm>
            <a:off x="2359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235" name="Line 26"/>
          <p:cNvSpPr>
            <a:spLocks noChangeShapeType="1"/>
          </p:cNvSpPr>
          <p:nvPr/>
        </p:nvSpPr>
        <p:spPr bwMode="auto">
          <a:xfrm>
            <a:off x="3567113" y="4656138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236" name="Rectangle 30"/>
          <p:cNvSpPr>
            <a:spLocks noChangeArrowheads="1"/>
          </p:cNvSpPr>
          <p:nvPr/>
        </p:nvSpPr>
        <p:spPr bwMode="auto">
          <a:xfrm>
            <a:off x="3233738" y="4527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37" name="Rectangle 31"/>
          <p:cNvSpPr>
            <a:spLocks noChangeArrowheads="1"/>
          </p:cNvSpPr>
          <p:nvPr/>
        </p:nvSpPr>
        <p:spPr bwMode="auto">
          <a:xfrm>
            <a:off x="3389313" y="4527550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38" name="Rectangle 38"/>
          <p:cNvSpPr>
            <a:spLocks noChangeArrowheads="1"/>
          </p:cNvSpPr>
          <p:nvPr/>
        </p:nvSpPr>
        <p:spPr bwMode="auto">
          <a:xfrm>
            <a:off x="3524250" y="446563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39" name="Line 25"/>
          <p:cNvSpPr>
            <a:spLocks noChangeShapeType="1"/>
          </p:cNvSpPr>
          <p:nvPr/>
        </p:nvSpPr>
        <p:spPr bwMode="auto">
          <a:xfrm flipV="1">
            <a:off x="1641475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240" name="Rectangle 32"/>
          <p:cNvSpPr>
            <a:spLocks noChangeArrowheads="1"/>
          </p:cNvSpPr>
          <p:nvPr/>
        </p:nvSpPr>
        <p:spPr bwMode="auto">
          <a:xfrm>
            <a:off x="2181225" y="442753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41" name="Line 33"/>
          <p:cNvSpPr>
            <a:spLocks noChangeShapeType="1"/>
          </p:cNvSpPr>
          <p:nvPr/>
        </p:nvSpPr>
        <p:spPr bwMode="auto">
          <a:xfrm>
            <a:off x="2132013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242" name="Text Box 36"/>
          <p:cNvSpPr txBox="1">
            <a:spLocks noChangeArrowheads="1"/>
          </p:cNvSpPr>
          <p:nvPr/>
        </p:nvSpPr>
        <p:spPr bwMode="auto">
          <a:xfrm>
            <a:off x="765175" y="392112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5243" name="Text Box 37"/>
          <p:cNvSpPr txBox="1">
            <a:spLocks noChangeArrowheads="1"/>
          </p:cNvSpPr>
          <p:nvPr/>
        </p:nvSpPr>
        <p:spPr bwMode="auto">
          <a:xfrm>
            <a:off x="941388" y="4873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B</a:t>
            </a:r>
          </a:p>
        </p:txBody>
      </p:sp>
      <p:grpSp>
        <p:nvGrpSpPr>
          <p:cNvPr id="95244" name="Group 66"/>
          <p:cNvGrpSpPr>
            <a:grpSpLocks/>
          </p:cNvGrpSpPr>
          <p:nvPr/>
        </p:nvGrpSpPr>
        <p:grpSpPr bwMode="auto">
          <a:xfrm>
            <a:off x="915988" y="3921125"/>
            <a:ext cx="779462" cy="679450"/>
            <a:chOff x="-44" y="1473"/>
            <a:chExt cx="981" cy="1105"/>
          </a:xfrm>
        </p:grpSpPr>
        <p:pic>
          <p:nvPicPr>
            <p:cNvPr id="95277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78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5245" name="Group 69"/>
          <p:cNvGrpSpPr>
            <a:grpSpLocks/>
          </p:cNvGrpSpPr>
          <p:nvPr/>
        </p:nvGrpSpPr>
        <p:grpSpPr bwMode="auto">
          <a:xfrm>
            <a:off x="966788" y="4927600"/>
            <a:ext cx="779462" cy="679450"/>
            <a:chOff x="-44" y="1473"/>
            <a:chExt cx="981" cy="1105"/>
          </a:xfrm>
        </p:grpSpPr>
        <p:pic>
          <p:nvPicPr>
            <p:cNvPr id="9527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7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5246" name="Group 347"/>
          <p:cNvGrpSpPr>
            <a:grpSpLocks/>
          </p:cNvGrpSpPr>
          <p:nvPr/>
        </p:nvGrpSpPr>
        <p:grpSpPr bwMode="auto">
          <a:xfrm>
            <a:off x="5497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247" name="Rectangle 31"/>
          <p:cNvSpPr>
            <a:spLocks noChangeArrowheads="1"/>
          </p:cNvSpPr>
          <p:nvPr/>
        </p:nvSpPr>
        <p:spPr bwMode="auto">
          <a:xfrm>
            <a:off x="1744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48" name="Line 33"/>
          <p:cNvSpPr>
            <a:spLocks noChangeShapeType="1"/>
          </p:cNvSpPr>
          <p:nvPr/>
        </p:nvSpPr>
        <p:spPr bwMode="auto">
          <a:xfrm flipV="1">
            <a:off x="1919288" y="5053013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249" name="Rectangle 89"/>
          <p:cNvSpPr>
            <a:spLocks noChangeArrowheads="1"/>
          </p:cNvSpPr>
          <p:nvPr/>
        </p:nvSpPr>
        <p:spPr bwMode="auto">
          <a:xfrm>
            <a:off x="3081338" y="4529138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50" name="Rectangle 89"/>
          <p:cNvSpPr>
            <a:spLocks noChangeArrowheads="1"/>
          </p:cNvSpPr>
          <p:nvPr/>
        </p:nvSpPr>
        <p:spPr bwMode="auto">
          <a:xfrm>
            <a:off x="2932113" y="4527550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51" name="Rectangle 89"/>
          <p:cNvSpPr>
            <a:spLocks noChangeArrowheads="1"/>
          </p:cNvSpPr>
          <p:nvPr/>
        </p:nvSpPr>
        <p:spPr bwMode="auto">
          <a:xfrm>
            <a:off x="2779713" y="4530725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5252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95253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8905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loss and delay occur?</a:t>
            </a:r>
            <a:endParaRPr lang="en-US" altLang="en-US" sz="4800" smtClean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packets </a:t>
            </a:r>
            <a:r>
              <a:rPr lang="en-US" i="1" dirty="0">
                <a:ea typeface="ＭＳ Ｐゴシック" charset="0"/>
              </a:rPr>
              <a:t>queue</a:t>
            </a:r>
            <a:r>
              <a:rPr lang="en-US" dirty="0">
                <a:ea typeface="ＭＳ Ｐゴシック" charset="0"/>
              </a:rPr>
              <a:t> in router buffers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87338" indent="-287338" eaLnBrk="1" hangingPunct="1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packet arrival rate to link (temporarily) exceeds output link capacity</a:t>
            </a:r>
          </a:p>
          <a:p>
            <a:pPr marL="287338" indent="-287338" eaLnBrk="1" hangingPunct="1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621088" y="2982913"/>
            <a:ext cx="3979862" cy="1454150"/>
            <a:chOff x="2259" y="2090"/>
            <a:chExt cx="2507" cy="916"/>
          </a:xfrm>
        </p:grpSpPr>
        <p:sp>
          <p:nvSpPr>
            <p:cNvPr id="95264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95265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4802188"/>
            <a:ext cx="3414712" cy="804862"/>
            <a:chOff x="2103" y="3214"/>
            <a:chExt cx="2151" cy="507"/>
          </a:xfrm>
        </p:grpSpPr>
        <p:sp>
          <p:nvSpPr>
            <p:cNvPr id="95262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</a:rPr>
                <a:t>(delay)</a:t>
              </a:r>
            </a:p>
          </p:txBody>
        </p:sp>
        <p:sp>
          <p:nvSpPr>
            <p:cNvPr id="95263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4764088"/>
            <a:ext cx="4248150" cy="1511300"/>
            <a:chOff x="1586" y="3190"/>
            <a:chExt cx="2676" cy="952"/>
          </a:xfrm>
        </p:grpSpPr>
        <p:sp>
          <p:nvSpPr>
            <p:cNvPr id="95260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61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free (available) buffers: arriving packets </a:t>
              </a:r>
            </a:p>
            <a:p>
              <a:r>
                <a:rPr lang="en-US" altLang="en-US" sz="1800">
                  <a:solidFill>
                    <a:srgbClr val="000000"/>
                  </a:solidFill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</a:rPr>
                <a:t>) if no free buffers</a:t>
              </a:r>
            </a:p>
          </p:txBody>
        </p:sp>
      </p:grpSp>
      <p:sp>
        <p:nvSpPr>
          <p:cNvPr id="95259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1033E075-79C6-4FBF-84FE-2F664695439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50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97282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00025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US" smtClean="0"/>
              <a:t>Four sources of packet delay</a:t>
            </a:r>
            <a:endParaRPr lang="en-US" altLang="en-US" sz="4800" smtClean="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2013" y="4491038"/>
            <a:ext cx="3810000" cy="163671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ea typeface="ＭＳ Ｐゴシック" charset="0"/>
              </a:rPr>
              <a:t>proc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: nodal processing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marL="231775" indent="-231775" eaLnBrk="1" hangingPunct="1">
              <a:buSzTx/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check bit errors</a:t>
            </a:r>
          </a:p>
          <a:p>
            <a:pPr marL="231775" indent="-231775" eaLnBrk="1" hangingPunct="1">
              <a:buSzTx/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determine output link</a:t>
            </a:r>
          </a:p>
          <a:p>
            <a:pPr marL="231775" indent="-231775" eaLnBrk="1" hangingPunct="1">
              <a:buSzTx/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typically &lt; msec</a:t>
            </a:r>
          </a:p>
        </p:txBody>
      </p: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4802188" y="4492625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9728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2B304618-982D-4324-8EAB-42AB63A4AA2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51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7287" name="Group 70"/>
          <p:cNvGrpSpPr>
            <a:grpSpLocks/>
          </p:cNvGrpSpPr>
          <p:nvPr/>
        </p:nvGrpSpPr>
        <p:grpSpPr bwMode="auto">
          <a:xfrm>
            <a:off x="1743075" y="1249363"/>
            <a:ext cx="5894388" cy="2935287"/>
            <a:chOff x="1743075" y="1249363"/>
            <a:chExt cx="5894066" cy="2935287"/>
          </a:xfrm>
        </p:grpSpPr>
        <p:sp>
          <p:nvSpPr>
            <p:cNvPr id="97288" name="Line 24"/>
            <p:cNvSpPr>
              <a:spLocks noChangeShapeType="1"/>
            </p:cNvSpPr>
            <p:nvPr/>
          </p:nvSpPr>
          <p:spPr bwMode="auto">
            <a:xfrm>
              <a:off x="2620963" y="1857375"/>
              <a:ext cx="741362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7289" name="Group 347"/>
            <p:cNvGrpSpPr>
              <a:grpSpLocks/>
            </p:cNvGrpSpPr>
            <p:nvPr/>
          </p:nvGrpSpPr>
          <p:grpSpPr bwMode="auto">
            <a:xfrm>
              <a:off x="3336378" y="1905474"/>
              <a:ext cx="1162562" cy="715538"/>
              <a:chOff x="1871277" y="1576300"/>
              <a:chExt cx="1128371" cy="437861"/>
            </a:xfrm>
          </p:grpSpPr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871723" y="1739212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159840" y="1673154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120" name="Straight Connector 119"/>
              <p:cNvCxnSpPr>
                <a:cxnSpLocks noChangeShapeType="1"/>
                <a:endCxn id="11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Straight Connector 120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7290" name="Line 26"/>
            <p:cNvSpPr>
              <a:spLocks noChangeShapeType="1"/>
            </p:cNvSpPr>
            <p:nvPr/>
          </p:nvSpPr>
          <p:spPr bwMode="auto">
            <a:xfrm>
              <a:off x="4545013" y="2276475"/>
              <a:ext cx="1933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1" name="Rectangle 29"/>
            <p:cNvSpPr>
              <a:spLocks noChangeArrowheads="1"/>
            </p:cNvSpPr>
            <p:nvPr/>
          </p:nvSpPr>
          <p:spPr bwMode="auto">
            <a:xfrm>
              <a:off x="5464175" y="2076450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7292" name="Rectangle 30"/>
            <p:cNvSpPr>
              <a:spLocks noChangeArrowheads="1"/>
            </p:cNvSpPr>
            <p:nvPr/>
          </p:nvSpPr>
          <p:spPr bwMode="auto">
            <a:xfrm>
              <a:off x="4211638" y="2147888"/>
              <a:ext cx="147637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7293" name="Rectangle 31"/>
            <p:cNvSpPr>
              <a:spLocks noChangeArrowheads="1"/>
            </p:cNvSpPr>
            <p:nvPr/>
          </p:nvSpPr>
          <p:spPr bwMode="auto">
            <a:xfrm>
              <a:off x="4373563" y="2147888"/>
              <a:ext cx="147637" cy="200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7294" name="Line 35"/>
            <p:cNvSpPr>
              <a:spLocks noChangeShapeType="1"/>
            </p:cNvSpPr>
            <p:nvPr/>
          </p:nvSpPr>
          <p:spPr bwMode="auto">
            <a:xfrm flipV="1">
              <a:off x="6235700" y="1876425"/>
              <a:ext cx="366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5" name="Rectangle 38"/>
            <p:cNvSpPr>
              <a:spLocks noChangeArrowheads="1"/>
            </p:cNvSpPr>
            <p:nvPr/>
          </p:nvSpPr>
          <p:spPr bwMode="auto">
            <a:xfrm>
              <a:off x="4502150" y="20859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7296" name="Text Box 39"/>
            <p:cNvSpPr txBox="1">
              <a:spLocks noChangeArrowheads="1"/>
            </p:cNvSpPr>
            <p:nvPr/>
          </p:nvSpPr>
          <p:spPr bwMode="auto">
            <a:xfrm>
              <a:off x="4891088" y="1689100"/>
              <a:ext cx="1390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propagation</a:t>
              </a:r>
            </a:p>
          </p:txBody>
        </p:sp>
        <p:sp>
          <p:nvSpPr>
            <p:cNvPr id="97297" name="Line 40"/>
            <p:cNvSpPr>
              <a:spLocks noChangeShapeType="1"/>
            </p:cNvSpPr>
            <p:nvPr/>
          </p:nvSpPr>
          <p:spPr bwMode="auto">
            <a:xfrm rot="10800000">
              <a:off x="4645025" y="1876425"/>
              <a:ext cx="319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8" name="Text Box 43"/>
            <p:cNvSpPr txBox="1">
              <a:spLocks noChangeArrowheads="1"/>
            </p:cNvSpPr>
            <p:nvPr/>
          </p:nvSpPr>
          <p:spPr bwMode="auto">
            <a:xfrm>
              <a:off x="3127375" y="2803525"/>
              <a:ext cx="1289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CC0000"/>
                  </a:solidFill>
                </a:rPr>
                <a:t>nodal</a:t>
              </a:r>
            </a:p>
            <a:p>
              <a:pPr algn="ctr"/>
              <a:r>
                <a:rPr lang="en-US" altLang="en-US" sz="1800">
                  <a:solidFill>
                    <a:srgbClr val="CC0000"/>
                  </a:solidFill>
                </a:rPr>
                <a:t>processing</a:t>
              </a:r>
            </a:p>
          </p:txBody>
        </p:sp>
        <p:sp>
          <p:nvSpPr>
            <p:cNvPr id="97299" name="Line 44"/>
            <p:cNvSpPr>
              <a:spLocks noChangeShapeType="1"/>
            </p:cNvSpPr>
            <p:nvPr/>
          </p:nvSpPr>
          <p:spPr bwMode="auto">
            <a:xfrm rot="10800000">
              <a:off x="3378200" y="2847975"/>
              <a:ext cx="833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0" name="Line 45"/>
            <p:cNvSpPr>
              <a:spLocks noChangeShapeType="1"/>
            </p:cNvSpPr>
            <p:nvPr/>
          </p:nvSpPr>
          <p:spPr bwMode="auto">
            <a:xfrm rot="10800000" flipV="1">
              <a:off x="4187825" y="2609850"/>
              <a:ext cx="38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1" name="Text Box 46"/>
            <p:cNvSpPr txBox="1">
              <a:spLocks noChangeArrowheads="1"/>
            </p:cNvSpPr>
            <p:nvPr/>
          </p:nvSpPr>
          <p:spPr bwMode="auto">
            <a:xfrm>
              <a:off x="4595813" y="3060700"/>
              <a:ext cx="1123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queueing</a:t>
              </a:r>
            </a:p>
          </p:txBody>
        </p:sp>
        <p:sp>
          <p:nvSpPr>
            <p:cNvPr id="97302" name="Line 47"/>
            <p:cNvSpPr>
              <a:spLocks noChangeShapeType="1"/>
            </p:cNvSpPr>
            <p:nvPr/>
          </p:nvSpPr>
          <p:spPr bwMode="auto">
            <a:xfrm rot="10800000">
              <a:off x="4349750" y="2609850"/>
              <a:ext cx="59531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3" name="Rectangle 3"/>
            <p:cNvSpPr>
              <a:spLocks noChangeArrowheads="1"/>
            </p:cNvSpPr>
            <p:nvPr/>
          </p:nvSpPr>
          <p:spPr bwMode="auto">
            <a:xfrm>
              <a:off x="2116138" y="3630613"/>
              <a:ext cx="4943475" cy="5540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2857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Gill Sans MT" panose="020B0502020104020203" pitchFamily="34" charset="0"/>
                </a:rPr>
                <a:t>d</a:t>
              </a:r>
              <a:r>
                <a:rPr lang="en-US" altLang="en-US" baseline="-25000">
                  <a:solidFill>
                    <a:srgbClr val="000000"/>
                  </a:solidFill>
                  <a:latin typeface="Gill Sans MT" panose="020B0502020104020203" pitchFamily="34" charset="0"/>
                </a:rPr>
                <a:t>nodal</a:t>
              </a: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 = </a:t>
              </a:r>
              <a:r>
                <a:rPr lang="en-US" altLang="en-US" i="1">
                  <a:solidFill>
                    <a:srgbClr val="000000"/>
                  </a:solidFill>
                  <a:latin typeface="Gill Sans MT" panose="020B0502020104020203" pitchFamily="34" charset="0"/>
                </a:rPr>
                <a:t>d</a:t>
              </a:r>
              <a:r>
                <a:rPr lang="en-US" altLang="en-US" baseline="-25000">
                  <a:solidFill>
                    <a:srgbClr val="000000"/>
                  </a:solidFill>
                  <a:latin typeface="Gill Sans MT" panose="020B0502020104020203" pitchFamily="34" charset="0"/>
                </a:rPr>
                <a:t>proc</a:t>
              </a: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 + </a:t>
              </a:r>
              <a:r>
                <a:rPr lang="en-US" altLang="en-US" i="1">
                  <a:solidFill>
                    <a:srgbClr val="000000"/>
                  </a:solidFill>
                  <a:latin typeface="Gill Sans MT" panose="020B0502020104020203" pitchFamily="34" charset="0"/>
                </a:rPr>
                <a:t>d</a:t>
              </a:r>
              <a:r>
                <a:rPr lang="en-US" altLang="en-US" baseline="-25000">
                  <a:solidFill>
                    <a:srgbClr val="000000"/>
                  </a:solidFill>
                  <a:latin typeface="Gill Sans MT" panose="020B0502020104020203" pitchFamily="34" charset="0"/>
                </a:rPr>
                <a:t>queue</a:t>
              </a: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 + </a:t>
              </a:r>
              <a:r>
                <a:rPr lang="en-US" altLang="en-US" i="1">
                  <a:solidFill>
                    <a:srgbClr val="000000"/>
                  </a:solidFill>
                  <a:latin typeface="Gill Sans MT" panose="020B0502020104020203" pitchFamily="34" charset="0"/>
                </a:rPr>
                <a:t>d</a:t>
              </a:r>
              <a:r>
                <a:rPr lang="en-US" altLang="en-US" baseline="-25000">
                  <a:solidFill>
                    <a:srgbClr val="000000"/>
                  </a:solidFill>
                  <a:latin typeface="Gill Sans MT" panose="020B0502020104020203" pitchFamily="34" charset="0"/>
                </a:rPr>
                <a:t>trans</a:t>
              </a: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 +  </a:t>
              </a:r>
              <a:r>
                <a:rPr lang="en-US" altLang="en-US" i="1">
                  <a:solidFill>
                    <a:srgbClr val="000000"/>
                  </a:solidFill>
                  <a:latin typeface="Gill Sans MT" panose="020B0502020104020203" pitchFamily="34" charset="0"/>
                </a:rPr>
                <a:t>d</a:t>
              </a:r>
              <a:r>
                <a:rPr lang="en-US" altLang="en-US" baseline="-25000">
                  <a:solidFill>
                    <a:srgbClr val="000000"/>
                  </a:solidFill>
                  <a:latin typeface="Gill Sans MT" panose="020B0502020104020203" pitchFamily="34" charset="0"/>
                </a:rPr>
                <a:t>prop</a:t>
              </a:r>
              <a:endParaRPr lang="en-US" altLang="en-US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7304" name="Line 25"/>
            <p:cNvSpPr>
              <a:spLocks noChangeShapeType="1"/>
            </p:cNvSpPr>
            <p:nvPr/>
          </p:nvSpPr>
          <p:spPr bwMode="auto">
            <a:xfrm flipV="1">
              <a:off x="2619083" y="2397124"/>
              <a:ext cx="735306" cy="549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5" name="Rectangle 32"/>
            <p:cNvSpPr>
              <a:spLocks noChangeArrowheads="1"/>
            </p:cNvSpPr>
            <p:nvPr/>
          </p:nvSpPr>
          <p:spPr bwMode="auto">
            <a:xfrm>
              <a:off x="3159125" y="20478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7306" name="Line 33"/>
            <p:cNvSpPr>
              <a:spLocks noChangeShapeType="1"/>
            </p:cNvSpPr>
            <p:nvPr/>
          </p:nvSpPr>
          <p:spPr bwMode="auto">
            <a:xfrm>
              <a:off x="3109913" y="1984375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7" name="Text Box 36"/>
            <p:cNvSpPr txBox="1">
              <a:spLocks noChangeArrowheads="1"/>
            </p:cNvSpPr>
            <p:nvPr/>
          </p:nvSpPr>
          <p:spPr bwMode="auto">
            <a:xfrm>
              <a:off x="1743075" y="1541463"/>
              <a:ext cx="402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7308" name="Text Box 37"/>
            <p:cNvSpPr txBox="1">
              <a:spLocks noChangeArrowheads="1"/>
            </p:cNvSpPr>
            <p:nvPr/>
          </p:nvSpPr>
          <p:spPr bwMode="auto">
            <a:xfrm>
              <a:off x="1919288" y="24939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grpSp>
          <p:nvGrpSpPr>
            <p:cNvPr id="97309" name="Group 66"/>
            <p:cNvGrpSpPr>
              <a:grpSpLocks/>
            </p:cNvGrpSpPr>
            <p:nvPr/>
          </p:nvGrpSpPr>
          <p:grpSpPr bwMode="auto">
            <a:xfrm>
              <a:off x="1893888" y="1541463"/>
              <a:ext cx="779462" cy="679450"/>
              <a:chOff x="-44" y="1473"/>
              <a:chExt cx="981" cy="1105"/>
            </a:xfrm>
          </p:grpSpPr>
          <p:pic>
            <p:nvPicPr>
              <p:cNvPr id="97327" name="Picture 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328" name="Freeform 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97310" name="Group 69"/>
            <p:cNvGrpSpPr>
              <a:grpSpLocks/>
            </p:cNvGrpSpPr>
            <p:nvPr/>
          </p:nvGrpSpPr>
          <p:grpSpPr bwMode="auto">
            <a:xfrm>
              <a:off x="1943685" y="2548431"/>
              <a:ext cx="779463" cy="679450"/>
              <a:chOff x="-44" y="1473"/>
              <a:chExt cx="981" cy="1105"/>
            </a:xfrm>
          </p:grpSpPr>
          <p:pic>
            <p:nvPicPr>
              <p:cNvPr id="97325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326" name="Freeform 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97311" name="Text Box 41"/>
            <p:cNvSpPr txBox="1">
              <a:spLocks noChangeArrowheads="1"/>
            </p:cNvSpPr>
            <p:nvPr/>
          </p:nvSpPr>
          <p:spPr bwMode="auto">
            <a:xfrm>
              <a:off x="2987675" y="1249363"/>
              <a:ext cx="1466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transmission</a:t>
              </a:r>
            </a:p>
          </p:txBody>
        </p:sp>
        <p:sp>
          <p:nvSpPr>
            <p:cNvPr id="97312" name="Line 42"/>
            <p:cNvSpPr>
              <a:spLocks noChangeShapeType="1"/>
            </p:cNvSpPr>
            <p:nvPr/>
          </p:nvSpPr>
          <p:spPr bwMode="auto">
            <a:xfrm rot="10800000" flipH="1" flipV="1">
              <a:off x="4038600" y="1517650"/>
              <a:ext cx="5286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7313" name="Group 347"/>
            <p:cNvGrpSpPr>
              <a:grpSpLocks/>
            </p:cNvGrpSpPr>
            <p:nvPr/>
          </p:nvGrpSpPr>
          <p:grpSpPr bwMode="auto">
            <a:xfrm>
              <a:off x="6474579" y="1949848"/>
              <a:ext cx="1162562" cy="715538"/>
              <a:chOff x="1871277" y="1576300"/>
              <a:chExt cx="1128371" cy="437861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871836" y="1739259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159951" y="1673201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  <p:cxnSp>
            <p:nvCxnSpPr>
              <p:cNvPr id="107" name="Straight Connector 106"/>
              <p:cNvCxnSpPr>
                <a:cxnSpLocks noChangeShapeType="1"/>
                <a:endCxn id="1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7314" name="Rectangle 31"/>
            <p:cNvSpPr>
              <a:spLocks noChangeArrowheads="1"/>
            </p:cNvSpPr>
            <p:nvPr/>
          </p:nvSpPr>
          <p:spPr bwMode="auto">
            <a:xfrm>
              <a:off x="2722387" y="2704007"/>
              <a:ext cx="139765" cy="1851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7315" name="Line 33"/>
            <p:cNvSpPr>
              <a:spLocks noChangeShapeType="1"/>
            </p:cNvSpPr>
            <p:nvPr/>
          </p:nvSpPr>
          <p:spPr bwMode="auto">
            <a:xfrm flipV="1">
              <a:off x="2897708" y="2673625"/>
              <a:ext cx="219668" cy="161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175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627063" y="4459288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bandwidth (bps)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4735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delay: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propagation speed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~2x10</a:t>
            </a:r>
            <a:r>
              <a:rPr lang="en-US" sz="2000" baseline="30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pic>
        <p:nvPicPr>
          <p:cNvPr id="99332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55663"/>
            <a:ext cx="67373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452438" y="200025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Four sources of packet delay</a:t>
            </a:r>
            <a:endParaRPr lang="en-US" altLang="en-US" sz="480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9933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2CDCEB72-AB51-42F0-BC89-9B1E473F8E7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52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9335" name="TextBox 1"/>
          <p:cNvSpPr txBox="1">
            <a:spLocks noChangeArrowheads="1"/>
          </p:cNvSpPr>
          <p:nvPr/>
        </p:nvSpPr>
        <p:spPr bwMode="auto">
          <a:xfrm>
            <a:off x="503238" y="6370638"/>
            <a:ext cx="6430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Java applet for an interactive animation on trans vs. prop delay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074863" y="5413375"/>
            <a:ext cx="2692400" cy="701675"/>
            <a:chOff x="2271473" y="5377200"/>
            <a:chExt cx="2692148" cy="701675"/>
          </a:xfrm>
        </p:grpSpPr>
        <p:sp>
          <p:nvSpPr>
            <p:cNvPr id="99388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i="1">
                  <a:solidFill>
                    <a:srgbClr val="CC0000"/>
                  </a:solidFill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</a:rPr>
                <a:t>trans </a:t>
              </a:r>
              <a:r>
                <a:rPr lang="en-US" altLang="en-US" sz="2000">
                  <a:solidFill>
                    <a:srgbClr val="CC0000"/>
                  </a:solidFill>
                </a:rPr>
                <a:t>and </a:t>
              </a:r>
              <a:r>
                <a:rPr lang="en-US" altLang="en-US" sz="2000" i="1">
                  <a:solidFill>
                    <a:srgbClr val="CC0000"/>
                  </a:solidFill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</a:rPr>
                <a:t>prop</a:t>
              </a:r>
            </a:p>
            <a:p>
              <a:pPr algn="ctr"/>
              <a:r>
                <a:rPr lang="en-US" altLang="en-US" sz="2000" i="1">
                  <a:solidFill>
                    <a:srgbClr val="CC0000"/>
                  </a:solidFill>
                </a:rPr>
                <a:t>very </a:t>
              </a:r>
              <a:r>
                <a:rPr lang="en-US" altLang="en-US" sz="2000">
                  <a:solidFill>
                    <a:srgbClr val="CC0000"/>
                  </a:solidFill>
                </a:rPr>
                <a:t>different</a:t>
              </a:r>
            </a:p>
          </p:txBody>
        </p:sp>
        <p:cxnSp>
          <p:nvCxnSpPr>
            <p:cNvPr id="99389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90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9337" name="TextBox 1"/>
          <p:cNvSpPr txBox="1">
            <a:spLocks noChangeArrowheads="1"/>
          </p:cNvSpPr>
          <p:nvPr/>
        </p:nvSpPr>
        <p:spPr bwMode="auto">
          <a:xfrm>
            <a:off x="511175" y="6145213"/>
            <a:ext cx="914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online interactive exercises for more examples: h</a:t>
            </a:r>
            <a:r>
              <a:rPr lang="en-US" altLang="en-US" sz="1200"/>
              <a:t>ttp://gaia.cs.umass.edu/kurose_ross/interactive/</a:t>
            </a:r>
          </a:p>
        </p:txBody>
      </p:sp>
      <p:sp>
        <p:nvSpPr>
          <p:cNvPr id="99338" name="Line 24"/>
          <p:cNvSpPr>
            <a:spLocks noChangeShapeType="1"/>
          </p:cNvSpPr>
          <p:nvPr/>
        </p:nvSpPr>
        <p:spPr bwMode="auto">
          <a:xfrm>
            <a:off x="2620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9339" name="Group 347"/>
          <p:cNvGrpSpPr>
            <a:grpSpLocks/>
          </p:cNvGrpSpPr>
          <p:nvPr/>
        </p:nvGrpSpPr>
        <p:grpSpPr bwMode="auto">
          <a:xfrm>
            <a:off x="3336925" y="1905000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40" name="Line 26"/>
          <p:cNvSpPr>
            <a:spLocks noChangeShapeType="1"/>
          </p:cNvSpPr>
          <p:nvPr/>
        </p:nvSpPr>
        <p:spPr bwMode="auto">
          <a:xfrm>
            <a:off x="4545013" y="22764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1" name="Rectangle 29"/>
          <p:cNvSpPr>
            <a:spLocks noChangeArrowheads="1"/>
          </p:cNvSpPr>
          <p:nvPr/>
        </p:nvSpPr>
        <p:spPr bwMode="auto">
          <a:xfrm>
            <a:off x="5464175" y="20764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42" name="Rectangle 30"/>
          <p:cNvSpPr>
            <a:spLocks noChangeArrowheads="1"/>
          </p:cNvSpPr>
          <p:nvPr/>
        </p:nvSpPr>
        <p:spPr bwMode="auto">
          <a:xfrm>
            <a:off x="4211638" y="21478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43" name="Rectangle 31"/>
          <p:cNvSpPr>
            <a:spLocks noChangeArrowheads="1"/>
          </p:cNvSpPr>
          <p:nvPr/>
        </p:nvSpPr>
        <p:spPr bwMode="auto">
          <a:xfrm>
            <a:off x="4373563" y="2147888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44" name="Line 35"/>
          <p:cNvSpPr>
            <a:spLocks noChangeShapeType="1"/>
          </p:cNvSpPr>
          <p:nvPr/>
        </p:nvSpPr>
        <p:spPr bwMode="auto">
          <a:xfrm flipV="1">
            <a:off x="6235700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5" name="Rectangle 38"/>
          <p:cNvSpPr>
            <a:spLocks noChangeArrowheads="1"/>
          </p:cNvSpPr>
          <p:nvPr/>
        </p:nvSpPr>
        <p:spPr bwMode="auto">
          <a:xfrm>
            <a:off x="4502150" y="20859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46" name="Text Box 39"/>
          <p:cNvSpPr txBox="1">
            <a:spLocks noChangeArrowheads="1"/>
          </p:cNvSpPr>
          <p:nvPr/>
        </p:nvSpPr>
        <p:spPr bwMode="auto">
          <a:xfrm>
            <a:off x="4891088" y="16891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99347" name="Line 40"/>
          <p:cNvSpPr>
            <a:spLocks noChangeShapeType="1"/>
          </p:cNvSpPr>
          <p:nvPr/>
        </p:nvSpPr>
        <p:spPr bwMode="auto">
          <a:xfrm rot="10800000">
            <a:off x="4645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8" name="Text Box 43"/>
          <p:cNvSpPr txBox="1">
            <a:spLocks noChangeArrowheads="1"/>
          </p:cNvSpPr>
          <p:nvPr/>
        </p:nvSpPr>
        <p:spPr bwMode="auto">
          <a:xfrm>
            <a:off x="3127375" y="2803525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altLang="en-US" sz="180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99349" name="Line 44"/>
          <p:cNvSpPr>
            <a:spLocks noChangeShapeType="1"/>
          </p:cNvSpPr>
          <p:nvPr/>
        </p:nvSpPr>
        <p:spPr bwMode="auto">
          <a:xfrm rot="10800000">
            <a:off x="3378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0" name="Line 45"/>
          <p:cNvSpPr>
            <a:spLocks noChangeShapeType="1"/>
          </p:cNvSpPr>
          <p:nvPr/>
        </p:nvSpPr>
        <p:spPr bwMode="auto">
          <a:xfrm rot="10800000" flipV="1">
            <a:off x="4187825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1" name="Text Box 46"/>
          <p:cNvSpPr txBox="1">
            <a:spLocks noChangeArrowheads="1"/>
          </p:cNvSpPr>
          <p:nvPr/>
        </p:nvSpPr>
        <p:spPr bwMode="auto">
          <a:xfrm>
            <a:off x="4595813" y="30607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99352" name="Line 47"/>
          <p:cNvSpPr>
            <a:spLocks noChangeShapeType="1"/>
          </p:cNvSpPr>
          <p:nvPr/>
        </p:nvSpPr>
        <p:spPr bwMode="auto">
          <a:xfrm rot="10800000">
            <a:off x="4349750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3" name="Rectangle 3"/>
          <p:cNvSpPr>
            <a:spLocks noChangeArrowheads="1"/>
          </p:cNvSpPr>
          <p:nvPr/>
        </p:nvSpPr>
        <p:spPr bwMode="auto">
          <a:xfrm>
            <a:off x="2116138" y="3630613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nodal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queue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trans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+  </a:t>
            </a: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anose="020B0502020104020203" pitchFamily="34" charset="0"/>
              </a:rPr>
              <a:t>prop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9354" name="Line 25"/>
          <p:cNvSpPr>
            <a:spLocks noChangeShapeType="1"/>
          </p:cNvSpPr>
          <p:nvPr/>
        </p:nvSpPr>
        <p:spPr bwMode="auto">
          <a:xfrm flipV="1">
            <a:off x="2619375" y="2397125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5" name="Rectangle 32"/>
          <p:cNvSpPr>
            <a:spLocks noChangeArrowheads="1"/>
          </p:cNvSpPr>
          <p:nvPr/>
        </p:nvSpPr>
        <p:spPr bwMode="auto">
          <a:xfrm>
            <a:off x="3159125" y="204787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56" name="Line 33"/>
          <p:cNvSpPr>
            <a:spLocks noChangeShapeType="1"/>
          </p:cNvSpPr>
          <p:nvPr/>
        </p:nvSpPr>
        <p:spPr bwMode="auto">
          <a:xfrm>
            <a:off x="3109913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7" name="Text Box 36"/>
          <p:cNvSpPr txBox="1">
            <a:spLocks noChangeArrowheads="1"/>
          </p:cNvSpPr>
          <p:nvPr/>
        </p:nvSpPr>
        <p:spPr bwMode="auto">
          <a:xfrm>
            <a:off x="1743075" y="1541463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9358" name="Text Box 37"/>
          <p:cNvSpPr txBox="1">
            <a:spLocks noChangeArrowheads="1"/>
          </p:cNvSpPr>
          <p:nvPr/>
        </p:nvSpPr>
        <p:spPr bwMode="auto">
          <a:xfrm>
            <a:off x="1919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B</a:t>
            </a:r>
          </a:p>
        </p:txBody>
      </p:sp>
      <p:grpSp>
        <p:nvGrpSpPr>
          <p:cNvPr id="99359" name="Group 66"/>
          <p:cNvGrpSpPr>
            <a:grpSpLocks/>
          </p:cNvGrpSpPr>
          <p:nvPr/>
        </p:nvGrpSpPr>
        <p:grpSpPr bwMode="auto">
          <a:xfrm>
            <a:off x="1893888" y="1541463"/>
            <a:ext cx="779462" cy="679450"/>
            <a:chOff x="-44" y="1473"/>
            <a:chExt cx="981" cy="1105"/>
          </a:xfrm>
        </p:grpSpPr>
        <p:pic>
          <p:nvPicPr>
            <p:cNvPr id="99377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78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9360" name="Group 69"/>
          <p:cNvGrpSpPr>
            <a:grpSpLocks/>
          </p:cNvGrpSpPr>
          <p:nvPr/>
        </p:nvGrpSpPr>
        <p:grpSpPr bwMode="auto">
          <a:xfrm>
            <a:off x="1943100" y="2547938"/>
            <a:ext cx="779463" cy="679450"/>
            <a:chOff x="-44" y="1473"/>
            <a:chExt cx="981" cy="1105"/>
          </a:xfrm>
        </p:grpSpPr>
        <p:pic>
          <p:nvPicPr>
            <p:cNvPr id="9937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7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99361" name="Text Box 41"/>
          <p:cNvSpPr txBox="1">
            <a:spLocks noChangeArrowheads="1"/>
          </p:cNvSpPr>
          <p:nvPr/>
        </p:nvSpPr>
        <p:spPr bwMode="auto">
          <a:xfrm>
            <a:off x="2987675" y="1249363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99362" name="Line 42"/>
          <p:cNvSpPr>
            <a:spLocks noChangeShapeType="1"/>
          </p:cNvSpPr>
          <p:nvPr/>
        </p:nvSpPr>
        <p:spPr bwMode="auto">
          <a:xfrm rot="10800000" flipH="1" flipV="1">
            <a:off x="4038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9363" name="Group 347"/>
          <p:cNvGrpSpPr>
            <a:grpSpLocks/>
          </p:cNvGrpSpPr>
          <p:nvPr/>
        </p:nvGrpSpPr>
        <p:grpSpPr bwMode="auto">
          <a:xfrm>
            <a:off x="6473825" y="1949450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446" y="1694640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64" name="Rectangle 31"/>
          <p:cNvSpPr>
            <a:spLocks noChangeArrowheads="1"/>
          </p:cNvSpPr>
          <p:nvPr/>
        </p:nvSpPr>
        <p:spPr bwMode="auto">
          <a:xfrm>
            <a:off x="2722563" y="2703513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9365" name="Line 33"/>
          <p:cNvSpPr>
            <a:spLocks noChangeShapeType="1"/>
          </p:cNvSpPr>
          <p:nvPr/>
        </p:nvSpPr>
        <p:spPr bwMode="auto">
          <a:xfrm flipV="1">
            <a:off x="2897188" y="2673350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01378" name="Picture 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11213"/>
            <a:ext cx="3986212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Caravan analogy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1338" y="2927350"/>
            <a:ext cx="4216400" cy="3317875"/>
          </a:xfrm>
        </p:spPr>
        <p:txBody>
          <a:bodyPr/>
          <a:lstStyle/>
          <a:p>
            <a:pPr marL="287338" indent="-287338" eaLnBrk="1" hangingPunct="1"/>
            <a:r>
              <a:rPr lang="en-US" altLang="en-US" sz="2400" smtClean="0"/>
              <a:t>cars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propagate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at </a:t>
            </a:r>
            <a:br>
              <a:rPr lang="en-US" altLang="ja-JP" sz="2400" smtClean="0"/>
            </a:br>
            <a:r>
              <a:rPr lang="en-US" altLang="ja-JP" sz="2400" smtClean="0"/>
              <a:t>100 km/hr</a:t>
            </a:r>
          </a:p>
          <a:p>
            <a:pPr marL="287338" indent="-287338" eaLnBrk="1" hangingPunct="1"/>
            <a:r>
              <a:rPr lang="en-US" altLang="en-US" sz="2400" smtClean="0"/>
              <a:t>toll booth takes 12 sec to service car (bit transmission time)</a:t>
            </a:r>
          </a:p>
          <a:p>
            <a:pPr marL="287338" indent="-287338" eaLnBrk="1" hangingPunct="1"/>
            <a:r>
              <a:rPr lang="en-US" altLang="en-US" sz="2400" smtClean="0"/>
              <a:t>car ~ bit; caravan ~ packet</a:t>
            </a:r>
          </a:p>
          <a:p>
            <a:pPr marL="287338" indent="-287338" eaLnBrk="1" hangingPunct="1"/>
            <a:r>
              <a:rPr lang="en-US" altLang="en-US" sz="2400" i="1" smtClean="0">
                <a:solidFill>
                  <a:srgbClr val="CC0000"/>
                </a:solidFill>
              </a:rPr>
              <a:t>Q:</a:t>
            </a:r>
            <a:r>
              <a:rPr lang="en-US" altLang="en-US" sz="2400" smtClean="0">
                <a:solidFill>
                  <a:srgbClr val="CC0000"/>
                </a:solidFill>
              </a:rPr>
              <a:t> How long until caravan is lined up before 2nd toll booth?</a:t>
            </a:r>
          </a:p>
          <a:p>
            <a:pPr marL="287338" indent="-287338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7638" y="2941638"/>
            <a:ext cx="3521075" cy="3365500"/>
          </a:xfrm>
        </p:spPr>
        <p:txBody>
          <a:bodyPr/>
          <a:lstStyle/>
          <a:p>
            <a:pPr marL="287338" indent="-287338" eaLnBrk="1" hangingPunct="1">
              <a:buSzTx/>
            </a:pPr>
            <a:r>
              <a:rPr lang="en-US" altLang="en-US" sz="2400" smtClean="0"/>
              <a:t>time to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push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entire caravan through toll booth onto highway = 12*10 = 120 sec</a:t>
            </a:r>
          </a:p>
          <a:p>
            <a:pPr marL="287338" indent="-287338" eaLnBrk="1" hangingPunct="1">
              <a:buSzTx/>
            </a:pPr>
            <a:r>
              <a:rPr lang="en-US" altLang="en-US" sz="2400" smtClean="0"/>
              <a:t>time for last car to propagate from 1st to 2nd toll both: 100km/(100km/hr)= 1 hr</a:t>
            </a:r>
          </a:p>
          <a:p>
            <a:pPr marL="287338" indent="-287338" eaLnBrk="1" hangingPunct="1">
              <a:buSzTx/>
            </a:pPr>
            <a:r>
              <a:rPr lang="en-US" altLang="en-US" sz="2400" i="1" smtClean="0">
                <a:solidFill>
                  <a:srgbClr val="CC0000"/>
                </a:solidFill>
              </a:rPr>
              <a:t>A:</a:t>
            </a:r>
            <a:r>
              <a:rPr lang="en-US" altLang="en-US" sz="2400" smtClean="0">
                <a:solidFill>
                  <a:srgbClr val="CC0000"/>
                </a:solidFill>
              </a:rPr>
              <a:t> 62 minutes</a:t>
            </a:r>
          </a:p>
        </p:txBody>
      </p:sp>
      <p:grpSp>
        <p:nvGrpSpPr>
          <p:cNvPr id="101382" name="Group 42"/>
          <p:cNvGrpSpPr>
            <a:grpSpLocks/>
          </p:cNvGrpSpPr>
          <p:nvPr/>
        </p:nvGrpSpPr>
        <p:grpSpPr bwMode="auto">
          <a:xfrm>
            <a:off x="406400" y="1195388"/>
            <a:ext cx="8043863" cy="1481137"/>
            <a:chOff x="165" y="725"/>
            <a:chExt cx="5067" cy="933"/>
          </a:xfrm>
        </p:grpSpPr>
        <p:grpSp>
          <p:nvGrpSpPr>
            <p:cNvPr id="101384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01408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9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grpSp>
          <p:nvGrpSpPr>
            <p:cNvPr id="101385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01406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407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sp>
          <p:nvSpPr>
            <p:cNvPr id="101386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87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/>
                <a:t>ten-car </a:t>
              </a:r>
            </a:p>
            <a:p>
              <a:r>
                <a:rPr lang="en-US" altLang="en-US" sz="2000"/>
                <a:t>caravan</a:t>
              </a:r>
            </a:p>
          </p:txBody>
        </p:sp>
        <p:sp>
          <p:nvSpPr>
            <p:cNvPr id="101388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89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01390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91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01392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93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94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395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1396" name="Picture 59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397" name="Picture 60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398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01404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05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101399" name="Picture 64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400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01402" name="Picture 6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03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1401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1383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5BD0016E-9B1A-4533-9B8D-C41BE24D94DA}" type="slidenum">
              <a:rPr lang="en-US" altLang="en-US" sz="1200">
                <a:latin typeface="Tahoma" panose="020B0604030504040204" pitchFamily="34" charset="0"/>
              </a:rPr>
              <a:pPr/>
              <a:t>53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03426" name="Picture 3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032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141288"/>
            <a:ext cx="7772400" cy="846137"/>
          </a:xfrm>
        </p:spPr>
        <p:txBody>
          <a:bodyPr/>
          <a:lstStyle/>
          <a:p>
            <a:pPr eaLnBrk="1" hangingPunct="1"/>
            <a:r>
              <a:rPr lang="en-US" altLang="en-US" smtClean="0"/>
              <a:t>Caravan analogy (more)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2862263"/>
            <a:ext cx="8323263" cy="3317875"/>
          </a:xfrm>
        </p:spPr>
        <p:txBody>
          <a:bodyPr/>
          <a:lstStyle/>
          <a:p>
            <a:pPr marL="287338" indent="-287338" eaLnBrk="1" hangingPunct="1"/>
            <a:r>
              <a:rPr lang="en-US" altLang="en-US" sz="2400" smtClean="0"/>
              <a:t>suppose cars now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propagate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at 1000 km/hr</a:t>
            </a:r>
          </a:p>
          <a:p>
            <a:pPr marL="287338" indent="-287338" eaLnBrk="1" hangingPunct="1"/>
            <a:r>
              <a:rPr lang="en-US" altLang="en-US" sz="2400" smtClean="0"/>
              <a:t>and suppose toll booth now takes one min to service a car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 marL="287338" indent="-287338" eaLnBrk="1" hangingPunct="1"/>
            <a:r>
              <a:rPr lang="en-US" altLang="en-US" sz="2400" i="1" u="sng" smtClean="0">
                <a:solidFill>
                  <a:srgbClr val="CC0000"/>
                </a:solidFill>
              </a:rPr>
              <a:t>Q:</a:t>
            </a:r>
            <a:r>
              <a:rPr lang="en-US" altLang="en-US" sz="2400" smtClean="0">
                <a:solidFill>
                  <a:srgbClr val="CC0000"/>
                </a:solidFill>
              </a:rPr>
              <a:t> Will cars arrive to 2nd booth before all cars serviced at first booth?</a:t>
            </a:r>
          </a:p>
          <a:p>
            <a:pPr marL="287338" indent="-287338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10342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2975" y="4524375"/>
            <a:ext cx="7989888" cy="1751013"/>
          </a:xfrm>
        </p:spPr>
        <p:txBody>
          <a:bodyPr/>
          <a:lstStyle/>
          <a:p>
            <a:pPr marL="231775" indent="-231775" eaLnBrk="1" hangingPunct="1">
              <a:buSzTx/>
              <a:buFont typeface="Arial" panose="020B0604020202020204" pitchFamily="34" charset="0"/>
              <a:buChar char="•"/>
            </a:pPr>
            <a:r>
              <a:rPr lang="en-US" altLang="en-US" sz="2400" i="1" u="sng" smtClean="0">
                <a:solidFill>
                  <a:srgbClr val="CC0000"/>
                </a:solidFill>
              </a:rPr>
              <a:t>A: Yes!</a:t>
            </a:r>
            <a:r>
              <a:rPr lang="en-US" altLang="en-US" sz="2400" smtClean="0"/>
              <a:t>  after 7 min, first car arrives at second booth; three cars still at first booth</a:t>
            </a:r>
          </a:p>
        </p:txBody>
      </p:sp>
      <p:grpSp>
        <p:nvGrpSpPr>
          <p:cNvPr id="103430" name="Group 49"/>
          <p:cNvGrpSpPr>
            <a:grpSpLocks/>
          </p:cNvGrpSpPr>
          <p:nvPr/>
        </p:nvGrpSpPr>
        <p:grpSpPr bwMode="auto">
          <a:xfrm>
            <a:off x="684213" y="1150938"/>
            <a:ext cx="8043862" cy="1481137"/>
            <a:chOff x="165" y="725"/>
            <a:chExt cx="5067" cy="933"/>
          </a:xfrm>
        </p:grpSpPr>
        <p:grpSp>
          <p:nvGrpSpPr>
            <p:cNvPr id="103432" name="Group 5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103456" name="Rectangle 6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57" name="Text Box 7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grpSp>
          <p:nvGrpSpPr>
            <p:cNvPr id="103433" name="Group 8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103454" name="Rectangle 9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55" name="Text Box 10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sp>
          <p:nvSpPr>
            <p:cNvPr id="103434" name="AutoShape 2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35" name="Text Box 3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/>
                <a:t>ten-car </a:t>
              </a:r>
            </a:p>
            <a:p>
              <a:r>
                <a:rPr lang="en-US" altLang="en-US" sz="2000"/>
                <a:t>caravan</a:t>
              </a:r>
            </a:p>
          </p:txBody>
        </p:sp>
        <p:sp>
          <p:nvSpPr>
            <p:cNvPr id="103436" name="Line 3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7" name="Text Box 33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03438" name="Line 34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9" name="Text Box 35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03440" name="Line 36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41" name="Oval 37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42" name="Oval 38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43" name="Oval 39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3444" name="Picture 41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5" name="Picture 42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46" name="Group 45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103452" name="Picture 4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53" name="Rectangle 44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103447" name="Picture 40" descr="MCj0398517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48" name="Group 46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103450" name="Picture 4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51" name="Rectangle 48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3449" name="Line 32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343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D8FF93B6-4AA6-4271-99EC-632DC99EA5BE}" type="slidenum">
              <a:rPr lang="en-US" altLang="en-US" sz="1200">
                <a:latin typeface="Tahoma" panose="020B0604030504040204" pitchFamily="34" charset="0"/>
              </a:rPr>
              <a:pPr/>
              <a:t>54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05474" name="Picture 60" descr="queueD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852488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806575"/>
            <a:ext cx="3810000" cy="1781175"/>
          </a:xfrm>
        </p:spPr>
        <p:txBody>
          <a:bodyPr/>
          <a:lstStyle/>
          <a:p>
            <a:pPr marL="231775" indent="-231775" eaLnBrk="1" hangingPunct="1"/>
            <a:r>
              <a:rPr lang="en-US" altLang="en-US" sz="2400" i="1" smtClean="0"/>
              <a:t>R:</a:t>
            </a:r>
            <a:r>
              <a:rPr lang="en-US" altLang="en-US" sz="2400" smtClean="0"/>
              <a:t> link bandwidth (bps)</a:t>
            </a:r>
          </a:p>
          <a:p>
            <a:pPr marL="231775" indent="-231775" eaLnBrk="1" hangingPunct="1"/>
            <a:r>
              <a:rPr lang="en-US" altLang="en-US" sz="2400" i="1" smtClean="0"/>
              <a:t>L:</a:t>
            </a:r>
            <a:r>
              <a:rPr lang="en-US" altLang="en-US" sz="2400" smtClean="0"/>
              <a:t> packet length (bits)</a:t>
            </a:r>
          </a:p>
          <a:p>
            <a:pPr marL="231775" indent="-231775" eaLnBrk="1" hangingPunct="1"/>
            <a:r>
              <a:rPr lang="en-US" altLang="en-US" sz="2400" smtClean="0"/>
              <a:t>a: average packet arrival rate</a:t>
            </a:r>
          </a:p>
        </p:txBody>
      </p:sp>
      <p:sp>
        <p:nvSpPr>
          <p:cNvPr id="105476" name="Rectangle 61"/>
          <p:cNvSpPr>
            <a:spLocks noChangeArrowheads="1"/>
          </p:cNvSpPr>
          <p:nvPr/>
        </p:nvSpPr>
        <p:spPr bwMode="auto">
          <a:xfrm>
            <a:off x="4187825" y="3451225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</a:rPr>
              <a:t>traffic intensity </a:t>
            </a:r>
          </a:p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</a:rPr>
              <a:t>= </a:t>
            </a:r>
            <a:r>
              <a:rPr lang="en-US" altLang="en-US" sz="2000" i="1">
                <a:solidFill>
                  <a:srgbClr val="000099"/>
                </a:solidFill>
              </a:rPr>
              <a:t>La/R</a:t>
            </a:r>
          </a:p>
        </p:txBody>
      </p:sp>
      <p:sp>
        <p:nvSpPr>
          <p:cNvPr id="118790" name="Rectangle 62"/>
          <p:cNvSpPr>
            <a:spLocks noChangeArrowheads="1"/>
          </p:cNvSpPr>
          <p:nvPr/>
        </p:nvSpPr>
        <p:spPr bwMode="auto">
          <a:xfrm>
            <a:off x="511175" y="4113213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i="1">
                <a:latin typeface="Gill Sans MT" panose="020B0502020104020203" pitchFamily="34" charset="0"/>
              </a:rPr>
              <a:t>La/R</a:t>
            </a:r>
            <a:r>
              <a:rPr lang="en-US" altLang="en-US">
                <a:latin typeface="Gill Sans MT" panose="020B0502020104020203" pitchFamily="34" charset="0"/>
              </a:rPr>
              <a:t> ~ 0: avg. queueing delay small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i="1">
                <a:latin typeface="Gill Sans MT" panose="020B0502020104020203" pitchFamily="34" charset="0"/>
              </a:rPr>
              <a:t>La/R </a:t>
            </a:r>
            <a:r>
              <a:rPr lang="en-US" altLang="en-US">
                <a:latin typeface="Gill Sans MT" panose="020B0502020104020203" pitchFamily="34" charset="0"/>
              </a:rPr>
              <a:t>-&gt; 1: avg. queueing delay large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i="1">
                <a:latin typeface="Gill Sans MT" panose="020B0502020104020203" pitchFamily="34" charset="0"/>
              </a:rPr>
              <a:t>La/R </a:t>
            </a:r>
            <a:r>
              <a:rPr lang="en-US" altLang="en-US">
                <a:latin typeface="Gill Sans MT" panose="020B0502020104020203" pitchFamily="34" charset="0"/>
              </a:rPr>
              <a:t>&gt; 1: more </a:t>
            </a:r>
            <a:r>
              <a:rPr lang="ja-JP" altLang="en-US">
                <a:latin typeface="Gill Sans MT" panose="020B0502020104020203" pitchFamily="34" charset="0"/>
              </a:rPr>
              <a:t>“</a:t>
            </a:r>
            <a:r>
              <a:rPr lang="en-US" altLang="ja-JP">
                <a:latin typeface="Gill Sans MT" panose="020B0502020104020203" pitchFamily="34" charset="0"/>
              </a:rPr>
              <a:t>work</a:t>
            </a:r>
            <a:r>
              <a:rPr lang="ja-JP" altLang="en-US">
                <a:latin typeface="Gill Sans MT" panose="020B0502020104020203" pitchFamily="34" charset="0"/>
              </a:rPr>
              <a:t>”</a:t>
            </a:r>
            <a:r>
              <a:rPr lang="en-US" altLang="ja-JP">
                <a:latin typeface="Gill Sans MT" panose="020B0502020104020203" pitchFamily="34" charset="0"/>
              </a:rPr>
              <a:t> arriving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altLang="en-US">
                <a:latin typeface="Gill Sans MT" panose="020B0502020104020203" pitchFamily="34" charset="0"/>
              </a:rPr>
              <a:t>   than can be serviced, average delay infinite!</a:t>
            </a:r>
          </a:p>
        </p:txBody>
      </p:sp>
      <p:sp>
        <p:nvSpPr>
          <p:cNvPr id="105478" name="Rectangle 61"/>
          <p:cNvSpPr>
            <a:spLocks noChangeArrowheads="1"/>
          </p:cNvSpPr>
          <p:nvPr/>
        </p:nvSpPr>
        <p:spPr bwMode="auto">
          <a:xfrm rot="-5400000">
            <a:off x="3596482" y="2180431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</a:rPr>
              <a:t>average  queueing delay</a:t>
            </a:r>
          </a:p>
        </p:txBody>
      </p:sp>
      <p:pic>
        <p:nvPicPr>
          <p:cNvPr id="10547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4935538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197350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1" name="Text Box 15"/>
          <p:cNvSpPr txBox="1">
            <a:spLocks noChangeArrowheads="1"/>
          </p:cNvSpPr>
          <p:nvPr/>
        </p:nvSpPr>
        <p:spPr bwMode="auto">
          <a:xfrm>
            <a:off x="7554913" y="4141788"/>
            <a:ext cx="1074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La/R </a:t>
            </a:r>
            <a:r>
              <a:rPr lang="en-US" altLang="en-US" sz="1800"/>
              <a:t>~ 0</a:t>
            </a:r>
          </a:p>
        </p:txBody>
      </p:sp>
      <p:sp>
        <p:nvSpPr>
          <p:cNvPr id="105482" name="Text Box 16"/>
          <p:cNvSpPr txBox="1">
            <a:spLocks noChangeArrowheads="1"/>
          </p:cNvSpPr>
          <p:nvPr/>
        </p:nvSpPr>
        <p:spPr bwMode="auto">
          <a:xfrm>
            <a:off x="7885113" y="6110288"/>
            <a:ext cx="1195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La/R -&gt; 1</a:t>
            </a:r>
          </a:p>
        </p:txBody>
      </p:sp>
      <p:sp>
        <p:nvSpPr>
          <p:cNvPr id="105483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59CACD36-CA94-429C-9940-9A85D1B98CD8}" type="slidenum">
              <a:rPr lang="en-US" altLang="en-US" sz="1200">
                <a:latin typeface="Tahoma" panose="020B0604030504040204" pitchFamily="34" charset="0"/>
              </a:rPr>
              <a:pPr/>
              <a:t>55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484" name="TextBox 1"/>
          <p:cNvSpPr txBox="1">
            <a:spLocks noChangeArrowheads="1"/>
          </p:cNvSpPr>
          <p:nvPr/>
        </p:nvSpPr>
        <p:spPr bwMode="auto">
          <a:xfrm>
            <a:off x="493713" y="6348413"/>
            <a:ext cx="469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online interactive animation on queuing and loss</a:t>
            </a:r>
          </a:p>
        </p:txBody>
      </p:sp>
      <p:sp>
        <p:nvSpPr>
          <p:cNvPr id="105485" name="Rectangle 11"/>
          <p:cNvSpPr>
            <a:spLocks noChangeArrowheads="1"/>
          </p:cNvSpPr>
          <p:nvPr/>
        </p:nvSpPr>
        <p:spPr bwMode="auto">
          <a:xfrm>
            <a:off x="4500563" y="868363"/>
            <a:ext cx="12715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5486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175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Queueing delay (revisited)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07522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112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“</a:t>
            </a:r>
            <a:r>
              <a:rPr lang="en-US" altLang="ja-JP" sz="4000" smtClean="0"/>
              <a:t>Real</a:t>
            </a:r>
            <a:r>
              <a:rPr lang="ja-JP" altLang="en-US" sz="4000" smtClean="0"/>
              <a:t>”</a:t>
            </a:r>
            <a:r>
              <a:rPr lang="en-US" altLang="ja-JP" sz="4000" smtClean="0"/>
              <a:t> Internet delays and routes</a:t>
            </a:r>
            <a:endParaRPr lang="en-US" altLang="en-US" sz="4000" smtClean="0"/>
          </a:p>
        </p:txBody>
      </p:sp>
      <p:sp>
        <p:nvSpPr>
          <p:cNvPr id="10752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marL="287338" indent="-287338" eaLnBrk="1" hangingPunct="1"/>
            <a:r>
              <a:rPr lang="en-US" altLang="en-US" smtClean="0"/>
              <a:t>what do </a:t>
            </a:r>
            <a:r>
              <a:rPr lang="ja-JP" altLang="en-US" smtClean="0"/>
              <a:t>“</a:t>
            </a:r>
            <a:r>
              <a:rPr lang="en-US" altLang="ja-JP" smtClean="0"/>
              <a:t>real</a:t>
            </a:r>
            <a:r>
              <a:rPr lang="ja-JP" altLang="en-US" smtClean="0"/>
              <a:t>”</a:t>
            </a:r>
            <a:r>
              <a:rPr lang="en-US" altLang="ja-JP" smtClean="0"/>
              <a:t> Internet delay &amp; loss look like? </a:t>
            </a:r>
          </a:p>
          <a:p>
            <a:pPr marL="287338" indent="-287338" eaLnBrk="1" hangingPunct="1"/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cs typeface="Courier New" panose="02070309020205020404" pitchFamily="49" charset="0"/>
              </a:rPr>
              <a:t>program: </a:t>
            </a:r>
            <a:r>
              <a:rPr lang="en-US" altLang="en-US" smtClean="0"/>
              <a:t>provides delay measurement from source to router along end-end Internet path towards destination.  For all </a:t>
            </a:r>
            <a:r>
              <a:rPr lang="en-US" altLang="en-US" i="1" smtClean="0"/>
              <a:t>i: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 smtClean="0">
                <a:ea typeface="Arial" panose="020B0604020202020204" pitchFamily="34" charset="0"/>
              </a:rPr>
              <a:t>i</a:t>
            </a:r>
            <a:r>
              <a:rPr lang="en-US" altLang="en-US" smtClean="0">
                <a:ea typeface="Arial" panose="020B0604020202020204" pitchFamily="34" charset="0"/>
              </a:rPr>
              <a:t> on path towards destination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router </a:t>
            </a:r>
            <a:r>
              <a:rPr lang="en-US" altLang="en-US" i="1" smtClean="0">
                <a:ea typeface="Arial" panose="020B0604020202020204" pitchFamily="34" charset="0"/>
              </a:rPr>
              <a:t>i</a:t>
            </a:r>
            <a:r>
              <a:rPr lang="en-US" altLang="en-US" smtClean="0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 eaLnBrk="1" hangingPunct="1"/>
            <a:r>
              <a:rPr lang="en-US" altLang="en-US" smtClean="0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 smtClean="0">
              <a:ea typeface="Arial" panose="020B0604020202020204" pitchFamily="34" charset="0"/>
            </a:endParaRPr>
          </a:p>
        </p:txBody>
      </p:sp>
      <p:sp>
        <p:nvSpPr>
          <p:cNvPr id="107525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6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7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8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9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0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1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3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4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5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07539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07642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43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7540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07640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41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7541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07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7635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38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639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7636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637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7542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07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7627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30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631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7628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629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7543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0761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1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1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7619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22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623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7620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621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7544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0760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0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1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7611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14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615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7612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613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7545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0760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0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760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7603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7606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607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7604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605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754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14B67380-2B77-4E06-AB3F-048520CF300A}" type="slidenum">
              <a:rPr lang="en-US" altLang="en-US" sz="1200">
                <a:latin typeface="Tahoma" panose="020B0604030504040204" pitchFamily="34" charset="0"/>
              </a:rPr>
              <a:pPr/>
              <a:t>56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107547" name="Group 347"/>
          <p:cNvGrpSpPr>
            <a:grpSpLocks/>
          </p:cNvGrpSpPr>
          <p:nvPr/>
        </p:nvGrpSpPr>
        <p:grpSpPr bwMode="auto">
          <a:xfrm>
            <a:off x="1504950" y="5454650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548" name="Group 347"/>
          <p:cNvGrpSpPr>
            <a:grpSpLocks/>
          </p:cNvGrpSpPr>
          <p:nvPr/>
        </p:nvGrpSpPr>
        <p:grpSpPr bwMode="auto">
          <a:xfrm>
            <a:off x="2382838" y="5189538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549" name="Group 347"/>
          <p:cNvGrpSpPr>
            <a:grpSpLocks/>
          </p:cNvGrpSpPr>
          <p:nvPr/>
        </p:nvGrpSpPr>
        <p:grpSpPr bwMode="auto">
          <a:xfrm>
            <a:off x="3371850" y="5438775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550" name="Group 347"/>
          <p:cNvGrpSpPr>
            <a:grpSpLocks/>
          </p:cNvGrpSpPr>
          <p:nvPr/>
        </p:nvGrpSpPr>
        <p:grpSpPr bwMode="auto">
          <a:xfrm>
            <a:off x="4529138" y="5214938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551" name="Group 347"/>
          <p:cNvGrpSpPr>
            <a:grpSpLocks/>
          </p:cNvGrpSpPr>
          <p:nvPr/>
        </p:nvGrpSpPr>
        <p:grpSpPr bwMode="auto">
          <a:xfrm>
            <a:off x="5497513" y="5486400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“</a:t>
            </a:r>
            <a:r>
              <a:rPr lang="en-US" altLang="ja-JP" sz="4000" smtClean="0"/>
              <a:t>Real</a:t>
            </a:r>
            <a:r>
              <a:rPr lang="ja-JP" altLang="en-US" sz="4000" smtClean="0"/>
              <a:t>”</a:t>
            </a:r>
            <a:r>
              <a:rPr lang="en-US" altLang="ja-JP" sz="4000" smtClean="0"/>
              <a:t> Internet delays, routes</a:t>
            </a:r>
            <a:endParaRPr lang="en-US" altLang="en-US" sz="4000" smtClean="0"/>
          </a:p>
        </p:txBody>
      </p:sp>
      <p:sp>
        <p:nvSpPr>
          <p:cNvPr id="109571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/>
              <a:t>1  cs-gw (128.119.240.254)  1 ms  1 ms  2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2  border1-rt-fa5-1-0.gw.umass.edu (128.119.3.145)  1 ms  1 ms  2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3  cht-vbns.gw.umass.edu (128.119.3.130)  6 ms 5 ms 5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4  jn1-at1-0-0-19.wor.vbns.net (204.147.132.129)  16 ms 11 ms 13 ms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5  jn1-so7-0-0-0.wae.vbns.net (204.147.136.136)  21 ms 18 ms 18 ms 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6  abilene-vbns.abilene.ucaid.edu (198.32.11.9)  22 ms  18 ms  22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7  nycm-wash.abilene.ucaid.edu (198.32.8.46)  22 ms  22 ms  22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8  62.40.103.253 (62.40.103.253)  104 ms 109 ms 106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9  de2-1.de1.de.geant.net (62.40.96.129)  109 ms 102 ms 104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10  de.fr1.fr.geant.net (62.40.96.50)  113 ms 121 ms 114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11  renater-gw.fr1.fr.geant.net (62.40.103.54)  112 ms  114 ms  112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12  nio-n2.cssi.renater.fr (193.51.206.13)  111 ms  114 ms  116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13  nice.cssi.renater.fr (195.220.98.102)  123 ms  125 ms  124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14  r3t2-nice.cssi.renater.fr (195.220.98.110)  126 ms  126 ms  124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15  eurecom-valbonne.r3t2.ft.net (193.48.50.54)  135 ms  128 ms  133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16  194.214.211.25 (194.214.211.25)  126 ms  128 ms  126 ms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17  * * *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18  * * *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19  fantasia.eurecom.fr (193.55.113.142)  132 ms  128 ms  136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ms</a:t>
            </a:r>
          </a:p>
        </p:txBody>
      </p:sp>
      <p:sp>
        <p:nvSpPr>
          <p:cNvPr id="109572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traceroute:</a:t>
            </a:r>
            <a:r>
              <a:rPr lang="en-US" altLang="en-US"/>
              <a:t> gaia.cs.umass.edu to www.eurecom.fr</a:t>
            </a:r>
          </a:p>
        </p:txBody>
      </p:sp>
      <p:sp>
        <p:nvSpPr>
          <p:cNvPr id="109573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3 delay measurements from </a:t>
            </a:r>
          </a:p>
          <a:p>
            <a:r>
              <a:rPr lang="en-US" alt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09575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577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578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579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09580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1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CC0000"/>
                </a:solidFill>
              </a:rPr>
              <a:t>trans-oceanic</a:t>
            </a:r>
          </a:p>
          <a:p>
            <a:r>
              <a:rPr lang="en-US" alt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09582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15975"/>
            <a:ext cx="61896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3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9FF354D-7171-4E71-978B-636C45BF3CD6}" type="slidenum">
              <a:rPr lang="en-US" altLang="en-US" sz="1200">
                <a:latin typeface="Tahoma" panose="020B0604030504040204" pitchFamily="34" charset="0"/>
              </a:rPr>
              <a:pPr/>
              <a:t>57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9584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Do some traceroutes from exotic countries at www.traceroute.org</a:t>
            </a:r>
          </a:p>
        </p:txBody>
      </p:sp>
    </p:spTree>
    <p:extLst>
      <p:ext uri="{BB962C8B-B14F-4D97-AF65-F5344CB8AC3E}">
        <p14:creationId xmlns:p14="http://schemas.microsoft.com/office/powerpoint/2010/main" val="7696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7" name="Group 347"/>
          <p:cNvGrpSpPr>
            <a:grpSpLocks/>
          </p:cNvGrpSpPr>
          <p:nvPr/>
        </p:nvGrpSpPr>
        <p:grpSpPr bwMode="auto">
          <a:xfrm>
            <a:off x="3027363" y="4803775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618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Packet loss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27000" y="1141413"/>
            <a:ext cx="8394700" cy="4648200"/>
          </a:xfrm>
        </p:spPr>
        <p:txBody>
          <a:bodyPr/>
          <a:lstStyle/>
          <a:p>
            <a:pPr marL="287338" indent="-287338" eaLnBrk="1" hangingPunct="1"/>
            <a:r>
              <a:rPr lang="en-US" altLang="en-US" smtClean="0"/>
              <a:t>queue (aka buffer) preceding link in buffer has finite capacity</a:t>
            </a:r>
          </a:p>
          <a:p>
            <a:pPr marL="287338" indent="-287338" eaLnBrk="1" hangingPunct="1"/>
            <a:r>
              <a:rPr lang="en-US" altLang="en-US" smtClean="0"/>
              <a:t>packet arriving to full queue dropped (aka lost)</a:t>
            </a:r>
          </a:p>
          <a:p>
            <a:pPr marL="287338" indent="-287338" eaLnBrk="1" hangingPunct="1"/>
            <a:r>
              <a:rPr lang="en-US" altLang="en-US" smtClean="0"/>
              <a:t>lost packet may be retransmitted by previous node, by source end system, or not at all</a:t>
            </a:r>
          </a:p>
        </p:txBody>
      </p:sp>
      <p:sp>
        <p:nvSpPr>
          <p:cNvPr id="111621" name="Rectangle 7"/>
          <p:cNvSpPr>
            <a:spLocks noChangeArrowheads="1"/>
          </p:cNvSpPr>
          <p:nvPr/>
        </p:nvSpPr>
        <p:spPr bwMode="auto">
          <a:xfrm>
            <a:off x="3092450" y="499903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22" name="Line 23"/>
          <p:cNvSpPr>
            <a:spLocks noChangeShapeType="1"/>
          </p:cNvSpPr>
          <p:nvPr/>
        </p:nvSpPr>
        <p:spPr bwMode="auto">
          <a:xfrm>
            <a:off x="2400300" y="4765675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23" name="Line 24"/>
          <p:cNvSpPr>
            <a:spLocks noChangeShapeType="1"/>
          </p:cNvSpPr>
          <p:nvPr/>
        </p:nvSpPr>
        <p:spPr bwMode="auto">
          <a:xfrm flipV="1">
            <a:off x="2689225" y="5159375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24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25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26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27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28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29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30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1631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11632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11633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34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35" name="Rectangle 57"/>
          <p:cNvSpPr>
            <a:spLocks noChangeArrowheads="1"/>
          </p:cNvSpPr>
          <p:nvPr/>
        </p:nvSpPr>
        <p:spPr bwMode="auto">
          <a:xfrm>
            <a:off x="3627438" y="5035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36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37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38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39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11640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41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packet arriving to</a:t>
            </a:r>
          </a:p>
          <a:p>
            <a:r>
              <a:rPr lang="en-US" altLang="en-US" sz="1800">
                <a:solidFill>
                  <a:srgbClr val="CC0000"/>
                </a:solidFill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11642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CC0000"/>
                </a:solidFill>
              </a:rPr>
              <a:t>buffer </a:t>
            </a:r>
          </a:p>
          <a:p>
            <a:pPr algn="ctr"/>
            <a:r>
              <a:rPr lang="en-US" alt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11643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1644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45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11651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2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11646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11649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0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164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F6749E7-20C8-4C61-99C1-27780F66D1B1}" type="slidenum">
              <a:rPr lang="en-US" altLang="en-US" sz="1200">
                <a:latin typeface="Tahoma" panose="020B0604030504040204" pitchFamily="34" charset="0"/>
              </a:rPr>
              <a:pPr/>
              <a:t>58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1648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1008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13666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13667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13713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14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15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16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17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3718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43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744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3719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3720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41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742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3721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22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3723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39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740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3724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3725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37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3738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3726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27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28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29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0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31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2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3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4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13735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736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3668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13711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12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36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Throughput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marL="287338" indent="-287338" eaLnBrk="1" hangingPunct="1"/>
            <a:r>
              <a:rPr lang="en-US" altLang="en-US" i="1" smtClean="0">
                <a:solidFill>
                  <a:srgbClr val="CC0000"/>
                </a:solidFill>
              </a:rPr>
              <a:t>throughput:</a:t>
            </a:r>
            <a:r>
              <a:rPr lang="en-US" altLang="en-US" smtClean="0"/>
              <a:t> rate (bits/time unit) at which bits transferred between sender/receiver</a:t>
            </a:r>
          </a:p>
          <a:p>
            <a:pPr marL="682625" lvl="1" indent="-225425" eaLnBrk="1" hangingPunct="1"/>
            <a:r>
              <a:rPr lang="en-US" altLang="en-US" i="1" smtClean="0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 smtClean="0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 eaLnBrk="1" hangingPunct="1"/>
            <a:r>
              <a:rPr lang="en-US" altLang="en-US" i="1" smtClean="0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 smtClean="0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113671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to send to client</a:t>
            </a:r>
          </a:p>
        </p:txBody>
      </p:sp>
      <p:sp>
        <p:nvSpPr>
          <p:cNvPr id="113672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 R</a:t>
            </a:r>
            <a:r>
              <a:rPr lang="en-US" altLang="en-US" sz="2800" baseline="-25000">
                <a:latin typeface="Gill Sans MT" panose="020B0502020104020203" pitchFamily="34" charset="0"/>
              </a:rPr>
              <a:t>s</a:t>
            </a:r>
            <a:r>
              <a:rPr lang="en-US" altLang="en-US" sz="2000" baseline="-25000">
                <a:latin typeface="Gill Sans MT" panose="020B0502020104020203" pitchFamily="34" charset="0"/>
              </a:rPr>
              <a:t> </a:t>
            </a:r>
            <a:r>
              <a:rPr lang="en-US" altLang="en-US" sz="2000">
                <a:latin typeface="Gill Sans MT" panose="020B0502020104020203" pitchFamily="34" charset="0"/>
              </a:rPr>
              <a:t>bits/sec</a:t>
            </a:r>
          </a:p>
        </p:txBody>
      </p:sp>
      <p:sp>
        <p:nvSpPr>
          <p:cNvPr id="113673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altLang="en-US" sz="2000">
                <a:latin typeface="Gill Sans MT" panose="020B0502020104020203" pitchFamily="34" charset="0"/>
              </a:rPr>
              <a:t> R</a:t>
            </a:r>
            <a:r>
              <a:rPr lang="en-US" altLang="en-US" sz="2800" baseline="-25000">
                <a:latin typeface="Gill Sans MT" panose="020B0502020104020203" pitchFamily="34" charset="0"/>
              </a:rPr>
              <a:t>c</a:t>
            </a:r>
            <a:r>
              <a:rPr lang="en-US" altLang="en-US" sz="2000" baseline="-25000">
                <a:latin typeface="Gill Sans MT" panose="020B0502020104020203" pitchFamily="34" charset="0"/>
              </a:rPr>
              <a:t> </a:t>
            </a:r>
            <a:r>
              <a:rPr lang="en-US" altLang="en-US" sz="2000">
                <a:latin typeface="Gill Sans MT" panose="020B0502020104020203" pitchFamily="34" charset="0"/>
              </a:rPr>
              <a:t>bits/sec</a:t>
            </a:r>
          </a:p>
        </p:txBody>
      </p:sp>
      <p:sp>
        <p:nvSpPr>
          <p:cNvPr id="113674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75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76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77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3678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13698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699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700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701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702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13703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3708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709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710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3704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3705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706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707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13679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13680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6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3681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2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8525"/>
            <a:chOff x="0" y="3803"/>
            <a:chExt cx="5188" cy="566"/>
          </a:xfrm>
        </p:grpSpPr>
        <p:sp>
          <p:nvSpPr>
            <p:cNvPr id="113687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altLang="en-US" sz="2000">
                <a:latin typeface="Gill Sans MT" panose="020B0502020104020203" pitchFamily="34" charset="0"/>
              </a:endParaRPr>
            </a:p>
          </p:txBody>
        </p:sp>
        <p:sp>
          <p:nvSpPr>
            <p:cNvPr id="113688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</a:t>
              </a:r>
              <a:r>
                <a:rPr lang="en-US" altLang="en-US" sz="2000" i="1">
                  <a:latin typeface="Gill Sans MT" panose="020B0502020104020203" pitchFamily="34" charset="0"/>
                </a:rPr>
                <a:t>R</a:t>
              </a:r>
              <a:r>
                <a:rPr lang="en-US" altLang="en-US" sz="2800" i="1" baseline="-25000">
                  <a:latin typeface="Gill Sans MT" panose="020B0502020104020203" pitchFamily="34" charset="0"/>
                </a:rPr>
                <a:t>s</a:t>
              </a:r>
              <a:r>
                <a:rPr lang="en-US" altLang="en-US" sz="2000" i="1" baseline="-25000">
                  <a:latin typeface="Gill Sans MT" panose="020B0502020104020203" pitchFamily="34" charset="0"/>
                </a:rPr>
                <a:t> </a:t>
              </a:r>
              <a:r>
                <a:rPr lang="en-US" altLang="en-US" sz="2000">
                  <a:latin typeface="Gill Sans MT" panose="020B0502020104020203" pitchFamily="34" charset="0"/>
                </a:rPr>
                <a:t>bits/sec)</a:t>
              </a:r>
            </a:p>
          </p:txBody>
        </p:sp>
        <p:sp>
          <p:nvSpPr>
            <p:cNvPr id="113689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>
                  <a:latin typeface="Gill Sans MT" panose="020B0502020104020203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i="1">
                  <a:latin typeface="Gill Sans MT" panose="020B0502020104020203" pitchFamily="34" charset="0"/>
                </a:rPr>
                <a:t> R</a:t>
              </a:r>
              <a:r>
                <a:rPr lang="en-US" altLang="en-US" sz="2800" i="1" baseline="-25000">
                  <a:latin typeface="Gill Sans MT" panose="020B0502020104020203" pitchFamily="34" charset="0"/>
                </a:rPr>
                <a:t>c</a:t>
              </a:r>
              <a:r>
                <a:rPr lang="en-US" altLang="en-US" sz="2000" i="1" baseline="-25000">
                  <a:latin typeface="Gill Sans MT" panose="020B0502020104020203" pitchFamily="34" charset="0"/>
                </a:rPr>
                <a:t> </a:t>
              </a:r>
              <a:r>
                <a:rPr lang="en-US" altLang="en-US" sz="2000">
                  <a:latin typeface="Gill Sans MT" panose="020B0502020104020203" pitchFamily="34" charset="0"/>
                </a:rPr>
                <a:t>bits/sec)</a:t>
              </a:r>
            </a:p>
          </p:txBody>
        </p:sp>
      </p:grpSp>
      <p:pic>
        <p:nvPicPr>
          <p:cNvPr id="113683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84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85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11368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096C7B7-E4AC-4E5B-8A39-4E49117B5471}" type="slidenum">
              <a:rPr lang="en-US" altLang="en-US" sz="1200">
                <a:latin typeface="Tahoma" panose="020B0604030504040204" pitchFamily="34" charset="0"/>
              </a:rPr>
              <a:pPr/>
              <a:t>59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UNIT I 		INTRODUCTION AND APPLICATION LAYER 	</a:t>
            </a:r>
            <a:r>
              <a:rPr lang="en-IN" b="1" dirty="0" smtClean="0"/>
              <a:t>		10 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Data Communication - Networks – Network Types – Protocol Layering – TCP/IP Protocol suite – OSI Model – Introduction to Sockets - Application Layer protocols: HTTP – FTP – Email protocols (SMTP - POP3 - IMAP - MIME) – DNS – SNMP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II 	TRANSPORT LAYER 				</a:t>
            </a:r>
            <a:r>
              <a:rPr lang="en-IN" b="1" dirty="0" smtClean="0"/>
              <a:t>		9 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Introduction - Transport-Layer Protocols: UDP – TCP: Connection Management </a:t>
            </a:r>
            <a:r>
              <a:rPr lang="en-IN" dirty="0" smtClean="0"/>
              <a:t>–Flow </a:t>
            </a:r>
            <a:r>
              <a:rPr lang="en-IN" dirty="0"/>
              <a:t>control - Congestion Control - Congestion avoidance (</a:t>
            </a:r>
            <a:r>
              <a:rPr lang="en-IN" dirty="0" err="1"/>
              <a:t>DECbit</a:t>
            </a:r>
            <a:r>
              <a:rPr lang="en-IN" dirty="0"/>
              <a:t>, RED) – SCTP – Quality of Service 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III 	NETWORK LAYER 				</a:t>
            </a:r>
            <a:r>
              <a:rPr lang="en-IN" b="1" dirty="0" smtClean="0"/>
              <a:t>		7 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Switching: Packet Switching - Internet protocol - IPV4 – IP Addressing – </a:t>
            </a:r>
            <a:r>
              <a:rPr lang="en-IN" dirty="0" err="1"/>
              <a:t>Subnetting</a:t>
            </a:r>
            <a:r>
              <a:rPr lang="en-IN" dirty="0"/>
              <a:t> - IPV6, ARP, RARP, ICMP, DHCP 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IV 	ROUTING 					</a:t>
            </a:r>
            <a:r>
              <a:rPr lang="en-IN" b="1" dirty="0" smtClean="0"/>
              <a:t>		7 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Routing and protocols: Unicast routing - Distance Vector Routing - RIP - Link State Routing – OSPF – Path-vector routing - BGP - Multicast Routing: DVMRP – PIM. 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V	 DATA LINK AND PHYSICAL LAYERS 			</a:t>
            </a:r>
            <a:r>
              <a:rPr lang="en-IN" b="1" dirty="0" smtClean="0"/>
              <a:t>		12 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Data Link Layer – Framing – Flow control – Error control – Data-Link Layer Protocols – HDLC – PPP - Media Access Control – Ethernet Basics – CSMA/CD – Virtual LAN – Wireless LAN (802.11) - Physical Layer: Data and Signals - Performance – Transmission media- Switching – Circuit Switching. </a:t>
            </a:r>
          </a:p>
          <a:p>
            <a:pPr marL="0" indent="0" algn="just">
              <a:buNone/>
            </a:pPr>
            <a:r>
              <a:rPr lang="en-IN" b="1" dirty="0" smtClean="0"/>
              <a:t>							45 </a:t>
            </a:r>
            <a:r>
              <a:rPr lang="en-IN" b="1" dirty="0"/>
              <a:t>PERIODS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1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47"/>
          <p:cNvGrpSpPr>
            <a:grpSpLocks/>
          </p:cNvGrpSpPr>
          <p:nvPr/>
        </p:nvGrpSpPr>
        <p:grpSpPr bwMode="auto">
          <a:xfrm>
            <a:off x="4305300" y="4449763"/>
            <a:ext cx="912813" cy="415925"/>
            <a:chOff x="1871277" y="1576300"/>
            <a:chExt cx="1128371" cy="437861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65" name="Straight Connector 164"/>
            <p:cNvCxnSpPr>
              <a:cxnSpLocks noChangeShapeType="1"/>
              <a:endCxn id="16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690" name="Group 347"/>
          <p:cNvGrpSpPr>
            <a:grpSpLocks/>
          </p:cNvGrpSpPr>
          <p:nvPr/>
        </p:nvGrpSpPr>
        <p:grpSpPr bwMode="auto">
          <a:xfrm>
            <a:off x="4259263" y="2581275"/>
            <a:ext cx="911225" cy="415925"/>
            <a:chOff x="1871277" y="1576300"/>
            <a:chExt cx="1128371" cy="437861"/>
          </a:xfrm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55" name="Straight Connector 154"/>
            <p:cNvCxnSpPr>
              <a:cxnSpLocks noChangeShapeType="1"/>
              <a:endCxn id="15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691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1469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693" name="Group 140"/>
          <p:cNvGrpSpPr>
            <a:grpSpLocks/>
          </p:cNvGrpSpPr>
          <p:nvPr/>
        </p:nvGrpSpPr>
        <p:grpSpPr bwMode="auto">
          <a:xfrm>
            <a:off x="1614488" y="2254250"/>
            <a:ext cx="352425" cy="876300"/>
            <a:chOff x="4140" y="429"/>
            <a:chExt cx="1425" cy="2396"/>
          </a:xfrm>
        </p:grpSpPr>
        <p:sp>
          <p:nvSpPr>
            <p:cNvPr id="114786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87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788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89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90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4791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816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817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4792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4793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4814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815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4794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795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4796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812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813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4797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4798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4810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811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4799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800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801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802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803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804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805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806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807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14808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809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46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Throughput (more)</a:t>
            </a:r>
          </a:p>
        </p:txBody>
      </p:sp>
      <p:sp>
        <p:nvSpPr>
          <p:cNvPr id="11469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8150225" cy="554038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CC0000"/>
                </a:solidFill>
              </a:rPr>
              <a:t>R</a:t>
            </a:r>
            <a:r>
              <a:rPr lang="en-US" altLang="en-US" i="1" baseline="-25000" smtClean="0">
                <a:solidFill>
                  <a:srgbClr val="CC0000"/>
                </a:solidFill>
              </a:rPr>
              <a:t>s</a:t>
            </a:r>
            <a:r>
              <a:rPr lang="en-US" altLang="en-US" i="1" smtClean="0">
                <a:solidFill>
                  <a:srgbClr val="CC0000"/>
                </a:solidFill>
              </a:rPr>
              <a:t> &lt; R</a:t>
            </a:r>
            <a:r>
              <a:rPr lang="en-US" altLang="en-US" i="1" baseline="-25000" smtClean="0">
                <a:solidFill>
                  <a:srgbClr val="CC0000"/>
                </a:solidFill>
              </a:rPr>
              <a:t>c</a:t>
            </a:r>
            <a:r>
              <a:rPr lang="en-US" altLang="en-US" i="1" smtClean="0">
                <a:solidFill>
                  <a:srgbClr val="FF3300"/>
                </a:solidFill>
              </a:rPr>
              <a:t>  </a:t>
            </a:r>
            <a:r>
              <a:rPr lang="en-US" altLang="en-US" smtClean="0"/>
              <a:t>What is average end-end throughput?</a:t>
            </a:r>
          </a:p>
        </p:txBody>
      </p:sp>
      <p:grpSp>
        <p:nvGrpSpPr>
          <p:cNvPr id="114696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84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4697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  R</a:t>
            </a:r>
            <a:r>
              <a:rPr lang="en-US" altLang="en-US" sz="2800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114698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114699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4700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114776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780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777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</a:t>
              </a:r>
              <a:r>
                <a:rPr lang="en-US" altLang="en-US" sz="2800" baseline="-25000"/>
                <a:t>c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bits/sec</a:t>
              </a:r>
            </a:p>
          </p:txBody>
        </p: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555625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R</a:t>
            </a:r>
            <a:r>
              <a:rPr lang="en-US" altLang="en-US" sz="2800" i="1" baseline="-25000">
                <a:solidFill>
                  <a:srgbClr val="CC0000"/>
                </a:solidFill>
                <a:latin typeface="Gill Sans MT" panose="020B0502020104020203" pitchFamily="34" charset="0"/>
              </a:rPr>
              <a:t>s</a:t>
            </a: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 &gt; R</a:t>
            </a:r>
            <a:r>
              <a:rPr lang="en-US" altLang="en-US" sz="2800" i="1" baseline="-25000">
                <a:solidFill>
                  <a:srgbClr val="CC0000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800" i="1">
                <a:solidFill>
                  <a:srgbClr val="FF3300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800">
                <a:latin typeface="Gill Sans MT" panose="020B0502020104020203" pitchFamily="34" charset="0"/>
              </a:rPr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295275" y="5167313"/>
            <a:ext cx="8577263" cy="1211262"/>
            <a:chOff x="186" y="3255"/>
            <a:chExt cx="5403" cy="763"/>
          </a:xfrm>
        </p:grpSpPr>
        <p:sp>
          <p:nvSpPr>
            <p:cNvPr id="114773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114774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Gill Sans MT" panose="020B0502020104020203" pitchFamily="34" charset="0"/>
                </a:rPr>
                <a:t>link on end-end path that constrains  end-end throughput</a:t>
              </a:r>
            </a:p>
          </p:txBody>
        </p:sp>
        <p:sp>
          <p:nvSpPr>
            <p:cNvPr id="114775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rgbClr val="CC0000"/>
                  </a:solidFill>
                  <a:latin typeface="Gill Sans MT" panose="020B0502020104020203" pitchFamily="34" charset="0"/>
                </a:rPr>
                <a:t>bottleneck link</a:t>
              </a:r>
            </a:p>
          </p:txBody>
        </p:sp>
      </p:grpSp>
      <p:sp>
        <p:nvSpPr>
          <p:cNvPr id="114703" name="AutoShape 51"/>
          <p:cNvSpPr>
            <a:spLocks noChangeArrowheads="1"/>
          </p:cNvSpPr>
          <p:nvPr/>
        </p:nvSpPr>
        <p:spPr bwMode="auto">
          <a:xfrm>
            <a:off x="4205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4704" name="Group 132"/>
          <p:cNvGrpSpPr>
            <a:grpSpLocks/>
          </p:cNvGrpSpPr>
          <p:nvPr/>
        </p:nvGrpSpPr>
        <p:grpSpPr bwMode="auto">
          <a:xfrm flipH="1">
            <a:off x="8232775" y="2420938"/>
            <a:ext cx="871538" cy="885825"/>
            <a:chOff x="-44" y="1473"/>
            <a:chExt cx="981" cy="1105"/>
          </a:xfrm>
        </p:grpSpPr>
        <p:pic>
          <p:nvPicPr>
            <p:cNvPr id="114771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772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4705" name="AutoShape 327"/>
          <p:cNvSpPr>
            <a:spLocks noChangeArrowheads="1"/>
          </p:cNvSpPr>
          <p:nvPr/>
        </p:nvSpPr>
        <p:spPr bwMode="auto">
          <a:xfrm>
            <a:off x="1168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1230313" y="3927475"/>
            <a:ext cx="7935912" cy="1166813"/>
            <a:chOff x="775" y="2474"/>
            <a:chExt cx="4999" cy="735"/>
          </a:xfrm>
        </p:grpSpPr>
        <p:grpSp>
          <p:nvGrpSpPr>
            <p:cNvPr id="114708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114739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40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41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42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43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14744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769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4770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4745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14746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4767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4768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4747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48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14749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4765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4766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4750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4751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4763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4764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4752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53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4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5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56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7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58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59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60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761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4762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4709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4710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114730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731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732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114733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114737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4738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4734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11473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4736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14711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4712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728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713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R</a:t>
              </a:r>
              <a:r>
                <a:rPr lang="en-US" altLang="en-US" sz="2800" baseline="-25000"/>
                <a:t>s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bits/sec</a:t>
              </a:r>
            </a:p>
          </p:txBody>
        </p:sp>
        <p:grpSp>
          <p:nvGrpSpPr>
            <p:cNvPr id="114714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724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4715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  R</a:t>
              </a:r>
              <a:r>
                <a:rPr lang="en-US" altLang="en-US" sz="2800" baseline="-25000"/>
                <a:t>c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bits/sec</a:t>
              </a:r>
            </a:p>
          </p:txBody>
        </p:sp>
        <p:sp>
          <p:nvSpPr>
            <p:cNvPr id="114716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717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/>
            </a:p>
          </p:txBody>
        </p:sp>
        <p:grpSp>
          <p:nvGrpSpPr>
            <p:cNvPr id="114718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114720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721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14719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470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07B2F1F-9EFA-4D97-A709-85BF61FE5704}" type="slidenum">
              <a:rPr lang="en-US" altLang="en-US" sz="1200">
                <a:latin typeface="Tahoma" panose="020B0604030504040204" pitchFamily="34" charset="0"/>
              </a:rPr>
              <a:pPr/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0900"/>
            <a:ext cx="635158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Footer Placeholder 2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5413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Throughput: Internet scenario</a:t>
            </a:r>
          </a:p>
        </p:txBody>
      </p:sp>
      <p:sp>
        <p:nvSpPr>
          <p:cNvPr id="115716" name="Text Box 44"/>
          <p:cNvSpPr txBox="1">
            <a:spLocks noChangeArrowheads="1"/>
          </p:cNvSpPr>
          <p:nvPr/>
        </p:nvSpPr>
        <p:spPr bwMode="auto">
          <a:xfrm>
            <a:off x="4527550" y="5635625"/>
            <a:ext cx="4464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10 connections (fairly) share backbone bottleneck link </a:t>
            </a:r>
            <a:r>
              <a:rPr lang="en-US" altLang="en-US" sz="2000" i="1"/>
              <a:t>R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115717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18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s</a:t>
            </a:r>
            <a:endParaRPr lang="en-US" altLang="en-US" sz="2000"/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1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5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0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2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5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37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2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3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s</a:t>
            </a:r>
            <a:endParaRPr lang="en-US" altLang="en-US" sz="2000"/>
          </a:p>
        </p:txBody>
      </p:sp>
      <p:sp>
        <p:nvSpPr>
          <p:cNvPr id="115754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s</a:t>
            </a:r>
            <a:endParaRPr lang="en-US" altLang="en-US" sz="2000"/>
          </a:p>
        </p:txBody>
      </p:sp>
      <p:sp>
        <p:nvSpPr>
          <p:cNvPr id="115755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7 w 504"/>
              <a:gd name="T3" fmla="*/ 2147483647 h 870"/>
              <a:gd name="T4" fmla="*/ 2147483647 w 504"/>
              <a:gd name="T5" fmla="*/ 2147483647 h 870"/>
              <a:gd name="T6" fmla="*/ 2147483647 w 504"/>
              <a:gd name="T7" fmla="*/ 2147483647 h 870"/>
              <a:gd name="T8" fmla="*/ 2147483647 w 504"/>
              <a:gd name="T9" fmla="*/ 2147483647 h 870"/>
              <a:gd name="T10" fmla="*/ 2147483647 w 504"/>
              <a:gd name="T11" fmla="*/ 2147483647 h 870"/>
              <a:gd name="T12" fmla="*/ 2147483647 w 504"/>
              <a:gd name="T13" fmla="*/ 2147483647 h 870"/>
              <a:gd name="T14" fmla="*/ 2147483647 w 504"/>
              <a:gd name="T15" fmla="*/ 2147483647 h 870"/>
              <a:gd name="T16" fmla="*/ 2147483647 w 504"/>
              <a:gd name="T17" fmla="*/ 2147483647 h 870"/>
              <a:gd name="T18" fmla="*/ 2147483647 w 504"/>
              <a:gd name="T19" fmla="*/ 2147483647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6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c</a:t>
            </a:r>
            <a:endParaRPr lang="en-US" altLang="en-US" sz="2000"/>
          </a:p>
        </p:txBody>
      </p:sp>
      <p:sp>
        <p:nvSpPr>
          <p:cNvPr id="115757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7 w 272"/>
              <a:gd name="T3" fmla="*/ 2147483647 h 989"/>
              <a:gd name="T4" fmla="*/ 2147483647 w 272"/>
              <a:gd name="T5" fmla="*/ 2147483647 h 989"/>
              <a:gd name="T6" fmla="*/ 2147483647 w 272"/>
              <a:gd name="T7" fmla="*/ 2147483647 h 989"/>
              <a:gd name="T8" fmla="*/ 2147483647 w 272"/>
              <a:gd name="T9" fmla="*/ 2147483647 h 989"/>
              <a:gd name="T10" fmla="*/ 2147483647 w 272"/>
              <a:gd name="T11" fmla="*/ 2147483647 h 989"/>
              <a:gd name="T12" fmla="*/ 2147483647 w 272"/>
              <a:gd name="T13" fmla="*/ 2147483647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8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2147483647 w 402"/>
              <a:gd name="T1" fmla="*/ 0 h 969"/>
              <a:gd name="T2" fmla="*/ 2147483647 w 402"/>
              <a:gd name="T3" fmla="*/ 2147483647 h 969"/>
              <a:gd name="T4" fmla="*/ 2147483647 w 402"/>
              <a:gd name="T5" fmla="*/ 2147483647 h 969"/>
              <a:gd name="T6" fmla="*/ 2147483647 w 402"/>
              <a:gd name="T7" fmla="*/ 2147483647 h 969"/>
              <a:gd name="T8" fmla="*/ 2147483647 w 402"/>
              <a:gd name="T9" fmla="*/ 2147483647 h 969"/>
              <a:gd name="T10" fmla="*/ 2147483647 w 402"/>
              <a:gd name="T11" fmla="*/ 2147483647 h 969"/>
              <a:gd name="T12" fmla="*/ 2147483647 w 402"/>
              <a:gd name="T13" fmla="*/ 2147483647 h 969"/>
              <a:gd name="T14" fmla="*/ 2147483647 w 402"/>
              <a:gd name="T15" fmla="*/ 2147483647 h 969"/>
              <a:gd name="T16" fmla="*/ 2147483647 w 402"/>
              <a:gd name="T17" fmla="*/ 2147483647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59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c</a:t>
            </a:r>
            <a:endParaRPr lang="en-US" altLang="en-US" sz="2000"/>
          </a:p>
        </p:txBody>
      </p:sp>
      <p:sp>
        <p:nvSpPr>
          <p:cNvPr id="115760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  <a:r>
              <a:rPr lang="en-US" altLang="en-US" sz="2800" baseline="-25000"/>
              <a:t>c</a:t>
            </a:r>
            <a:endParaRPr lang="en-US" altLang="en-US" sz="2000"/>
          </a:p>
        </p:txBody>
      </p:sp>
      <p:sp>
        <p:nvSpPr>
          <p:cNvPr id="115761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R</a:t>
            </a:r>
          </a:p>
        </p:txBody>
      </p:sp>
      <p:sp>
        <p:nvSpPr>
          <p:cNvPr id="115762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593850"/>
            <a:ext cx="3597275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per-connection end-end throughput: </a:t>
            </a:r>
            <a:r>
              <a:rPr lang="en-US" altLang="en-US" i="1" smtClean="0"/>
              <a:t>min(R</a:t>
            </a:r>
            <a:r>
              <a:rPr lang="en-US" altLang="en-US" i="1" baseline="-25000" smtClean="0"/>
              <a:t>c</a:t>
            </a:r>
            <a:r>
              <a:rPr lang="en-US" altLang="en-US" i="1" smtClean="0"/>
              <a:t>,R</a:t>
            </a:r>
            <a:r>
              <a:rPr lang="en-US" altLang="en-US" i="1" baseline="-25000" smtClean="0"/>
              <a:t>s</a:t>
            </a:r>
            <a:r>
              <a:rPr lang="en-US" altLang="en-US" i="1" smtClean="0"/>
              <a:t>,R/10)</a:t>
            </a:r>
          </a:p>
          <a:p>
            <a:pPr eaLnBrk="1" hangingPunct="1"/>
            <a:r>
              <a:rPr lang="en-US" altLang="en-US" smtClean="0"/>
              <a:t>in practice: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c</a:t>
            </a:r>
            <a:r>
              <a:rPr lang="en-US" altLang="en-US" smtClean="0"/>
              <a:t> or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s</a:t>
            </a:r>
            <a:r>
              <a:rPr lang="en-US" altLang="en-US" smtClean="0"/>
              <a:t> is often bottleneck</a:t>
            </a:r>
          </a:p>
        </p:txBody>
      </p:sp>
      <p:grpSp>
        <p:nvGrpSpPr>
          <p:cNvPr id="115763" name="Group 81"/>
          <p:cNvGrpSpPr>
            <a:grpSpLocks/>
          </p:cNvGrpSpPr>
          <p:nvPr/>
        </p:nvGrpSpPr>
        <p:grpSpPr bwMode="auto">
          <a:xfrm>
            <a:off x="4576763" y="1784350"/>
            <a:ext cx="352425" cy="660400"/>
            <a:chOff x="4140" y="429"/>
            <a:chExt cx="1425" cy="2396"/>
          </a:xfrm>
        </p:grpSpPr>
        <p:sp>
          <p:nvSpPr>
            <p:cNvPr id="115841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42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43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44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45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846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871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72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47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848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869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70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49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50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851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5867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68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52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5853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5865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66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54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55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56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57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58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59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60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61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62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15863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64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5764" name="Group 114"/>
          <p:cNvGrpSpPr>
            <a:grpSpLocks/>
          </p:cNvGrpSpPr>
          <p:nvPr/>
        </p:nvGrpSpPr>
        <p:grpSpPr bwMode="auto">
          <a:xfrm>
            <a:off x="5151438" y="1444625"/>
            <a:ext cx="352425" cy="660400"/>
            <a:chOff x="4140" y="429"/>
            <a:chExt cx="1425" cy="2396"/>
          </a:xfrm>
        </p:grpSpPr>
        <p:sp>
          <p:nvSpPr>
            <p:cNvPr id="115809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10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11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12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13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814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839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40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15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816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837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38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17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18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819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5835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36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20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5821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5833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34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822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23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24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25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26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827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28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29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30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15831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32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5765" name="Group 147"/>
          <p:cNvGrpSpPr>
            <a:grpSpLocks/>
          </p:cNvGrpSpPr>
          <p:nvPr/>
        </p:nvGrpSpPr>
        <p:grpSpPr bwMode="auto">
          <a:xfrm>
            <a:off x="8002588" y="1700213"/>
            <a:ext cx="352425" cy="660400"/>
            <a:chOff x="4140" y="429"/>
            <a:chExt cx="1425" cy="2396"/>
          </a:xfrm>
        </p:grpSpPr>
        <p:sp>
          <p:nvSpPr>
            <p:cNvPr id="11577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78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7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8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81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782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807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08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783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78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805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06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785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86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78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5803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04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78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5789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5801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5802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579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9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9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93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9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795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96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97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798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15799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800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15766" name="Group 180"/>
          <p:cNvGrpSpPr>
            <a:grpSpLocks/>
          </p:cNvGrpSpPr>
          <p:nvPr/>
        </p:nvGrpSpPr>
        <p:grpSpPr bwMode="auto">
          <a:xfrm flipH="1">
            <a:off x="8151813" y="4489450"/>
            <a:ext cx="803275" cy="771525"/>
            <a:chOff x="-44" y="1473"/>
            <a:chExt cx="981" cy="1105"/>
          </a:xfrm>
        </p:grpSpPr>
        <p:pic>
          <p:nvPicPr>
            <p:cNvPr id="115775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76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15767" name="Group 183"/>
          <p:cNvGrpSpPr>
            <a:grpSpLocks/>
          </p:cNvGrpSpPr>
          <p:nvPr/>
        </p:nvGrpSpPr>
        <p:grpSpPr bwMode="auto">
          <a:xfrm>
            <a:off x="4237038" y="4470400"/>
            <a:ext cx="803275" cy="771525"/>
            <a:chOff x="-44" y="1473"/>
            <a:chExt cx="981" cy="1105"/>
          </a:xfrm>
        </p:grpSpPr>
        <p:pic>
          <p:nvPicPr>
            <p:cNvPr id="115773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74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15768" name="Group 186"/>
          <p:cNvGrpSpPr>
            <a:grpSpLocks/>
          </p:cNvGrpSpPr>
          <p:nvPr/>
        </p:nvGrpSpPr>
        <p:grpSpPr bwMode="auto">
          <a:xfrm>
            <a:off x="4859338" y="4919663"/>
            <a:ext cx="803275" cy="771525"/>
            <a:chOff x="-44" y="1473"/>
            <a:chExt cx="981" cy="1105"/>
          </a:xfrm>
        </p:grpSpPr>
        <p:pic>
          <p:nvPicPr>
            <p:cNvPr id="115771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772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5769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5BF5686D-CA30-473A-9E07-5178186BDDD1}" type="slidenum">
              <a:rPr lang="en-US" altLang="en-US" sz="1200">
                <a:latin typeface="Tahoma" panose="020B0604030504040204" pitchFamily="34" charset="0"/>
              </a:rPr>
              <a:pPr/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5770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online interactive exercises for more examples: h</a:t>
            </a:r>
            <a:r>
              <a:rPr lang="en-US" altLang="en-US" sz="120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854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Behrouz A. </a:t>
            </a:r>
            <a:r>
              <a:rPr lang="en-IN" sz="2400" dirty="0" err="1"/>
              <a:t>Forouzan</a:t>
            </a:r>
            <a:r>
              <a:rPr lang="en-IN" sz="2400" dirty="0"/>
              <a:t>, Data Communications and Networking with TCP/IP Protocol Suite</a:t>
            </a:r>
            <a:r>
              <a:rPr lang="en-IN" sz="2400" dirty="0" smtClean="0"/>
              <a:t>, Sixth </a:t>
            </a:r>
            <a:r>
              <a:rPr lang="en-IN" sz="2400" dirty="0"/>
              <a:t>Edition TMH,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1.</a:t>
            </a:r>
            <a:fld id="{77294E4C-C758-466D-99BD-E2230824DBB9}" type="slidenum">
              <a:rPr lang="en-US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600" b="1" dirty="0"/>
              <a:t>PRACTICAL EXERCISES: 30 PERIODS 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1. Learn to use commands like </a:t>
            </a:r>
            <a:r>
              <a:rPr lang="en-IN" sz="1600" dirty="0" err="1"/>
              <a:t>tcpdump</a:t>
            </a:r>
            <a:r>
              <a:rPr lang="en-IN" sz="1600" dirty="0"/>
              <a:t>, </a:t>
            </a:r>
            <a:r>
              <a:rPr lang="en-IN" sz="1600" dirty="0" err="1"/>
              <a:t>netstat</a:t>
            </a:r>
            <a:r>
              <a:rPr lang="en-IN" sz="1600" dirty="0"/>
              <a:t>, </a:t>
            </a:r>
            <a:r>
              <a:rPr lang="en-IN" sz="1600" dirty="0" err="1"/>
              <a:t>ifconfig</a:t>
            </a:r>
            <a:r>
              <a:rPr lang="en-IN" sz="1600" dirty="0"/>
              <a:t>, </a:t>
            </a:r>
            <a:r>
              <a:rPr lang="en-IN" sz="1600" dirty="0" err="1"/>
              <a:t>nslookup</a:t>
            </a:r>
            <a:r>
              <a:rPr lang="en-IN" sz="1600" dirty="0"/>
              <a:t> and traceroute. Capture ping and trace route PDUs using a network protocol </a:t>
            </a:r>
            <a:r>
              <a:rPr lang="en-IN" sz="1600" dirty="0" err="1"/>
              <a:t>analyzer</a:t>
            </a:r>
            <a:r>
              <a:rPr lang="en-IN" sz="1600" dirty="0"/>
              <a:t> and examine. </a:t>
            </a:r>
          </a:p>
          <a:p>
            <a:pPr marL="0" indent="0" algn="just">
              <a:buNone/>
            </a:pPr>
            <a:r>
              <a:rPr lang="en-IN" sz="1600" dirty="0"/>
              <a:t>2. Write a HTTP web client program to download a web page using TCP sockets. </a:t>
            </a:r>
          </a:p>
          <a:p>
            <a:pPr marL="0" indent="0" algn="just">
              <a:buNone/>
            </a:pPr>
            <a:r>
              <a:rPr lang="en-IN" sz="1600" dirty="0"/>
              <a:t>3. Applications using TCP sockets like: a) Echo client and echo server b) Chat </a:t>
            </a:r>
          </a:p>
          <a:p>
            <a:pPr marL="0" indent="0" algn="just">
              <a:buNone/>
            </a:pPr>
            <a:r>
              <a:rPr lang="en-IN" sz="1600" dirty="0"/>
              <a:t>4. Simulation of DNS using UDP sockets. </a:t>
            </a:r>
          </a:p>
          <a:p>
            <a:pPr marL="0" indent="0" algn="just">
              <a:buNone/>
            </a:pPr>
            <a:r>
              <a:rPr lang="en-IN" sz="1600" dirty="0"/>
              <a:t>5. Use a tool like Wireshark to capture packets and examine the packets </a:t>
            </a:r>
          </a:p>
          <a:p>
            <a:pPr marL="0" indent="0" algn="just">
              <a:buNone/>
            </a:pPr>
            <a:r>
              <a:rPr lang="en-IN" sz="1600" dirty="0"/>
              <a:t>6. Write a code simulating ARP /RARP protocols. </a:t>
            </a:r>
          </a:p>
          <a:p>
            <a:pPr marL="0" indent="0" algn="just">
              <a:buNone/>
            </a:pPr>
            <a:r>
              <a:rPr lang="en-IN" sz="1600" dirty="0"/>
              <a:t>7. Study of Network simulator (NS) and Simulation of Congestion Control Algorithms using NS. </a:t>
            </a:r>
          </a:p>
          <a:p>
            <a:pPr marL="0" indent="0" algn="just">
              <a:buNone/>
            </a:pPr>
            <a:r>
              <a:rPr lang="en-IN" sz="1600" dirty="0"/>
              <a:t>8. Study of TCP/UDP performance using Simulation tool. </a:t>
            </a:r>
          </a:p>
          <a:p>
            <a:pPr marL="0" indent="0" algn="just">
              <a:buNone/>
            </a:pPr>
            <a:r>
              <a:rPr lang="en-IN" sz="1600" dirty="0"/>
              <a:t>9. Simulation of Distance Vector/ Link State Routing algorithm. </a:t>
            </a:r>
          </a:p>
          <a:p>
            <a:pPr marL="0" indent="0" algn="just">
              <a:buNone/>
            </a:pPr>
            <a:r>
              <a:rPr lang="en-IN" sz="1600" dirty="0"/>
              <a:t>10. Simulation of an error correction code (like CRC) </a:t>
            </a:r>
            <a:endParaRPr lang="en-IN" sz="1600" dirty="0" smtClean="0"/>
          </a:p>
          <a:p>
            <a:pPr marL="0" indent="0" algn="just">
              <a:buNone/>
            </a:pPr>
            <a:endParaRPr lang="en-IN" sz="1600" b="1" dirty="0" smtClean="0"/>
          </a:p>
          <a:p>
            <a:pPr marL="0" indent="0" algn="just">
              <a:buNone/>
            </a:pPr>
            <a:r>
              <a:rPr lang="en-IN" sz="1600" b="1" dirty="0" smtClean="0"/>
              <a:t>COURSE </a:t>
            </a:r>
            <a:r>
              <a:rPr lang="en-IN" sz="1600" b="1" dirty="0"/>
              <a:t>OUTCOMES: 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b="1" dirty="0"/>
              <a:t>At the end of this course, the students will be able to: 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b="1" dirty="0"/>
              <a:t>CO 1: </a:t>
            </a:r>
            <a:r>
              <a:rPr lang="en-IN" sz="1600" dirty="0"/>
              <a:t>Explain the basic layers and its functions in computer networks. </a:t>
            </a:r>
          </a:p>
          <a:p>
            <a:pPr marL="0" indent="0" algn="just">
              <a:buNone/>
            </a:pPr>
            <a:r>
              <a:rPr lang="en-IN" sz="1600" b="1" dirty="0"/>
              <a:t>CO 2: </a:t>
            </a:r>
            <a:r>
              <a:rPr lang="en-IN" sz="1600" dirty="0" smtClean="0"/>
              <a:t>Describe </a:t>
            </a:r>
            <a:r>
              <a:rPr lang="en-IN" sz="1600" dirty="0"/>
              <a:t>the basics of </a:t>
            </a:r>
            <a:r>
              <a:rPr lang="en-IN" sz="1600" dirty="0" smtClean="0"/>
              <a:t>data </a:t>
            </a:r>
            <a:r>
              <a:rPr lang="en-IN" sz="1600" dirty="0"/>
              <a:t>flows from one node to another. </a:t>
            </a:r>
          </a:p>
          <a:p>
            <a:pPr marL="0" indent="0" algn="just">
              <a:buNone/>
            </a:pPr>
            <a:r>
              <a:rPr lang="en-IN" sz="1600" b="1" dirty="0"/>
              <a:t>CO 3: </a:t>
            </a:r>
            <a:r>
              <a:rPr lang="en-IN" sz="1600" dirty="0" err="1"/>
              <a:t>Analyze</a:t>
            </a:r>
            <a:r>
              <a:rPr lang="en-IN" sz="1600" dirty="0"/>
              <a:t> routing algorithms. </a:t>
            </a:r>
          </a:p>
          <a:p>
            <a:pPr marL="0" indent="0" algn="just">
              <a:buNone/>
            </a:pPr>
            <a:r>
              <a:rPr lang="en-IN" sz="1600" b="1" dirty="0"/>
              <a:t>CO 4: </a:t>
            </a:r>
            <a:r>
              <a:rPr lang="en-IN" sz="1600" dirty="0"/>
              <a:t>Describe protocols for various functions in the network. </a:t>
            </a:r>
          </a:p>
          <a:p>
            <a:pPr marL="0" indent="0" algn="just">
              <a:buNone/>
            </a:pPr>
            <a:r>
              <a:rPr lang="en-IN" sz="1600" b="1" dirty="0"/>
              <a:t>CO 5: </a:t>
            </a:r>
            <a:r>
              <a:rPr lang="en-IN" sz="1600" dirty="0" err="1"/>
              <a:t>Analyze</a:t>
            </a:r>
            <a:r>
              <a:rPr lang="en-IN" sz="1600" dirty="0"/>
              <a:t> the working of various application layer protocols. </a:t>
            </a:r>
          </a:p>
          <a:p>
            <a:pPr marL="0" indent="0" algn="just">
              <a:buNone/>
            </a:pPr>
            <a:endParaRPr lang="en-IN" sz="1600" b="1" dirty="0" smtClean="0"/>
          </a:p>
          <a:p>
            <a:pPr marL="0" indent="0" algn="just">
              <a:buNone/>
            </a:pPr>
            <a:r>
              <a:rPr lang="en-IN" sz="1600" b="1" dirty="0"/>
              <a:t>	</a:t>
            </a:r>
            <a:r>
              <a:rPr lang="en-IN" sz="1600" b="1" dirty="0" smtClean="0"/>
              <a:t>				TOTAL:75 </a:t>
            </a:r>
            <a:r>
              <a:rPr lang="en-IN" sz="1600" b="1" dirty="0"/>
              <a:t>PERIODS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465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TEXT BOOKS </a:t>
            </a: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James F. Kurose, Keith W. Ross, Computer Networking, A Top-Down Approach Featuring the Internet, Eighth Edition, Pearson Education, 2021.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Behrouz A. </a:t>
            </a:r>
            <a:r>
              <a:rPr lang="en-IN" dirty="0" err="1"/>
              <a:t>Forouzan</a:t>
            </a:r>
            <a:r>
              <a:rPr lang="en-IN" dirty="0"/>
              <a:t>, Data Communications and Networking with TCP/IP Protocol Suite, Sixth Edition TMH, 2022 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marL="0" indent="0" algn="just">
              <a:buNone/>
            </a:pPr>
            <a:r>
              <a:rPr lang="en-IN" b="1" dirty="0"/>
              <a:t>REFERENCES </a:t>
            </a: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Larry L. Peterson, Bruce S. Davie, Computer Networks: A Systems Approach, Fifth Edition, Morgan Kaufmann Publishers Inc., 2012.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William Stallings, Data and Computer Communications, Tenth Edition, Pearson Education, 2013.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Nader F. Mir, Computer and Communication Networks, Second Edition, Prentice Hall, 2014.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Ying-Dar Lin, Ren-Hung Hwang, Fred Baker, “Computer Networks: An Open Source Approach”, McGraw Hill, 2012</a:t>
            </a:r>
          </a:p>
        </p:txBody>
      </p:sp>
    </p:spTree>
    <p:extLst>
      <p:ext uri="{BB962C8B-B14F-4D97-AF65-F5344CB8AC3E}">
        <p14:creationId xmlns:p14="http://schemas.microsoft.com/office/powerpoint/2010/main" val="244810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refers to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presented in whatever 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agreed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upon by the parties creating and using the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communications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exchange of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two devices via some form of transmission medium such as a wire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cable or wireless.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effectiveness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 communications system depends on four fundamental characteristics: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Delivery,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I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ccuracy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Timeliness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Jitter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3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5601</Words>
  <Application>Microsoft Office PowerPoint</Application>
  <PresentationFormat>On-screen Show (4:3)</PresentationFormat>
  <Paragraphs>553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MS PGothic</vt:lpstr>
      <vt:lpstr>MS PGothic</vt:lpstr>
      <vt:lpstr>Arial</vt:lpstr>
      <vt:lpstr>Calibri</vt:lpstr>
      <vt:lpstr>Courier New</vt:lpstr>
      <vt:lpstr>Gill Sans MT</vt:lpstr>
      <vt:lpstr>McGrawHill-Italic</vt:lpstr>
      <vt:lpstr>Tahoma</vt:lpstr>
      <vt:lpstr>Times New Roman</vt:lpstr>
      <vt:lpstr>Times-Bold</vt:lpstr>
      <vt:lpstr>Times-BoldItalic</vt:lpstr>
      <vt:lpstr>Times-Italic</vt:lpstr>
      <vt:lpstr>Times-Roman</vt:lpstr>
      <vt:lpstr>Wingdings</vt:lpstr>
      <vt:lpstr>Office Theme</vt:lpstr>
      <vt:lpstr>Blends</vt:lpstr>
      <vt:lpstr>3_Blends</vt:lpstr>
      <vt:lpstr>4_Blends</vt:lpstr>
      <vt:lpstr>CS3591 COMPUTER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</vt:lpstr>
      <vt:lpstr>PowerPoint Presentation</vt:lpstr>
      <vt:lpstr>Components</vt:lpstr>
      <vt:lpstr>PowerPoint Presentation</vt:lpstr>
      <vt:lpstr>Data Representation</vt:lpstr>
      <vt:lpstr>Data Representation..</vt:lpstr>
      <vt:lpstr>Data Representation</vt:lpstr>
      <vt:lpstr>Data Representation</vt:lpstr>
      <vt:lpstr>Data Representation</vt:lpstr>
      <vt:lpstr>PowerPoint Presentation</vt:lpstr>
      <vt:lpstr>PowerPoint Presentation</vt:lpstr>
      <vt:lpstr>PowerPoint Presentation</vt:lpstr>
      <vt:lpstr>PowerPoint Presentation</vt:lpstr>
      <vt:lpstr> Full-Duplex </vt:lpstr>
      <vt:lpstr>PowerPoint Presentation</vt:lpstr>
      <vt:lpstr>Network Criteria</vt:lpstr>
      <vt:lpstr>Performance </vt:lpstr>
      <vt:lpstr>PowerPoint Presentation</vt:lpstr>
      <vt:lpstr>Physical Structures</vt:lpstr>
      <vt:lpstr>PowerPoint Presentation</vt:lpstr>
      <vt:lpstr>PowerPoint Presentation</vt:lpstr>
      <vt:lpstr>Physical Topology</vt:lpstr>
      <vt:lpstr>Mesh Topology </vt:lpstr>
      <vt:lpstr>Advantages </vt:lpstr>
      <vt:lpstr>Disadvantages</vt:lpstr>
      <vt:lpstr>Star Topology </vt:lpstr>
      <vt:lpstr>PowerPoint Presentation</vt:lpstr>
      <vt:lpstr>Bus Topology </vt:lpstr>
      <vt:lpstr>Advantage : </vt:lpstr>
      <vt:lpstr>Ring Topology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loss and delay occur?</vt:lpstr>
      <vt:lpstr>Four sources of packet delay</vt:lpstr>
      <vt:lpstr>PowerPoint Presentation</vt:lpstr>
      <vt:lpstr>Caravan analogy</vt:lpstr>
      <vt:lpstr>Caravan analogy (more)</vt:lpstr>
      <vt:lpstr>Queueing delay (revisited)</vt:lpstr>
      <vt:lpstr>“Real” Internet delays and routes</vt:lpstr>
      <vt:lpstr>“Real” Internet delays, routes</vt:lpstr>
      <vt:lpstr>Packet loss</vt:lpstr>
      <vt:lpstr>Throughput</vt:lpstr>
      <vt:lpstr>Throughput (more)</vt:lpstr>
      <vt:lpstr>Throughput: Internet scenario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</dc:title>
  <dc:creator>swarnasudha</dc:creator>
  <cp:lastModifiedBy>Administrator</cp:lastModifiedBy>
  <cp:revision>44</cp:revision>
  <dcterms:created xsi:type="dcterms:W3CDTF">2006-08-16T00:00:00Z</dcterms:created>
  <dcterms:modified xsi:type="dcterms:W3CDTF">2023-02-03T11:22:32Z</dcterms:modified>
</cp:coreProperties>
</file>