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4E0CD-9C69-4E20-A09B-26CE741A41E4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6DD2-F578-4BE8-8783-A9A66018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3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65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66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5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97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8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50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4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PROTOCOL LAYERING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0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 fontScale="90000"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33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1758823" y="5418183"/>
            <a:ext cx="7147238" cy="4071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685800">
              <a:spcBef>
                <a:spcPts val="750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90" y="2309039"/>
            <a:ext cx="2007601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ticket (purchase)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baggage (check)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gates (load)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runway takeoff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  <a:endParaRPr lang="en-US" altLang="en-US" sz="1500" dirty="0">
              <a:solidFill>
                <a:srgbClr val="000099"/>
              </a:solidFill>
              <a:latin typeface="Calibri" panose="020F0502020204030204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319" y="2313764"/>
            <a:ext cx="201574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ticket (complain)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baggage (claim)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gates (unload)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runway landing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310" y="4480740"/>
            <a:ext cx="193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21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659919" y="2417387"/>
            <a:ext cx="5870825" cy="246697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6470594" y="2437090"/>
            <a:ext cx="1366903" cy="2447273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412176" y="5082779"/>
            <a:ext cx="7147238" cy="40719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How would you 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define/discuss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system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173449" y="2206363"/>
            <a:ext cx="5700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1855034" y="2026483"/>
            <a:ext cx="42434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3200794" y="1623388"/>
            <a:ext cx="1146572" cy="465535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3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348736" y="2396896"/>
            <a:ext cx="7824005" cy="203103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5679727" y="2316525"/>
            <a:ext cx="2197100" cy="21717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723907" y="2309040"/>
            <a:ext cx="2095500" cy="217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 fontScale="90000"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33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90" y="2309039"/>
            <a:ext cx="2007601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ticket (purchase)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baggage (check)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gates (load)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runway takeoff</a:t>
            </a:r>
          </a:p>
          <a:p>
            <a:pPr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  <a:endParaRPr lang="en-US" altLang="en-US" sz="15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319" y="2313764"/>
            <a:ext cx="2015745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ticket (complain)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baggage (claim)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gates (unload)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runway landing</a:t>
            </a:r>
          </a:p>
          <a:p>
            <a:pPr algn="r" defTabSz="685800">
              <a:lnSpc>
                <a:spcPct val="130000"/>
              </a:lnSpc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711208" y="2783900"/>
            <a:ext cx="2197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711208" y="3225071"/>
            <a:ext cx="2197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711208" y="3653850"/>
            <a:ext cx="2197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711208" y="4054147"/>
            <a:ext cx="2197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3195467" y="4061289"/>
            <a:ext cx="2095500" cy="42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15" y="4082893"/>
            <a:ext cx="193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21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2961409" y="2356920"/>
            <a:ext cx="2642117" cy="2131780"/>
            <a:chOff x="3948545" y="1699760"/>
            <a:chExt cx="3522823" cy="284237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6950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2100" i="1" dirty="0">
                  <a:solidFill>
                    <a:prstClr val="black"/>
                  </a:solidFill>
                  <a:latin typeface="Calibri" panose="020F0502020204030204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0" y="2292643"/>
              <a:ext cx="26004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2100" i="1" dirty="0">
                  <a:solidFill>
                    <a:prstClr val="black"/>
                  </a:solidFill>
                  <a:latin typeface="Calibri" panose="020F0502020204030204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9"/>
              <a:ext cx="198105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2100" i="1" dirty="0">
                  <a:solidFill>
                    <a:prstClr val="black"/>
                  </a:solidFill>
                  <a:latin typeface="Calibri" panose="020F0502020204030204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8" y="3451513"/>
              <a:ext cx="241527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2100" i="1" dirty="0">
                  <a:solidFill>
                    <a:prstClr val="black"/>
                  </a:solidFill>
                  <a:latin typeface="Calibri" panose="020F0502020204030204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53997"/>
              <a:chOff x="3976681" y="3974068"/>
              <a:chExt cx="3522823" cy="55399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88859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2100" i="1" dirty="0">
                    <a:solidFill>
                      <a:prstClr val="black"/>
                    </a:solidFill>
                    <a:latin typeface="Calibri" panose="020F0502020204030204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1795085" y="4677966"/>
            <a:ext cx="5710238" cy="132278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319" indent="-166688" defTabSz="685800">
              <a:spcBef>
                <a:spcPts val="750"/>
              </a:spcBef>
              <a:buNone/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layers: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each layer implements a service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via its own internal-layer actions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relying on services provided by layer below</a:t>
            </a:r>
          </a:p>
          <a:p>
            <a:pPr marL="264319" indent="-166688" defTabSz="685800">
              <a:spcBef>
                <a:spcPts val="750"/>
              </a:spcBef>
              <a:buNone/>
              <a:defRPr/>
            </a:pPr>
            <a:endParaRPr lang="en-US" altLang="en-US" sz="2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Why layering?</a:t>
            </a:r>
            <a:endParaRPr lang="en-US" sz="33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585223" y="1759931"/>
            <a:ext cx="7621892" cy="36920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319" indent="-166688" defTabSz="685800">
              <a:spcBef>
                <a:spcPts val="750"/>
              </a:spcBef>
              <a:buNone/>
              <a:defRPr/>
            </a:pPr>
            <a:r>
              <a:rPr lang="en-US" altLang="en-US" sz="27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542126" y="2308723"/>
            <a:ext cx="5573862" cy="325918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9816" indent="-266700" defTabSz="685800">
              <a:spcBef>
                <a:spcPts val="750"/>
              </a:spcBef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explicit structure allows identification, relationship of system’</a:t>
            </a:r>
            <a:r>
              <a:rPr lang="en-US" altLang="ja-JP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 pieces</a:t>
            </a:r>
          </a:p>
          <a:p>
            <a:pPr marL="736997" lvl="1" indent="-266700" defTabSz="685800">
              <a:spcBef>
                <a:spcPts val="375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layered </a:t>
            </a:r>
            <a:r>
              <a:rPr lang="en-US" altLang="en-US" sz="2100" i="1" dirty="0">
                <a:solidFill>
                  <a:srgbClr val="CC0000"/>
                </a:solidFill>
                <a:latin typeface="Calibri" panose="020F0502020204030204"/>
                <a:ea typeface="Arial" panose="020B0604020202020204" pitchFamily="34" charset="0"/>
              </a:rPr>
              <a:t>reference model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 for discussion</a:t>
            </a:r>
          </a:p>
          <a:p>
            <a:pPr marL="429816" indent="-266700" defTabSz="685800">
              <a:spcBef>
                <a:spcPts val="750"/>
              </a:spcBef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modularization eases maintenance, updating of system</a:t>
            </a:r>
          </a:p>
          <a:p>
            <a:pPr marL="736997" lvl="1" indent="-266700" defTabSz="685800">
              <a:spcBef>
                <a:spcPts val="375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change in layer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'</a:t>
            </a:r>
            <a:r>
              <a:rPr lang="en-US" altLang="ja-JP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 service </a:t>
            </a:r>
            <a:r>
              <a:rPr lang="en-US" altLang="ja-JP" sz="2100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implementation</a:t>
            </a:r>
            <a:r>
              <a:rPr lang="en-US" altLang="ja-JP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: transparent to rest of system</a:t>
            </a:r>
          </a:p>
          <a:p>
            <a:pPr marL="736997" lvl="1" indent="-266700" defTabSz="685800">
              <a:spcBef>
                <a:spcPts val="375"/>
              </a:spcBef>
              <a:defRPr/>
            </a:pP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e.g., change in gate procedure doesn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’</a:t>
            </a:r>
            <a:r>
              <a:rPr lang="en-US" altLang="ja-JP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 affect rest of system</a:t>
            </a:r>
          </a:p>
        </p:txBody>
      </p:sp>
    </p:spTree>
    <p:extLst>
      <p:ext uri="{BB962C8B-B14F-4D97-AF65-F5344CB8AC3E}">
        <p14:creationId xmlns:p14="http://schemas.microsoft.com/office/powerpoint/2010/main" val="2435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 fontScale="90000"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3300" dirty="0">
                <a:ea typeface="ＭＳ Ｐゴシック" panose="020B0600070205080204" pitchFamily="34" charset="-128"/>
              </a:rPr>
              <a:t>tack</a:t>
            </a:r>
            <a:endParaRPr lang="en-US" sz="33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34538" y="1961256"/>
            <a:ext cx="5526562" cy="36920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504" indent="-215504" defTabSz="685800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application: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supporting network applications</a:t>
            </a:r>
          </a:p>
          <a:p>
            <a:pPr marL="511969" lvl="1" indent="-169069" defTabSz="685800">
              <a:lnSpc>
                <a:spcPct val="80000"/>
              </a:lnSpc>
              <a:spcBef>
                <a:spcPts val="375"/>
              </a:spcBef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HTTP, IMAP, SMTP, DNS</a:t>
            </a:r>
          </a:p>
          <a:p>
            <a:pPr marL="215504" indent="-215504" defTabSz="685800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transport: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process-process data transfer</a:t>
            </a:r>
          </a:p>
          <a:p>
            <a:pPr marL="511969" lvl="1" indent="-169069" defTabSz="685800">
              <a:lnSpc>
                <a:spcPct val="80000"/>
              </a:lnSpc>
              <a:spcBef>
                <a:spcPts val="375"/>
              </a:spcBef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TCP, UDP</a:t>
            </a:r>
          </a:p>
          <a:p>
            <a:pPr marL="215504" indent="-215504" defTabSz="685800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network: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routing of datagrams from source to destination</a:t>
            </a:r>
          </a:p>
          <a:p>
            <a:pPr marL="511969" lvl="1" indent="-169069" defTabSz="685800">
              <a:lnSpc>
                <a:spcPct val="80000"/>
              </a:lnSpc>
              <a:spcBef>
                <a:spcPts val="375"/>
              </a:spcBef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IP, routing protocols</a:t>
            </a:r>
          </a:p>
          <a:p>
            <a:pPr marL="215504" indent="-215504" defTabSz="685800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link: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data transfer between neighboring  network elements</a:t>
            </a:r>
          </a:p>
          <a:p>
            <a:pPr marL="511969" lvl="1" indent="-169069" defTabSz="685800">
              <a:lnSpc>
                <a:spcPct val="80000"/>
              </a:lnSpc>
              <a:spcBef>
                <a:spcPts val="375"/>
              </a:spcBef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Ethernet, 802.11 (</a:t>
            </a:r>
            <a:r>
              <a:rPr lang="en-US" altLang="en-US" sz="1800" dirty="0" err="1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WiFi</a:t>
            </a: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), PPP</a:t>
            </a:r>
          </a:p>
          <a:p>
            <a:pPr marL="215504" indent="-215504" defTabSz="685800">
              <a:lnSpc>
                <a:spcPct val="80000"/>
              </a:lnSpc>
              <a:spcBef>
                <a:spcPts val="750"/>
              </a:spcBef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physical: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bits “</a:t>
            </a:r>
            <a:r>
              <a:rPr lang="en-US" altLang="ja-JP" sz="2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2283755"/>
            <a:ext cx="1419225" cy="26479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lnSpc>
                <a:spcPts val="1545"/>
              </a:lnSpc>
              <a:defRPr/>
            </a:pPr>
            <a:endParaRPr lang="en-US" altLang="en-US" sz="21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381" y="4020412"/>
            <a:ext cx="572594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>
              <a:lnSpc>
                <a:spcPts val="2070"/>
              </a:lnSpc>
              <a:defRPr/>
            </a:pPr>
            <a:r>
              <a:rPr lang="en-US" altLang="en-US" sz="2100" dirty="0">
                <a:solidFill>
                  <a:srgbClr val="C00000"/>
                </a:solidFill>
                <a:latin typeface="Calibri" panose="020F0502020204030204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2835524"/>
            <a:ext cx="141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lnSpc>
                <a:spcPts val="1545"/>
              </a:lnSpc>
              <a:defRPr/>
            </a:pPr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3364161"/>
            <a:ext cx="141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lnSpc>
                <a:spcPts val="1545"/>
              </a:lnSpc>
              <a:defRPr/>
            </a:pPr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3897561"/>
            <a:ext cx="141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lnSpc>
                <a:spcPts val="1545"/>
              </a:lnSpc>
              <a:defRPr/>
            </a:pPr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4430961"/>
            <a:ext cx="14144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lnSpc>
                <a:spcPts val="1545"/>
              </a:lnSpc>
              <a:defRPr/>
            </a:pPr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592" y="2409820"/>
            <a:ext cx="1393395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>
              <a:lnSpc>
                <a:spcPts val="2070"/>
              </a:lnSpc>
              <a:defRPr/>
            </a:pPr>
            <a:r>
              <a:rPr lang="en-US" altLang="en-US" sz="2100" dirty="0">
                <a:solidFill>
                  <a:srgbClr val="C00000"/>
                </a:solidFill>
                <a:latin typeface="Calibri" panose="020F0502020204030204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483" y="3490476"/>
            <a:ext cx="1097609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>
              <a:lnSpc>
                <a:spcPts val="2070"/>
              </a:lnSpc>
              <a:defRPr/>
            </a:pPr>
            <a:r>
              <a:rPr lang="en-US" altLang="en-US" sz="2100" dirty="0">
                <a:solidFill>
                  <a:srgbClr val="C00000"/>
                </a:solidFill>
                <a:latin typeface="Calibri" panose="020F0502020204030204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776" y="2939757"/>
            <a:ext cx="1206677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>
              <a:lnSpc>
                <a:spcPts val="2070"/>
              </a:lnSpc>
              <a:defRPr/>
            </a:pPr>
            <a:r>
              <a:rPr lang="en-US" altLang="en-US" sz="2100" dirty="0">
                <a:solidFill>
                  <a:srgbClr val="C00000"/>
                </a:solidFill>
                <a:latin typeface="Calibri" panose="020F0502020204030204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190" y="4520600"/>
            <a:ext cx="1051763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>
              <a:lnSpc>
                <a:spcPts val="2070"/>
              </a:lnSpc>
              <a:defRPr/>
            </a:pPr>
            <a:r>
              <a:rPr lang="en-US" altLang="en-US" sz="2100" dirty="0">
                <a:solidFill>
                  <a:srgbClr val="C00000"/>
                </a:solidFill>
                <a:latin typeface="Calibri" panose="020F0502020204030204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6698796" y="2277835"/>
            <a:ext cx="1408340" cy="551090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8541" y="899878"/>
              <a:ext cx="1857859" cy="48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>
                <a:lnSpc>
                  <a:spcPts val="2070"/>
                </a:lnSpc>
                <a:defRPr/>
              </a:pPr>
              <a:r>
                <a:rPr lang="en-US" altLang="en-US" sz="2100" dirty="0">
                  <a:solidFill>
                    <a:schemeClr val="bg1"/>
                  </a:solidFill>
                  <a:latin typeface="Calibri" panose="020F0502020204030204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6700484" y="2844374"/>
            <a:ext cx="1396064" cy="516168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3021" y="899878"/>
              <a:ext cx="1608902" cy="48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>
                <a:lnSpc>
                  <a:spcPts val="2070"/>
                </a:lnSpc>
                <a:defRPr/>
              </a:pPr>
              <a:r>
                <a:rPr lang="en-US" altLang="en-US" sz="2100" dirty="0">
                  <a:solidFill>
                    <a:schemeClr val="bg1"/>
                  </a:solidFill>
                  <a:latin typeface="Calibri" panose="020F0502020204030204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6698464" y="3375485"/>
            <a:ext cx="1396064" cy="508494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5734" y="899878"/>
              <a:ext cx="1463478" cy="48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>
                <a:lnSpc>
                  <a:spcPts val="2070"/>
                </a:lnSpc>
                <a:defRPr/>
              </a:pPr>
              <a:r>
                <a:rPr lang="en-US" altLang="en-US" sz="2100" dirty="0">
                  <a:solidFill>
                    <a:schemeClr val="bg1"/>
                  </a:solidFill>
                  <a:latin typeface="Calibri" panose="020F0502020204030204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6698868" y="3911443"/>
            <a:ext cx="1396064" cy="508494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5744" y="899878"/>
              <a:ext cx="763458" cy="48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>
                <a:lnSpc>
                  <a:spcPts val="2070"/>
                </a:lnSpc>
                <a:defRPr/>
              </a:pPr>
              <a:r>
                <a:rPr lang="en-US" altLang="en-US" sz="2100" dirty="0">
                  <a:solidFill>
                    <a:schemeClr val="bg1"/>
                  </a:solidFill>
                  <a:latin typeface="Calibri" panose="020F0502020204030204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6694425" y="4446189"/>
            <a:ext cx="1396064" cy="479819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6301" y="899878"/>
              <a:ext cx="1402350" cy="48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>
                <a:lnSpc>
                  <a:spcPts val="2070"/>
                </a:lnSpc>
                <a:defRPr/>
              </a:pPr>
              <a:r>
                <a:rPr lang="en-US" altLang="en-US" sz="2100" dirty="0">
                  <a:solidFill>
                    <a:schemeClr val="bg1"/>
                  </a:solidFill>
                  <a:latin typeface="Calibri" panose="020F0502020204030204"/>
                </a:rPr>
                <a:t>physical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9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187456" y="2040029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33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79" y="515054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731723" y="2026912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585" y="4662738"/>
            <a:ext cx="602456" cy="578644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2597045" y="3403346"/>
            <a:ext cx="4373381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1456" indent="-221456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dirty="0"/>
              <a:t>transport-layer protocol </a:t>
            </a:r>
            <a:r>
              <a:rPr lang="en-US" dirty="0">
                <a:solidFill>
                  <a:srgbClr val="0000A3"/>
                </a:solidFill>
              </a:rPr>
              <a:t>encapsulates</a:t>
            </a:r>
            <a:r>
              <a:rPr lang="en-US" dirty="0"/>
              <a:t> application-layer message, M, with </a:t>
            </a:r>
            <a:r>
              <a:rPr lang="en-US" i="1" dirty="0"/>
              <a:t>transport</a:t>
            </a:r>
            <a:r>
              <a:rPr lang="en-US" dirty="0"/>
              <a:t> layer-layer header </a:t>
            </a: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to create a transport-layer </a:t>
            </a:r>
            <a:r>
              <a:rPr lang="en-US" dirty="0">
                <a:solidFill>
                  <a:srgbClr val="C00000"/>
                </a:solidFill>
              </a:rPr>
              <a:t>segment</a:t>
            </a:r>
            <a:endParaRPr lang="en-US" baseline="-25000" dirty="0">
              <a:solidFill>
                <a:srgbClr val="C00000"/>
              </a:solidFill>
            </a:endParaRPr>
          </a:p>
          <a:p>
            <a:pPr marL="431006" lvl="1" indent="-173831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 used by transport layer protocol to implement its service</a:t>
            </a:r>
            <a:endParaRPr lang="en-US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000594" y="1923500"/>
            <a:ext cx="1324295" cy="3070071"/>
            <a:chOff x="1484027" y="1706480"/>
            <a:chExt cx="1765726" cy="4093428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8330785" y="4578558"/>
            <a:ext cx="281066" cy="625295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35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551" y="5144835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6916087" y="1917411"/>
            <a:ext cx="1324295" cy="3070071"/>
            <a:chOff x="1484027" y="1706480"/>
            <a:chExt cx="1765726" cy="4093428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2408732" y="2633552"/>
            <a:ext cx="4326537" cy="707399"/>
            <a:chOff x="3211642" y="2368401"/>
            <a:chExt cx="5768716" cy="943198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94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350" dirty="0">
                  <a:solidFill>
                    <a:srgbClr val="C00000"/>
                  </a:solidFill>
                </a:rPr>
                <a:t>Transport-layer </a:t>
              </a:r>
              <a:r>
                <a:rPr lang="en-US" sz="1350" dirty="0"/>
                <a:t>protocol transfers M (e.g., reliably) from one </a:t>
              </a:r>
              <a:r>
                <a:rPr lang="en-US" sz="1350" i="1" dirty="0"/>
                <a:t>process</a:t>
              </a:r>
              <a:r>
                <a:rPr lang="en-US" sz="1350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 dirty="0" err="1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H</a:t>
                  </a:r>
                  <a:r>
                    <a:rPr lang="en-US" altLang="en-US" sz="1350" baseline="-25000" dirty="0" err="1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t</a:t>
                  </a:r>
                  <a:endParaRPr lang="en-US" altLang="en-US" sz="1350" baseline="-25000" dirty="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2531596" y="2199293"/>
            <a:ext cx="4214108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350" dirty="0">
                <a:solidFill>
                  <a:srgbClr val="C00000"/>
                </a:solidFill>
              </a:rPr>
              <a:t>Application </a:t>
            </a:r>
            <a:r>
              <a:rPr lang="en-US" sz="1350" dirty="0"/>
              <a:t>exchanges </a:t>
            </a:r>
            <a:r>
              <a:rPr lang="en-US" sz="1350" dirty="0">
                <a:solidFill>
                  <a:srgbClr val="C00000"/>
                </a:solidFill>
              </a:rPr>
              <a:t>messages</a:t>
            </a:r>
            <a:r>
              <a:rPr lang="en-US" sz="1350" dirty="0"/>
              <a:t> to implement some application service using </a:t>
            </a:r>
            <a:r>
              <a:rPr lang="en-US" sz="1350" i="1" dirty="0"/>
              <a:t>services</a:t>
            </a:r>
            <a:r>
              <a:rPr lang="en-US" sz="1350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2440718" y="1974444"/>
            <a:ext cx="4238469" cy="292308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5237019" y="-586048"/>
            <a:ext cx="34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050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187456" y="2040029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33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79" y="515054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731723" y="2026912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585" y="4662738"/>
            <a:ext cx="602456" cy="578644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2408732" y="2815341"/>
            <a:ext cx="42384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2519618" y="2895443"/>
            <a:ext cx="4215651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350" dirty="0">
                <a:solidFill>
                  <a:srgbClr val="C00000"/>
                </a:solidFill>
              </a:rPr>
              <a:t>Transport-layer </a:t>
            </a:r>
            <a:r>
              <a:rPr lang="en-US" sz="1350" dirty="0"/>
              <a:t>protocol transfers M (e.g., reliably) from one </a:t>
            </a:r>
            <a:r>
              <a:rPr lang="en-US" sz="1350" i="1" dirty="0"/>
              <a:t>process</a:t>
            </a:r>
            <a:r>
              <a:rPr lang="en-US" sz="1350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4188437" y="2633551"/>
            <a:ext cx="728820" cy="292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4268102" y="2682985"/>
            <a:ext cx="681038" cy="226219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2597045" y="4111631"/>
            <a:ext cx="4373381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1456" indent="-221456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dirty="0"/>
              <a:t>network-layer protocol </a:t>
            </a:r>
            <a:r>
              <a:rPr lang="en-US" dirty="0">
                <a:solidFill>
                  <a:srgbClr val="0000A3"/>
                </a:solidFill>
              </a:rPr>
              <a:t>encapsulates</a:t>
            </a:r>
            <a:r>
              <a:rPr lang="en-US" dirty="0"/>
              <a:t> transport-layer segment</a:t>
            </a:r>
            <a:r>
              <a:rPr lang="en-US" sz="1500" dirty="0"/>
              <a:t>  [</a:t>
            </a:r>
            <a:r>
              <a:rPr lang="en-US" sz="1500" dirty="0" err="1"/>
              <a:t>H</a:t>
            </a:r>
            <a:r>
              <a:rPr lang="en-US" sz="1500" baseline="-25000" dirty="0" err="1"/>
              <a:t>t</a:t>
            </a:r>
            <a:r>
              <a:rPr lang="en-US" sz="1500" dirty="0"/>
              <a:t> | M] </a:t>
            </a:r>
            <a:r>
              <a:rPr lang="en-US" dirty="0"/>
              <a:t>with network layer-layer header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to create a network-layer </a:t>
            </a:r>
            <a:r>
              <a:rPr lang="en-US" dirty="0">
                <a:solidFill>
                  <a:srgbClr val="C00000"/>
                </a:solidFill>
              </a:rPr>
              <a:t>datagram </a:t>
            </a:r>
          </a:p>
          <a:p>
            <a:pPr marL="431006" lvl="1" indent="-173831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used by network layer protocol to implement its service</a:t>
            </a:r>
            <a:endParaRPr lang="en-US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000594" y="1923500"/>
            <a:ext cx="1324295" cy="3070071"/>
            <a:chOff x="1484027" y="1706480"/>
            <a:chExt cx="1765726" cy="4093428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8330785" y="4578558"/>
            <a:ext cx="281066" cy="625295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35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551" y="5144835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2440718" y="1974444"/>
            <a:ext cx="4238469" cy="292308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6916087" y="1917411"/>
            <a:ext cx="1324295" cy="3070071"/>
            <a:chOff x="1484027" y="1706480"/>
            <a:chExt cx="1765726" cy="4093428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2408731" y="3346874"/>
            <a:ext cx="4411862" cy="692992"/>
            <a:chOff x="3211642" y="3319499"/>
            <a:chExt cx="5882482" cy="923990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 dirty="0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n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9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350" dirty="0">
                  <a:solidFill>
                    <a:srgbClr val="C00000"/>
                  </a:solidFill>
                </a:rPr>
                <a:t>Network-layer </a:t>
              </a:r>
              <a:r>
                <a:rPr lang="en-US" sz="1350" dirty="0"/>
                <a:t>protocol transfers transport-layer segment [</a:t>
              </a:r>
              <a:r>
                <a:rPr lang="en-US" sz="1350" dirty="0" err="1"/>
                <a:t>H</a:t>
              </a:r>
              <a:r>
                <a:rPr lang="en-US" sz="1350" baseline="-25000" dirty="0" err="1"/>
                <a:t>t</a:t>
              </a:r>
              <a:r>
                <a:rPr lang="en-US" sz="1350" dirty="0"/>
                <a:t> | M] from one </a:t>
              </a:r>
              <a:r>
                <a:rPr lang="en-US" sz="1350" i="1" dirty="0"/>
                <a:t>host</a:t>
              </a:r>
              <a:r>
                <a:rPr lang="en-US" sz="1350" dirty="0"/>
                <a:t> to another, using link layer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6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187456" y="2040029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33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79" y="515054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731723" y="2026912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585" y="4662738"/>
            <a:ext cx="602456" cy="578644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2408732" y="2815341"/>
            <a:ext cx="42384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4188437" y="2633551"/>
            <a:ext cx="728820" cy="292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4268102" y="2682985"/>
            <a:ext cx="681038" cy="226219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2528702" y="4679868"/>
            <a:ext cx="437338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1456" indent="-221456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dirty="0"/>
              <a:t>link-layer protocol </a:t>
            </a:r>
            <a:r>
              <a:rPr lang="en-US" dirty="0">
                <a:solidFill>
                  <a:srgbClr val="0000A3"/>
                </a:solidFill>
              </a:rPr>
              <a:t>encapsulates</a:t>
            </a:r>
            <a:r>
              <a:rPr lang="en-US" dirty="0"/>
              <a:t> network datagram </a:t>
            </a:r>
            <a:r>
              <a:rPr lang="en-US" sz="1500" dirty="0"/>
              <a:t>[</a:t>
            </a:r>
            <a:r>
              <a:rPr lang="en-US" sz="1500" dirty="0" err="1"/>
              <a:t>H</a:t>
            </a:r>
            <a:r>
              <a:rPr lang="en-US" sz="1500" baseline="-25000" dirty="0" err="1"/>
              <a:t>n</a:t>
            </a:r>
            <a:r>
              <a:rPr lang="en-US" sz="1500" dirty="0"/>
              <a:t>| [</a:t>
            </a:r>
            <a:r>
              <a:rPr lang="en-US" sz="1500" dirty="0" err="1"/>
              <a:t>H</a:t>
            </a:r>
            <a:r>
              <a:rPr lang="en-US" sz="1500" baseline="-25000" dirty="0" err="1"/>
              <a:t>t</a:t>
            </a:r>
            <a:r>
              <a:rPr lang="en-US" sz="1500" dirty="0"/>
              <a:t> |M], </a:t>
            </a:r>
            <a:r>
              <a:rPr lang="en-US" dirty="0"/>
              <a:t>with link-layer header H</a:t>
            </a:r>
            <a:r>
              <a:rPr lang="en-US" baseline="-25000" dirty="0"/>
              <a:t>l </a:t>
            </a:r>
            <a:r>
              <a:rPr lang="en-US" dirty="0"/>
              <a:t> to create a link-layer </a:t>
            </a:r>
            <a:r>
              <a:rPr lang="en-US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000594" y="1923500"/>
            <a:ext cx="1324295" cy="3070071"/>
            <a:chOff x="1484027" y="1706480"/>
            <a:chExt cx="1765726" cy="4093428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8330785" y="4578558"/>
            <a:ext cx="281066" cy="625295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35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551" y="5144835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2440718" y="1974444"/>
            <a:ext cx="4238469" cy="292308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6916087" y="1917411"/>
            <a:ext cx="1324295" cy="3070071"/>
            <a:chOff x="1484027" y="1706480"/>
            <a:chExt cx="1765726" cy="4093428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2408732" y="3514258"/>
            <a:ext cx="42384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4017129" y="3346874"/>
            <a:ext cx="907774" cy="292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4063969" y="3377705"/>
            <a:ext cx="793781" cy="230472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2530930" y="4219892"/>
            <a:ext cx="4215651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350" dirty="0">
                <a:solidFill>
                  <a:srgbClr val="C00000"/>
                </a:solidFill>
              </a:rPr>
              <a:t>Link-layer </a:t>
            </a:r>
            <a:r>
              <a:rPr lang="en-US" sz="1350" dirty="0"/>
              <a:t>protocol transfers datagram [</a:t>
            </a:r>
            <a:r>
              <a:rPr lang="en-US" sz="1350" dirty="0" err="1"/>
              <a:t>H</a:t>
            </a:r>
            <a:r>
              <a:rPr lang="en-US" sz="1350" baseline="-25000" dirty="0" err="1"/>
              <a:t>n</a:t>
            </a:r>
            <a:r>
              <a:rPr lang="en-US" sz="1350" dirty="0"/>
              <a:t>| [</a:t>
            </a:r>
            <a:r>
              <a:rPr lang="en-US" sz="1350" dirty="0" err="1"/>
              <a:t>H</a:t>
            </a:r>
            <a:r>
              <a:rPr lang="en-US" sz="1350" baseline="-25000" dirty="0" err="1"/>
              <a:t>t</a:t>
            </a:r>
            <a:r>
              <a:rPr lang="en-US" sz="1350" dirty="0"/>
              <a:t> |M] from </a:t>
            </a:r>
            <a:r>
              <a:rPr lang="en-US" sz="1350" i="1" dirty="0"/>
              <a:t>host </a:t>
            </a:r>
            <a:r>
              <a:rPr lang="en-US" sz="1350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2420044" y="3984045"/>
            <a:ext cx="4238469" cy="280670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 dirty="0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n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2519617" y="3594360"/>
            <a:ext cx="4300976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350" dirty="0">
                <a:solidFill>
                  <a:srgbClr val="C00000"/>
                </a:solidFill>
              </a:rPr>
              <a:t>Network-layer </a:t>
            </a:r>
            <a:r>
              <a:rPr lang="en-US" sz="1350" dirty="0"/>
              <a:t>protocol transfers transport-layer segment [</a:t>
            </a:r>
            <a:r>
              <a:rPr lang="en-US" sz="1350" dirty="0" err="1"/>
              <a:t>H</a:t>
            </a:r>
            <a:r>
              <a:rPr lang="en-US" sz="1350" baseline="-25000" dirty="0" err="1"/>
              <a:t>t</a:t>
            </a:r>
            <a:r>
              <a:rPr lang="en-US" sz="1350" dirty="0"/>
              <a:t> | M] from one </a:t>
            </a:r>
            <a:r>
              <a:rPr lang="en-US" sz="1350" i="1" dirty="0"/>
              <a:t>host</a:t>
            </a:r>
            <a:r>
              <a:rPr lang="en-US" sz="1350" dirty="0"/>
              <a:t> to another, using link layer services</a:t>
            </a:r>
          </a:p>
        </p:txBody>
      </p:sp>
    </p:spTree>
    <p:extLst>
      <p:ext uri="{BB962C8B-B14F-4D97-AF65-F5344CB8AC3E}">
        <p14:creationId xmlns:p14="http://schemas.microsoft.com/office/powerpoint/2010/main" val="14958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2661106" y="2037726"/>
            <a:ext cx="3744" cy="232845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187456" y="2040029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33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79" y="515054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731723" y="2026912"/>
            <a:ext cx="337732" cy="304632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585" y="4662738"/>
            <a:ext cx="602456" cy="578644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000594" y="1923500"/>
            <a:ext cx="1324295" cy="3070071"/>
            <a:chOff x="1484027" y="1706480"/>
            <a:chExt cx="1765726" cy="4093428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8330785" y="4578558"/>
            <a:ext cx="281066" cy="625295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35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551" y="5144835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6916087" y="1917411"/>
            <a:ext cx="1324295" cy="3070071"/>
            <a:chOff x="1484027" y="1706480"/>
            <a:chExt cx="1765726" cy="4093428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application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transport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network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link</a:t>
              </a:r>
            </a:p>
            <a:p>
              <a:pPr algn="ctr" defTabSz="685800">
                <a:lnSpc>
                  <a:spcPct val="215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+mn-lt"/>
                </a:rPr>
                <a:t>physical</a:t>
              </a:r>
              <a:endParaRPr lang="en-US" alt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4188437" y="2633551"/>
            <a:ext cx="728820" cy="292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4268102" y="2682985"/>
            <a:ext cx="681038" cy="226219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4453053" y="2018493"/>
            <a:ext cx="509588" cy="226219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4017129" y="3346874"/>
            <a:ext cx="907774" cy="292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4063969" y="3377705"/>
            <a:ext cx="793781" cy="230472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5722495" y="1970271"/>
            <a:ext cx="1151930" cy="2844383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 dirty="0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n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 dirty="0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n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 dirty="0" err="1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H</a:t>
                  </a:r>
                  <a:r>
                    <a:rPr lang="en-US" altLang="en-US" sz="1350" baseline="-25000" dirty="0" err="1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t</a:t>
                  </a:r>
                  <a:endParaRPr lang="en-US" altLang="en-US" sz="1350" baseline="-25000" dirty="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endParaRPr lang="en-US" altLang="en-US" sz="1800">
                    <a:solidFill>
                      <a:prstClr val="black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defTabSz="685800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  <a:defRPr/>
                  </a:pPr>
                  <a:r>
                    <a:rPr lang="en-US" altLang="en-US" sz="1050">
                      <a:solidFill>
                        <a:prstClr val="black"/>
                      </a:solidFill>
                      <a:latin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2677949" y="4363783"/>
            <a:ext cx="3102633" cy="450784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2389665" y="2460460"/>
            <a:ext cx="857325" cy="1455822"/>
            <a:chOff x="3186222" y="2137612"/>
            <a:chExt cx="1143101" cy="1941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10586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099" y="2928436"/>
              <a:ext cx="105627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1" y="3678598"/>
              <a:ext cx="114279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2391726" y="4198641"/>
            <a:ext cx="6027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3858221" y="4003238"/>
            <a:ext cx="1010842" cy="230472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6148391" y="4216110"/>
            <a:ext cx="340554" cy="744316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6477799" y="4694221"/>
            <a:ext cx="719138" cy="357188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559" y="4224334"/>
            <a:ext cx="954881" cy="70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412" y="4199331"/>
            <a:ext cx="988219" cy="77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network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03" y="4506567"/>
            <a:ext cx="954881" cy="1152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574" y="4473681"/>
            <a:ext cx="988219" cy="14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application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transport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network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4602" y="4744693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555" y="4985200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127" y="5195940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127" y="5403109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8" y="1596625"/>
            <a:ext cx="954881" cy="1152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39" y="1563738"/>
            <a:ext cx="988219" cy="14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application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transport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network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6238123" y="2780322"/>
            <a:ext cx="478631" cy="586333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6552832" y="3063901"/>
            <a:ext cx="719511" cy="358547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110" y="1055811"/>
            <a:ext cx="3512651" cy="1260638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Encapsulation: an end-end view</a:t>
            </a:r>
            <a:endParaRPr lang="en-US" sz="33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3777859" y="2133597"/>
            <a:ext cx="3036094" cy="2875360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566" y="121562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3815958" y="1577209"/>
            <a:ext cx="270272" cy="1197164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267" y="1834751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220" y="2075257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92" y="2285998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92" y="2493166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1828805" y="2074066"/>
            <a:ext cx="906066" cy="227410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871" y="1795459"/>
            <a:ext cx="772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200">
                <a:solidFill>
                  <a:srgbClr val="CC0000"/>
                </a:solidFill>
                <a:latin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066931" y="1825225"/>
            <a:ext cx="226219" cy="219075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853" y="2050253"/>
            <a:ext cx="8322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200">
                <a:solidFill>
                  <a:srgbClr val="CC0000"/>
                </a:solidFill>
                <a:latin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265" y="4165995"/>
            <a:ext cx="11176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i="1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028704" y="5193504"/>
            <a:ext cx="1109663" cy="227410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229922" y="4969666"/>
            <a:ext cx="906065" cy="227410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457330" y="4738685"/>
            <a:ext cx="667941" cy="227410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1612111" y="4505322"/>
            <a:ext cx="509588" cy="226219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559" y="4462460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3511" y="4702966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75" y="2805110"/>
            <a:ext cx="954881" cy="4917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2575" y="3043236"/>
            <a:ext cx="947738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2286004" y="1447796"/>
            <a:ext cx="3948113" cy="4120754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4093373" y="4457697"/>
            <a:ext cx="1109663" cy="227410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4287447" y="4227906"/>
            <a:ext cx="906065" cy="227409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6366278" y="4502941"/>
            <a:ext cx="906065" cy="227410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1618064" y="2296712"/>
            <a:ext cx="1109663" cy="227409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>
                  <a:solidFill>
                    <a:prstClr val="black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624" y="5106588"/>
            <a:ext cx="67646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 panose="020F0502020204030204"/>
              </a:rPr>
              <a:t>router</a:t>
            </a:r>
            <a:endParaRPr lang="en-US" alt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339" y="3397247"/>
            <a:ext cx="68627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dirty="0">
                <a:solidFill>
                  <a:prstClr val="black"/>
                </a:solidFill>
                <a:latin typeface="Calibri" panose="020F0502020204030204"/>
              </a:rPr>
              <a:t>switch</a:t>
            </a:r>
            <a:endParaRPr lang="en-US" alt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852" y="1566859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200">
                <a:solidFill>
                  <a:srgbClr val="CC0000"/>
                </a:solidFill>
                <a:latin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237189" y="1587101"/>
            <a:ext cx="509588" cy="226219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>
                  <a:solidFill>
                    <a:prstClr val="blac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059788" y="1825226"/>
            <a:ext cx="681038" cy="226219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altLang="en-US" sz="135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t</a:t>
                </a:r>
                <a:endParaRPr lang="en-US" altLang="en-US" sz="1350" baseline="-25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endParaRPr lang="en-US" altLang="en-US" sz="180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defTabSz="68580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defRPr/>
                </a:pPr>
                <a:r>
                  <a:rPr lang="en-US" altLang="en-US" sz="1050">
                    <a:solidFill>
                      <a:prstClr val="black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1828805" y="2074069"/>
            <a:ext cx="242888" cy="221456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8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05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en-US" sz="1350" baseline="-25000" dirty="0" err="1">
                  <a:solidFill>
                    <a:prstClr val="black"/>
                  </a:solidFill>
                  <a:latin typeface="Arial" panose="020B0604020202020204" pitchFamily="34" charset="0"/>
                </a:rPr>
                <a:t>n</a:t>
              </a:r>
              <a:endParaRPr lang="en-US" altLang="en-US" sz="1350" baseline="-250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277" y="2280044"/>
            <a:ext cx="577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200">
                <a:solidFill>
                  <a:srgbClr val="CC0000"/>
                </a:solidFill>
                <a:latin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19556" y="1863326"/>
            <a:ext cx="602456" cy="578644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3133879" y="4510531"/>
            <a:ext cx="270272" cy="1142176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98037" y="4775595"/>
            <a:ext cx="602456" cy="578644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635" y="2795693"/>
            <a:ext cx="988219" cy="549381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defTabSz="685800">
              <a:lnSpc>
                <a:spcPct val="11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35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5538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In data communication and networking, a </a:t>
            </a:r>
            <a:r>
              <a:rPr lang="en-IN" dirty="0">
                <a:solidFill>
                  <a:srgbClr val="FF0000"/>
                </a:solidFill>
              </a:rPr>
              <a:t>protoco</a:t>
            </a:r>
            <a:r>
              <a:rPr lang="en-IN" dirty="0"/>
              <a:t>l defines the rules that both the </a:t>
            </a:r>
            <a:r>
              <a:rPr lang="en-IN" dirty="0">
                <a:solidFill>
                  <a:srgbClr val="FF0000"/>
                </a:solidFill>
              </a:rPr>
              <a:t>sender and receiver and all intermediate devices </a:t>
            </a:r>
            <a:r>
              <a:rPr lang="en-IN" dirty="0"/>
              <a:t>need to follow to be able to communicate effectively.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>
                <a:solidFill>
                  <a:srgbClr val="FF0000"/>
                </a:solidFill>
              </a:rPr>
              <a:t>communication is simple</a:t>
            </a:r>
            <a:r>
              <a:rPr lang="en-IN" dirty="0"/>
              <a:t>, we may need only one </a:t>
            </a:r>
            <a:r>
              <a:rPr lang="en-IN" dirty="0">
                <a:solidFill>
                  <a:srgbClr val="00B050"/>
                </a:solidFill>
              </a:rPr>
              <a:t>simple protocol; </a:t>
            </a:r>
            <a:endParaRPr lang="en-IN" dirty="0" smtClean="0">
              <a:solidFill>
                <a:srgbClr val="00B050"/>
              </a:solidFill>
            </a:endParaRPr>
          </a:p>
          <a:p>
            <a:pPr algn="just"/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communication is complex</a:t>
            </a:r>
            <a:r>
              <a:rPr lang="en-IN" dirty="0"/>
              <a:t>, we may need to divide the </a:t>
            </a:r>
            <a:r>
              <a:rPr lang="en-IN" dirty="0">
                <a:solidFill>
                  <a:srgbClr val="00B050"/>
                </a:solidFill>
              </a:rPr>
              <a:t>task between different layers</a:t>
            </a:r>
            <a:r>
              <a:rPr lang="en-IN" dirty="0"/>
              <a:t>, in which case we need a </a:t>
            </a:r>
            <a:r>
              <a:rPr lang="en-IN" dirty="0">
                <a:solidFill>
                  <a:srgbClr val="00B050"/>
                </a:solidFill>
              </a:rPr>
              <a:t>protocol at each layer, or protocol layering.</a:t>
            </a:r>
          </a:p>
        </p:txBody>
      </p:sp>
    </p:spTree>
    <p:extLst>
      <p:ext uri="{BB962C8B-B14F-4D97-AF65-F5344CB8AC3E}">
        <p14:creationId xmlns:p14="http://schemas.microsoft.com/office/powerpoint/2010/main" val="18113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3200" dirty="0" smtClean="0">
                <a:solidFill>
                  <a:srgbClr val="FF0000"/>
                </a:solidFill>
                <a:ea typeface="+mn-ea"/>
                <a:cs typeface="+mn-cs"/>
              </a:rPr>
              <a:t>To  understand </a:t>
            </a:r>
            <a:r>
              <a:rPr lang="en-IN" sz="3200" dirty="0">
                <a:solidFill>
                  <a:srgbClr val="FF0000"/>
                </a:solidFill>
                <a:ea typeface="+mn-ea"/>
                <a:cs typeface="+mn-cs"/>
              </a:rPr>
              <a:t>the need for protocol layering</a:t>
            </a:r>
            <a:br>
              <a:rPr lang="en-IN" sz="3200" dirty="0">
                <a:solidFill>
                  <a:srgbClr val="FF0000"/>
                </a:solidFill>
                <a:ea typeface="+mn-ea"/>
                <a:cs typeface="+mn-cs"/>
              </a:rPr>
            </a:br>
            <a:r>
              <a:rPr lang="en-IN" dirty="0" smtClean="0">
                <a:solidFill>
                  <a:srgbClr val="FF0000"/>
                </a:solidFill>
              </a:rPr>
              <a:t>Scenarios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15200" cy="372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0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3"/>
          <a:stretch/>
        </p:blipFill>
        <p:spPr bwMode="auto">
          <a:xfrm>
            <a:off x="1040130" y="2133599"/>
            <a:ext cx="7063740" cy="394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9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222222"/>
                </a:solidFill>
                <a:latin typeface="arial"/>
              </a:rPr>
              <a:t>What are layered protocols?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222222"/>
                </a:solidFill>
                <a:latin typeface="arial"/>
              </a:rPr>
              <a:t>A </a:t>
            </a:r>
            <a:r>
              <a:rPr lang="en-IN" b="1" dirty="0">
                <a:solidFill>
                  <a:srgbClr val="222222"/>
                </a:solidFill>
                <a:latin typeface="arial"/>
              </a:rPr>
              <a:t>layered protocol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 architecture provides a 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conceptual framework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for 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dividing the complex task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of exchanging information between remote hosts into simpler tasks</a:t>
            </a:r>
            <a:r>
              <a:rPr lang="en-IN" dirty="0" smtClean="0">
                <a:solidFill>
                  <a:srgbClr val="222222"/>
                </a:solidFill>
                <a:latin typeface="arial"/>
              </a:rPr>
              <a:t>.</a:t>
            </a:r>
          </a:p>
          <a:p>
            <a:pPr algn="just"/>
            <a:r>
              <a:rPr lang="en-IN" dirty="0" smtClean="0">
                <a:solidFill>
                  <a:srgbClr val="222222"/>
                </a:solidFill>
                <a:latin typeface="arial"/>
              </a:rPr>
              <a:t>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Each </a:t>
            </a:r>
            <a:r>
              <a:rPr lang="en-IN" b="1" dirty="0">
                <a:solidFill>
                  <a:srgbClr val="222222"/>
                </a:solidFill>
                <a:latin typeface="arial"/>
              </a:rPr>
              <a:t>protocol layer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 has a narrowly defined responsibility. </a:t>
            </a:r>
            <a:endParaRPr lang="en-IN" dirty="0" smtClean="0">
              <a:solidFill>
                <a:srgbClr val="222222"/>
              </a:solidFill>
              <a:latin typeface="arial"/>
            </a:endParaRPr>
          </a:p>
          <a:p>
            <a:pPr algn="just"/>
            <a:r>
              <a:rPr lang="en-IN" dirty="0" smtClean="0">
                <a:solidFill>
                  <a:srgbClr val="222222"/>
                </a:solidFill>
                <a:latin typeface="arial"/>
              </a:rPr>
              <a:t>P</a:t>
            </a:r>
            <a:r>
              <a:rPr lang="en-IN" b="1" dirty="0" smtClean="0">
                <a:solidFill>
                  <a:srgbClr val="222222"/>
                </a:solidFill>
                <a:latin typeface="arial"/>
              </a:rPr>
              <a:t>rotocol </a:t>
            </a:r>
            <a:r>
              <a:rPr lang="en-IN" b="1" dirty="0">
                <a:solidFill>
                  <a:srgbClr val="222222"/>
                </a:solidFill>
                <a:latin typeface="arial"/>
              </a:rPr>
              <a:t>layer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 provides a standard interface to the next higher </a:t>
            </a:r>
            <a:r>
              <a:rPr lang="en-IN" b="1" dirty="0">
                <a:solidFill>
                  <a:srgbClr val="222222"/>
                </a:solidFill>
                <a:latin typeface="arial"/>
              </a:rPr>
              <a:t>protocol layer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22222"/>
                </a:solidFill>
                <a:latin typeface="arial"/>
              </a:rPr>
              <a:t>Why are network protocol layers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222222"/>
                </a:solidFill>
                <a:latin typeface="arial"/>
              </a:rPr>
              <a:t>In order for computers with 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different hardware and operating systems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to be able to communicate effectively over a </a:t>
            </a:r>
            <a:r>
              <a:rPr lang="en-IN" b="1" dirty="0">
                <a:solidFill>
                  <a:srgbClr val="222222"/>
                </a:solidFill>
                <a:latin typeface="arial"/>
              </a:rPr>
              <a:t>network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 or an </a:t>
            </a:r>
            <a:r>
              <a:rPr lang="en-IN" b="1" dirty="0" smtClean="0">
                <a:solidFill>
                  <a:srgbClr val="222222"/>
                </a:solidFill>
                <a:latin typeface="arial"/>
              </a:rPr>
              <a:t>internet</a:t>
            </a:r>
            <a:r>
              <a:rPr lang="en-IN" dirty="0" smtClean="0">
                <a:solidFill>
                  <a:srgbClr val="222222"/>
                </a:solidFill>
                <a:latin typeface="arial"/>
              </a:rPr>
              <a:t>,</a:t>
            </a:r>
          </a:p>
          <a:p>
            <a:pPr algn="just"/>
            <a:r>
              <a:rPr lang="en-IN" dirty="0" smtClean="0">
                <a:solidFill>
                  <a:srgbClr val="222222"/>
                </a:solidFill>
                <a:latin typeface="arial"/>
              </a:rPr>
              <a:t>it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is clearly </a:t>
            </a:r>
            <a:r>
              <a:rPr lang="en-IN" b="1" dirty="0">
                <a:solidFill>
                  <a:srgbClr val="222222"/>
                </a:solidFill>
                <a:latin typeface="arial"/>
              </a:rPr>
              <a:t>important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 for there to be a 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uniform set of </a:t>
            </a:r>
            <a:r>
              <a:rPr lang="en-IN" b="1" dirty="0">
                <a:solidFill>
                  <a:srgbClr val="FF0000"/>
                </a:solidFill>
                <a:latin typeface="arial"/>
              </a:rPr>
              <a:t>protocols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 and standards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which the communicating systems and applications will conform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4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222222"/>
                </a:solidFill>
                <a:latin typeface="arial"/>
              </a:rPr>
              <a:t>What are the two principles of protocol layering?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>
                <a:solidFill>
                  <a:srgbClr val="222222"/>
                </a:solidFill>
                <a:latin typeface="arial"/>
              </a:rPr>
              <a:t>The first principle dictates that if we </a:t>
            </a:r>
            <a:r>
              <a:rPr lang="en-IN" dirty="0" smtClean="0">
                <a:solidFill>
                  <a:srgbClr val="222222"/>
                </a:solidFill>
                <a:latin typeface="arial"/>
              </a:rPr>
              <a:t>want </a:t>
            </a:r>
            <a:r>
              <a:rPr lang="en-IN" dirty="0" smtClean="0">
                <a:solidFill>
                  <a:srgbClr val="FF0000"/>
                </a:solidFill>
                <a:latin typeface="arial"/>
              </a:rPr>
              <a:t>bidirectional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 </a:t>
            </a:r>
            <a:r>
              <a:rPr lang="en-IN" b="1" dirty="0">
                <a:solidFill>
                  <a:srgbClr val="FF0000"/>
                </a:solidFill>
                <a:latin typeface="arial"/>
              </a:rPr>
              <a:t>communication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,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 we need to make each layer so that it is able to perform two opposite tasks, one in </a:t>
            </a:r>
            <a:r>
              <a:rPr lang="en-IN" dirty="0" smtClean="0">
                <a:solidFill>
                  <a:srgbClr val="222222"/>
                </a:solidFill>
                <a:latin typeface="arial"/>
              </a:rPr>
              <a:t>each </a:t>
            </a:r>
            <a:r>
              <a:rPr lang="en-IN" b="1" dirty="0" smtClean="0">
                <a:solidFill>
                  <a:srgbClr val="222222"/>
                </a:solidFill>
                <a:latin typeface="arial"/>
              </a:rPr>
              <a:t>direction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. </a:t>
            </a:r>
            <a:endParaRPr lang="en-IN" dirty="0" smtClean="0">
              <a:solidFill>
                <a:srgbClr val="222222"/>
              </a:solidFill>
              <a:latin typeface="arial"/>
            </a:endParaRPr>
          </a:p>
          <a:p>
            <a:pPr algn="just"/>
            <a:r>
              <a:rPr lang="en-IN" dirty="0" smtClean="0">
                <a:solidFill>
                  <a:srgbClr val="222222"/>
                </a:solidFill>
                <a:latin typeface="arial"/>
              </a:rPr>
              <a:t>The </a:t>
            </a:r>
            <a:r>
              <a:rPr lang="en-IN" dirty="0">
                <a:solidFill>
                  <a:srgbClr val="222222"/>
                </a:solidFill>
                <a:latin typeface="arial"/>
              </a:rPr>
              <a:t>second principle that we need to follow in </a:t>
            </a:r>
            <a:r>
              <a:rPr lang="en-IN" dirty="0">
                <a:solidFill>
                  <a:srgbClr val="FF0000"/>
                </a:solidFill>
                <a:latin typeface="arial"/>
              </a:rPr>
              <a:t>protocol layering is that the two objects under each layer at both sites should be identical.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3"/>
          <a:stretch/>
        </p:blipFill>
        <p:spPr bwMode="auto">
          <a:xfrm>
            <a:off x="1219200" y="3505200"/>
            <a:ext cx="6884670" cy="335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8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-Bold"/>
              </a:rPr>
              <a:t>Logical Connections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066801"/>
            <a:ext cx="8229600" cy="2209800"/>
          </a:xfrm>
        </p:spPr>
        <p:txBody>
          <a:bodyPr/>
          <a:lstStyle/>
          <a:p>
            <a:r>
              <a:rPr lang="en-US" dirty="0" smtClean="0">
                <a:latin typeface="Times-Roman"/>
              </a:rPr>
              <a:t>Maria </a:t>
            </a:r>
            <a:r>
              <a:rPr lang="en-US" dirty="0">
                <a:latin typeface="Times-Roman"/>
              </a:rPr>
              <a:t>and Ann can think that there is a logical (imaginary) </a:t>
            </a:r>
            <a:r>
              <a:rPr lang="en-US" dirty="0" smtClean="0">
                <a:latin typeface="Times-Roman"/>
              </a:rPr>
              <a:t>connection at </a:t>
            </a:r>
            <a:r>
              <a:rPr lang="en-US" dirty="0">
                <a:latin typeface="Times-Roman"/>
              </a:rPr>
              <a:t>each layer through which they can send the object created from that layer</a:t>
            </a:r>
            <a:r>
              <a:rPr lang="en-US" dirty="0" smtClean="0">
                <a:latin typeface="Times-Roman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517" b="4434"/>
          <a:stretch/>
        </p:blipFill>
        <p:spPr>
          <a:xfrm>
            <a:off x="204787" y="3429000"/>
            <a:ext cx="8734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50" y="1076210"/>
            <a:ext cx="7886700" cy="670967"/>
          </a:xfrm>
        </p:spPr>
        <p:txBody>
          <a:bodyPr>
            <a:normAutofit fontScale="90000"/>
          </a:bodyPr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33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33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3300" dirty="0">
                <a:ea typeface="ＭＳ Ｐゴシック" panose="020B0600070205080204" pitchFamily="34" charset="-128"/>
              </a:rPr>
              <a:t>odels</a:t>
            </a:r>
            <a:endParaRPr lang="en-US" altLang="en-US" sz="33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600425" y="2039081"/>
            <a:ext cx="4211929" cy="37874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319" indent="-166688" defTabSz="685800">
              <a:lnSpc>
                <a:spcPct val="75000"/>
              </a:lnSpc>
              <a:spcBef>
                <a:spcPts val="750"/>
              </a:spcBef>
              <a:buNone/>
              <a:defRPr/>
            </a:pPr>
            <a:r>
              <a:rPr lang="en-US" altLang="en-US" sz="27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Networks are complex,</a:t>
            </a:r>
          </a:p>
          <a:p>
            <a:pPr marL="264319" indent="-166688" defTabSz="685800">
              <a:lnSpc>
                <a:spcPct val="75000"/>
              </a:lnSpc>
              <a:spcBef>
                <a:spcPts val="750"/>
              </a:spcBef>
              <a:buNone/>
              <a:defRPr/>
            </a:pPr>
            <a:r>
              <a:rPr lang="en-US" altLang="en-US" sz="27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with many “</a:t>
            </a:r>
            <a:r>
              <a:rPr lang="en-US" altLang="ja-JP" sz="27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pieces”: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hosts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routers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links of various media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applications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protocols</a:t>
            </a:r>
          </a:p>
          <a:p>
            <a:pPr marL="521494" lvl="1" indent="-173831" defTabSz="685800">
              <a:spcBef>
                <a:spcPts val="375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Arial" panose="020B0604020202020204" pitchFamily="34" charset="0"/>
              </a:rPr>
              <a:t>hardware, software</a:t>
            </a:r>
          </a:p>
          <a:p>
            <a:pPr marL="264319" indent="-166688" defTabSz="685800">
              <a:lnSpc>
                <a:spcPct val="75000"/>
              </a:lnSpc>
              <a:spcBef>
                <a:spcPts val="750"/>
              </a:spcBef>
              <a:buNone/>
              <a:defRPr/>
            </a:pPr>
            <a:endParaRPr lang="en-US" altLang="ja-JP" sz="2400" i="1" dirty="0">
              <a:solidFill>
                <a:srgbClr val="CC0000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4938206" y="2011839"/>
            <a:ext cx="3398804" cy="32572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-35719" defTabSz="685800">
              <a:spcBef>
                <a:spcPts val="750"/>
              </a:spcBef>
              <a:buNone/>
              <a:defRPr/>
            </a:pPr>
            <a:r>
              <a:rPr lang="en-US" altLang="en-US" sz="2400" i="1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Question:</a:t>
            </a:r>
            <a:r>
              <a:rPr lang="en-US" altLang="en-US" sz="1800" u="sng" dirty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is there any hope of 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organizing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structure of network?</a:t>
            </a:r>
          </a:p>
          <a:p>
            <a:pPr marL="391716" indent="-167879"/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and/or our 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discussion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of networks?</a:t>
            </a:r>
          </a:p>
        </p:txBody>
      </p:sp>
    </p:spTree>
    <p:extLst>
      <p:ext uri="{BB962C8B-B14F-4D97-AF65-F5344CB8AC3E}">
        <p14:creationId xmlns:p14="http://schemas.microsoft.com/office/powerpoint/2010/main" val="27013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848</Words>
  <Application>Microsoft Office PowerPoint</Application>
  <PresentationFormat>On-screen Show (4:3)</PresentationFormat>
  <Paragraphs>270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MS PGothic</vt:lpstr>
      <vt:lpstr>Arial</vt:lpstr>
      <vt:lpstr>Arial</vt:lpstr>
      <vt:lpstr>Calibri</vt:lpstr>
      <vt:lpstr>Times-Bold</vt:lpstr>
      <vt:lpstr>Times-Roman</vt:lpstr>
      <vt:lpstr>Wingdings</vt:lpstr>
      <vt:lpstr>Office Theme</vt:lpstr>
      <vt:lpstr>PROTOCOL LAYERING</vt:lpstr>
      <vt:lpstr>Introduction</vt:lpstr>
      <vt:lpstr>To  understand the need for protocol layering Scenarios</vt:lpstr>
      <vt:lpstr>PowerPoint Presentation</vt:lpstr>
      <vt:lpstr>What are layered protocols? </vt:lpstr>
      <vt:lpstr>Why are network protocol layers important?</vt:lpstr>
      <vt:lpstr>What are the two principles of protocol layering?</vt:lpstr>
      <vt:lpstr>Logical Connections 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LAYERING</dc:title>
  <dc:creator>Sudha</dc:creator>
  <cp:lastModifiedBy>Administrator</cp:lastModifiedBy>
  <cp:revision>28</cp:revision>
  <dcterms:created xsi:type="dcterms:W3CDTF">2006-08-16T00:00:00Z</dcterms:created>
  <dcterms:modified xsi:type="dcterms:W3CDTF">2023-02-04T05:59:53Z</dcterms:modified>
</cp:coreProperties>
</file>