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00" r:id="rId2"/>
    <p:sldId id="256" r:id="rId3"/>
    <p:sldId id="258" r:id="rId4"/>
    <p:sldId id="368" r:id="rId5"/>
    <p:sldId id="259" r:id="rId6"/>
    <p:sldId id="466" r:id="rId7"/>
    <p:sldId id="467" r:id="rId8"/>
    <p:sldId id="502" r:id="rId9"/>
    <p:sldId id="261" r:id="rId10"/>
    <p:sldId id="371" r:id="rId11"/>
    <p:sldId id="372" r:id="rId12"/>
    <p:sldId id="373" r:id="rId13"/>
    <p:sldId id="468" r:id="rId14"/>
    <p:sldId id="469" r:id="rId15"/>
    <p:sldId id="470" r:id="rId16"/>
    <p:sldId id="263" r:id="rId17"/>
    <p:sldId id="264" r:id="rId18"/>
    <p:sldId id="265" r:id="rId19"/>
    <p:sldId id="445" r:id="rId20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4AD43164-929B-4ECB-8530-EF07C98ADA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anose="02020603050405020304" pitchFamily="18" charset="0"/>
              </a:defRPr>
            </a:lvl1pPr>
          </a:lstStyle>
          <a:p>
            <a:fld id="{5966181E-DA9E-46A6-95F9-997FEE3D5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4A6C3B-13C5-4F87-B65E-AC2242BB78F3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EDCA9BCA-48E3-40BB-B916-A8C422B28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26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3CC104FC-CE1B-4339-A3F6-37225B21C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72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0FC04954-1FF4-4956-91F9-58FDDA2EC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1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D390CB0-6071-44BC-9817-7A65602FD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46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FC4187D-6BDA-4398-9CBF-04BA5223C7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8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344F164-7FDA-4628-955B-0DA428AD2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98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F49B5ECF-1056-423F-B68A-01AF589D2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0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58229513-D7C9-4D74-9E4E-1AFEC9388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51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D16BC3BC-A076-44B3-864C-139503405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70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971C05E-1D7A-4D4F-8DA8-7880869AC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2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FCE0F4DD-5465-405F-A1F1-EC2A7B0BB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42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 altLang="en-US"/>
              <a:t>3-</a:t>
            </a:r>
            <a:fld id="{B8D7F788-D068-4437-9B68-2E1D0CB534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284163" indent="-28416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7388" indent="-23018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ts val="3063"/>
              </a:lnSpc>
            </a:pPr>
            <a:r>
              <a:rPr lang="en-US" altLang="en-US" sz="2800" i="1">
                <a:solidFill>
                  <a:srgbClr val="008000"/>
                </a:solidFill>
                <a:cs typeface="Arial" panose="020B0604020202020204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cs typeface="Arial" panose="020B0604020202020204" pitchFamily="34" charset="0"/>
              </a:rPr>
            </a:br>
            <a:endParaRPr lang="en-US" altLang="en-US" sz="2000">
              <a:solidFill>
                <a:srgbClr val="008000"/>
              </a:solidFill>
              <a:cs typeface="Arial" panose="020B0604020202020204" pitchFamily="34" charset="0"/>
            </a:endParaRPr>
          </a:p>
        </p:txBody>
      </p:sp>
      <p:sp>
        <p:nvSpPr>
          <p:cNvPr id="153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800" dirty="0" smtClean="0">
                <a:latin typeface="Arial" panose="020B0604020202020204" pitchFamily="34" charset="0"/>
              </a:rPr>
              <a:t>Acknowledgement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1186" y="3614327"/>
            <a:ext cx="4855730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    All material copyright 1996-2016</a:t>
            </a:r>
          </a:p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    J.F Kurose and K.W. Ross, All Rights Reserved</a:t>
            </a:r>
          </a:p>
        </p:txBody>
      </p:sp>
      <p:pic>
        <p:nvPicPr>
          <p:cNvPr id="15365" name="Picture 1" descr="kurose7e_cover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7</a:t>
            </a:r>
            <a:r>
              <a:rPr lang="en-US" altLang="en-US" sz="1800" baseline="30000">
                <a:solidFill>
                  <a:srgbClr val="008000"/>
                </a:solidFill>
                <a:cs typeface="Arial" panose="020B0604020202020204" pitchFamily="34" charset="0"/>
              </a:rPr>
              <a:t>th</a:t>
            </a: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 edition 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  <a:t>Jim Kurose, Keith Ross</a:t>
            </a:r>
            <a:br>
              <a:rPr lang="en-US" altLang="en-US" sz="18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Pearson/Addison Wesley</a:t>
            </a:r>
            <a:b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8000"/>
                </a:solidFill>
                <a:cs typeface="Arial" panose="020B0604020202020204" pitchFamily="34" charset="0"/>
              </a:rPr>
              <a:t>April 2016</a:t>
            </a: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en-US" altLang="en-US" sz="4400" dirty="0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UNIT-2</a:t>
            </a:r>
            <a:r>
              <a:rPr lang="en-US" altLang="en-US" sz="4800" dirty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/>
            </a:r>
            <a:br>
              <a:rPr lang="en-US" altLang="en-US" sz="4800" dirty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lang="en-US" altLang="en-US" sz="4400" dirty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Transport Layer</a:t>
            </a:r>
          </a:p>
        </p:txBody>
      </p:sp>
      <p:pic>
        <p:nvPicPr>
          <p:cNvPr id="1536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Transport Layer</a:t>
            </a:r>
          </a:p>
        </p:txBody>
      </p:sp>
      <p:sp>
        <p:nvSpPr>
          <p:cNvPr id="15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2-</a:t>
            </a:r>
            <a:fld id="{F94B7D64-0909-4D7C-B2EE-E1C875B7F5AA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/>
              <a:t>1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9076" y="4494319"/>
            <a:ext cx="4912663" cy="198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lnSpc>
                <a:spcPct val="85000"/>
              </a:lnSpc>
            </a:pPr>
            <a:r>
              <a:rPr lang="en-US" altLang="en-US" sz="2400" dirty="0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Presented by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en-US" sz="2400" dirty="0" err="1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Dr.M.Kaliappan</a:t>
            </a:r>
            <a:endParaRPr lang="en-US" altLang="en-US" sz="2400" dirty="0" smtClean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85000"/>
              </a:lnSpc>
            </a:pPr>
            <a:r>
              <a:rPr lang="en-US" altLang="en-US" sz="2400" dirty="0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Professor</a:t>
            </a:r>
          </a:p>
          <a:p>
            <a:pPr algn="l" eaLnBrk="1" hangingPunct="1">
              <a:lnSpc>
                <a:spcPct val="85000"/>
              </a:lnSpc>
            </a:pPr>
            <a:r>
              <a:rPr lang="en-US" altLang="en-US" sz="2400" dirty="0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Artificial Intelligence and Data Science</a:t>
            </a:r>
          </a:p>
          <a:p>
            <a:pPr algn="l" eaLnBrk="1" hangingPunct="1">
              <a:lnSpc>
                <a:spcPct val="85000"/>
              </a:lnSpc>
            </a:pPr>
            <a:endParaRPr lang="en-US" altLang="en-US" sz="2400" dirty="0" smtClean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85000"/>
              </a:lnSpc>
            </a:pPr>
            <a:r>
              <a:rPr lang="en-US" altLang="en-US" sz="2400" dirty="0" smtClean="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04.03.2023</a:t>
            </a:r>
          </a:p>
          <a:p>
            <a:pPr algn="l" eaLnBrk="1" hangingPunct="1">
              <a:lnSpc>
                <a:spcPct val="85000"/>
              </a:lnSpc>
            </a:pPr>
            <a:endParaRPr lang="en-US" altLang="en-US" sz="2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B1D84A6-1707-4726-A95A-5A15718CD5A0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>
              <a:buFont typeface="Wingdings" charset="2"/>
              <a:buChar char="§"/>
              <a:defRPr/>
            </a:pPr>
            <a:r>
              <a:rPr lang="en-US" i="1">
                <a:ea typeface="ＭＳ Ｐゴシック" charset="0"/>
                <a:cs typeface="+mn-cs"/>
              </a:rPr>
              <a:t>recall:</a:t>
            </a:r>
            <a:r>
              <a:rPr lang="en-US">
                <a:ea typeface="ＭＳ Ｐゴシック" charset="0"/>
                <a:cs typeface="+mn-cs"/>
              </a:rPr>
              <a:t> created socket has host-local port #:</a:t>
            </a:r>
          </a:p>
          <a:p>
            <a:pPr marL="347663" indent="-290513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  DatagramSocket mySocket1        = new DatagramSocket(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12534</a:t>
            </a: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347663" indent="-290513">
              <a:buFont typeface="Wingdings" charset="0"/>
              <a:buNone/>
              <a:defRPr/>
            </a:pPr>
            <a:endParaRPr lang="en-US" sz="2000"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checks destination port # in segment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latin typeface="Gill Sans MT" charset="0"/>
                <a:ea typeface="ＭＳ Ｐゴシック" charset="0"/>
              </a:rPr>
              <a:t>recall:</a:t>
            </a:r>
            <a:r>
              <a:rPr lang="en-US" sz="2800" dirty="0">
                <a:latin typeface="Gill Sans MT" charset="0"/>
                <a:ea typeface="ＭＳ Ｐゴシック" charset="0"/>
              </a:rPr>
              <a:t> when creating datagram to send into UDP socket, must specify</a:t>
            </a: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IP address</a:t>
            </a:r>
          </a:p>
          <a:p>
            <a:pPr marL="858838" lvl="1" indent="-239713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dest. port #,</a:t>
            </a:r>
            <a:r>
              <a:rPr lang="en-US" sz="2400"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>
                <a:latin typeface="Gill Sans MT" charset="0"/>
                <a:ea typeface="ＭＳ Ｐゴシック" charset="0"/>
              </a:rPr>
              <a:t>at dest</a:t>
            </a: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644900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BF69050-4987-454F-8AE9-A81346D99868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DatagramSocket serverSocket = new DatagramSocket</a:t>
            </a:r>
          </a:p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  <a:cs typeface="+mn-cs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73038" indent="-173038">
              <a:buFont typeface="Wingdings" charset="2"/>
              <a:buChar char="§"/>
              <a:defRPr/>
            </a:pPr>
            <a:endParaRPr lang="en-US" sz="4000">
              <a:ea typeface="ＭＳ Ｐゴシック" charset="0"/>
              <a:cs typeface="+mn-cs"/>
            </a:endParaRPr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1800"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mySocket2 = new DatagramSocket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CB43A1EB-6130-4990-8990-4A328BBE18D7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dest port number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F6EC5EA-F07C-43C1-9B18-C5B0ADD2D53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 dest port: 80 are demultiplexed to </a:t>
            </a:r>
            <a:r>
              <a:rPr lang="en-US" i="1" smtClean="0">
                <a:solidFill>
                  <a:srgbClr val="CC0000"/>
                </a:solidFill>
              </a:rPr>
              <a:t>different </a:t>
            </a:r>
            <a:r>
              <a:rPr lang="en-US" smtClean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0A4067E-5E98-41D7-8D09-64DCCFB7116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314CB9C2-BAB8-4988-B164-2F9026927EC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Unit 2 </a:t>
            </a:r>
            <a:r>
              <a:rPr lang="en-US" dirty="0">
                <a:ea typeface="ＭＳ Ｐゴシック" charset="0"/>
                <a:cs typeface="+mj-cs"/>
              </a:rPr>
              <a:t>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3.2 multiplexing and </a:t>
            </a:r>
            <a:r>
              <a:rPr lang="en-US" dirty="0" err="1">
                <a:ea typeface="ＭＳ Ｐゴシック" charset="0"/>
                <a:cs typeface="+mn-cs"/>
              </a:rPr>
              <a:t>demultiplexing</a:t>
            </a:r>
            <a:endParaRPr lang="en-US" dirty="0">
              <a:ea typeface="ＭＳ Ｐゴシック" charset="0"/>
              <a:cs typeface="+mn-cs"/>
            </a:endParaRP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9702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EEC7AA21-A575-4D4D-B4FE-8C219631E59C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pic>
        <p:nvPicPr>
          <p:cNvPr id="30723" name="Picture 10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UDP: User Datagram Protocol </a:t>
            </a:r>
            <a:r>
              <a:rPr lang="en-US" sz="3200">
                <a:ea typeface="ＭＳ Ｐゴシック" charset="0"/>
                <a:cs typeface="+mj-cs"/>
              </a:rPr>
              <a:t>[RFC 768]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r>
              <a:rPr lang="ja-JP" altLang="en-US" sz="2400" dirty="0" smtClean="0"/>
              <a:t>“</a:t>
            </a:r>
            <a:r>
              <a:rPr lang="en-US" altLang="ja-JP" sz="2400" dirty="0" smtClean="0"/>
              <a:t>no frills,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bare bones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Internet transport protocol</a:t>
            </a:r>
          </a:p>
          <a:p>
            <a:r>
              <a:rPr lang="ja-JP" altLang="en-US" sz="2400" dirty="0" smtClean="0"/>
              <a:t>“</a:t>
            </a:r>
            <a:r>
              <a:rPr lang="en-US" altLang="ja-JP" sz="2400" dirty="0" smtClean="0"/>
              <a:t>best effort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service, UDP segments may be:</a:t>
            </a:r>
          </a:p>
          <a:p>
            <a:pPr lvl="1"/>
            <a:r>
              <a:rPr lang="en-US" altLang="en-US" dirty="0" smtClean="0"/>
              <a:t>lost</a:t>
            </a:r>
          </a:p>
          <a:p>
            <a:pPr lvl="1"/>
            <a:r>
              <a:rPr lang="en-US" altLang="en-US" dirty="0" smtClean="0"/>
              <a:t>delivered out-of-order to app</a:t>
            </a:r>
          </a:p>
          <a:p>
            <a:r>
              <a:rPr lang="en-US" altLang="en-US" sz="2400" i="1" dirty="0" smtClean="0">
                <a:solidFill>
                  <a:srgbClr val="CC0000"/>
                </a:solidFill>
              </a:rPr>
              <a:t>connectionless: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lvl="1"/>
            <a:r>
              <a:rPr lang="en-US" altLang="en-US" dirty="0" smtClean="0"/>
              <a:t>no handshaking between UDP sender, receiver</a:t>
            </a:r>
          </a:p>
          <a:p>
            <a:pPr lvl="1"/>
            <a:r>
              <a:rPr lang="en-US" altLang="en-US" dirty="0" smtClean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UDP use: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streaming multimedia apps (loss tolerant, rate sensitive)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DNS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SNMP</a:t>
            </a:r>
          </a:p>
          <a:p>
            <a:pPr marL="292100" indent="-2921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Gill Sans MT" charset="0"/>
                <a:ea typeface="ＭＳ Ｐゴシック" charset="0"/>
              </a:rPr>
              <a:t>reliable transfer over UDP: 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add reliability at application layer</a:t>
            </a:r>
          </a:p>
          <a:p>
            <a:pPr marL="688975" lvl="1" indent="-23177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application-specific error recovery!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31701551-D440-426F-A490-12AE4A0BC7A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pic>
        <p:nvPicPr>
          <p:cNvPr id="31747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UDP: segment header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source port #</a:t>
            </a:r>
            <a:endParaRPr lang="en-US" sz="2400" smtClean="0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application</a:t>
            </a:r>
          </a:p>
          <a:p>
            <a:pPr>
              <a:defRPr/>
            </a:pPr>
            <a:r>
              <a:rPr lang="en-US" sz="2000" smtClean="0"/>
              <a:t>data </a:t>
            </a:r>
          </a:p>
          <a:p>
            <a:pPr>
              <a:defRPr/>
            </a:pPr>
            <a:r>
              <a:rPr lang="en-US" sz="2000" smtClean="0"/>
              <a:t>(payload)</a:t>
            </a:r>
            <a:endParaRPr lang="en-US" sz="2400" smtClean="0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UDP segment format</a:t>
            </a:r>
            <a:endParaRPr lang="en-US" sz="2400" smtClean="0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length</a:t>
            </a:r>
            <a:endParaRPr lang="en-US" sz="2400" smtClean="0"/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checksum</a:t>
            </a:r>
            <a:endParaRPr lang="en-US" sz="2400" smtClean="0"/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length, in bytes of UDP segment, including header</a:t>
            </a:r>
            <a:endParaRPr lang="en-US" sz="2400" smtClean="0"/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no connection establishment (which can add delay)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simple: no connection state at sender, receiver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small header size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smtClean="0">
                <a:solidFill>
                  <a:srgbClr val="CC0000"/>
                </a:solidFill>
                <a:latin typeface="Gill Sans MT" charset="0"/>
              </a:rPr>
              <a:t>why is there a UDP?</a:t>
            </a:r>
            <a:endParaRPr lang="en-US" smtClean="0">
              <a:latin typeface="Gill Sans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A02A8AA2-B549-4D8D-A15E-F2ECF54C5B7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checksum: addition (one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complement sum) of segment contents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>
              <a:lnSpc>
                <a:spcPct val="70000"/>
              </a:lnSpc>
            </a:pPr>
            <a:endParaRPr lang="en-US" altLang="en-US" sz="3200" dirty="0" smtClean="0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CC0000"/>
                </a:solidFill>
              </a:rPr>
              <a:t>receiver:</a:t>
            </a:r>
          </a:p>
          <a:p>
            <a:r>
              <a:rPr lang="en-US" altLang="en-US" sz="2400" dirty="0" smtClean="0"/>
              <a:t>compute checksum of received segment</a:t>
            </a:r>
          </a:p>
          <a:p>
            <a:r>
              <a:rPr lang="en-US" altLang="en-US" sz="2400" dirty="0" smtClean="0"/>
              <a:t>check if computed checksum equals checksum field value:</a:t>
            </a:r>
          </a:p>
          <a:p>
            <a:pPr lvl="1"/>
            <a:r>
              <a:rPr lang="en-US" altLang="en-US" dirty="0" smtClean="0"/>
              <a:t>NO - error detected</a:t>
            </a:r>
          </a:p>
          <a:p>
            <a:pPr lvl="1"/>
            <a:r>
              <a:rPr lang="en-US" altLang="en-US" dirty="0" smtClean="0"/>
              <a:t>YES - no error detected. </a:t>
            </a:r>
            <a:r>
              <a:rPr lang="en-US" altLang="en-US" i="1" dirty="0" smtClean="0"/>
              <a:t>But maybe errors nonetheless?</a:t>
            </a:r>
            <a:r>
              <a:rPr lang="en-US" altLang="en-US" dirty="0" smtClean="0"/>
              <a:t> More later ….</a:t>
            </a:r>
          </a:p>
          <a:p>
            <a:endParaRPr lang="en-US" altLang="en-US" dirty="0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Goal:</a:t>
            </a:r>
            <a:r>
              <a:rPr lang="en-US" altLang="en-US" sz="2800">
                <a:latin typeface="Gill Sans MT" panose="020B0502020104020203" pitchFamily="34" charset="0"/>
              </a:rPr>
              <a:t> detect </a:t>
            </a:r>
            <a:r>
              <a:rPr lang="ja-JP" altLang="en-US" sz="2800">
                <a:latin typeface="Gill Sans MT" panose="020B0502020104020203" pitchFamily="34" charset="0"/>
              </a:rPr>
              <a:t>“</a:t>
            </a:r>
            <a:r>
              <a:rPr lang="en-US" altLang="ja-JP" sz="2800">
                <a:latin typeface="Gill Sans MT" panose="020B0502020104020203" pitchFamily="34" charset="0"/>
              </a:rPr>
              <a:t>errors</a:t>
            </a:r>
            <a:r>
              <a:rPr lang="ja-JP" altLang="en-US" sz="2800">
                <a:latin typeface="Gill Sans MT" panose="020B0502020104020203" pitchFamily="34" charset="0"/>
              </a:rPr>
              <a:t>”</a:t>
            </a:r>
            <a:r>
              <a:rPr lang="en-US" altLang="ja-JP" sz="2800">
                <a:latin typeface="Gill Sans MT" panose="020B0502020104020203" pitchFamily="34" charset="0"/>
              </a:rPr>
              <a:t> (e.g., flipped bits) in transmitted segment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sz="2800">
              <a:latin typeface="Gill Sans MT" panose="020B0502020104020203" pitchFamily="34" charset="0"/>
            </a:endParaRPr>
          </a:p>
        </p:txBody>
      </p:sp>
      <p:pic>
        <p:nvPicPr>
          <p:cNvPr id="32775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AC7C4EF9-63D1-49E9-B0CE-D7D3B532CE4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pic>
        <p:nvPicPr>
          <p:cNvPr id="33795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dirty="0" smtClean="0">
                <a:latin typeface="Comic Sans MS" charset="0"/>
              </a:rPr>
              <a:t>  1  1  1  0  0  1  1  0  0  1  1  0  0  1  1  0</a:t>
            </a:r>
          </a:p>
          <a:p>
            <a:pPr algn="l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dirty="0" smtClean="0">
                <a:latin typeface="Comic Sans MS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 smtClean="0">
              <a:latin typeface="Comic Sans MS" charset="0"/>
            </a:endParaRPr>
          </a:p>
          <a:p>
            <a:pPr algn="l">
              <a:defRPr/>
            </a:pPr>
            <a:r>
              <a:rPr lang="en-US" sz="2000" b="1" dirty="0" smtClean="0"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 smtClean="0">
              <a:latin typeface="Comic Sans MS" charset="0"/>
            </a:endParaRPr>
          </a:p>
          <a:p>
            <a:pPr algn="l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dirty="0" smtClean="0">
                <a:latin typeface="Comic Sans MS" charset="0"/>
              </a:rPr>
              <a:t>  1  0  1  1  1  0  1  1  1  0  1  1  1  1  0  0</a:t>
            </a:r>
          </a:p>
          <a:p>
            <a:pPr algn="l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 dirty="0" smtClean="0">
                <a:latin typeface="Comic Sans MS" charset="0"/>
              </a:rPr>
              <a:t>  0  1  0  0  0  1  0  0  0  1  0  0  0  0  1  1</a:t>
            </a:r>
            <a:endParaRPr lang="en-US" sz="2400" b="1" dirty="0" smtClean="0"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dirty="0" smtClean="0"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 smtClean="0">
                <a:latin typeface="Gill Sans MT" charset="0"/>
              </a:rPr>
              <a:t>Note:</a:t>
            </a:r>
            <a:r>
              <a:rPr lang="en-US" sz="2400" dirty="0" smtClean="0">
                <a:latin typeface="Gill Sans MT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33807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en-US" sz="1200" dirty="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E2F573A-92A1-42F2-9ED6-0385FEAAA078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pic>
        <p:nvPicPr>
          <p:cNvPr id="1638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Unit-2: </a:t>
            </a:r>
            <a:r>
              <a:rPr lang="en-US" dirty="0">
                <a:ea typeface="ＭＳ Ｐゴシック" charset="0"/>
                <a:cs typeface="+mj-cs"/>
              </a:rPr>
              <a:t>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Learning outcomes: </a:t>
            </a:r>
            <a:endParaRPr lang="en-US" sz="3200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Describe </a:t>
            </a:r>
            <a:r>
              <a:rPr lang="en-US" dirty="0">
                <a:ea typeface="ＭＳ Ｐゴシック" charset="0"/>
                <a:cs typeface="+mn-cs"/>
              </a:rPr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multiplexing,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congestion control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Explain Internet </a:t>
            </a:r>
            <a:r>
              <a:rPr lang="en-US" dirty="0">
                <a:ea typeface="ＭＳ Ｐゴシック" charset="0"/>
                <a:cs typeface="+mn-cs"/>
              </a:rPr>
              <a:t>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TCP congestion control</a:t>
            </a:r>
            <a:endParaRPr lang="en-US" sz="20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9CAF7162-B9F9-4B3C-AB04-06454604037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236198" cy="51149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 dirty="0">
                <a:ea typeface="ＭＳ Ｐゴシック" charset="0"/>
                <a:cs typeface="+mn-cs"/>
              </a:rPr>
              <a:t> between app processes running on different hosts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 side: 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 network layer</a:t>
            </a: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</a:rPr>
              <a:t>receiver </a:t>
            </a:r>
            <a:r>
              <a:rPr lang="en-US" dirty="0">
                <a:ea typeface="ＭＳ Ｐゴシック" charset="0"/>
              </a:rPr>
              <a:t>side: reassembles segments into messages, passes to app layer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chemeClr val="bg1"/>
                  </a:solidFill>
                </a:rPr>
                <a:t>logical end-end transport</a:t>
              </a:r>
              <a:endParaRPr lang="en-US" smtClean="0"/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785B4E51-BF3F-4FC1-9357-6669E8C5642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hosts</a:t>
            </a:r>
          </a:p>
          <a:p>
            <a:pPr>
              <a:lnSpc>
                <a:spcPct val="70000"/>
              </a:lnSpc>
              <a:buFont typeface="Wingdings" charset="2"/>
              <a:buChar char="§"/>
              <a:defRPr/>
            </a:pPr>
            <a:r>
              <a:rPr lang="en-US" sz="3200" i="1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>
                <a:ea typeface="ＭＳ Ｐゴシック" charset="0"/>
                <a:cs typeface="+mn-cs"/>
              </a:rPr>
              <a:t> logical communication between processes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Arial"/>
              <a:buChar char="•"/>
              <a:defRPr/>
            </a:pPr>
            <a:r>
              <a:rPr lang="en-US" sz="2800">
                <a:ea typeface="ＭＳ Ｐゴシック" charset="0"/>
              </a:rPr>
              <a:t>relies on, enhances, network layer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D0100C75-DF89-42A3-87F0-62B4C15198F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 dirty="0" smtClean="0"/>
              <a:t>reliable, in-order delivery (TCP)</a:t>
            </a:r>
          </a:p>
          <a:p>
            <a:pPr lvl="1"/>
            <a:r>
              <a:rPr lang="en-US" altLang="en-US" dirty="0" smtClean="0"/>
              <a:t>congestion control </a:t>
            </a:r>
          </a:p>
          <a:p>
            <a:pPr lvl="1"/>
            <a:r>
              <a:rPr lang="en-US" altLang="en-US" dirty="0" smtClean="0"/>
              <a:t>flow control</a:t>
            </a:r>
          </a:p>
          <a:p>
            <a:pPr lvl="1"/>
            <a:r>
              <a:rPr lang="en-US" altLang="en-US" dirty="0" smtClean="0"/>
              <a:t>connection setup</a:t>
            </a:r>
            <a:endParaRPr lang="en-US" altLang="en-US" sz="2800" dirty="0" smtClean="0"/>
          </a:p>
          <a:p>
            <a:r>
              <a:rPr lang="en-US" altLang="en-US" dirty="0" smtClean="0"/>
              <a:t>unreliable, unordered delivery: UDP</a:t>
            </a:r>
          </a:p>
          <a:p>
            <a:pPr lvl="1"/>
            <a:r>
              <a:rPr lang="en-US" altLang="en-US" dirty="0" smtClean="0"/>
              <a:t>no-frills extension of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best-effort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IP</a:t>
            </a:r>
          </a:p>
          <a:p>
            <a:r>
              <a:rPr lang="en-US" altLang="en-US" dirty="0" smtClean="0"/>
              <a:t>services not available: </a:t>
            </a:r>
          </a:p>
          <a:p>
            <a:pPr lvl="1"/>
            <a:r>
              <a:rPr lang="en-US" altLang="en-US" dirty="0" smtClean="0"/>
              <a:t>delay guarantees</a:t>
            </a:r>
          </a:p>
          <a:p>
            <a:pPr lvl="1"/>
            <a:r>
              <a:rPr lang="en-US" altLang="en-US" dirty="0" smtClean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/>
                  <a:t>application</a:t>
                </a:r>
              </a:p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transport</a:t>
                </a:r>
                <a:endParaRPr lang="en-US" sz="1000" smtClean="0"/>
              </a:p>
              <a:p>
                <a:pPr>
                  <a:defRPr/>
                </a:pPr>
                <a:r>
                  <a:rPr lang="en-US" sz="1000" smtClean="0"/>
                  <a:t>network</a:t>
                </a:r>
              </a:p>
              <a:p>
                <a:pPr>
                  <a:defRPr/>
                </a:pPr>
                <a:r>
                  <a:rPr lang="en-US" sz="1000" smtClean="0"/>
                  <a:t>data link</a:t>
                </a:r>
              </a:p>
              <a:p>
                <a:pPr>
                  <a:defRPr/>
                </a:pPr>
                <a:r>
                  <a:rPr lang="en-US" sz="1000" smtClean="0"/>
                  <a:t>physical</a:t>
                </a:r>
                <a:endParaRPr lang="en-US" sz="2400" smtClean="0"/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 smtClean="0">
                <a:latin typeface="Comic Sans MS" charset="0"/>
              </a:endParaRPr>
            </a:p>
            <a:p>
              <a:pPr>
                <a:defRPr/>
              </a:pPr>
              <a:r>
                <a:rPr lang="en-US" sz="1000" smtClean="0"/>
                <a:t>network</a:t>
              </a:r>
            </a:p>
            <a:p>
              <a:pPr>
                <a:defRPr/>
              </a:pPr>
              <a:r>
                <a:rPr lang="en-US" sz="1000" smtClean="0"/>
                <a:t>data link</a:t>
              </a:r>
            </a:p>
            <a:p>
              <a:pPr>
                <a:defRPr/>
              </a:pPr>
              <a:r>
                <a:rPr lang="en-US" sz="1000" smtClean="0"/>
                <a:t>physical</a:t>
              </a:r>
              <a:endParaRPr lang="en-US" sz="2400" smtClean="0"/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chemeClr val="bg1"/>
                  </a:solidFill>
                </a:rPr>
                <a:t>logical end-end transport</a:t>
              </a:r>
              <a:endParaRPr lang="en-US" smtClean="0"/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1582DA53-0004-405F-9B3B-143E845213C0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j-cs"/>
              </a:rPr>
              <a:t>Unit2 </a:t>
            </a:r>
            <a:r>
              <a:rPr lang="en-US" dirty="0">
                <a:ea typeface="ＭＳ Ｐゴシック" charset="0"/>
                <a:cs typeface="+mj-cs"/>
              </a:rPr>
              <a:t>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3.1 </a:t>
            </a:r>
            <a:r>
              <a:rPr lang="en-US" dirty="0">
                <a:ea typeface="ＭＳ Ｐゴシック" charset="0"/>
                <a:cs typeface="+mn-cs"/>
              </a:rPr>
              <a:t>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</a:t>
            </a:r>
            <a:r>
              <a:rPr lang="en-US" dirty="0" err="1">
                <a:solidFill>
                  <a:srgbClr val="CC0000"/>
                </a:solidFill>
                <a:ea typeface="ＭＳ Ｐゴシック" charset="0"/>
                <a:cs typeface="+mn-cs"/>
              </a:rPr>
              <a:t>demultiplexing</a:t>
            </a:r>
            <a:endParaRPr lang="en-US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0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483EBCE9-CB13-467C-9145-3D41EB6687E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87337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099128"/>
            <a:ext cx="3994150" cy="1940936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1800" dirty="0" smtClean="0">
                  <a:latin typeface="Gill Sans MT" charset="0"/>
                  <a:ea typeface="ＭＳ Ｐゴシック" charset="0"/>
                </a:rPr>
                <a:t>the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transport layer </a:t>
              </a:r>
              <a:r>
                <a:rPr lang="en-US" sz="1800" dirty="0" smtClean="0">
                  <a:latin typeface="Gill Sans MT" charset="0"/>
                  <a:ea typeface="ＭＳ Ｐゴシック" charset="0"/>
                </a:rPr>
                <a:t>examines 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these </a:t>
              </a:r>
              <a:endParaRPr lang="en-US" sz="1800" dirty="0" smtClean="0">
                <a:latin typeface="Gill Sans MT" charset="0"/>
                <a:ea typeface="ＭＳ Ｐゴシック" charset="0"/>
              </a:endParaRPr>
            </a:p>
            <a:p>
              <a:pPr algn="l">
                <a:lnSpc>
                  <a:spcPct val="80000"/>
                </a:lnSpc>
                <a:defRPr/>
              </a:pPr>
              <a:r>
                <a:rPr lang="en-US" sz="1800" dirty="0" smtClean="0">
                  <a:latin typeface="Gill Sans MT" charset="0"/>
                  <a:ea typeface="ＭＳ Ｐゴシック" charset="0"/>
                </a:rPr>
                <a:t>Fields in segment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to identify </a:t>
              </a:r>
              <a:r>
                <a:rPr lang="en-US" sz="1800" dirty="0" smtClean="0">
                  <a:latin typeface="Gill Sans MT" charset="0"/>
                  <a:ea typeface="ＭＳ Ｐゴシック" charset="0"/>
                </a:rPr>
                <a:t>the receiving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1800" dirty="0" smtClean="0">
                  <a:latin typeface="Gill Sans MT" charset="0"/>
                  <a:ea typeface="ＭＳ Ｐゴシック" charset="0"/>
                </a:rPr>
                <a:t>socket and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then </a:t>
              </a:r>
              <a:r>
                <a:rPr lang="en-US" sz="1800" dirty="0" smtClean="0">
                  <a:latin typeface="Gill Sans MT" charset="0"/>
                  <a:ea typeface="ＭＳ Ｐゴシック" charset="0"/>
                </a:rPr>
                <a:t>directs the segment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1800" dirty="0" smtClean="0">
                  <a:latin typeface="Gill Sans MT" charset="0"/>
                  <a:ea typeface="ＭＳ Ｐゴシック" charset="0"/>
                </a:rPr>
                <a:t> </a:t>
              </a:r>
              <a:r>
                <a:rPr lang="en-US" sz="1800" dirty="0">
                  <a:latin typeface="Gill Sans MT" charset="0"/>
                  <a:ea typeface="ＭＳ Ｐゴシック" charset="0"/>
                </a:rPr>
                <a:t>to </a:t>
              </a:r>
              <a:r>
                <a:rPr lang="en-US" sz="1800" dirty="0" smtClean="0">
                  <a:latin typeface="Gill Sans MT" charset="0"/>
                  <a:ea typeface="ＭＳ Ｐゴシック" charset="0"/>
                </a:rPr>
                <a:t>correct socket</a:t>
              </a:r>
              <a:endParaRPr lang="en-US" sz="1800" dirty="0">
                <a:latin typeface="Gill Sans MT" charset="0"/>
                <a:ea typeface="ＭＳ Ｐゴシック" charset="0"/>
              </a:endParaRP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414" y="990"/>
              <a:ext cx="1543" cy="261"/>
              <a:chOff x="1317" y="3681"/>
              <a:chExt cx="1238" cy="261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317" y="3681"/>
                <a:ext cx="1238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i="1" smtClean="0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355601" y="1030312"/>
            <a:ext cx="4643437" cy="2454515"/>
            <a:chOff x="259" y="841"/>
            <a:chExt cx="2579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345" y="1134"/>
              <a:ext cx="2493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1800" dirty="0">
                  <a:latin typeface="Gill Sans MT" charset="0"/>
                </a:rPr>
                <a:t>The job of gathering data chunks at the source host from different sockets</a:t>
              </a:r>
              <a:r>
                <a:rPr lang="en-US" sz="1800" dirty="0" smtClean="0">
                  <a:latin typeface="Gill Sans MT" charset="0"/>
                </a:rPr>
                <a:t>, encapsulating </a:t>
              </a:r>
              <a:r>
                <a:rPr lang="en-US" sz="1800" dirty="0">
                  <a:latin typeface="Gill Sans MT" charset="0"/>
                </a:rPr>
                <a:t>each data chunk with header </a:t>
              </a:r>
              <a:r>
                <a:rPr lang="en-US" sz="1800" dirty="0" smtClean="0">
                  <a:latin typeface="Gill Sans MT" charset="0"/>
                </a:rPr>
                <a:t>information to create </a:t>
              </a:r>
              <a:r>
                <a:rPr lang="en-US" sz="1800" dirty="0">
                  <a:latin typeface="Gill Sans MT" charset="0"/>
                </a:rPr>
                <a:t>segments, and passing the segments to the network layer is called multiplexing</a:t>
              </a:r>
              <a:endParaRPr lang="en-US" sz="1800" dirty="0" smtClean="0">
                <a:latin typeface="Gill Sans MT" charset="0"/>
              </a:endParaRP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 smtClean="0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/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/>
          </p:cNvSpPr>
          <p:nvPr/>
        </p:nvSpPr>
        <p:spPr bwMode="auto">
          <a:xfrm>
            <a:off x="1373150" y="1313939"/>
            <a:ext cx="4524968" cy="272178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endParaRPr lang="en-IN" sz="20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56" y="616730"/>
            <a:ext cx="4632853" cy="380487"/>
          </a:xfrm>
        </p:spPr>
        <p:txBody>
          <a:bodyPr/>
          <a:lstStyle/>
          <a:p>
            <a:r>
              <a:rPr lang="en-US" sz="3600" dirty="0" smtClean="0"/>
              <a:t>To download webpage</a:t>
            </a:r>
            <a:endParaRPr lang="en-IN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82052" y="6380598"/>
            <a:ext cx="2895600" cy="287338"/>
          </a:xfrm>
        </p:spPr>
        <p:txBody>
          <a:bodyPr/>
          <a:lstStyle/>
          <a:p>
            <a:pPr>
              <a:defRPr/>
            </a:pPr>
            <a:r>
              <a:rPr lang="en-US" smtClean="0"/>
              <a:t>Transport</a:t>
            </a:r>
            <a:r>
              <a:rPr lang="en-US" sz="1400" smtClean="0"/>
              <a:t> </a:t>
            </a:r>
            <a:r>
              <a:rPr lang="en-US" smtClean="0"/>
              <a:t>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14" y="6398061"/>
            <a:ext cx="676275" cy="276225"/>
          </a:xfrm>
        </p:spPr>
        <p:txBody>
          <a:bodyPr/>
          <a:lstStyle/>
          <a:p>
            <a:r>
              <a:rPr lang="en-US" altLang="en-US" smtClean="0"/>
              <a:t>3-</a:t>
            </a:r>
            <a:fld id="{C344F164-7FDA-4628-955B-0DA428AD2210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-384305" y="1205294"/>
            <a:ext cx="9177323" cy="2596128"/>
            <a:chOff x="-448959" y="1861076"/>
            <a:chExt cx="9177323" cy="2596128"/>
          </a:xfrm>
        </p:grpSpPr>
        <p:sp>
          <p:nvSpPr>
            <p:cNvPr id="20" name="Rectangle 19"/>
            <p:cNvSpPr/>
            <p:nvPr/>
          </p:nvSpPr>
          <p:spPr>
            <a:xfrm>
              <a:off x="1635656" y="3939918"/>
              <a:ext cx="3783040" cy="5172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35656" y="3085678"/>
              <a:ext cx="3783040" cy="5172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24227" y="2360315"/>
              <a:ext cx="3783040" cy="51728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7" name="Group 179"/>
            <p:cNvGrpSpPr>
              <a:grpSpLocks/>
            </p:cNvGrpSpPr>
            <p:nvPr/>
          </p:nvGrpSpPr>
          <p:grpSpPr bwMode="auto">
            <a:xfrm>
              <a:off x="-448959" y="2377650"/>
              <a:ext cx="1649700" cy="1801234"/>
              <a:chOff x="-401" y="1468"/>
              <a:chExt cx="981" cy="1105"/>
            </a:xfrm>
          </p:grpSpPr>
          <p:pic>
            <p:nvPicPr>
              <p:cNvPr id="8" name="Picture 18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01" y="1468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181"/>
              <p:cNvSpPr>
                <a:spLocks/>
              </p:cNvSpPr>
              <p:nvPr/>
            </p:nvSpPr>
            <p:spPr bwMode="auto">
              <a:xfrm flipH="1">
                <a:off x="21" y="155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624226" y="2419720"/>
              <a:ext cx="28780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process: Port 80 + data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93122" y="3157334"/>
              <a:ext cx="27402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FTP process: Port 21 + data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35656" y="4013730"/>
              <a:ext cx="28850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Email process: Port 25 + data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3586" y="2445497"/>
              <a:ext cx="12401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, </a:t>
              </a:r>
              <a:r>
                <a:rPr lang="en-US" dirty="0" err="1" smtClean="0"/>
                <a:t>TCPsocket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96402" y="3181786"/>
              <a:ext cx="12745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, </a:t>
              </a:r>
              <a:r>
                <a:rPr lang="en-US" dirty="0" err="1" smtClean="0"/>
                <a:t>UDPsocket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42822" y="4045176"/>
              <a:ext cx="12401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, </a:t>
              </a:r>
              <a:r>
                <a:rPr lang="en-US" dirty="0" err="1" smtClean="0"/>
                <a:t>TCPsocket</a:t>
              </a:r>
              <a:endParaRPr lang="en-IN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5975155" y="2784051"/>
              <a:ext cx="1790272" cy="1024876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+mj-lt"/>
                  <a:ea typeface="MS PGothic" panose="020B0600070205080204" pitchFamily="34" charset="-128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9pPr>
            </a:lstStyle>
            <a:p>
              <a:r>
                <a:rPr lang="en-US" sz="2000" kern="0" dirty="0" smtClean="0"/>
                <a:t>Multiplexing</a:t>
              </a:r>
              <a:endParaRPr lang="en-IN" sz="2000" kern="0" dirty="0"/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1504948" y="3435226"/>
              <a:ext cx="3614352" cy="66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+mj-lt"/>
                  <a:ea typeface="MS PGothic" panose="020B0600070205080204" pitchFamily="34" charset="-128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9pPr>
            </a:lstStyle>
            <a:p>
              <a:r>
                <a:rPr lang="en-US" sz="2000" kern="0" dirty="0" smtClean="0"/>
                <a:t>Segment</a:t>
              </a:r>
              <a:endParaRPr lang="en-IN" sz="2000" kern="0" dirty="0"/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1651224" y="1861076"/>
              <a:ext cx="3614352" cy="66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+mj-lt"/>
                  <a:ea typeface="MS PGothic" panose="020B0600070205080204" pitchFamily="34" charset="-128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  <a:ea typeface="MS PGothic" panose="020B0600070205080204" pitchFamily="34" charset="-128"/>
                  <a:cs typeface="ＭＳ Ｐゴシック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000099"/>
                  </a:solidFill>
                  <a:latin typeface="Gill Sans MT" pitchFamily="34" charset="0"/>
                </a:defRPr>
              </a:lvl9pPr>
            </a:lstStyle>
            <a:p>
              <a:r>
                <a:rPr lang="en-US" sz="2000" kern="0" dirty="0" smtClean="0"/>
                <a:t>Segment</a:t>
              </a:r>
              <a:endParaRPr lang="en-IN" sz="2000" kern="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5418696" y="2614774"/>
              <a:ext cx="566468" cy="5425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5407267" y="3181786"/>
              <a:ext cx="567888" cy="11470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stCxn id="20" idx="3"/>
              <a:endCxn id="18" idx="1"/>
            </p:cNvCxnSpPr>
            <p:nvPr/>
          </p:nvCxnSpPr>
          <p:spPr bwMode="auto">
            <a:xfrm flipV="1">
              <a:off x="5418696" y="3296489"/>
              <a:ext cx="556459" cy="9020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>
              <a:stCxn id="18" idx="3"/>
            </p:cNvCxnSpPr>
            <p:nvPr/>
          </p:nvCxnSpPr>
          <p:spPr bwMode="auto">
            <a:xfrm>
              <a:off x="7765427" y="3296489"/>
              <a:ext cx="96293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Rectangle 32"/>
          <p:cNvSpPr/>
          <p:nvPr/>
        </p:nvSpPr>
        <p:spPr>
          <a:xfrm>
            <a:off x="2605474" y="6002458"/>
            <a:ext cx="3783040" cy="5172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05474" y="5148218"/>
            <a:ext cx="3783040" cy="5172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94045" y="4422855"/>
            <a:ext cx="3783040" cy="5172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36" name="Group 179"/>
          <p:cNvGrpSpPr>
            <a:grpSpLocks/>
          </p:cNvGrpSpPr>
          <p:nvPr/>
        </p:nvGrpSpPr>
        <p:grpSpPr bwMode="auto">
          <a:xfrm>
            <a:off x="-54532" y="4446026"/>
            <a:ext cx="1392508" cy="1459358"/>
            <a:chOff x="-254" y="1439"/>
            <a:chExt cx="981" cy="1105"/>
          </a:xfrm>
        </p:grpSpPr>
        <p:pic>
          <p:nvPicPr>
            <p:cNvPr id="50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54" y="1439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81"/>
            <p:cNvSpPr>
              <a:spLocks/>
            </p:cNvSpPr>
            <p:nvPr/>
          </p:nvSpPr>
          <p:spPr bwMode="auto">
            <a:xfrm flipH="1">
              <a:off x="152" y="1543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594044" y="4482260"/>
            <a:ext cx="287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 process: Port 80 + data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2662940" y="5219874"/>
            <a:ext cx="2740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FTP process: Port 21 + data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2605474" y="6076270"/>
            <a:ext cx="2885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 process: Port 25 + data</a:t>
            </a:r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5227988" y="4508037"/>
            <a:ext cx="1240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, </a:t>
            </a:r>
            <a:r>
              <a:rPr lang="en-US" dirty="0" err="1" smtClean="0"/>
              <a:t>TCPsocket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5298280" y="5244326"/>
            <a:ext cx="1210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,</a:t>
            </a:r>
            <a:r>
              <a:rPr lang="en-US" dirty="0" err="1" smtClean="0"/>
              <a:t>UDPsocket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5212640" y="6107716"/>
            <a:ext cx="1240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, </a:t>
            </a:r>
            <a:r>
              <a:rPr lang="en-US" dirty="0" err="1" smtClean="0"/>
              <a:t>TCPsocket</a:t>
            </a:r>
            <a:endParaRPr lang="en-IN" dirty="0"/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6944973" y="4846591"/>
            <a:ext cx="1848045" cy="102487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De-multiplexing</a:t>
            </a:r>
            <a:endParaRPr lang="en-IN" sz="2000" kern="0" dirty="0"/>
          </a:p>
        </p:txBody>
      </p:sp>
      <p:sp>
        <p:nvSpPr>
          <p:cNvPr id="44" name="Title 1"/>
          <p:cNvSpPr txBox="1">
            <a:spLocks/>
          </p:cNvSpPr>
          <p:nvPr/>
        </p:nvSpPr>
        <p:spPr bwMode="auto">
          <a:xfrm>
            <a:off x="2474766" y="5497766"/>
            <a:ext cx="3614352" cy="66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Segment</a:t>
            </a:r>
            <a:endParaRPr lang="en-IN" sz="2000" kern="0" dirty="0"/>
          </a:p>
        </p:txBody>
      </p:sp>
      <p:sp>
        <p:nvSpPr>
          <p:cNvPr id="45" name="Title 1"/>
          <p:cNvSpPr txBox="1">
            <a:spLocks/>
          </p:cNvSpPr>
          <p:nvPr/>
        </p:nvSpPr>
        <p:spPr bwMode="auto">
          <a:xfrm>
            <a:off x="2621042" y="3923616"/>
            <a:ext cx="3614352" cy="66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Segment</a:t>
            </a:r>
            <a:endParaRPr lang="en-IN" sz="2000" kern="0" dirty="0"/>
          </a:p>
        </p:txBody>
      </p:sp>
      <p:cxnSp>
        <p:nvCxnSpPr>
          <p:cNvPr id="54" name="Straight Arrow Connector 53"/>
          <p:cNvCxnSpPr>
            <a:stCxn id="43" idx="1"/>
          </p:cNvCxnSpPr>
          <p:nvPr/>
        </p:nvCxnSpPr>
        <p:spPr bwMode="auto">
          <a:xfrm flipH="1" flipV="1">
            <a:off x="6388515" y="4846591"/>
            <a:ext cx="556458" cy="5124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3" idx="1"/>
            <a:endCxn id="34" idx="3"/>
          </p:cNvCxnSpPr>
          <p:nvPr/>
        </p:nvCxnSpPr>
        <p:spPr bwMode="auto">
          <a:xfrm flipH="1">
            <a:off x="6388514" y="5359029"/>
            <a:ext cx="556459" cy="478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43" idx="1"/>
            <a:endCxn id="33" idx="3"/>
          </p:cNvCxnSpPr>
          <p:nvPr/>
        </p:nvCxnSpPr>
        <p:spPr bwMode="auto">
          <a:xfrm flipH="1">
            <a:off x="6388514" y="5359029"/>
            <a:ext cx="556459" cy="9020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itle 1"/>
          <p:cNvSpPr txBox="1">
            <a:spLocks/>
          </p:cNvSpPr>
          <p:nvPr/>
        </p:nvSpPr>
        <p:spPr bwMode="auto">
          <a:xfrm>
            <a:off x="5449689" y="5622576"/>
            <a:ext cx="2176878" cy="56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Transport layer</a:t>
            </a:r>
            <a:endParaRPr lang="en-IN" sz="2000" kern="0" dirty="0"/>
          </a:p>
        </p:txBody>
      </p:sp>
      <p:sp>
        <p:nvSpPr>
          <p:cNvPr id="60" name="Rectangle 59"/>
          <p:cNvSpPr/>
          <p:nvPr/>
        </p:nvSpPr>
        <p:spPr>
          <a:xfrm>
            <a:off x="1198867" y="4622200"/>
            <a:ext cx="963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HTTP:80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91099" y="5094515"/>
            <a:ext cx="82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FTP:21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99111" y="5524150"/>
            <a:ext cx="97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Email-25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H="1" flipV="1">
            <a:off x="2072647" y="5828528"/>
            <a:ext cx="521397" cy="417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endCxn id="61" idx="3"/>
          </p:cNvCxnSpPr>
          <p:nvPr/>
        </p:nvCxnSpPr>
        <p:spPr bwMode="auto">
          <a:xfrm flipH="1" flipV="1">
            <a:off x="2016646" y="5263792"/>
            <a:ext cx="495290" cy="149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37" idx="1"/>
            <a:endCxn id="60" idx="3"/>
          </p:cNvCxnSpPr>
          <p:nvPr/>
        </p:nvCxnSpPr>
        <p:spPr bwMode="auto">
          <a:xfrm flipH="1">
            <a:off x="2162208" y="4651537"/>
            <a:ext cx="431836" cy="13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ectangle 68"/>
          <p:cNvSpPr/>
          <p:nvPr/>
        </p:nvSpPr>
        <p:spPr>
          <a:xfrm>
            <a:off x="1042688" y="84941"/>
            <a:ext cx="70484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kern="0" dirty="0" smtClean="0"/>
              <a:t>Multiplexing/ </a:t>
            </a:r>
            <a:r>
              <a:rPr lang="en-US" sz="3200" kern="0" dirty="0"/>
              <a:t>De-multiplexing</a:t>
            </a:r>
            <a:endParaRPr lang="en-IN" sz="3200" kern="0" dirty="0"/>
          </a:p>
          <a:p>
            <a:endParaRPr lang="en-IN" sz="3200" kern="0" dirty="0"/>
          </a:p>
        </p:txBody>
      </p:sp>
      <p:sp>
        <p:nvSpPr>
          <p:cNvPr id="70" name="Rectangle 69"/>
          <p:cNvSpPr/>
          <p:nvPr/>
        </p:nvSpPr>
        <p:spPr>
          <a:xfrm>
            <a:off x="460204" y="1372875"/>
            <a:ext cx="792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sender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70192" y="4072406"/>
            <a:ext cx="895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>
            <a:endCxn id="43" idx="3"/>
          </p:cNvCxnSpPr>
          <p:nvPr/>
        </p:nvCxnSpPr>
        <p:spPr bwMode="auto">
          <a:xfrm flipH="1">
            <a:off x="8793018" y="5359029"/>
            <a:ext cx="3509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itle 1"/>
          <p:cNvSpPr txBox="1">
            <a:spLocks/>
          </p:cNvSpPr>
          <p:nvPr/>
        </p:nvSpPr>
        <p:spPr bwMode="auto">
          <a:xfrm>
            <a:off x="4291258" y="2855273"/>
            <a:ext cx="2176878" cy="56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2000" kern="0" dirty="0" smtClean="0"/>
              <a:t>Transport layer</a:t>
            </a:r>
            <a:endParaRPr lang="en-IN" sz="2000" kern="0" dirty="0"/>
          </a:p>
        </p:txBody>
      </p:sp>
      <p:sp>
        <p:nvSpPr>
          <p:cNvPr id="83" name="Rectangle 82"/>
          <p:cNvSpPr/>
          <p:nvPr/>
        </p:nvSpPr>
        <p:spPr>
          <a:xfrm>
            <a:off x="5237258" y="850848"/>
            <a:ext cx="2601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IP Packet by network layer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flipV="1">
            <a:off x="5449689" y="1126299"/>
            <a:ext cx="223269" cy="1973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97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3-</a:t>
            </a:r>
            <a:fld id="{F7CE75A8-A7D3-41DB-9117-43CE8B77651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How demultiplexing works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each segment has source, destination port number 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source port #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CC0000"/>
                </a:solidFill>
              </a:rPr>
              <a:t>dest port #</a:t>
            </a:r>
            <a:endParaRPr lang="en-US" sz="2400" smtClean="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32 bits</a:t>
            </a:r>
            <a:endParaRPr lang="en-US" sz="2400" smtClean="0"/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application</a:t>
            </a:r>
          </a:p>
          <a:p>
            <a:pPr>
              <a:defRPr/>
            </a:pPr>
            <a:r>
              <a:rPr lang="en-US" sz="2000" smtClean="0"/>
              <a:t>data </a:t>
            </a:r>
          </a:p>
          <a:p>
            <a:pPr>
              <a:defRPr/>
            </a:pPr>
            <a:r>
              <a:rPr lang="en-US" sz="2000" smtClean="0"/>
              <a:t>(payload)</a:t>
            </a:r>
            <a:endParaRPr lang="en-US" sz="2400" smtClean="0"/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other header fields</a:t>
            </a:r>
            <a:endParaRPr lang="en-US" sz="2400" smtClean="0"/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TCP/UDP segment format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18080</TotalTime>
  <Words>1424</Words>
  <Application>Microsoft Office PowerPoint</Application>
  <PresentationFormat>On-screen Show (4:3)</PresentationFormat>
  <Paragraphs>408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Tahoma</vt:lpstr>
      <vt:lpstr>MS PGothic</vt:lpstr>
      <vt:lpstr>Arial</vt:lpstr>
      <vt:lpstr>Gill Sans MT</vt:lpstr>
      <vt:lpstr>Wingdings</vt:lpstr>
      <vt:lpstr>Times New Roman</vt:lpstr>
      <vt:lpstr>Comic Sans MS</vt:lpstr>
      <vt:lpstr>Courier New</vt:lpstr>
      <vt:lpstr>Symbol</vt:lpstr>
      <vt:lpstr>Arial Narrow</vt:lpstr>
      <vt:lpstr>Wingdings 3</vt:lpstr>
      <vt:lpstr>MS Mincho</vt:lpstr>
      <vt:lpstr>Default Design</vt:lpstr>
      <vt:lpstr>PowerPoint Presentation</vt:lpstr>
      <vt:lpstr>Unit-2: Transport Layer</vt:lpstr>
      <vt:lpstr>Transport services and protocols</vt:lpstr>
      <vt:lpstr>Transport vs. network layer</vt:lpstr>
      <vt:lpstr>Internet transport-layer protocols</vt:lpstr>
      <vt:lpstr>Unit2 outline</vt:lpstr>
      <vt:lpstr>Multiplexing/demultiplexing</vt:lpstr>
      <vt:lpstr>To download webpage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Unit 2 outline</vt:lpstr>
      <vt:lpstr>UDP: User Datagram Protocol [RFC 768]</vt:lpstr>
      <vt:lpstr>UDP: segment header</vt:lpstr>
      <vt:lpstr>UDP checksum</vt:lpstr>
      <vt:lpstr>Internet checksum: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Administrator</cp:lastModifiedBy>
  <cp:revision>301</cp:revision>
  <cp:lastPrinted>2000-04-27T09:23:27Z</cp:lastPrinted>
  <dcterms:created xsi:type="dcterms:W3CDTF">1999-10-08T19:08:27Z</dcterms:created>
  <dcterms:modified xsi:type="dcterms:W3CDTF">2023-03-04T11:05:58Z</dcterms:modified>
</cp:coreProperties>
</file>