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00" r:id="rId2"/>
    <p:sldId id="256" r:id="rId3"/>
    <p:sldId id="258" r:id="rId4"/>
    <p:sldId id="368" r:id="rId5"/>
    <p:sldId id="259" r:id="rId6"/>
    <p:sldId id="466" r:id="rId7"/>
    <p:sldId id="467" r:id="rId8"/>
    <p:sldId id="502" r:id="rId9"/>
    <p:sldId id="261" r:id="rId10"/>
    <p:sldId id="371" r:id="rId11"/>
    <p:sldId id="372" r:id="rId12"/>
    <p:sldId id="373" r:id="rId13"/>
    <p:sldId id="468" r:id="rId14"/>
    <p:sldId id="469" r:id="rId15"/>
    <p:sldId id="470" r:id="rId16"/>
    <p:sldId id="263" r:id="rId17"/>
    <p:sldId id="264" r:id="rId18"/>
    <p:sldId id="265" r:id="rId19"/>
    <p:sldId id="445" r:id="rId20"/>
  </p:sldIdLst>
  <p:sldSz cx="9144000" cy="6858000" type="screen4x3"/>
  <p:notesSz cx="70485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anose="02020603050405020304" pitchFamily="18" charset="0"/>
              </a:defRPr>
            </a:lvl1pPr>
          </a:lstStyle>
          <a:p>
            <a:fld id="{4AD43164-929B-4ECB-8530-EF07C98ADA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anose="02020603050405020304" pitchFamily="18" charset="0"/>
              </a:defRPr>
            </a:lvl1pPr>
          </a:lstStyle>
          <a:p>
            <a:fld id="{5966181E-DA9E-46A6-95F9-997FEE3D5B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C4A6C3B-13C5-4F87-B65E-AC2242BB78F3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Kurose and Ross forgot to say anything about wrapping the carry and adding it to low order bit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EDCA9BCA-48E3-40BB-B916-A8C422B281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26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3CC104FC-CE1B-4339-A3F6-37225B21C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72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0FC04954-1FF4-4956-91F9-58FDDA2EC2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12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CD390CB0-6071-44BC-9817-7A65602FD6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46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CFC4187D-6BDA-4398-9CBF-04BA5223C7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82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C344F164-7FDA-4628-955B-0DA428AD22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98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F49B5ECF-1056-423F-B68A-01AF589D2A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03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58229513-D7C9-4D74-9E4E-1AFEC93889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51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D16BC3BC-A076-44B3-864C-1395034059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70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B971C05E-1D7A-4D4F-8DA8-7880869ACE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23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FCE0F4DD-5465-405F-A1F1-EC2A7B0BBE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42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en-US" altLang="en-US"/>
              <a:t>3-</a:t>
            </a:r>
            <a:fld id="{B8D7F788-D068-4437-9B68-2E1D0CB534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284163" indent="-28416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7388" indent="-230188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lnSpc>
                <a:spcPts val="3063"/>
              </a:lnSpc>
            </a:pPr>
            <a:r>
              <a:rPr lang="en-US" altLang="en-US" sz="2800" i="1">
                <a:solidFill>
                  <a:srgbClr val="008000"/>
                </a:solidFill>
                <a:cs typeface="Arial" panose="020B0604020202020204" pitchFamily="34" charset="0"/>
              </a:rPr>
              <a:t>Computer Networking: A Top Down Approach </a:t>
            </a:r>
            <a:r>
              <a:rPr lang="en-US" altLang="en-US" sz="2800">
                <a:solidFill>
                  <a:srgbClr val="008000"/>
                </a:solidFill>
                <a:cs typeface="Arial" panose="020B0604020202020204" pitchFamily="34" charset="0"/>
              </a:rPr>
              <a:t/>
            </a:r>
            <a:br>
              <a:rPr lang="en-US" altLang="en-US" sz="2800">
                <a:solidFill>
                  <a:srgbClr val="008000"/>
                </a:solidFill>
                <a:cs typeface="Arial" panose="020B0604020202020204" pitchFamily="34" charset="0"/>
              </a:rPr>
            </a:br>
            <a:endParaRPr lang="en-US" altLang="en-US" sz="2000">
              <a:solidFill>
                <a:srgbClr val="008000"/>
              </a:solidFill>
              <a:cs typeface="Arial" panose="020B0604020202020204" pitchFamily="34" charset="0"/>
            </a:endParaRPr>
          </a:p>
        </p:txBody>
      </p:sp>
      <p:sp>
        <p:nvSpPr>
          <p:cNvPr id="153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800" dirty="0" smtClean="0">
                <a:latin typeface="Arial" panose="020B0604020202020204" pitchFamily="34" charset="0"/>
              </a:rPr>
              <a:t>Acknowledgement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1186" y="3614327"/>
            <a:ext cx="4855730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    All material copyright 1996-2016</a:t>
            </a:r>
          </a:p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    J.F Kurose and K.W. Ross, All Rights Reserved</a:t>
            </a:r>
          </a:p>
        </p:txBody>
      </p:sp>
      <p:pic>
        <p:nvPicPr>
          <p:cNvPr id="15365" name="Picture 1" descr="kurose7e_cover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  <a:t>7</a:t>
            </a:r>
            <a:r>
              <a:rPr lang="en-US" altLang="en-US" sz="1800" baseline="30000">
                <a:solidFill>
                  <a:srgbClr val="008000"/>
                </a:solidFill>
                <a:cs typeface="Arial" panose="020B0604020202020204" pitchFamily="34" charset="0"/>
              </a:rPr>
              <a:t>th</a:t>
            </a:r>
            <a: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  <a:t> edition </a:t>
            </a:r>
            <a:b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</a:br>
            <a: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  <a:t>Jim Kurose, Keith Ross</a:t>
            </a:r>
            <a:b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8000"/>
                </a:solidFill>
                <a:cs typeface="Arial" panose="020B0604020202020204" pitchFamily="34" charset="0"/>
              </a:rPr>
              <a:t>Pearson/Addison Wesley</a:t>
            </a:r>
            <a:br>
              <a:rPr lang="en-US" altLang="en-US" sz="1400">
                <a:solidFill>
                  <a:srgbClr val="008000"/>
                </a:solidFill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8000"/>
                </a:solidFill>
                <a:cs typeface="Arial" panose="020B0604020202020204" pitchFamily="34" charset="0"/>
              </a:rPr>
              <a:t>April 2016</a:t>
            </a: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lnSpc>
                <a:spcPct val="85000"/>
              </a:lnSpc>
            </a:pPr>
            <a:r>
              <a:rPr lang="en-US" altLang="en-US" sz="4400" dirty="0" smtClean="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UNIT-2</a:t>
            </a:r>
            <a:r>
              <a:rPr lang="en-US" altLang="en-US" sz="4800" dirty="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/>
            </a:r>
            <a:br>
              <a:rPr lang="en-US" altLang="en-US" sz="4800" dirty="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lang="en-US" altLang="en-US" sz="4400" dirty="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Transport Layer</a:t>
            </a:r>
          </a:p>
        </p:txBody>
      </p:sp>
      <p:pic>
        <p:nvPicPr>
          <p:cNvPr id="1536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970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2600" y="6453188"/>
            <a:ext cx="2895600" cy="287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Transport Layer</a:t>
            </a:r>
          </a:p>
        </p:txBody>
      </p:sp>
      <p:sp>
        <p:nvSpPr>
          <p:cNvPr id="153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2-</a:t>
            </a:r>
            <a:fld id="{F94B7D64-0909-4D7C-B2EE-E1C875B7F5AA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/>
              <a:t>1</a:t>
            </a:fld>
            <a:endParaRPr lang="en-US" altLang="en-US" sz="1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15119" y="4494212"/>
            <a:ext cx="49126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lnSpc>
                <a:spcPct val="85000"/>
              </a:lnSpc>
            </a:pPr>
            <a:r>
              <a:rPr lang="en-US" altLang="en-US" sz="2400" dirty="0" smtClean="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Presented by</a:t>
            </a:r>
          </a:p>
          <a:p>
            <a:pPr algn="l" eaLnBrk="1" hangingPunct="1">
              <a:lnSpc>
                <a:spcPct val="85000"/>
              </a:lnSpc>
            </a:pPr>
            <a:r>
              <a:rPr lang="en-US" altLang="en-US" sz="2400" dirty="0" err="1" smtClean="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Dr.M.Kaliappan</a:t>
            </a:r>
            <a:endParaRPr lang="en-US" altLang="en-US" sz="2400" dirty="0" smtClean="0">
              <a:solidFill>
                <a:srgbClr val="000099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85000"/>
              </a:lnSpc>
            </a:pPr>
            <a:r>
              <a:rPr lang="en-US" altLang="en-US" sz="2400" dirty="0" smtClean="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Professor</a:t>
            </a:r>
          </a:p>
          <a:p>
            <a:pPr algn="l" eaLnBrk="1" hangingPunct="1">
              <a:lnSpc>
                <a:spcPct val="85000"/>
              </a:lnSpc>
            </a:pPr>
            <a:r>
              <a:rPr lang="en-US" altLang="en-US" sz="2400" dirty="0" smtClean="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Artificial Intelligence and Data Science</a:t>
            </a:r>
          </a:p>
          <a:p>
            <a:pPr algn="l" eaLnBrk="1" hangingPunct="1">
              <a:lnSpc>
                <a:spcPct val="85000"/>
              </a:lnSpc>
            </a:pPr>
            <a:endParaRPr lang="en-US" altLang="en-US" sz="2400" dirty="0">
              <a:solidFill>
                <a:srgbClr val="000099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DB1D84A6-1707-4726-A95A-5A15718CD5A0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pic>
        <p:nvPicPr>
          <p:cNvPr id="24579" name="Picture 1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9350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460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Connectionless </a:t>
            </a:r>
            <a:r>
              <a:rPr lang="en-US" dirty="0" err="1">
                <a:ea typeface="ＭＳ Ｐゴシック" charset="0"/>
                <a:cs typeface="+mj-cs"/>
              </a:rPr>
              <a:t>demultiplexing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000" y="1495425"/>
            <a:ext cx="4940300" cy="1858963"/>
          </a:xfrm>
        </p:spPr>
        <p:txBody>
          <a:bodyPr/>
          <a:lstStyle/>
          <a:p>
            <a:pPr marL="347663" indent="-290513">
              <a:buFont typeface="Wingdings" charset="2"/>
              <a:buChar char="§"/>
              <a:defRPr/>
            </a:pPr>
            <a:r>
              <a:rPr lang="en-US" i="1">
                <a:ea typeface="ＭＳ Ｐゴシック" charset="0"/>
                <a:cs typeface="+mn-cs"/>
              </a:rPr>
              <a:t>recall:</a:t>
            </a:r>
            <a:r>
              <a:rPr lang="en-US">
                <a:ea typeface="ＭＳ Ｐゴシック" charset="0"/>
                <a:cs typeface="+mn-cs"/>
              </a:rPr>
              <a:t> created socket has host-local port #:</a:t>
            </a:r>
          </a:p>
          <a:p>
            <a:pPr marL="347663" indent="-290513">
              <a:buFont typeface="Wingdings" charset="0"/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  DatagramSocket mySocket1        = new DatagramSocket(</a:t>
            </a:r>
            <a:r>
              <a:rPr lang="en-US" sz="2000" b="1">
                <a:solidFill>
                  <a:srgbClr val="CC0000"/>
                </a:solidFill>
                <a:latin typeface="Courier New" charset="0"/>
                <a:ea typeface="ＭＳ Ｐゴシック" charset="0"/>
                <a:cs typeface="+mn-cs"/>
              </a:rPr>
              <a:t>12534</a:t>
            </a: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);</a:t>
            </a:r>
          </a:p>
          <a:p>
            <a:pPr marL="347663" indent="-290513">
              <a:buFont typeface="Wingdings" charset="0"/>
              <a:buNone/>
              <a:defRPr/>
            </a:pPr>
            <a:endParaRPr lang="en-US" sz="2000"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240745" name="Rectangle 105"/>
          <p:cNvSpPr>
            <a:spLocks noGrp="1" noChangeArrowheads="1"/>
          </p:cNvSpPr>
          <p:nvPr>
            <p:ph type="body" sz="half" idx="2"/>
          </p:nvPr>
        </p:nvSpPr>
        <p:spPr>
          <a:xfrm>
            <a:off x="312738" y="3862388"/>
            <a:ext cx="4114800" cy="236855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when host receives UDP segment: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checks destination port # in segment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directs UDP segment to socket with that port #</a:t>
            </a:r>
          </a:p>
        </p:txBody>
      </p:sp>
      <p:sp>
        <p:nvSpPr>
          <p:cNvPr id="10248" name="Rectangle 108"/>
          <p:cNvSpPr>
            <a:spLocks noChangeArrowheads="1"/>
          </p:cNvSpPr>
          <p:nvPr/>
        </p:nvSpPr>
        <p:spPr bwMode="auto">
          <a:xfrm>
            <a:off x="4678363" y="1162050"/>
            <a:ext cx="4465637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7663" indent="-2905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000" dirty="0">
              <a:latin typeface="Courier New" charset="0"/>
              <a:ea typeface="ＭＳ Ｐゴシック" charset="0"/>
            </a:endParaRPr>
          </a:p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dirty="0">
                <a:latin typeface="Gill Sans MT" charset="0"/>
                <a:ea typeface="ＭＳ Ｐゴシック" charset="0"/>
              </a:rPr>
              <a:t>recall:</a:t>
            </a:r>
            <a:r>
              <a:rPr lang="en-US" sz="2800" dirty="0">
                <a:latin typeface="Gill Sans MT" charset="0"/>
                <a:ea typeface="ＭＳ Ｐゴシック" charset="0"/>
              </a:rPr>
              <a:t> when creating datagram to send into UDP socket, must specify</a:t>
            </a:r>
          </a:p>
          <a:p>
            <a:pPr marL="858838" lvl="1" indent="-2397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destination IP address</a:t>
            </a:r>
          </a:p>
          <a:p>
            <a:pPr marL="858838" lvl="1" indent="-2397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destination port #</a:t>
            </a:r>
          </a:p>
        </p:txBody>
      </p:sp>
      <p:sp>
        <p:nvSpPr>
          <p:cNvPr id="240751" name="Rectangle 111"/>
          <p:cNvSpPr>
            <a:spLocks noChangeArrowheads="1"/>
          </p:cNvSpPr>
          <p:nvPr/>
        </p:nvSpPr>
        <p:spPr bwMode="auto">
          <a:xfrm>
            <a:off x="5260975" y="3895725"/>
            <a:ext cx="3432175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IP datagrams with </a:t>
            </a:r>
            <a:r>
              <a:rPr lang="en-US" sz="2400" i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same dest. port #,</a:t>
            </a:r>
            <a:r>
              <a:rPr lang="en-US" sz="2400">
                <a:latin typeface="Gill Sans MT" charset="0"/>
                <a:ea typeface="ＭＳ Ｐゴシック" charset="0"/>
              </a:rPr>
              <a:t> but different source IP addresses and/or source port numbers will be directed to </a:t>
            </a:r>
            <a:r>
              <a:rPr lang="en-US" sz="2400" i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same socket </a:t>
            </a:r>
            <a:r>
              <a:rPr lang="en-US" sz="2400">
                <a:latin typeface="Gill Sans MT" charset="0"/>
                <a:ea typeface="ＭＳ Ｐゴシック" charset="0"/>
              </a:rPr>
              <a:t>at dest</a:t>
            </a:r>
          </a:p>
        </p:txBody>
      </p:sp>
      <p:sp>
        <p:nvSpPr>
          <p:cNvPr id="10250" name="Line 112"/>
          <p:cNvSpPr>
            <a:spLocks noChangeShapeType="1"/>
          </p:cNvSpPr>
          <p:nvPr/>
        </p:nvSpPr>
        <p:spPr bwMode="auto">
          <a:xfrm>
            <a:off x="1400175" y="3644900"/>
            <a:ext cx="5845175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0753" name="AutoShape 113"/>
          <p:cNvSpPr>
            <a:spLocks noChangeArrowheads="1"/>
          </p:cNvSpPr>
          <p:nvPr/>
        </p:nvSpPr>
        <p:spPr bwMode="auto">
          <a:xfrm>
            <a:off x="4467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" grpId="0" build="p"/>
      <p:bldP spid="2407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7BF69050-4987-454F-8AE9-A81346D99868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pic>
        <p:nvPicPr>
          <p:cNvPr id="25603" name="Picture 2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Connectionless demux: example</a:t>
            </a:r>
          </a:p>
        </p:txBody>
      </p:sp>
      <p:sp>
        <p:nvSpPr>
          <p:cNvPr id="24170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2870200" y="1320800"/>
            <a:ext cx="3211513" cy="725488"/>
          </a:xfrm>
        </p:spPr>
        <p:txBody>
          <a:bodyPr/>
          <a:lstStyle/>
          <a:p>
            <a:pPr marL="173038" indent="-173038">
              <a:buFont typeface="Wingdings" charset="0"/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DatagramSocket serverSocket = new DatagramSocket</a:t>
            </a:r>
          </a:p>
          <a:p>
            <a:pPr marL="173038" indent="-173038">
              <a:buFont typeface="Wingdings" charset="0"/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 (</a:t>
            </a:r>
            <a:r>
              <a:rPr lang="en-US" sz="2000" b="1">
                <a:solidFill>
                  <a:srgbClr val="CC0000"/>
                </a:solidFill>
                <a:latin typeface="Courier New" charset="0"/>
                <a:ea typeface="ＭＳ Ｐゴシック" charset="0"/>
                <a:cs typeface="+mn-cs"/>
              </a:rPr>
              <a:t>6428</a:t>
            </a: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);</a:t>
            </a:r>
          </a:p>
          <a:p>
            <a:pPr marL="173038" indent="-173038">
              <a:buFont typeface="Wingdings" charset="2"/>
              <a:buChar char="§"/>
              <a:defRPr/>
            </a:pPr>
            <a:endParaRPr lang="en-US" sz="4000">
              <a:ea typeface="ＭＳ Ｐゴシック" charset="0"/>
              <a:cs typeface="+mn-cs"/>
            </a:endParaRPr>
          </a:p>
        </p:txBody>
      </p:sp>
      <p:sp>
        <p:nvSpPr>
          <p:cNvPr id="25606" name="Freeform 89"/>
          <p:cNvSpPr>
            <a:spLocks/>
          </p:cNvSpPr>
          <p:nvPr/>
        </p:nvSpPr>
        <p:spPr bwMode="auto">
          <a:xfrm>
            <a:off x="3189288" y="24780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7" name="Freeform 97"/>
          <p:cNvSpPr>
            <a:spLocks/>
          </p:cNvSpPr>
          <p:nvPr/>
        </p:nvSpPr>
        <p:spPr bwMode="auto">
          <a:xfrm>
            <a:off x="404813" y="27828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909638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09" name="Rectangle 24"/>
          <p:cNvSpPr>
            <a:spLocks noChangeArrowheads="1"/>
          </p:cNvSpPr>
          <p:nvPr/>
        </p:nvSpPr>
        <p:spPr bwMode="auto">
          <a:xfrm>
            <a:off x="871538" y="28035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0" name="Line 25"/>
          <p:cNvSpPr>
            <a:spLocks noChangeShapeType="1"/>
          </p:cNvSpPr>
          <p:nvPr/>
        </p:nvSpPr>
        <p:spPr bwMode="auto">
          <a:xfrm>
            <a:off x="881063" y="3563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1" name="Text Box 26"/>
          <p:cNvSpPr txBox="1">
            <a:spLocks noChangeArrowheads="1"/>
          </p:cNvSpPr>
          <p:nvPr/>
        </p:nvSpPr>
        <p:spPr bwMode="auto">
          <a:xfrm>
            <a:off x="838200" y="35464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5612" name="Line 27"/>
          <p:cNvSpPr>
            <a:spLocks noChangeShapeType="1"/>
          </p:cNvSpPr>
          <p:nvPr/>
        </p:nvSpPr>
        <p:spPr bwMode="auto">
          <a:xfrm>
            <a:off x="889000" y="3884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3" name="Line 28"/>
          <p:cNvSpPr>
            <a:spLocks noChangeShapeType="1"/>
          </p:cNvSpPr>
          <p:nvPr/>
        </p:nvSpPr>
        <p:spPr bwMode="auto">
          <a:xfrm>
            <a:off x="874713" y="4194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4" name="Line 29"/>
          <p:cNvSpPr>
            <a:spLocks noChangeShapeType="1"/>
          </p:cNvSpPr>
          <p:nvPr/>
        </p:nvSpPr>
        <p:spPr bwMode="auto">
          <a:xfrm>
            <a:off x="874713" y="44799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5" name="Text Box 26"/>
          <p:cNvSpPr txBox="1">
            <a:spLocks noChangeArrowheads="1"/>
          </p:cNvSpPr>
          <p:nvPr/>
        </p:nvSpPr>
        <p:spPr bwMode="auto">
          <a:xfrm>
            <a:off x="873125" y="27940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5616" name="Text Box 26"/>
          <p:cNvSpPr txBox="1">
            <a:spLocks noChangeArrowheads="1"/>
          </p:cNvSpPr>
          <p:nvPr/>
        </p:nvSpPr>
        <p:spPr bwMode="auto">
          <a:xfrm>
            <a:off x="828675" y="44513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5617" name="Text Box 26"/>
          <p:cNvSpPr txBox="1">
            <a:spLocks noChangeArrowheads="1"/>
          </p:cNvSpPr>
          <p:nvPr/>
        </p:nvSpPr>
        <p:spPr bwMode="auto">
          <a:xfrm>
            <a:off x="847725" y="41656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5618" name="Text Box 26"/>
          <p:cNvSpPr txBox="1">
            <a:spLocks noChangeArrowheads="1"/>
          </p:cNvSpPr>
          <p:nvPr/>
        </p:nvSpPr>
        <p:spPr bwMode="auto">
          <a:xfrm>
            <a:off x="838200" y="3870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1284" name="Oval 110"/>
          <p:cNvSpPr>
            <a:spLocks noChangeArrowheads="1"/>
          </p:cNvSpPr>
          <p:nvPr/>
        </p:nvSpPr>
        <p:spPr bwMode="auto">
          <a:xfrm>
            <a:off x="1208088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41775" name="Group 111"/>
          <p:cNvGrpSpPr>
            <a:grpSpLocks/>
          </p:cNvGrpSpPr>
          <p:nvPr/>
        </p:nvGrpSpPr>
        <p:grpSpPr bwMode="auto">
          <a:xfrm>
            <a:off x="1176338" y="3403600"/>
            <a:ext cx="620712" cy="228600"/>
            <a:chOff x="1287" y="2524"/>
            <a:chExt cx="260" cy="100"/>
          </a:xfrm>
        </p:grpSpPr>
        <p:sp>
          <p:nvSpPr>
            <p:cNvPr id="11390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1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2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3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5621" name="Rectangle 23"/>
          <p:cNvSpPr>
            <a:spLocks noChangeArrowheads="1"/>
          </p:cNvSpPr>
          <p:nvPr/>
        </p:nvSpPr>
        <p:spPr bwMode="auto">
          <a:xfrm>
            <a:off x="3736975" y="2516188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2" name="Rectangle 24"/>
          <p:cNvSpPr>
            <a:spLocks noChangeArrowheads="1"/>
          </p:cNvSpPr>
          <p:nvPr/>
        </p:nvSpPr>
        <p:spPr bwMode="auto">
          <a:xfrm>
            <a:off x="3702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3" name="Line 25"/>
          <p:cNvSpPr>
            <a:spLocks noChangeShapeType="1"/>
          </p:cNvSpPr>
          <p:nvPr/>
        </p:nvSpPr>
        <p:spPr bwMode="auto">
          <a:xfrm>
            <a:off x="3708400" y="3340100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24" name="Text Box 26"/>
          <p:cNvSpPr txBox="1">
            <a:spLocks noChangeArrowheads="1"/>
          </p:cNvSpPr>
          <p:nvPr/>
        </p:nvSpPr>
        <p:spPr bwMode="auto">
          <a:xfrm>
            <a:off x="3779838" y="33226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>
            <a:off x="3709988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3776663" y="25368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3773488" y="42275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3773488" y="39417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5629" name="Text Box 26"/>
          <p:cNvSpPr txBox="1">
            <a:spLocks noChangeArrowheads="1"/>
          </p:cNvSpPr>
          <p:nvPr/>
        </p:nvSpPr>
        <p:spPr bwMode="auto">
          <a:xfrm>
            <a:off x="3773488" y="3643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25630" name="Line 27"/>
          <p:cNvSpPr>
            <a:spLocks noChangeShapeType="1"/>
          </p:cNvSpPr>
          <p:nvPr/>
        </p:nvSpPr>
        <p:spPr bwMode="auto">
          <a:xfrm>
            <a:off x="3706813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31" name="Line 27"/>
          <p:cNvSpPr>
            <a:spLocks noChangeShapeType="1"/>
          </p:cNvSpPr>
          <p:nvPr/>
        </p:nvSpPr>
        <p:spPr bwMode="auto">
          <a:xfrm>
            <a:off x="3703638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7" name="Oval 128"/>
          <p:cNvSpPr>
            <a:spLocks noChangeArrowheads="1"/>
          </p:cNvSpPr>
          <p:nvPr/>
        </p:nvSpPr>
        <p:spPr bwMode="auto">
          <a:xfrm>
            <a:off x="4121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P1</a:t>
            </a:r>
          </a:p>
        </p:txBody>
      </p:sp>
      <p:grpSp>
        <p:nvGrpSpPr>
          <p:cNvPr id="241798" name="Group 134"/>
          <p:cNvGrpSpPr>
            <a:grpSpLocks/>
          </p:cNvGrpSpPr>
          <p:nvPr/>
        </p:nvGrpSpPr>
        <p:grpSpPr bwMode="auto">
          <a:xfrm>
            <a:off x="3992563" y="3192463"/>
            <a:ext cx="887412" cy="228600"/>
            <a:chOff x="1383" y="2620"/>
            <a:chExt cx="260" cy="100"/>
          </a:xfrm>
        </p:grpSpPr>
        <p:sp>
          <p:nvSpPr>
            <p:cNvPr id="11386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7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8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9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5634" name="Rectangle 23"/>
          <p:cNvSpPr>
            <a:spLocks noChangeArrowheads="1"/>
          </p:cNvSpPr>
          <p:nvPr/>
        </p:nvSpPr>
        <p:spPr bwMode="auto">
          <a:xfrm>
            <a:off x="6743700" y="274161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5" name="Rectangle 24"/>
          <p:cNvSpPr>
            <a:spLocks noChangeArrowheads="1"/>
          </p:cNvSpPr>
          <p:nvPr/>
        </p:nvSpPr>
        <p:spPr bwMode="auto">
          <a:xfrm>
            <a:off x="6705600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6" name="Line 25"/>
          <p:cNvSpPr>
            <a:spLocks noChangeShapeType="1"/>
          </p:cNvSpPr>
          <p:nvPr/>
        </p:nvSpPr>
        <p:spPr bwMode="auto">
          <a:xfrm>
            <a:off x="6715125" y="3556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37" name="Text Box 26"/>
          <p:cNvSpPr txBox="1">
            <a:spLocks noChangeArrowheads="1"/>
          </p:cNvSpPr>
          <p:nvPr/>
        </p:nvSpPr>
        <p:spPr bwMode="auto">
          <a:xfrm>
            <a:off x="6672263" y="35385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5638" name="Line 27"/>
          <p:cNvSpPr>
            <a:spLocks noChangeShapeType="1"/>
          </p:cNvSpPr>
          <p:nvPr/>
        </p:nvSpPr>
        <p:spPr bwMode="auto">
          <a:xfrm>
            <a:off x="6723063" y="38766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39" name="Line 28"/>
          <p:cNvSpPr>
            <a:spLocks noChangeShapeType="1"/>
          </p:cNvSpPr>
          <p:nvPr/>
        </p:nvSpPr>
        <p:spPr bwMode="auto">
          <a:xfrm>
            <a:off x="6708775" y="41862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40" name="Line 29"/>
          <p:cNvSpPr>
            <a:spLocks noChangeShapeType="1"/>
          </p:cNvSpPr>
          <p:nvPr/>
        </p:nvSpPr>
        <p:spPr bwMode="auto">
          <a:xfrm>
            <a:off x="6708775" y="4471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41" name="Text Box 26"/>
          <p:cNvSpPr txBox="1">
            <a:spLocks noChangeArrowheads="1"/>
          </p:cNvSpPr>
          <p:nvPr/>
        </p:nvSpPr>
        <p:spPr bwMode="auto">
          <a:xfrm>
            <a:off x="6707188" y="27860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5642" name="Text Box 26"/>
          <p:cNvSpPr txBox="1">
            <a:spLocks noChangeArrowheads="1"/>
          </p:cNvSpPr>
          <p:nvPr/>
        </p:nvSpPr>
        <p:spPr bwMode="auto">
          <a:xfrm>
            <a:off x="6662738" y="44434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5643" name="Text Box 26"/>
          <p:cNvSpPr txBox="1">
            <a:spLocks noChangeArrowheads="1"/>
          </p:cNvSpPr>
          <p:nvPr/>
        </p:nvSpPr>
        <p:spPr bwMode="auto">
          <a:xfrm>
            <a:off x="6681788" y="41576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5644" name="Text Box 26"/>
          <p:cNvSpPr txBox="1">
            <a:spLocks noChangeArrowheads="1"/>
          </p:cNvSpPr>
          <p:nvPr/>
        </p:nvSpPr>
        <p:spPr bwMode="auto">
          <a:xfrm>
            <a:off x="6672263" y="3862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1310" name="Oval 153"/>
          <p:cNvSpPr>
            <a:spLocks noChangeArrowheads="1"/>
          </p:cNvSpPr>
          <p:nvPr/>
        </p:nvSpPr>
        <p:spPr bwMode="auto">
          <a:xfrm>
            <a:off x="7042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5646" name="Freeform 154"/>
          <p:cNvSpPr>
            <a:spLocks/>
          </p:cNvSpPr>
          <p:nvPr/>
        </p:nvSpPr>
        <p:spPr bwMode="auto">
          <a:xfrm>
            <a:off x="8002588" y="27622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41820" name="Group 156"/>
          <p:cNvGrpSpPr>
            <a:grpSpLocks/>
          </p:cNvGrpSpPr>
          <p:nvPr/>
        </p:nvGrpSpPr>
        <p:grpSpPr bwMode="auto">
          <a:xfrm>
            <a:off x="7035800" y="3425825"/>
            <a:ext cx="620713" cy="204788"/>
            <a:chOff x="1287" y="2524"/>
            <a:chExt cx="260" cy="100"/>
          </a:xfrm>
        </p:grpSpPr>
        <p:sp>
          <p:nvSpPr>
            <p:cNvPr id="11382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3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4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5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41837" name="Rectangle 173"/>
          <p:cNvSpPr>
            <a:spLocks noChangeArrowheads="1"/>
          </p:cNvSpPr>
          <p:nvPr/>
        </p:nvSpPr>
        <p:spPr bwMode="auto">
          <a:xfrm>
            <a:off x="6162675" y="1752600"/>
            <a:ext cx="265906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DatagramSocket mySocket1 = new DatagramSocket (</a:t>
            </a:r>
            <a:r>
              <a:rPr lang="en-US" sz="1800" b="1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5775</a:t>
            </a:r>
            <a:r>
              <a:rPr lang="en-US" sz="1800" b="1">
                <a:latin typeface="Courier New" charset="0"/>
                <a:ea typeface="ＭＳ Ｐゴシック" charset="0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1800">
              <a:latin typeface="Courier New" charset="0"/>
              <a:ea typeface="ＭＳ Ｐゴシック" charset="0"/>
            </a:endParaRPr>
          </a:p>
        </p:txBody>
      </p:sp>
      <p:sp>
        <p:nvSpPr>
          <p:cNvPr id="241838" name="Rectangle 174"/>
          <p:cNvSpPr>
            <a:spLocks noChangeArrowheads="1"/>
          </p:cNvSpPr>
          <p:nvPr/>
        </p:nvSpPr>
        <p:spPr bwMode="auto">
          <a:xfrm>
            <a:off x="196850" y="1703388"/>
            <a:ext cx="261302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DatagramSocket mySocket2 = new DatagramSocket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 (</a:t>
            </a:r>
            <a:r>
              <a:rPr lang="en-US" sz="1800" b="1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9157</a:t>
            </a:r>
            <a:r>
              <a:rPr lang="en-US" sz="1800" b="1">
                <a:latin typeface="Courier New" charset="0"/>
                <a:ea typeface="ＭＳ Ｐゴシック" charset="0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000">
              <a:latin typeface="Courier New" charset="0"/>
              <a:ea typeface="ＭＳ Ｐゴシック" charset="0"/>
            </a:endParaRPr>
          </a:p>
        </p:txBody>
      </p:sp>
      <p:sp>
        <p:nvSpPr>
          <p:cNvPr id="241841" name="Line 177"/>
          <p:cNvSpPr>
            <a:spLocks noChangeShapeType="1"/>
          </p:cNvSpPr>
          <p:nvPr/>
        </p:nvSpPr>
        <p:spPr bwMode="auto">
          <a:xfrm>
            <a:off x="1412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2" name="Line 178"/>
          <p:cNvSpPr>
            <a:spLocks noChangeShapeType="1"/>
          </p:cNvSpPr>
          <p:nvPr/>
        </p:nvSpPr>
        <p:spPr bwMode="auto">
          <a:xfrm>
            <a:off x="4343400" y="326548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4" name="Line 180"/>
          <p:cNvSpPr>
            <a:spLocks noChangeShapeType="1"/>
          </p:cNvSpPr>
          <p:nvPr/>
        </p:nvSpPr>
        <p:spPr bwMode="auto">
          <a:xfrm>
            <a:off x="1412875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5" name="Line 181"/>
          <p:cNvSpPr>
            <a:spLocks noChangeShapeType="1"/>
          </p:cNvSpPr>
          <p:nvPr/>
        </p:nvSpPr>
        <p:spPr bwMode="auto">
          <a:xfrm>
            <a:off x="4219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6" name="Line 182"/>
          <p:cNvSpPr>
            <a:spLocks noChangeShapeType="1"/>
          </p:cNvSpPr>
          <p:nvPr/>
        </p:nvSpPr>
        <p:spPr bwMode="auto">
          <a:xfrm>
            <a:off x="1520825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7" name="Line 183"/>
          <p:cNvSpPr>
            <a:spLocks noChangeShapeType="1"/>
          </p:cNvSpPr>
          <p:nvPr/>
        </p:nvSpPr>
        <p:spPr bwMode="auto">
          <a:xfrm>
            <a:off x="1514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8" name="Line 184"/>
          <p:cNvSpPr>
            <a:spLocks noChangeShapeType="1"/>
          </p:cNvSpPr>
          <p:nvPr/>
        </p:nvSpPr>
        <p:spPr bwMode="auto">
          <a:xfrm>
            <a:off x="7423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9" name="Line 185"/>
          <p:cNvSpPr>
            <a:spLocks noChangeShapeType="1"/>
          </p:cNvSpPr>
          <p:nvPr/>
        </p:nvSpPr>
        <p:spPr bwMode="auto">
          <a:xfrm>
            <a:off x="7305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0" name="Line 186"/>
          <p:cNvSpPr>
            <a:spLocks noChangeShapeType="1"/>
          </p:cNvSpPr>
          <p:nvPr/>
        </p:nvSpPr>
        <p:spPr bwMode="auto">
          <a:xfrm>
            <a:off x="4486275" y="328453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1" name="Line 187"/>
          <p:cNvSpPr>
            <a:spLocks noChangeShapeType="1"/>
          </p:cNvSpPr>
          <p:nvPr/>
        </p:nvSpPr>
        <p:spPr bwMode="auto">
          <a:xfrm>
            <a:off x="4619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2" name="Line 188"/>
          <p:cNvSpPr>
            <a:spLocks noChangeShapeType="1"/>
          </p:cNvSpPr>
          <p:nvPr/>
        </p:nvSpPr>
        <p:spPr bwMode="auto">
          <a:xfrm>
            <a:off x="4508500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3" name="Line 189"/>
          <p:cNvSpPr>
            <a:spLocks noChangeShapeType="1"/>
          </p:cNvSpPr>
          <p:nvPr/>
        </p:nvSpPr>
        <p:spPr bwMode="auto">
          <a:xfrm>
            <a:off x="4594225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41860" name="Group 196"/>
          <p:cNvGrpSpPr>
            <a:grpSpLocks/>
          </p:cNvGrpSpPr>
          <p:nvPr/>
        </p:nvGrpSpPr>
        <p:grpSpPr bwMode="auto">
          <a:xfrm>
            <a:off x="1130300" y="5765800"/>
            <a:ext cx="1644650" cy="652463"/>
            <a:chOff x="1318" y="3697"/>
            <a:chExt cx="1036" cy="411"/>
          </a:xfrm>
        </p:grpSpPr>
        <p:sp>
          <p:nvSpPr>
            <p:cNvPr id="11379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0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1" name="Text Box 195"/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source port: 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dest port: 6428</a:t>
              </a:r>
            </a:p>
          </p:txBody>
        </p:sp>
      </p:grpSp>
      <p:grpSp>
        <p:nvGrpSpPr>
          <p:cNvPr id="241865" name="Group 201"/>
          <p:cNvGrpSpPr>
            <a:grpSpLocks/>
          </p:cNvGrpSpPr>
          <p:nvPr/>
        </p:nvGrpSpPr>
        <p:grpSpPr bwMode="auto">
          <a:xfrm>
            <a:off x="2428875" y="4889500"/>
            <a:ext cx="1692275" cy="652463"/>
            <a:chOff x="2741" y="3750"/>
            <a:chExt cx="1066" cy="411"/>
          </a:xfrm>
        </p:grpSpPr>
        <p:sp>
          <p:nvSpPr>
            <p:cNvPr id="11376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7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8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port: 6428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port: 9157</a:t>
              </a:r>
            </a:p>
          </p:txBody>
        </p:sp>
      </p:grpSp>
      <p:grpSp>
        <p:nvGrpSpPr>
          <p:cNvPr id="241866" name="Group 202"/>
          <p:cNvGrpSpPr>
            <a:grpSpLocks/>
          </p:cNvGrpSpPr>
          <p:nvPr/>
        </p:nvGrpSpPr>
        <p:grpSpPr bwMode="auto">
          <a:xfrm>
            <a:off x="5453063" y="4889500"/>
            <a:ext cx="1341437" cy="652463"/>
            <a:chOff x="1509" y="3697"/>
            <a:chExt cx="845" cy="411"/>
          </a:xfrm>
        </p:grpSpPr>
        <p:sp>
          <p:nvSpPr>
            <p:cNvPr id="11373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4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5" name="Text Box 205"/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source port: ?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dest port: ?</a:t>
              </a:r>
            </a:p>
          </p:txBody>
        </p:sp>
      </p:grpSp>
      <p:grpSp>
        <p:nvGrpSpPr>
          <p:cNvPr id="241870" name="Group 206"/>
          <p:cNvGrpSpPr>
            <a:grpSpLocks/>
          </p:cNvGrpSpPr>
          <p:nvPr/>
        </p:nvGrpSpPr>
        <p:grpSpPr bwMode="auto">
          <a:xfrm>
            <a:off x="4694238" y="5743575"/>
            <a:ext cx="1389062" cy="652463"/>
            <a:chOff x="2741" y="3750"/>
            <a:chExt cx="875" cy="411"/>
          </a:xfrm>
        </p:grpSpPr>
        <p:sp>
          <p:nvSpPr>
            <p:cNvPr id="11370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1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2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port: ?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port: ?</a:t>
              </a:r>
            </a:p>
          </p:txBody>
        </p:sp>
      </p:grpSp>
      <p:grpSp>
        <p:nvGrpSpPr>
          <p:cNvPr id="25666" name="Group 214"/>
          <p:cNvGrpSpPr>
            <a:grpSpLocks/>
          </p:cNvGrpSpPr>
          <p:nvPr/>
        </p:nvGrpSpPr>
        <p:grpSpPr bwMode="auto">
          <a:xfrm>
            <a:off x="0" y="4381500"/>
            <a:ext cx="711200" cy="669925"/>
            <a:chOff x="-44" y="1473"/>
            <a:chExt cx="981" cy="1105"/>
          </a:xfrm>
        </p:grpSpPr>
        <p:pic>
          <p:nvPicPr>
            <p:cNvPr id="25703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4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25667" name="Group 217"/>
          <p:cNvGrpSpPr>
            <a:grpSpLocks/>
          </p:cNvGrpSpPr>
          <p:nvPr/>
        </p:nvGrpSpPr>
        <p:grpSpPr bwMode="auto">
          <a:xfrm flipH="1">
            <a:off x="8269288" y="4505325"/>
            <a:ext cx="711200" cy="669925"/>
            <a:chOff x="-44" y="1473"/>
            <a:chExt cx="981" cy="1105"/>
          </a:xfrm>
        </p:grpSpPr>
        <p:pic>
          <p:nvPicPr>
            <p:cNvPr id="25701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2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25668" name="Group 220"/>
          <p:cNvGrpSpPr>
            <a:grpSpLocks/>
          </p:cNvGrpSpPr>
          <p:nvPr/>
        </p:nvGrpSpPr>
        <p:grpSpPr bwMode="auto">
          <a:xfrm>
            <a:off x="3092450" y="3903663"/>
            <a:ext cx="358775" cy="704850"/>
            <a:chOff x="4140" y="429"/>
            <a:chExt cx="1425" cy="2396"/>
          </a:xfrm>
        </p:grpSpPr>
        <p:sp>
          <p:nvSpPr>
            <p:cNvPr id="25669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35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71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72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38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4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64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5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0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6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62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3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2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43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9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60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1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5680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5681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58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59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7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83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84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50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86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52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3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4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5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56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7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4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4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CB43A1EB-6130-4990-8990-4A328BBE18D7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Connection-oriented demux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962400" cy="464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TCP socket identified by 4-tuple: 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source IP address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source port number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dest IP address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dest port number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demux: receiver uses all four values to direct segment to appropriate socket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587500"/>
            <a:ext cx="4114800" cy="464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server host may support many simultaneous TCP sockets: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each socket identified by its own 4-tuple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web servers have different sockets for each connecting client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non-persistent HTTP will have different socket for each request</a:t>
            </a:r>
          </a:p>
        </p:txBody>
      </p:sp>
      <p:pic>
        <p:nvPicPr>
          <p:cNvPr id="26630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727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1F6EC5EA-F07C-43C1-9B18-C5B0ADD2D533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pic>
        <p:nvPicPr>
          <p:cNvPr id="27651" name="Picture 15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Connection-oriented demux: example</a:t>
            </a:r>
          </a:p>
        </p:txBody>
      </p:sp>
      <p:sp>
        <p:nvSpPr>
          <p:cNvPr id="27653" name="Freeform 5"/>
          <p:cNvSpPr>
            <a:spLocks/>
          </p:cNvSpPr>
          <p:nvPr/>
        </p:nvSpPr>
        <p:spPr bwMode="auto">
          <a:xfrm>
            <a:off x="2819400" y="176530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417513" y="19446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5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56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57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8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7659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7663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7664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7665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7667" name="Group 20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3451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2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3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4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7668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69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0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7671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7672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7673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13339" name="Oval 36"/>
          <p:cNvSpPr>
            <a:spLocks noChangeArrowheads="1"/>
          </p:cNvSpPr>
          <p:nvPr/>
        </p:nvSpPr>
        <p:spPr bwMode="auto">
          <a:xfrm>
            <a:off x="3497263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7675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6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7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7678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7679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7680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7681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3347" name="Oval 53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7683" name="Freeform 54"/>
          <p:cNvSpPr>
            <a:spLocks/>
          </p:cNvSpPr>
          <p:nvPr/>
        </p:nvSpPr>
        <p:spPr bwMode="auto">
          <a:xfrm>
            <a:off x="8026400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7684" name="Group 76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3448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9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0" name="Text Box 79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dest IP, port: B,80</a:t>
              </a:r>
            </a:p>
          </p:txBody>
        </p:sp>
      </p:grpSp>
      <p:grpSp>
        <p:nvGrpSpPr>
          <p:cNvPr id="27685" name="Group 80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3445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6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7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IP,port: A,9157</a:t>
              </a:r>
            </a:p>
          </p:txBody>
        </p:sp>
      </p:grpSp>
      <p:sp>
        <p:nvSpPr>
          <p:cNvPr id="13351" name="Text Box 93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host: IP address A</a:t>
            </a:r>
          </a:p>
        </p:txBody>
      </p:sp>
      <p:sp>
        <p:nvSpPr>
          <p:cNvPr id="13352" name="Text Box 94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host: IP address C</a:t>
            </a:r>
          </a:p>
        </p:txBody>
      </p:sp>
      <p:sp>
        <p:nvSpPr>
          <p:cNvPr id="13353" name="Line 96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54" name="Line 97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7690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3356" name="Line 99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57" name="Line 100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7693" name="Group 101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3441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2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3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4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59" name="Oval 106"/>
          <p:cNvSpPr>
            <a:spLocks noChangeArrowheads="1"/>
          </p:cNvSpPr>
          <p:nvPr/>
        </p:nvSpPr>
        <p:spPr bwMode="auto">
          <a:xfrm>
            <a:off x="4864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P6</a:t>
            </a:r>
          </a:p>
        </p:txBody>
      </p:sp>
      <p:sp>
        <p:nvSpPr>
          <p:cNvPr id="13360" name="Oval 112"/>
          <p:cNvSpPr>
            <a:spLocks noChangeArrowheads="1"/>
          </p:cNvSpPr>
          <p:nvPr/>
        </p:nvSpPr>
        <p:spPr bwMode="auto">
          <a:xfrm>
            <a:off x="4192588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P5</a:t>
            </a:r>
          </a:p>
        </p:txBody>
      </p:sp>
      <p:grpSp>
        <p:nvGrpSpPr>
          <p:cNvPr id="27696" name="Group 118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3437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8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9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0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697" name="Group 123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3433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4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5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6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63" name="Line 133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64" name="Line 134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65" name="Line 135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66" name="Line 136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7702" name="Group 128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3429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0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1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2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703" name="Group 137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3425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6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7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8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69" name="Oval 143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7705" name="Freeform 144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7706" name="Freeform 145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7707" name="Freeform 146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27708" name="Group 147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3422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3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4" name="Text Box 15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IP,port: B,80</a:t>
              </a:r>
            </a:p>
          </p:txBody>
        </p:sp>
      </p:grpSp>
      <p:grpSp>
        <p:nvGrpSpPr>
          <p:cNvPr id="27709" name="Group 151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3419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0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1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 smtClean="0"/>
                <a:t>source </a:t>
              </a:r>
              <a:r>
                <a:rPr lang="en-US" sz="1400" dirty="0" err="1" smtClean="0"/>
                <a:t>IP,port</a:t>
              </a:r>
              <a:r>
                <a:rPr lang="en-US" sz="1400" dirty="0" smtClean="0"/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 smtClean="0"/>
                <a:t>dest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IP,port</a:t>
              </a:r>
              <a:r>
                <a:rPr lang="en-US" sz="1400" dirty="0" smtClean="0"/>
                <a:t>: B,80</a:t>
              </a:r>
            </a:p>
          </p:txBody>
        </p:sp>
      </p:grpSp>
      <p:sp>
        <p:nvSpPr>
          <p:cNvPr id="364699" name="Text Box 155"/>
          <p:cNvSpPr txBox="1">
            <a:spLocks noChangeArrowheads="1"/>
          </p:cNvSpPr>
          <p:nvPr/>
        </p:nvSpPr>
        <p:spPr bwMode="auto">
          <a:xfrm>
            <a:off x="508000" y="6081713"/>
            <a:ext cx="4859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CC0000"/>
                </a:solidFill>
              </a:rPr>
              <a:t>three segments, all destined to IP address: B,</a:t>
            </a:r>
          </a:p>
          <a:p>
            <a:pPr>
              <a:defRPr/>
            </a:pPr>
            <a:r>
              <a:rPr lang="en-US" smtClean="0">
                <a:solidFill>
                  <a:srgbClr val="CC0000"/>
                </a:solidFill>
              </a:rPr>
              <a:t> dest port: 80 are demultiplexed to </a:t>
            </a:r>
            <a:r>
              <a:rPr lang="en-US" i="1" smtClean="0">
                <a:solidFill>
                  <a:srgbClr val="CC0000"/>
                </a:solidFill>
              </a:rPr>
              <a:t>different </a:t>
            </a:r>
            <a:r>
              <a:rPr lang="en-US" smtClean="0">
                <a:solidFill>
                  <a:srgbClr val="CC0000"/>
                </a:solidFill>
              </a:rPr>
              <a:t>sockets</a:t>
            </a:r>
          </a:p>
        </p:txBody>
      </p:sp>
      <p:sp>
        <p:nvSpPr>
          <p:cNvPr id="364700" name="Line 156"/>
          <p:cNvSpPr>
            <a:spLocks noChangeShapeType="1"/>
          </p:cNvSpPr>
          <p:nvPr/>
        </p:nvSpPr>
        <p:spPr bwMode="auto">
          <a:xfrm>
            <a:off x="3502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64701" name="Line 157"/>
          <p:cNvSpPr>
            <a:spLocks noChangeShapeType="1"/>
          </p:cNvSpPr>
          <p:nvPr/>
        </p:nvSpPr>
        <p:spPr bwMode="auto">
          <a:xfrm>
            <a:off x="6570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64702" name="Line 158"/>
          <p:cNvSpPr>
            <a:spLocks noChangeShapeType="1"/>
          </p:cNvSpPr>
          <p:nvPr/>
        </p:nvSpPr>
        <p:spPr bwMode="auto">
          <a:xfrm>
            <a:off x="6646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79" name="Text Box 160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server: IP address B</a:t>
            </a:r>
          </a:p>
        </p:txBody>
      </p:sp>
      <p:grpSp>
        <p:nvGrpSpPr>
          <p:cNvPr id="27715" name="Group 161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27722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88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24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725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91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27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17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8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393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29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15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6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395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396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32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13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4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7733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7734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11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2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400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36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737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403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39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405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6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7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8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09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10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716" name="Group 194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7720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21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27717" name="Group 197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7718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19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70A4067E-5E98-41D7-8D09-64DCCFB7116B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Connection-oriented demux: example</a:t>
            </a:r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2830513" y="17541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438150" y="193357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78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79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80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1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8682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3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4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5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8686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8687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8688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8690" name="Group 19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4471" name="Rectangle 2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2" name="Rectangle 2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3" name="Rectangle 2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4" name="Rectangle 2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8691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3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8694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8696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8697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8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8700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8701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8702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8703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4369" name="Oval 38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8705" name="Freeform 39"/>
          <p:cNvSpPr>
            <a:spLocks/>
          </p:cNvSpPr>
          <p:nvPr/>
        </p:nvSpPr>
        <p:spPr bwMode="auto">
          <a:xfrm>
            <a:off x="8004175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8706" name="Group 42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4468" name="Rectangle 4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9" name="Line 4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0" name="Text Box 45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dest IP, port: B,80</a:t>
              </a:r>
            </a:p>
          </p:txBody>
        </p:sp>
      </p:grpSp>
      <p:grpSp>
        <p:nvGrpSpPr>
          <p:cNvPr id="28707" name="Group 46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4465" name="Rectangle 4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6" name="Line 4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7" name="Text Box 49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IP,port: A,9157</a:t>
              </a:r>
            </a:p>
          </p:txBody>
        </p:sp>
      </p:grpSp>
      <p:sp>
        <p:nvSpPr>
          <p:cNvPr id="14373" name="Text Box 50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host: IP address A</a:t>
            </a:r>
          </a:p>
        </p:txBody>
      </p:sp>
      <p:sp>
        <p:nvSpPr>
          <p:cNvPr id="14374" name="Text Box 51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host: IP address C</a:t>
            </a:r>
          </a:p>
        </p:txBody>
      </p:sp>
      <p:sp>
        <p:nvSpPr>
          <p:cNvPr id="14375" name="Text Box 52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server: IP address B</a:t>
            </a:r>
          </a:p>
        </p:txBody>
      </p:sp>
      <p:sp>
        <p:nvSpPr>
          <p:cNvPr id="14376" name="Line 53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77" name="Line 54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8713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4379" name="Line 56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80" name="Line 57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8716" name="Group 58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4461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2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3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4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8717" name="Group 65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4457" name="Rectangle 66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8" name="Rectangle 67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9" name="Rectangle 68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0" name="Rectangle 6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8718" name="Group 70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4453" name="Rectangle 7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4" name="Rectangle 7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5" name="Rectangle 7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6" name="Rectangle 7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4384" name="Line 75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85" name="Line 76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86" name="Line 77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87" name="Line 78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8723" name="Group 79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4449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0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1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2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8724" name="Group 84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4445" name="Rectangle 85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6" name="Rectangle 86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7" name="Rectangle 87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8" name="Rectangle 88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4390" name="Oval 89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8726" name="Freeform 90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727" name="Freeform 91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728" name="Freeform 92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28729" name="Group 93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4442" name="Rectangle 94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3" name="Line 95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4" name="Text Box 96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IP,port: B,80</a:t>
              </a:r>
            </a:p>
          </p:txBody>
        </p:sp>
      </p:grpSp>
      <p:grpSp>
        <p:nvGrpSpPr>
          <p:cNvPr id="28730" name="Group 97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4439" name="Rectangle 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0" name="Line 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1" name="Text Box 1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 smtClean="0"/>
                <a:t>source </a:t>
              </a:r>
              <a:r>
                <a:rPr lang="en-US" sz="1400" dirty="0" err="1" smtClean="0"/>
                <a:t>IP,port</a:t>
              </a:r>
              <a:r>
                <a:rPr lang="en-US" sz="1400" dirty="0" smtClean="0"/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 smtClean="0"/>
                <a:t>dest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IP,port</a:t>
              </a:r>
              <a:r>
                <a:rPr lang="en-US" sz="1400" dirty="0" smtClean="0"/>
                <a:t>: B,80</a:t>
              </a:r>
            </a:p>
          </p:txBody>
        </p:sp>
      </p:grpSp>
      <p:sp>
        <p:nvSpPr>
          <p:cNvPr id="14396" name="Oval 30"/>
          <p:cNvSpPr>
            <a:spLocks noChangeArrowheads="1"/>
          </p:cNvSpPr>
          <p:nvPr/>
        </p:nvSpPr>
        <p:spPr bwMode="auto">
          <a:xfrm>
            <a:off x="3497263" y="2103438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4397" name="Text Box 101"/>
          <p:cNvSpPr txBox="1">
            <a:spLocks noChangeArrowheads="1"/>
          </p:cNvSpPr>
          <p:nvPr/>
        </p:nvSpPr>
        <p:spPr bwMode="auto">
          <a:xfrm>
            <a:off x="4970463" y="1171575"/>
            <a:ext cx="195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rgbClr val="CC0000"/>
                </a:solidFill>
              </a:rPr>
              <a:t>threaded server</a:t>
            </a:r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 flipH="1">
            <a:off x="4779963" y="1516063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28734" name="Picture 103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735" name="Group 104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8772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3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28736" name="Group 107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8770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1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28737" name="Group 110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28738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04" name="Rectangle 11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740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741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07" name="Rectangle 11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8743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433" name="AutoShape 1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4" name="AutoShape 11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09" name="Rectangle 11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8745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431" name="AutoShape 12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2" name="AutoShape 12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11" name="Rectangle 12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12" name="Rectangle 12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8748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29" name="AutoShape 12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0" name="AutoShape 12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8749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8750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27" name="AutoShape 13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28" name="AutoShape 13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16" name="Rectangle 13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752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753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19" name="Oval 13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755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21" name="AutoShape 13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2" name="AutoShape 13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3" name="Oval 13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4" name="Oval 14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425" name="Oval 14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6" name="Rectangle 14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314CB9C2-BAB8-4988-B164-2F9026927ECD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Unit 2 </a:t>
            </a:r>
            <a:r>
              <a:rPr lang="en-US" dirty="0">
                <a:ea typeface="ＭＳ Ｐゴシック" charset="0"/>
                <a:cs typeface="+mj-cs"/>
              </a:rPr>
              <a:t>outline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3.2 multiplexing and </a:t>
            </a:r>
            <a:r>
              <a:rPr lang="en-US" dirty="0" err="1">
                <a:ea typeface="ＭＳ Ｐゴシック" charset="0"/>
                <a:cs typeface="+mn-cs"/>
              </a:rPr>
              <a:t>demultiplexing</a:t>
            </a:r>
            <a:endParaRPr lang="en-US" dirty="0">
              <a:ea typeface="ＭＳ Ｐゴシック" charset="0"/>
              <a:cs typeface="+mn-cs"/>
            </a:endParaRP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29702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EEC7AA21-A575-4D4D-B4FE-8C219631E59C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pic>
        <p:nvPicPr>
          <p:cNvPr id="30723" name="Picture 10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182563"/>
            <a:ext cx="8529637" cy="922337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UDP: User Datagram Protocol </a:t>
            </a:r>
            <a:r>
              <a:rPr lang="en-US" sz="3200">
                <a:ea typeface="ＭＳ Ｐゴシック" charset="0"/>
                <a:cs typeface="+mj-cs"/>
              </a:rPr>
              <a:t>[RFC 768]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325563"/>
            <a:ext cx="3810000" cy="4648200"/>
          </a:xfrm>
        </p:spPr>
        <p:txBody>
          <a:bodyPr/>
          <a:lstStyle/>
          <a:p>
            <a:r>
              <a:rPr lang="ja-JP" altLang="en-US" sz="2400" dirty="0" smtClean="0"/>
              <a:t>“</a:t>
            </a:r>
            <a:r>
              <a:rPr lang="en-US" altLang="ja-JP" sz="2400" dirty="0" smtClean="0"/>
              <a:t>no frills,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“</a:t>
            </a:r>
            <a:r>
              <a:rPr lang="en-US" altLang="ja-JP" sz="2400" dirty="0" smtClean="0"/>
              <a:t>bare bones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 Internet transport protocol</a:t>
            </a:r>
          </a:p>
          <a:p>
            <a:r>
              <a:rPr lang="ja-JP" altLang="en-US" sz="2400" dirty="0" smtClean="0"/>
              <a:t>“</a:t>
            </a:r>
            <a:r>
              <a:rPr lang="en-US" altLang="ja-JP" sz="2400" dirty="0" smtClean="0"/>
              <a:t>best effort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 service, UDP segments may be:</a:t>
            </a:r>
          </a:p>
          <a:p>
            <a:pPr lvl="1"/>
            <a:r>
              <a:rPr lang="en-US" altLang="en-US" dirty="0" smtClean="0"/>
              <a:t>lost</a:t>
            </a:r>
          </a:p>
          <a:p>
            <a:pPr lvl="1"/>
            <a:r>
              <a:rPr lang="en-US" altLang="en-US" dirty="0" smtClean="0"/>
              <a:t>delivered out-of-order to app</a:t>
            </a:r>
          </a:p>
          <a:p>
            <a:r>
              <a:rPr lang="en-US" altLang="en-US" sz="2400" i="1" dirty="0" smtClean="0">
                <a:solidFill>
                  <a:srgbClr val="CC0000"/>
                </a:solidFill>
              </a:rPr>
              <a:t>connectionless: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 lvl="1"/>
            <a:r>
              <a:rPr lang="en-US" altLang="en-US" dirty="0" smtClean="0"/>
              <a:t>no handshaking between UDP sender, receiver</a:t>
            </a:r>
          </a:p>
          <a:p>
            <a:pPr lvl="1"/>
            <a:r>
              <a:rPr lang="en-US" altLang="en-US" dirty="0" smtClean="0"/>
              <a:t>each UDP segment handled independently of others</a:t>
            </a: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4745038" y="1271588"/>
            <a:ext cx="4052887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latin typeface="Gill Sans MT" charset="0"/>
                <a:ea typeface="ＭＳ Ｐゴシック" charset="0"/>
              </a:rPr>
              <a:t>UDP use: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streaming multimedia apps (loss tolerant, rate sensitive)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DNS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SNMP</a:t>
            </a:r>
          </a:p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latin typeface="Gill Sans MT" charset="0"/>
                <a:ea typeface="ＭＳ Ｐゴシック" charset="0"/>
              </a:rPr>
              <a:t>reliable transfer over UDP: 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add reliability at application layer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application-specific error recovery!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31701551-D440-426F-A490-12AE4A0BC7A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pic>
        <p:nvPicPr>
          <p:cNvPr id="31747" name="Picture 3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509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49238"/>
            <a:ext cx="8343900" cy="99377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UDP: segment header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714375" y="1852613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638175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677863" y="196056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source port #</a:t>
            </a:r>
            <a:endParaRPr lang="en-US" sz="2400" smtClean="0"/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2463800" y="196056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dest port #</a:t>
            </a:r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628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V="1">
            <a:off x="619125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V="1">
            <a:off x="2276475" y="1947863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1784350" y="14827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32 bits</a:t>
            </a: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2733675" y="1714500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rot="10800000">
            <a:off x="623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1481138" y="330676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application</a:t>
            </a:r>
          </a:p>
          <a:p>
            <a:pPr>
              <a:defRPr/>
            </a:pPr>
            <a:r>
              <a:rPr lang="en-US" sz="2000" smtClean="0"/>
              <a:t>data </a:t>
            </a:r>
          </a:p>
          <a:p>
            <a:pPr>
              <a:defRPr/>
            </a:pPr>
            <a:r>
              <a:rPr lang="en-US" sz="2000" smtClean="0"/>
              <a:t>(payload)</a:t>
            </a:r>
            <a:endParaRPr lang="en-US" sz="2400" smtClean="0"/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1074738" y="522287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UDP segment format</a:t>
            </a:r>
            <a:endParaRPr lang="en-US" sz="2400" smtClean="0"/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 flipV="1">
            <a:off x="2276475" y="2357438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7" name="Text Box 22"/>
          <p:cNvSpPr txBox="1">
            <a:spLocks noChangeArrowheads="1"/>
          </p:cNvSpPr>
          <p:nvPr/>
        </p:nvSpPr>
        <p:spPr bwMode="auto">
          <a:xfrm>
            <a:off x="1020763" y="235108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length</a:t>
            </a:r>
            <a:endParaRPr lang="en-US" sz="2400" smtClean="0"/>
          </a:p>
        </p:txBody>
      </p:sp>
      <p:sp>
        <p:nvSpPr>
          <p:cNvPr id="17428" name="Text Box 23"/>
          <p:cNvSpPr txBox="1">
            <a:spLocks noChangeArrowheads="1"/>
          </p:cNvSpPr>
          <p:nvPr/>
        </p:nvSpPr>
        <p:spPr bwMode="auto">
          <a:xfrm>
            <a:off x="2566988" y="234156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checksum</a:t>
            </a:r>
            <a:endParaRPr lang="en-US" sz="2400" smtClean="0"/>
          </a:p>
        </p:txBody>
      </p:sp>
      <p:sp>
        <p:nvSpPr>
          <p:cNvPr id="17429" name="Text Box 24"/>
          <p:cNvSpPr txBox="1">
            <a:spLocks noChangeArrowheads="1"/>
          </p:cNvSpPr>
          <p:nvPr/>
        </p:nvSpPr>
        <p:spPr bwMode="auto">
          <a:xfrm>
            <a:off x="4260850" y="1316038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/>
              <a:t>length, in bytes of UDP segment, including header</a:t>
            </a:r>
            <a:endParaRPr lang="en-US" sz="2400" smtClean="0"/>
          </a:p>
        </p:txBody>
      </p:sp>
      <p:sp>
        <p:nvSpPr>
          <p:cNvPr id="17430" name="Line 25"/>
          <p:cNvSpPr>
            <a:spLocks noChangeShapeType="1"/>
          </p:cNvSpPr>
          <p:nvPr/>
        </p:nvSpPr>
        <p:spPr bwMode="auto">
          <a:xfrm flipH="1">
            <a:off x="1878013" y="1631950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31" name="Rectangle 26"/>
          <p:cNvSpPr>
            <a:spLocks noGrp="1" noChangeArrowheads="1"/>
          </p:cNvSpPr>
          <p:nvPr>
            <p:ph type="body" sz="half" idx="2"/>
          </p:nvPr>
        </p:nvSpPr>
        <p:spPr>
          <a:xfrm>
            <a:off x="4865688" y="3044825"/>
            <a:ext cx="3810000" cy="30448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no connection establishment (which can add delay)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simple: no connection state at sender, receiver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small header size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no congestion control: UDP can blast away as fast as desired</a:t>
            </a:r>
          </a:p>
        </p:txBody>
      </p:sp>
      <p:sp>
        <p:nvSpPr>
          <p:cNvPr id="17432" name="Rectangle 27"/>
          <p:cNvSpPr>
            <a:spLocks noChangeArrowheads="1"/>
          </p:cNvSpPr>
          <p:nvPr/>
        </p:nvSpPr>
        <p:spPr bwMode="auto">
          <a:xfrm>
            <a:off x="4703763" y="2924175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33" name="Text Box 28"/>
          <p:cNvSpPr txBox="1">
            <a:spLocks noChangeArrowheads="1"/>
          </p:cNvSpPr>
          <p:nvPr/>
        </p:nvSpPr>
        <p:spPr bwMode="auto">
          <a:xfrm>
            <a:off x="4935538" y="2643188"/>
            <a:ext cx="313055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smtClean="0">
                <a:solidFill>
                  <a:srgbClr val="CC0000"/>
                </a:solidFill>
                <a:latin typeface="Gill Sans MT" charset="0"/>
              </a:rPr>
              <a:t>why is there a UDP?</a:t>
            </a:r>
            <a:endParaRPr lang="en-US" smtClean="0">
              <a:latin typeface="Gill Sans M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A02A8AA2-B549-4D8D-A15E-F2ECF54C5B78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UDP checksum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557463"/>
            <a:ext cx="3657600" cy="3495675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3200" dirty="0" smtClean="0">
                <a:solidFill>
                  <a:srgbClr val="CC0000"/>
                </a:solidFill>
              </a:rPr>
              <a:t>sender: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treat segment contents, including header fields,  as sequence of 16-bit integers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checksum: addition (one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s complement sum) of segment contents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sender puts checksum value into UDP checksum field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lnSpc>
                <a:spcPct val="70000"/>
              </a:lnSpc>
            </a:pPr>
            <a:endParaRPr lang="en-US" altLang="en-US" sz="3200" dirty="0" smtClean="0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CC0000"/>
                </a:solidFill>
              </a:rPr>
              <a:t>receiver:</a:t>
            </a:r>
          </a:p>
          <a:p>
            <a:r>
              <a:rPr lang="en-US" altLang="en-US" sz="2400" dirty="0" smtClean="0"/>
              <a:t>compute checksum of received segment</a:t>
            </a:r>
          </a:p>
          <a:p>
            <a:r>
              <a:rPr lang="en-US" altLang="en-US" sz="2400" dirty="0" smtClean="0"/>
              <a:t>check if computed checksum equals checksum field value:</a:t>
            </a:r>
          </a:p>
          <a:p>
            <a:pPr lvl="1"/>
            <a:r>
              <a:rPr lang="en-US" altLang="en-US" dirty="0" smtClean="0"/>
              <a:t>NO - error detected</a:t>
            </a:r>
          </a:p>
          <a:p>
            <a:pPr lvl="1"/>
            <a:r>
              <a:rPr lang="en-US" altLang="en-US" dirty="0" smtClean="0"/>
              <a:t>YES - no error detected. </a:t>
            </a:r>
            <a:r>
              <a:rPr lang="en-US" altLang="en-US" i="1" dirty="0" smtClean="0"/>
              <a:t>But maybe errors nonetheless?</a:t>
            </a:r>
            <a:r>
              <a:rPr lang="en-US" altLang="en-US" dirty="0" smtClean="0"/>
              <a:t> More later ….</a:t>
            </a:r>
          </a:p>
          <a:p>
            <a:endParaRPr lang="en-US" altLang="en-US" dirty="0" smtClean="0"/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695325" y="1512888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800" i="1">
                <a:solidFill>
                  <a:srgbClr val="CC0000"/>
                </a:solidFill>
                <a:latin typeface="Gill Sans MT" panose="020B0502020104020203" pitchFamily="34" charset="0"/>
              </a:rPr>
              <a:t>Goal:</a:t>
            </a:r>
            <a:r>
              <a:rPr lang="en-US" altLang="en-US" sz="2800">
                <a:latin typeface="Gill Sans MT" panose="020B0502020104020203" pitchFamily="34" charset="0"/>
              </a:rPr>
              <a:t> detect </a:t>
            </a:r>
            <a:r>
              <a:rPr lang="ja-JP" altLang="en-US" sz="2800">
                <a:latin typeface="Gill Sans MT" panose="020B0502020104020203" pitchFamily="34" charset="0"/>
              </a:rPr>
              <a:t>“</a:t>
            </a:r>
            <a:r>
              <a:rPr lang="en-US" altLang="ja-JP" sz="2800">
                <a:latin typeface="Gill Sans MT" panose="020B0502020104020203" pitchFamily="34" charset="0"/>
              </a:rPr>
              <a:t>errors</a:t>
            </a:r>
            <a:r>
              <a:rPr lang="ja-JP" altLang="en-US" sz="2800">
                <a:latin typeface="Gill Sans MT" panose="020B0502020104020203" pitchFamily="34" charset="0"/>
              </a:rPr>
              <a:t>”</a:t>
            </a:r>
            <a:r>
              <a:rPr lang="en-US" altLang="ja-JP" sz="2800">
                <a:latin typeface="Gill Sans MT" panose="020B0502020104020203" pitchFamily="34" charset="0"/>
              </a:rPr>
              <a:t> (e.g., flipped bits) in transmitted segment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en-US" sz="2800">
              <a:latin typeface="Gill Sans MT" panose="020B0502020104020203" pitchFamily="34" charset="0"/>
            </a:endParaRPr>
          </a:p>
        </p:txBody>
      </p:sp>
      <p:pic>
        <p:nvPicPr>
          <p:cNvPr id="32775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27113"/>
            <a:ext cx="38385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AC7C4EF9-63D1-49E9-B0CE-D7D3B532CE46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pic>
        <p:nvPicPr>
          <p:cNvPr id="33795" name="Picture 1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493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7305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checksum: example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7772400" cy="2743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 sz="2800">
                <a:ea typeface="ＭＳ Ｐゴシック" charset="0"/>
                <a:cs typeface="+mn-cs"/>
              </a:rPr>
              <a:t>example: add two 16-bit integers</a:t>
            </a: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1860550" y="2190750"/>
            <a:ext cx="64008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 dirty="0" smtClean="0">
                <a:latin typeface="Comic Sans MS" charset="0"/>
              </a:rPr>
              <a:t>  1  1  1  0  0  1  1  0  0  1  1  0  0  1  1  0</a:t>
            </a:r>
          </a:p>
          <a:p>
            <a:pPr algn="l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 dirty="0" smtClean="0">
                <a:latin typeface="Comic Sans MS" charset="0"/>
              </a:rPr>
              <a:t>  1  1  0  1  0  1  0  1  0  1  0  1  0  1  0  1</a:t>
            </a:r>
          </a:p>
          <a:p>
            <a:pPr algn="l">
              <a:lnSpc>
                <a:spcPct val="120000"/>
              </a:lnSpc>
              <a:defRPr/>
            </a:pPr>
            <a:endParaRPr lang="en-US" sz="2000" b="1" dirty="0" smtClean="0">
              <a:latin typeface="Comic Sans MS" charset="0"/>
            </a:endParaRPr>
          </a:p>
          <a:p>
            <a:pPr algn="l">
              <a:defRPr/>
            </a:pPr>
            <a:r>
              <a:rPr lang="en-US" sz="2000" b="1" dirty="0" smtClean="0">
                <a:latin typeface="Comic Sans MS" charset="0"/>
              </a:rPr>
              <a:t>1  1  0  1  1  1  0  1  1  1  0  1  1  1  0  1  1</a:t>
            </a:r>
          </a:p>
          <a:p>
            <a:pPr algn="l">
              <a:lnSpc>
                <a:spcPct val="120000"/>
              </a:lnSpc>
              <a:defRPr/>
            </a:pPr>
            <a:endParaRPr lang="en-US" sz="2000" b="1" dirty="0" smtClean="0">
              <a:latin typeface="Comic Sans MS" charset="0"/>
            </a:endParaRPr>
          </a:p>
          <a:p>
            <a:pPr algn="l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 dirty="0" smtClean="0">
                <a:latin typeface="Comic Sans MS" charset="0"/>
              </a:rPr>
              <a:t>  1  0  1  1  1  0  1  1  1  0  1  1  1  1  0  0</a:t>
            </a:r>
          </a:p>
          <a:p>
            <a:pPr algn="l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 dirty="0" smtClean="0">
                <a:latin typeface="Comic Sans MS" charset="0"/>
              </a:rPr>
              <a:t>  0  1  0  0  0  1  0  0  0  1  0  0  0  0  1  1</a:t>
            </a:r>
            <a:endParaRPr lang="en-US" sz="2400" b="1" dirty="0" smtClean="0">
              <a:latin typeface="Comic Sans MS" charset="0"/>
            </a:endParaRPr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 flipH="1">
            <a:off x="1784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1860550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466" name="Text Box 7"/>
          <p:cNvSpPr txBox="1">
            <a:spLocks noChangeArrowheads="1"/>
          </p:cNvSpPr>
          <p:nvPr/>
        </p:nvSpPr>
        <p:spPr bwMode="auto">
          <a:xfrm>
            <a:off x="260350" y="3149600"/>
            <a:ext cx="154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smtClean="0">
                <a:latin typeface="Comic Sans MS" charset="0"/>
              </a:rPr>
              <a:t>wraparound</a:t>
            </a:r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1169988" y="3757613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smtClean="0">
                <a:latin typeface="Comic Sans MS" charset="0"/>
              </a:rPr>
              <a:t>sum</a:t>
            </a: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487363" y="4110038"/>
            <a:ext cx="1319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dirty="0" smtClean="0">
                <a:latin typeface="Comic Sans MS" charset="0"/>
              </a:rPr>
              <a:t>checksum</a:t>
            </a:r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 flipH="1">
            <a:off x="1784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3805" name="Freeform 11"/>
          <p:cNvSpPr>
            <a:spLocks/>
          </p:cNvSpPr>
          <p:nvPr/>
        </p:nvSpPr>
        <p:spPr bwMode="auto">
          <a:xfrm>
            <a:off x="2022475" y="35004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849313" y="5043488"/>
            <a:ext cx="76882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 smtClean="0">
                <a:latin typeface="Gill Sans MT" charset="0"/>
              </a:rPr>
              <a:t>Note:</a:t>
            </a:r>
            <a:r>
              <a:rPr lang="en-US" sz="2400" dirty="0" smtClean="0">
                <a:latin typeface="Gill Sans MT" charset="0"/>
              </a:rPr>
              <a:t> when adding numbers, a carryout from the most significant bit needs to be added to the result</a:t>
            </a:r>
          </a:p>
          <a:p>
            <a:pPr>
              <a:defRPr/>
            </a:pPr>
            <a:endParaRPr lang="en-US" sz="2400" dirty="0" smtClean="0"/>
          </a:p>
        </p:txBody>
      </p:sp>
      <p:sp>
        <p:nvSpPr>
          <p:cNvPr id="33807" name="TextBox 1"/>
          <p:cNvSpPr txBox="1">
            <a:spLocks noChangeArrowheads="1"/>
          </p:cNvSpPr>
          <p:nvPr/>
        </p:nvSpPr>
        <p:spPr bwMode="auto">
          <a:xfrm>
            <a:off x="339725" y="6199188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latin typeface="Arial" panose="020B0604020202020204" pitchFamily="34" charset="0"/>
              </a:rPr>
              <a:t>* Check out the online interactive exercises for more examples: h</a:t>
            </a:r>
            <a:r>
              <a:rPr lang="en-US" altLang="en-US" sz="1200" dirty="0">
                <a:latin typeface="Arial" panose="020B0604020202020204" pitchFamily="34" charset="0"/>
              </a:rPr>
              <a:t>ttp://gaia.cs.umass.edu/kurose_ross/interactive/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0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1E2F573A-92A1-42F2-9ED6-0385FEAAA078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pic>
        <p:nvPicPr>
          <p:cNvPr id="16387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0287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Unit-2: </a:t>
            </a:r>
            <a:r>
              <a:rPr lang="en-US" dirty="0">
                <a:ea typeface="ＭＳ Ｐゴシック" charset="0"/>
                <a:cs typeface="+mj-cs"/>
              </a:rPr>
              <a:t>Transport Layer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9388"/>
            <a:ext cx="3581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CC0000"/>
                </a:solidFill>
                <a:ea typeface="ＭＳ Ｐゴシック" charset="0"/>
                <a:cs typeface="+mn-cs"/>
              </a:rPr>
              <a:t>Learning outcomes: </a:t>
            </a:r>
            <a:endParaRPr lang="en-US" sz="3200" dirty="0">
              <a:solidFill>
                <a:srgbClr val="CC0000"/>
              </a:solidFill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Describe </a:t>
            </a:r>
            <a:r>
              <a:rPr lang="en-US" dirty="0">
                <a:ea typeface="ＭＳ Ｐゴシック" charset="0"/>
                <a:cs typeface="+mn-cs"/>
              </a:rPr>
              <a:t>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multiplexing, </a:t>
            </a:r>
            <a:r>
              <a:rPr lang="en-US" dirty="0" err="1">
                <a:ea typeface="ＭＳ Ｐゴシック" charset="0"/>
              </a:rPr>
              <a:t>demultiplexing</a:t>
            </a:r>
            <a:endParaRPr lang="en-US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congestion control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8163" y="1501775"/>
            <a:ext cx="4267200" cy="464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Explain Internet </a:t>
            </a:r>
            <a:r>
              <a:rPr lang="en-US" dirty="0">
                <a:ea typeface="ＭＳ Ｐゴシック" charset="0"/>
                <a:cs typeface="+mn-cs"/>
              </a:rPr>
              <a:t>transport layer protocols: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UDP: connectionless transport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TCP: connection-oriented reliable transport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TCP congestion control</a:t>
            </a:r>
            <a:endParaRPr lang="en-US" sz="2000" dirty="0"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9CAF7162-B9F9-4B3C-AB04-064546040373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grpSp>
        <p:nvGrpSpPr>
          <p:cNvPr id="18435" name="Group 894"/>
          <p:cNvGrpSpPr>
            <a:grpSpLocks/>
          </p:cNvGrpSpPr>
          <p:nvPr/>
        </p:nvGrpSpPr>
        <p:grpSpPr bwMode="auto">
          <a:xfrm>
            <a:off x="5102225" y="1601788"/>
            <a:ext cx="3540125" cy="4545012"/>
            <a:chOff x="3277" y="974"/>
            <a:chExt cx="2230" cy="2863"/>
          </a:xfrm>
        </p:grpSpPr>
        <p:sp>
          <p:nvSpPr>
            <p:cNvPr id="18464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1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8465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508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solidFill>
                    <a:srgbClr val="00CCFF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466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32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3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4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5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6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7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8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9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0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1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2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3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4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5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481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8841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42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482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83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49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0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1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2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3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4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5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6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7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8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9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0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1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2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3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4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5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1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8824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25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26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27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28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29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30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31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32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33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34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35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36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37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38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4504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pic>
            <p:nvPicPr>
              <p:cNvPr id="18840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02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480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816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17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18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819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8822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823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85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86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3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880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810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13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814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76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77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4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879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802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05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806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68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9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5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879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9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9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94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97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98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60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1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6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878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8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8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86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9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90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52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53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7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877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7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7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78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1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82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44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45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173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9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876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70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73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74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36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37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0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875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62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65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66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28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9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1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875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5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5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54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57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58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20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1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2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874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4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4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46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9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50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12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13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3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873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3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3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38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1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42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04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05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4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872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2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2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30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33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34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396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97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5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8713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15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16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17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18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19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20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21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22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23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24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25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26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pic>
            <p:nvPicPr>
              <p:cNvPr id="18714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16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8699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01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02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03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04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05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06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07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08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09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10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11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12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pic>
            <p:nvPicPr>
              <p:cNvPr id="18700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82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18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8697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8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18519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8695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6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18520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8693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4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18521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8691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2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pic>
          <p:nvPicPr>
            <p:cNvPr id="18522" name="Picture 1107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523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8689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90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24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8657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23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59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60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26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62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52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53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28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64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50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51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30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31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67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48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49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668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8669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46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47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35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71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72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38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74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40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1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2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3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44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5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25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8625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91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27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28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94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30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20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21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96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32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18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9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98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99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35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16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7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636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8637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14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5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03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39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40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06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42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08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09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0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1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12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3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26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8602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03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4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18605" name="Picture 1181" descr="scree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6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07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08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09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10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11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8612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619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620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621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622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623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624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8613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14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15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16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17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18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8527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8579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80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1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18582" name="Picture 1205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3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84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85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86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87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88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8589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96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97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98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99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600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601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8590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91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92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93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94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95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8528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8556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57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8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18559" name="Picture 1229" descr="screen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60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61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62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63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64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65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8566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73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74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75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76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77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78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8567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68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69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70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71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72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8529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8554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5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18530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8531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2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3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18534" name="Picture 1256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5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36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37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38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39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40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8541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48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49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50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51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52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53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8542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43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44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45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46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47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pic>
        <p:nvPicPr>
          <p:cNvPr id="18436" name="Picture 864" descr="underline_base"/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services and protocols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511300"/>
            <a:ext cx="4236198" cy="51149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provide</a:t>
            </a:r>
            <a:r>
              <a:rPr lang="en-US" sz="2400" i="1" dirty="0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logical communication</a:t>
            </a:r>
            <a:r>
              <a:rPr lang="en-US" sz="2400" dirty="0">
                <a:ea typeface="ＭＳ Ｐゴシック" charset="0"/>
                <a:cs typeface="+mn-cs"/>
              </a:rPr>
              <a:t> between app processes running on different hosts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transport protocols run in end systems 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send side: breaks app messages into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segments</a:t>
            </a:r>
            <a:r>
              <a:rPr lang="en-US" dirty="0">
                <a:ea typeface="ＭＳ Ｐゴシック" charset="0"/>
              </a:rPr>
              <a:t>, passes to  network layer</a:t>
            </a:r>
          </a:p>
          <a:p>
            <a:pPr lvl="1">
              <a:buFont typeface="Arial"/>
              <a:buChar char="•"/>
              <a:defRPr/>
            </a:pPr>
            <a:r>
              <a:rPr lang="en-US" dirty="0" smtClean="0">
                <a:ea typeface="ＭＳ Ｐゴシック" charset="0"/>
              </a:rPr>
              <a:t>receiver </a:t>
            </a:r>
            <a:r>
              <a:rPr lang="en-US" dirty="0">
                <a:ea typeface="ＭＳ Ｐゴシック" charset="0"/>
              </a:rPr>
              <a:t>side: reassembles segments into messages, passes to app layer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more than one transport protocol available to apps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Internet: TCP and UDP</a:t>
            </a:r>
          </a:p>
        </p:txBody>
      </p:sp>
      <p:grpSp>
        <p:nvGrpSpPr>
          <p:cNvPr id="35485" name="Group 669"/>
          <p:cNvGrpSpPr>
            <a:grpSpLocks/>
          </p:cNvGrpSpPr>
          <p:nvPr/>
        </p:nvGrpSpPr>
        <p:grpSpPr bwMode="auto">
          <a:xfrm>
            <a:off x="7856538" y="4454525"/>
            <a:ext cx="1057275" cy="957263"/>
            <a:chOff x="-153" y="1680"/>
            <a:chExt cx="666" cy="603"/>
          </a:xfrm>
        </p:grpSpPr>
        <p:grpSp>
          <p:nvGrpSpPr>
            <p:cNvPr id="18455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22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3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4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5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/>
                  <a:t>application</a:t>
                </a:r>
              </a:p>
              <a:p>
                <a:pPr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transport</a:t>
                </a:r>
                <a:endParaRPr lang="en-US" sz="1000" smtClean="0"/>
              </a:p>
              <a:p>
                <a:pPr>
                  <a:defRPr/>
                </a:pPr>
                <a:r>
                  <a:rPr lang="en-US" sz="1000" smtClean="0"/>
                  <a:t>network</a:t>
                </a:r>
              </a:p>
              <a:p>
                <a:pPr>
                  <a:defRPr/>
                </a:pPr>
                <a:r>
                  <a:rPr lang="en-US" sz="1000" smtClean="0"/>
                  <a:t>data link</a:t>
                </a:r>
              </a:p>
              <a:p>
                <a:pPr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  <p:sp>
            <p:nvSpPr>
              <p:cNvPr id="4126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7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8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56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5114" name="Group 298"/>
          <p:cNvGrpSpPr>
            <a:grpSpLocks/>
          </p:cNvGrpSpPr>
          <p:nvPr/>
        </p:nvGrpSpPr>
        <p:grpSpPr bwMode="auto">
          <a:xfrm rot="2937887">
            <a:off x="5389563" y="3022600"/>
            <a:ext cx="3781425" cy="434975"/>
            <a:chOff x="2937" y="3579"/>
            <a:chExt cx="2382" cy="274"/>
          </a:xfrm>
        </p:grpSpPr>
        <p:sp>
          <p:nvSpPr>
            <p:cNvPr id="4116" name="Rectangle 295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17" name="Text Box 293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chemeClr val="bg1"/>
                  </a:solidFill>
                </a:rPr>
                <a:t>logical end-end transport</a:t>
              </a:r>
              <a:endParaRPr lang="en-US" smtClean="0"/>
            </a:p>
          </p:txBody>
        </p:sp>
        <p:sp>
          <p:nvSpPr>
            <p:cNvPr id="18453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54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5681" name="Group 865"/>
          <p:cNvGrpSpPr>
            <a:grpSpLocks/>
          </p:cNvGrpSpPr>
          <p:nvPr/>
        </p:nvGrpSpPr>
        <p:grpSpPr bwMode="auto">
          <a:xfrm>
            <a:off x="5462588" y="1296988"/>
            <a:ext cx="1057275" cy="957262"/>
            <a:chOff x="-153" y="1680"/>
            <a:chExt cx="666" cy="603"/>
          </a:xfrm>
        </p:grpSpPr>
        <p:grpSp>
          <p:nvGrpSpPr>
            <p:cNvPr id="18442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09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0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1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2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/>
                  <a:t>application</a:t>
                </a:r>
              </a:p>
              <a:p>
                <a:pPr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transport</a:t>
                </a:r>
                <a:endParaRPr lang="en-US" sz="1000" smtClean="0"/>
              </a:p>
              <a:p>
                <a:pPr>
                  <a:defRPr/>
                </a:pPr>
                <a:r>
                  <a:rPr lang="en-US" sz="1000" smtClean="0"/>
                  <a:t>network</a:t>
                </a:r>
              </a:p>
              <a:p>
                <a:pPr>
                  <a:defRPr/>
                </a:pPr>
                <a:r>
                  <a:rPr lang="en-US" sz="1000" smtClean="0"/>
                  <a:t>data link</a:t>
                </a:r>
              </a:p>
              <a:p>
                <a:pPr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  <p:sp>
            <p:nvSpPr>
              <p:cNvPr id="4113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4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5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43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785B4E51-BF3F-4FC1-9357-6669E8C56421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pic>
        <p:nvPicPr>
          <p:cNvPr id="19459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39813"/>
            <a:ext cx="65817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vs. network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9088"/>
            <a:ext cx="3810000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sz="3200" i="1">
                <a:solidFill>
                  <a:srgbClr val="000099"/>
                </a:solidFill>
                <a:ea typeface="ＭＳ Ｐゴシック" charset="0"/>
                <a:cs typeface="+mn-cs"/>
              </a:rPr>
              <a:t>network layer:</a:t>
            </a:r>
            <a:r>
              <a:rPr lang="en-US" sz="3200">
                <a:ea typeface="ＭＳ Ｐゴシック" charset="0"/>
                <a:cs typeface="+mn-cs"/>
              </a:rPr>
              <a:t> logical communication between hosts</a:t>
            </a:r>
          </a:p>
          <a:p>
            <a:pPr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sz="3200" i="1">
                <a:solidFill>
                  <a:srgbClr val="000099"/>
                </a:solidFill>
                <a:ea typeface="ＭＳ Ｐゴシック" charset="0"/>
                <a:cs typeface="+mn-cs"/>
              </a:rPr>
              <a:t>transport layer:</a:t>
            </a:r>
            <a:r>
              <a:rPr lang="en-US" sz="3200">
                <a:ea typeface="ＭＳ Ｐゴシック" charset="0"/>
                <a:cs typeface="+mn-cs"/>
              </a:rPr>
              <a:t> logical communication between processes</a:t>
            </a:r>
            <a:r>
              <a:rPr lang="en-US">
                <a:ea typeface="ＭＳ Ｐゴシック" charset="0"/>
                <a:cs typeface="+mn-cs"/>
              </a:rPr>
              <a:t> </a:t>
            </a:r>
          </a:p>
          <a:p>
            <a:pPr lvl="1">
              <a:lnSpc>
                <a:spcPct val="70000"/>
              </a:lnSpc>
              <a:buFont typeface="Arial"/>
              <a:buChar char="•"/>
              <a:defRPr/>
            </a:pPr>
            <a:r>
              <a:rPr lang="en-US" sz="2800">
                <a:ea typeface="ＭＳ Ｐゴシック" charset="0"/>
              </a:rPr>
              <a:t>relies on, enhances, network layer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D0100C75-DF89-42A3-87F0-62B4C15198F6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grpSp>
        <p:nvGrpSpPr>
          <p:cNvPr id="20483" name="Group 940"/>
          <p:cNvGrpSpPr>
            <a:grpSpLocks/>
          </p:cNvGrpSpPr>
          <p:nvPr/>
        </p:nvGrpSpPr>
        <p:grpSpPr bwMode="auto">
          <a:xfrm>
            <a:off x="5048250" y="1524000"/>
            <a:ext cx="3540125" cy="4545013"/>
            <a:chOff x="3277" y="974"/>
            <a:chExt cx="2230" cy="2863"/>
          </a:xfrm>
        </p:grpSpPr>
        <p:sp>
          <p:nvSpPr>
            <p:cNvPr id="20613" name="Freeform 941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1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0614" name="Group 942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6657" name="Rectangle 943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58" name="AutoShape 944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solidFill>
                    <a:srgbClr val="00CCFF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0615" name="Freeform 945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81" name="Line 946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2" name="Line 947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3" name="Line 948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4" name="Line 949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5" name="Line 950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6" name="Line 951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7" name="Line 952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8" name="Line 953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9" name="Line 954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0" name="Line 955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1" name="Line 956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2" name="Line 957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3" name="Line 958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4" name="Line 959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30" name="Group 960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0990" name="Picture 961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91" name="Picture 962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631" name="Freeform 963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632" name="Freeform 964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98" name="Line 965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9" name="Line 966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0" name="Line 967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1" name="Line 968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2" name="Line 969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3" name="Line 970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4" name="Line 971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5" name="Line 972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6" name="Line 973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7" name="Line 974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8" name="Line 975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9" name="Line 976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0" name="Line 977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1" name="Line 978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2" name="Line 979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3" name="Line 980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4" name="Line 981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50" name="Group 982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0973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74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75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76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77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78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79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80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81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82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83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84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85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86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87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653" name="Oval 998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pic>
            <p:nvPicPr>
              <p:cNvPr id="20989" name="Picture 999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51" name="Group 1000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6629" name="Line 1001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965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66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67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68" name="Group 1005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0971" name="Freeform 10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972" name="Freeform 10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634" name="Line 1008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35" name="Line 1009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2" name="Group 1010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095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5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5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59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62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963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625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26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3" name="Group 1019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094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4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5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51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54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955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617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8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4" name="Group 1028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094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4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4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43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46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947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609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0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5" name="Group 1037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093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3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3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35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8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939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601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02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6" name="Group 1046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092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2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2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27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0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931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593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94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322" name="Line 1055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58" name="Group 1056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091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1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1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19" name="Group 106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22" name="Freeform 106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923" name="Freeform 106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585" name="Line 106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86" name="Line 106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9" name="Group 106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090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0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1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11" name="Group 106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14" name="Freeform 107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915" name="Freeform 107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577" name="Line 107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8" name="Line 107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0" name="Group 1074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090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0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0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03" name="Group 107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06" name="Freeform 107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907" name="Freeform 108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569" name="Line 108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0" name="Line 108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1" name="Group 1083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089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9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9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895" name="Group 108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8" name="Freeform 10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99" name="Freeform 10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561" name="Line 109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62" name="Line 109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2" name="Group 1092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088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8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8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887" name="Group 109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0" name="Freeform 109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91" name="Freeform 109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553" name="Line 109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54" name="Line 110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3" name="Group 1101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087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7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7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879" name="Group 110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82" name="Freeform 11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83" name="Freeform 11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545" name="Line 110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46" name="Line 110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4" name="Group 1110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0862" name="Group 1111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64" name="Freeform 1112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65" name="Freeform 1113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66" name="Freeform 1114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67" name="Freeform 1115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68" name="Freeform 1116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69" name="Freeform 1117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70" name="Freeform 1118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71" name="Freeform 1119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72" name="Freeform 1120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73" name="Freeform 1121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74" name="Freeform 1122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75" name="Freeform 1123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pic>
            <p:nvPicPr>
              <p:cNvPr id="20863" name="Picture 1124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65" name="Group 1125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0848" name="Group 1126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50" name="Freeform 1127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51" name="Freeform 1128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52" name="Freeform 1129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53" name="Freeform 1130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54" name="Freeform 1131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55" name="Freeform 1132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56" name="Freeform 1133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57" name="Freeform 1134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58" name="Freeform 1135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59" name="Freeform 1136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60" name="Freeform 1137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61" name="Freeform 1138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pic>
            <p:nvPicPr>
              <p:cNvPr id="20849" name="Picture 1139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331" name="Line 1140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67" name="Group 1141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0846" name="Picture 11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7" name="Freeform 11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20668" name="Group 1144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0844" name="Picture 11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5" name="Freeform 11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20669" name="Group 1147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0842" name="Picture 11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3" name="Freeform 11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20670" name="Group 1150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0840" name="Picture 115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1" name="Freeform 115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pic>
          <p:nvPicPr>
            <p:cNvPr id="20671" name="Picture 1153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672" name="Group 1154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0838" name="Picture 1155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39" name="Picture 1156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73" name="Group 1157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0806" name="Freeform 115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72" name="Rectangle 115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808" name="Freeform 116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809" name="Freeform 116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75" name="Rectangle 116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811" name="Group 116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501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502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77" name="Rectangle 116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813" name="Group 116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99" name="AutoShape 116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500" name="AutoShape 116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79" name="Rectangle 117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80" name="Rectangle 117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816" name="Group 117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97" name="AutoShape 1173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98" name="AutoShape 117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817" name="Freeform 117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0818" name="Group 117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9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96" name="AutoShape 117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84" name="Rectangle 117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820" name="Freeform 118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821" name="Freeform 118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87" name="Oval 118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823" name="Freeform 118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89" name="AutoShape 118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0" name="AutoShape 118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1" name="Oval 118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2" name="Oval 118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93" name="Oval 118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4" name="Rectangle 118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74" name="Group 1190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0774" name="Freeform 119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40" name="Rectangle 119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776" name="Freeform 119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77" name="Freeform 119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43" name="Rectangle 119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779" name="Group 119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469" name="AutoShape 11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70" name="AutoShape 119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45" name="Rectangle 119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781" name="Group 120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67" name="AutoShape 120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68" name="AutoShape 120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47" name="Rectangle 120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48" name="Rectangle 120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784" name="Group 120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65" name="AutoShape 120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66" name="AutoShape 120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785" name="Freeform 120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0786" name="Group 120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63" name="AutoShape 121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64" name="AutoShape 121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52" name="Rectangle 121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788" name="Freeform 121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89" name="Freeform 121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55" name="Oval 121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791" name="Freeform 121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57" name="AutoShape 121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58" name="AutoShape 121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59" name="Oval 121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60" name="Oval 122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61" name="Oval 122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62" name="Rectangle 122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75" name="Group 1223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0751" name="Picture 1224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52" name="Picture 1225" descr="laptop_keyboar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3" name="Freeform 122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20754" name="Picture 1227" descr="scree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5" name="Freeform 122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56" name="Freeform 122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57" name="Freeform 123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58" name="Freeform 123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59" name="Freeform 123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60" name="Freeform 123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0761" name="Group 123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68" name="Freeform 123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69" name="Freeform 123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70" name="Freeform 123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71" name="Freeform 123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72" name="Freeform 123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73" name="Freeform 124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0762" name="Freeform 124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63" name="Freeform 124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64" name="Freeform 124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65" name="Freeform 124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66" name="Freeform 124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67" name="Freeform 124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0676" name="Group 1247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0728" name="Picture 1248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29" name="Picture 1249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0" name="Freeform 12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20731" name="Picture 1251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2" name="Freeform 12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33" name="Freeform 12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34" name="Freeform 12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35" name="Freeform 12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36" name="Freeform 12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37" name="Freeform 12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0738" name="Group 12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45" name="Freeform 12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46" name="Freeform 12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47" name="Freeform 12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48" name="Freeform 12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49" name="Freeform 12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50" name="Freeform 12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0739" name="Freeform 12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40" name="Freeform 12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41" name="Freeform 12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42" name="Freeform 12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43" name="Freeform 12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44" name="Freeform 12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0677" name="Group 1271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0705" name="Picture 1272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06" name="Picture 1273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7" name="Freeform 12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20708" name="Picture 1275" descr="screen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9" name="Freeform 12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10" name="Freeform 12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11" name="Freeform 12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12" name="Freeform 12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13" name="Freeform 12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14" name="Freeform 12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0715" name="Group 12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22" name="Freeform 12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23" name="Freeform 12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24" name="Freeform 12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25" name="Freeform 12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26" name="Freeform 12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27" name="Freeform 12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0716" name="Freeform 12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17" name="Freeform 12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18" name="Freeform 12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19" name="Freeform 12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20" name="Freeform 12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21" name="Freeform 12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0678" name="Group 1295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0703" name="Picture 12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4" name="Freeform 12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20679" name="Group 1298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0680" name="Picture 1299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81" name="Picture 1300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2" name="Freeform 130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20683" name="Picture 1302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4" name="Freeform 130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85" name="Freeform 130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86" name="Freeform 130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87" name="Freeform 130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88" name="Freeform 130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89" name="Freeform 130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0690" name="Group 130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697" name="Freeform 131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698" name="Freeform 131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699" name="Freeform 131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00" name="Freeform 131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01" name="Freeform 131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02" name="Freeform 131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0691" name="Freeform 131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92" name="Freeform 131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93" name="Freeform 131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94" name="Freeform 131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95" name="Freeform 132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96" name="Freeform 132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pic>
        <p:nvPicPr>
          <p:cNvPr id="20484" name="Picture 939" descr="underline_bas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9366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122238"/>
            <a:ext cx="856615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transport-layer protocols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r>
              <a:rPr lang="en-US" altLang="en-US" dirty="0" smtClean="0"/>
              <a:t>reliable, in-order delivery (TCP)</a:t>
            </a:r>
          </a:p>
          <a:p>
            <a:pPr lvl="1"/>
            <a:r>
              <a:rPr lang="en-US" altLang="en-US" dirty="0" smtClean="0"/>
              <a:t>congestion control </a:t>
            </a:r>
          </a:p>
          <a:p>
            <a:pPr lvl="1"/>
            <a:r>
              <a:rPr lang="en-US" altLang="en-US" dirty="0" smtClean="0"/>
              <a:t>flow control</a:t>
            </a:r>
          </a:p>
          <a:p>
            <a:pPr lvl="1"/>
            <a:r>
              <a:rPr lang="en-US" altLang="en-US" dirty="0" smtClean="0"/>
              <a:t>connection setup</a:t>
            </a:r>
            <a:endParaRPr lang="en-US" altLang="en-US" sz="2800" dirty="0" smtClean="0"/>
          </a:p>
          <a:p>
            <a:r>
              <a:rPr lang="en-US" altLang="en-US" dirty="0" smtClean="0"/>
              <a:t>unreliable, unordered delivery: UDP</a:t>
            </a:r>
          </a:p>
          <a:p>
            <a:pPr lvl="1"/>
            <a:r>
              <a:rPr lang="en-US" altLang="en-US" dirty="0" smtClean="0"/>
              <a:t>no-frills extension of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best-effort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IP</a:t>
            </a:r>
          </a:p>
          <a:p>
            <a:r>
              <a:rPr lang="en-US" altLang="en-US" dirty="0" smtClean="0"/>
              <a:t>services not available: </a:t>
            </a:r>
          </a:p>
          <a:p>
            <a:pPr lvl="1"/>
            <a:r>
              <a:rPr lang="en-US" altLang="en-US" dirty="0" smtClean="0"/>
              <a:t>delay guarantees</a:t>
            </a:r>
          </a:p>
          <a:p>
            <a:pPr lvl="1"/>
            <a:r>
              <a:rPr lang="en-US" altLang="en-US" dirty="0" smtClean="0"/>
              <a:t>bandwidth guarantees</a:t>
            </a:r>
          </a:p>
        </p:txBody>
      </p:sp>
      <p:sp>
        <p:nvSpPr>
          <p:cNvPr id="6152" name="Line 677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53" name="Line 683"/>
          <p:cNvSpPr>
            <a:spLocks noChangeShapeType="1"/>
          </p:cNvSpPr>
          <p:nvPr/>
        </p:nvSpPr>
        <p:spPr bwMode="auto">
          <a:xfrm>
            <a:off x="7091363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54" name="Line 684"/>
          <p:cNvSpPr>
            <a:spLocks noChangeShapeType="1"/>
          </p:cNvSpPr>
          <p:nvPr/>
        </p:nvSpPr>
        <p:spPr bwMode="auto">
          <a:xfrm flipV="1">
            <a:off x="6470650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55" name="Line 70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0491" name="Group 737"/>
          <p:cNvGrpSpPr>
            <a:grpSpLocks/>
          </p:cNvGrpSpPr>
          <p:nvPr/>
        </p:nvGrpSpPr>
        <p:grpSpPr bwMode="auto">
          <a:xfrm>
            <a:off x="6943725" y="2416175"/>
            <a:ext cx="382588" cy="171450"/>
            <a:chOff x="3855" y="1486"/>
            <a:chExt cx="241" cy="108"/>
          </a:xfrm>
        </p:grpSpPr>
        <p:sp>
          <p:nvSpPr>
            <p:cNvPr id="2060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60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60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608" name="Group 741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11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12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274" name="Line 744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75" name="Line 745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2" name="Group 746"/>
          <p:cNvGrpSpPr>
            <a:grpSpLocks/>
          </p:cNvGrpSpPr>
          <p:nvPr/>
        </p:nvGrpSpPr>
        <p:grpSpPr bwMode="auto">
          <a:xfrm>
            <a:off x="6969125" y="2660650"/>
            <a:ext cx="382588" cy="171450"/>
            <a:chOff x="3855" y="1486"/>
            <a:chExt cx="241" cy="108"/>
          </a:xfrm>
        </p:grpSpPr>
        <p:sp>
          <p:nvSpPr>
            <p:cNvPr id="20597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8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9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600" name="Group 750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03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04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266" name="Line 753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67" name="Line 754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3" name="Group 782"/>
          <p:cNvGrpSpPr>
            <a:grpSpLocks/>
          </p:cNvGrpSpPr>
          <p:nvPr/>
        </p:nvGrpSpPr>
        <p:grpSpPr bwMode="auto">
          <a:xfrm>
            <a:off x="6824663" y="3557588"/>
            <a:ext cx="427037" cy="177800"/>
            <a:chOff x="3855" y="1486"/>
            <a:chExt cx="241" cy="108"/>
          </a:xfrm>
        </p:grpSpPr>
        <p:sp>
          <p:nvSpPr>
            <p:cNvPr id="20589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0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1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92" name="Group 786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95" name="Freeform 78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596" name="Freeform 78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258" name="Line 789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9" name="Line 790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4" name="Group 791"/>
          <p:cNvGrpSpPr>
            <a:grpSpLocks/>
          </p:cNvGrpSpPr>
          <p:nvPr/>
        </p:nvGrpSpPr>
        <p:grpSpPr bwMode="auto">
          <a:xfrm>
            <a:off x="7148513" y="3805238"/>
            <a:ext cx="484187" cy="196850"/>
            <a:chOff x="3855" y="1486"/>
            <a:chExt cx="241" cy="108"/>
          </a:xfrm>
        </p:grpSpPr>
        <p:sp>
          <p:nvSpPr>
            <p:cNvPr id="20581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82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83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84" name="Group 795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87" name="Freeform 7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588" name="Freeform 7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250" name="Line 798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1" name="Line 799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160" name="Line 813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0496" name="Group 814"/>
          <p:cNvGrpSpPr>
            <a:grpSpLocks/>
          </p:cNvGrpSpPr>
          <p:nvPr/>
        </p:nvGrpSpPr>
        <p:grpSpPr bwMode="auto">
          <a:xfrm>
            <a:off x="6653213" y="4414838"/>
            <a:ext cx="617537" cy="241300"/>
            <a:chOff x="3855" y="1486"/>
            <a:chExt cx="241" cy="108"/>
          </a:xfrm>
        </p:grpSpPr>
        <p:sp>
          <p:nvSpPr>
            <p:cNvPr id="20573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74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75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76" name="Group 818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9" name="Freeform 81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580" name="Freeform 82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242" name="Line 821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43" name="Line 822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7" name="Group 823"/>
          <p:cNvGrpSpPr>
            <a:grpSpLocks/>
          </p:cNvGrpSpPr>
          <p:nvPr/>
        </p:nvGrpSpPr>
        <p:grpSpPr bwMode="auto">
          <a:xfrm>
            <a:off x="7307263" y="4751388"/>
            <a:ext cx="617537" cy="241300"/>
            <a:chOff x="3855" y="1486"/>
            <a:chExt cx="241" cy="108"/>
          </a:xfrm>
        </p:grpSpPr>
        <p:sp>
          <p:nvSpPr>
            <p:cNvPr id="2056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6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6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68" name="Group 827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1" name="Freeform 82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572" name="Freeform 82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234" name="Line 830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35" name="Line 831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8" name="Group 876"/>
          <p:cNvGrpSpPr>
            <a:grpSpLocks/>
          </p:cNvGrpSpPr>
          <p:nvPr/>
        </p:nvGrpSpPr>
        <p:grpSpPr bwMode="auto">
          <a:xfrm>
            <a:off x="5359400" y="1330325"/>
            <a:ext cx="1057275" cy="957263"/>
            <a:chOff x="-153" y="1680"/>
            <a:chExt cx="666" cy="603"/>
          </a:xfrm>
        </p:grpSpPr>
        <p:grpSp>
          <p:nvGrpSpPr>
            <p:cNvPr id="20556" name="Group 87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23" name="Rectangle 87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4" name="Rectangle 87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5" name="Rectangle 88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6" name="Text Box 88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/>
                  <a:t>application</a:t>
                </a:r>
              </a:p>
              <a:p>
                <a:pPr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transport</a:t>
                </a:r>
                <a:endParaRPr lang="en-US" sz="1000" smtClean="0"/>
              </a:p>
              <a:p>
                <a:pPr>
                  <a:defRPr/>
                </a:pPr>
                <a:r>
                  <a:rPr lang="en-US" sz="1000" smtClean="0"/>
                  <a:t>network</a:t>
                </a:r>
              </a:p>
              <a:p>
                <a:pPr>
                  <a:defRPr/>
                </a:pPr>
                <a:r>
                  <a:rPr lang="en-US" sz="1000" smtClean="0"/>
                  <a:t>data link</a:t>
                </a:r>
              </a:p>
              <a:p>
                <a:pPr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  <p:sp>
            <p:nvSpPr>
              <p:cNvPr id="6227" name="Line 88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8" name="Line 88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9" name="Line 88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0557" name="Freeform 88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499" name="Group 886"/>
          <p:cNvGrpSpPr>
            <a:grpSpLocks/>
          </p:cNvGrpSpPr>
          <p:nvPr/>
        </p:nvGrpSpPr>
        <p:grpSpPr bwMode="auto">
          <a:xfrm>
            <a:off x="7869238" y="4343400"/>
            <a:ext cx="1057275" cy="957263"/>
            <a:chOff x="-153" y="1680"/>
            <a:chExt cx="666" cy="603"/>
          </a:xfrm>
        </p:grpSpPr>
        <p:grpSp>
          <p:nvGrpSpPr>
            <p:cNvPr id="20547" name="Group 88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14" name="Rectangle 88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5" name="Rectangle 88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6" name="Rectangle 89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7" name="Text Box 89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/>
                  <a:t>application</a:t>
                </a:r>
              </a:p>
              <a:p>
                <a:pPr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transport</a:t>
                </a:r>
                <a:endParaRPr lang="en-US" sz="1000" smtClean="0"/>
              </a:p>
              <a:p>
                <a:pPr>
                  <a:defRPr/>
                </a:pPr>
                <a:r>
                  <a:rPr lang="en-US" sz="1000" smtClean="0"/>
                  <a:t>network</a:t>
                </a:r>
              </a:p>
              <a:p>
                <a:pPr>
                  <a:defRPr/>
                </a:pPr>
                <a:r>
                  <a:rPr lang="en-US" sz="1000" smtClean="0"/>
                  <a:t>data link</a:t>
                </a:r>
              </a:p>
              <a:p>
                <a:pPr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  <p:sp>
            <p:nvSpPr>
              <p:cNvPr id="6218" name="Line 89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9" name="Line 89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0" name="Line 89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0548" name="Freeform 89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500" name="Group 661"/>
          <p:cNvGrpSpPr>
            <a:grpSpLocks/>
          </p:cNvGrpSpPr>
          <p:nvPr/>
        </p:nvGrpSpPr>
        <p:grpSpPr bwMode="auto">
          <a:xfrm>
            <a:off x="5913438" y="2057400"/>
            <a:ext cx="814387" cy="701675"/>
            <a:chOff x="2923" y="3345"/>
            <a:chExt cx="513" cy="442"/>
          </a:xfrm>
        </p:grpSpPr>
        <p:sp>
          <p:nvSpPr>
            <p:cNvPr id="6207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8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9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</a:endParaRPr>
            </a:p>
            <a:p>
              <a:pPr>
                <a:defRPr/>
              </a:pPr>
              <a:r>
                <a:rPr lang="en-US" sz="1000" smtClean="0"/>
                <a:t>network</a:t>
              </a:r>
            </a:p>
            <a:p>
              <a:pPr>
                <a:defRPr/>
              </a:pPr>
              <a:r>
                <a:rPr lang="en-US" sz="1000" smtClean="0"/>
                <a:t>data link</a:t>
              </a:r>
            </a:p>
            <a:p>
              <a:pPr>
                <a:defRPr/>
              </a:pPr>
              <a:r>
                <a:rPr lang="en-US" sz="1000" smtClean="0"/>
                <a:t>physical</a:t>
              </a:r>
              <a:endParaRPr lang="en-US" sz="2400" smtClean="0"/>
            </a:p>
          </p:txBody>
        </p:sp>
        <p:sp>
          <p:nvSpPr>
            <p:cNvPr id="6210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11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1" name="Group 901"/>
          <p:cNvGrpSpPr>
            <a:grpSpLocks/>
          </p:cNvGrpSpPr>
          <p:nvPr/>
        </p:nvGrpSpPr>
        <p:grpSpPr bwMode="auto">
          <a:xfrm>
            <a:off x="6729413" y="2479675"/>
            <a:ext cx="814387" cy="701675"/>
            <a:chOff x="2923" y="3345"/>
            <a:chExt cx="513" cy="442"/>
          </a:xfrm>
        </p:grpSpPr>
        <p:sp>
          <p:nvSpPr>
            <p:cNvPr id="6202" name="Rectangle 90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3" name="Rectangle 90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4" name="Text Box 90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</a:endParaRPr>
            </a:p>
            <a:p>
              <a:pPr>
                <a:defRPr/>
              </a:pPr>
              <a:r>
                <a:rPr lang="en-US" sz="1000" smtClean="0"/>
                <a:t>network</a:t>
              </a:r>
            </a:p>
            <a:p>
              <a:pPr>
                <a:defRPr/>
              </a:pPr>
              <a:r>
                <a:rPr lang="en-US" sz="1000" smtClean="0"/>
                <a:t>data link</a:t>
              </a:r>
            </a:p>
            <a:p>
              <a:pPr>
                <a:defRPr/>
              </a:pPr>
              <a:r>
                <a:rPr lang="en-US" sz="1000" smtClean="0"/>
                <a:t>physical</a:t>
              </a:r>
              <a:endParaRPr lang="en-US" sz="2400" smtClean="0"/>
            </a:p>
          </p:txBody>
        </p:sp>
        <p:sp>
          <p:nvSpPr>
            <p:cNvPr id="6205" name="Line 90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6" name="Line 90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2" name="Group 907"/>
          <p:cNvGrpSpPr>
            <a:grpSpLocks/>
          </p:cNvGrpSpPr>
          <p:nvPr/>
        </p:nvGrpSpPr>
        <p:grpSpPr bwMode="auto">
          <a:xfrm>
            <a:off x="6738938" y="1901825"/>
            <a:ext cx="814387" cy="701675"/>
            <a:chOff x="2923" y="3345"/>
            <a:chExt cx="513" cy="442"/>
          </a:xfrm>
        </p:grpSpPr>
        <p:sp>
          <p:nvSpPr>
            <p:cNvPr id="6197" name="Rectangle 90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8" name="Rectangle 90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9" name="Text Box 91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</a:endParaRPr>
            </a:p>
            <a:p>
              <a:pPr>
                <a:defRPr/>
              </a:pPr>
              <a:r>
                <a:rPr lang="en-US" sz="1000" smtClean="0"/>
                <a:t>network</a:t>
              </a:r>
            </a:p>
            <a:p>
              <a:pPr>
                <a:defRPr/>
              </a:pPr>
              <a:r>
                <a:rPr lang="en-US" sz="1000" smtClean="0"/>
                <a:t>data link</a:t>
              </a:r>
            </a:p>
            <a:p>
              <a:pPr>
                <a:defRPr/>
              </a:pPr>
              <a:r>
                <a:rPr lang="en-US" sz="1000" smtClean="0"/>
                <a:t>physical</a:t>
              </a:r>
              <a:endParaRPr lang="en-US" sz="2400" smtClean="0"/>
            </a:p>
          </p:txBody>
        </p:sp>
        <p:sp>
          <p:nvSpPr>
            <p:cNvPr id="6200" name="Line 91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1" name="Line 91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3" name="Group 913"/>
          <p:cNvGrpSpPr>
            <a:grpSpLocks/>
          </p:cNvGrpSpPr>
          <p:nvPr/>
        </p:nvGrpSpPr>
        <p:grpSpPr bwMode="auto">
          <a:xfrm>
            <a:off x="6513513" y="3089275"/>
            <a:ext cx="814387" cy="701675"/>
            <a:chOff x="2923" y="3345"/>
            <a:chExt cx="513" cy="442"/>
          </a:xfrm>
        </p:grpSpPr>
        <p:sp>
          <p:nvSpPr>
            <p:cNvPr id="6192" name="Rectangle 91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3" name="Rectangle 91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4" name="Text Box 91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</a:endParaRPr>
            </a:p>
            <a:p>
              <a:pPr>
                <a:defRPr/>
              </a:pPr>
              <a:r>
                <a:rPr lang="en-US" sz="1000" smtClean="0"/>
                <a:t>network</a:t>
              </a:r>
            </a:p>
            <a:p>
              <a:pPr>
                <a:defRPr/>
              </a:pPr>
              <a:r>
                <a:rPr lang="en-US" sz="1000" smtClean="0"/>
                <a:t>data link</a:t>
              </a:r>
            </a:p>
            <a:p>
              <a:pPr>
                <a:defRPr/>
              </a:pPr>
              <a:r>
                <a:rPr lang="en-US" sz="1000" smtClean="0"/>
                <a:t>physical</a:t>
              </a:r>
              <a:endParaRPr lang="en-US" sz="2400" smtClean="0"/>
            </a:p>
          </p:txBody>
        </p:sp>
        <p:sp>
          <p:nvSpPr>
            <p:cNvPr id="6195" name="Line 91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6" name="Line 91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4" name="Group 919"/>
          <p:cNvGrpSpPr>
            <a:grpSpLocks/>
          </p:cNvGrpSpPr>
          <p:nvPr/>
        </p:nvGrpSpPr>
        <p:grpSpPr bwMode="auto">
          <a:xfrm>
            <a:off x="7100888" y="3594100"/>
            <a:ext cx="814387" cy="701675"/>
            <a:chOff x="2923" y="3345"/>
            <a:chExt cx="513" cy="442"/>
          </a:xfrm>
        </p:grpSpPr>
        <p:sp>
          <p:nvSpPr>
            <p:cNvPr id="6187" name="Rectangle 92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8" name="Rectangle 92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9" name="Text Box 92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</a:endParaRPr>
            </a:p>
            <a:p>
              <a:pPr>
                <a:defRPr/>
              </a:pPr>
              <a:r>
                <a:rPr lang="en-US" sz="1000" smtClean="0"/>
                <a:t>network</a:t>
              </a:r>
            </a:p>
            <a:p>
              <a:pPr>
                <a:defRPr/>
              </a:pPr>
              <a:r>
                <a:rPr lang="en-US" sz="1000" smtClean="0"/>
                <a:t>data link</a:t>
              </a:r>
            </a:p>
            <a:p>
              <a:pPr>
                <a:defRPr/>
              </a:pPr>
              <a:r>
                <a:rPr lang="en-US" sz="1000" smtClean="0"/>
                <a:t>physical</a:t>
              </a:r>
              <a:endParaRPr lang="en-US" sz="2400" smtClean="0"/>
            </a:p>
          </p:txBody>
        </p:sp>
        <p:sp>
          <p:nvSpPr>
            <p:cNvPr id="6190" name="Line 92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1" name="Line 92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5" name="Group 925"/>
          <p:cNvGrpSpPr>
            <a:grpSpLocks/>
          </p:cNvGrpSpPr>
          <p:nvPr/>
        </p:nvGrpSpPr>
        <p:grpSpPr bwMode="auto">
          <a:xfrm>
            <a:off x="6589713" y="4003675"/>
            <a:ext cx="814387" cy="701675"/>
            <a:chOff x="2923" y="3345"/>
            <a:chExt cx="513" cy="442"/>
          </a:xfrm>
        </p:grpSpPr>
        <p:sp>
          <p:nvSpPr>
            <p:cNvPr id="6182" name="Rectangle 92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3" name="Rectangle 92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4" name="Text Box 92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</a:endParaRPr>
            </a:p>
            <a:p>
              <a:pPr>
                <a:defRPr/>
              </a:pPr>
              <a:r>
                <a:rPr lang="en-US" sz="1000" smtClean="0"/>
                <a:t>network</a:t>
              </a:r>
            </a:p>
            <a:p>
              <a:pPr>
                <a:defRPr/>
              </a:pPr>
              <a:r>
                <a:rPr lang="en-US" sz="1000" smtClean="0"/>
                <a:t>data link</a:t>
              </a:r>
            </a:p>
            <a:p>
              <a:pPr>
                <a:defRPr/>
              </a:pPr>
              <a:r>
                <a:rPr lang="en-US" sz="1000" smtClean="0"/>
                <a:t>physical</a:t>
              </a:r>
              <a:endParaRPr lang="en-US" sz="2400" smtClean="0"/>
            </a:p>
          </p:txBody>
        </p:sp>
        <p:sp>
          <p:nvSpPr>
            <p:cNvPr id="6185" name="Line 92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6" name="Line 93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6" name="Group 931"/>
          <p:cNvGrpSpPr>
            <a:grpSpLocks/>
          </p:cNvGrpSpPr>
          <p:nvPr/>
        </p:nvGrpSpPr>
        <p:grpSpPr bwMode="auto">
          <a:xfrm>
            <a:off x="7237413" y="4400550"/>
            <a:ext cx="814387" cy="701675"/>
            <a:chOff x="2923" y="3345"/>
            <a:chExt cx="513" cy="442"/>
          </a:xfrm>
        </p:grpSpPr>
        <p:sp>
          <p:nvSpPr>
            <p:cNvPr id="6177" name="Rectangle 93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78" name="Rectangle 93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79" name="Text Box 93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</a:endParaRPr>
            </a:p>
            <a:p>
              <a:pPr>
                <a:defRPr/>
              </a:pPr>
              <a:r>
                <a:rPr lang="en-US" sz="1000" smtClean="0"/>
                <a:t>network</a:t>
              </a:r>
            </a:p>
            <a:p>
              <a:pPr>
                <a:defRPr/>
              </a:pPr>
              <a:r>
                <a:rPr lang="en-US" sz="1000" smtClean="0"/>
                <a:t>data link</a:t>
              </a:r>
            </a:p>
            <a:p>
              <a:pPr>
                <a:defRPr/>
              </a:pPr>
              <a:r>
                <a:rPr lang="en-US" sz="1000" smtClean="0"/>
                <a:t>physical</a:t>
              </a:r>
              <a:endParaRPr lang="en-US" sz="2400" smtClean="0"/>
            </a:p>
          </p:txBody>
        </p:sp>
        <p:sp>
          <p:nvSpPr>
            <p:cNvPr id="6180" name="Line 93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1" name="Line 93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7" name="Group 896"/>
          <p:cNvGrpSpPr>
            <a:grpSpLocks/>
          </p:cNvGrpSpPr>
          <p:nvPr/>
        </p:nvGrpSpPr>
        <p:grpSpPr bwMode="auto">
          <a:xfrm rot="2937887">
            <a:off x="5389563" y="2911475"/>
            <a:ext cx="3781425" cy="434975"/>
            <a:chOff x="2937" y="3579"/>
            <a:chExt cx="2382" cy="274"/>
          </a:xfrm>
        </p:grpSpPr>
        <p:sp>
          <p:nvSpPr>
            <p:cNvPr id="6173" name="Rectangle 897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74" name="Text Box 898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chemeClr val="bg1"/>
                  </a:solidFill>
                </a:rPr>
                <a:t>logical end-end transport</a:t>
              </a:r>
              <a:endParaRPr lang="en-US" smtClean="0"/>
            </a:p>
          </p:txBody>
        </p:sp>
        <p:sp>
          <p:nvSpPr>
            <p:cNvPr id="20510" name="Freeform 899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11" name="Freeform 900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1582DA53-0004-405F-9B3B-143E845213C0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Unit2 </a:t>
            </a:r>
            <a:r>
              <a:rPr lang="en-US" dirty="0">
                <a:ea typeface="ＭＳ Ｐゴシック" charset="0"/>
                <a:cs typeface="+mj-cs"/>
              </a:rPr>
              <a:t>outline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3.1 </a:t>
            </a:r>
            <a:r>
              <a:rPr lang="en-US" dirty="0">
                <a:ea typeface="ＭＳ Ｐゴシック" charset="0"/>
                <a:cs typeface="+mn-cs"/>
              </a:rPr>
              <a:t>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3.2 multiplexing and </a:t>
            </a:r>
            <a:r>
              <a:rPr lang="en-US" dirty="0" err="1">
                <a:solidFill>
                  <a:srgbClr val="CC0000"/>
                </a:solidFill>
                <a:ea typeface="ＭＳ Ｐゴシック" charset="0"/>
                <a:cs typeface="+mn-cs"/>
              </a:rPr>
              <a:t>demultiplexing</a:t>
            </a:r>
            <a:endParaRPr lang="en-US" dirty="0">
              <a:solidFill>
                <a:srgbClr val="CC0000"/>
              </a:solidFill>
              <a:ea typeface="ＭＳ Ｐゴシック" charset="0"/>
              <a:cs typeface="+mn-cs"/>
            </a:endParaRP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21510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483EBCE9-CB13-467C-9145-3D41EB6687E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pic>
        <p:nvPicPr>
          <p:cNvPr id="22531" name="Picture 1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93662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Freeform 157"/>
          <p:cNvSpPr>
            <a:spLocks/>
          </p:cNvSpPr>
          <p:nvPr/>
        </p:nvSpPr>
        <p:spPr bwMode="auto">
          <a:xfrm>
            <a:off x="2767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87337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Multiplexing/demultiplexing</a:t>
            </a:r>
          </a:p>
        </p:txBody>
      </p:sp>
      <p:sp>
        <p:nvSpPr>
          <p:cNvPr id="8199" name="Text Box 37"/>
          <p:cNvSpPr txBox="1">
            <a:spLocks noChangeArrowheads="1"/>
          </p:cNvSpPr>
          <p:nvPr/>
        </p:nvSpPr>
        <p:spPr bwMode="auto">
          <a:xfrm>
            <a:off x="8007350" y="4068763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process</a:t>
            </a:r>
          </a:p>
        </p:txBody>
      </p:sp>
      <p:sp>
        <p:nvSpPr>
          <p:cNvPr id="8200" name="Text Box 38"/>
          <p:cNvSpPr txBox="1">
            <a:spLocks noChangeArrowheads="1"/>
          </p:cNvSpPr>
          <p:nvPr/>
        </p:nvSpPr>
        <p:spPr bwMode="auto">
          <a:xfrm>
            <a:off x="7981950" y="3667125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socket</a:t>
            </a:r>
          </a:p>
        </p:txBody>
      </p:sp>
      <p:grpSp>
        <p:nvGrpSpPr>
          <p:cNvPr id="362673" name="Group 177"/>
          <p:cNvGrpSpPr>
            <a:grpSpLocks/>
          </p:cNvGrpSpPr>
          <p:nvPr/>
        </p:nvGrpSpPr>
        <p:grpSpPr bwMode="auto">
          <a:xfrm>
            <a:off x="4908550" y="1099128"/>
            <a:ext cx="3994150" cy="1940936"/>
            <a:chOff x="3092" y="990"/>
            <a:chExt cx="2399" cy="925"/>
          </a:xfrm>
        </p:grpSpPr>
        <p:sp>
          <p:nvSpPr>
            <p:cNvPr id="8323" name="Rectangle 41"/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80000"/>
                </a:lnSpc>
                <a:defRPr/>
              </a:pPr>
              <a:r>
                <a:rPr lang="en-US" sz="1800" dirty="0" smtClean="0">
                  <a:latin typeface="Gill Sans MT" charset="0"/>
                  <a:ea typeface="ＭＳ Ｐゴシック" charset="0"/>
                </a:rPr>
                <a:t>the </a:t>
              </a:r>
              <a:r>
                <a:rPr lang="en-US" sz="1800" dirty="0">
                  <a:latin typeface="Gill Sans MT" charset="0"/>
                  <a:ea typeface="ＭＳ Ｐゴシック" charset="0"/>
                </a:rPr>
                <a:t>transport layer </a:t>
              </a:r>
              <a:r>
                <a:rPr lang="en-US" sz="1800" dirty="0" smtClean="0">
                  <a:latin typeface="Gill Sans MT" charset="0"/>
                  <a:ea typeface="ＭＳ Ｐゴシック" charset="0"/>
                </a:rPr>
                <a:t>examines  </a:t>
              </a:r>
              <a:r>
                <a:rPr lang="en-US" sz="1800" dirty="0">
                  <a:latin typeface="Gill Sans MT" charset="0"/>
                  <a:ea typeface="ＭＳ Ｐゴシック" charset="0"/>
                </a:rPr>
                <a:t>these </a:t>
              </a:r>
              <a:endParaRPr lang="en-US" sz="1800" dirty="0" smtClean="0">
                <a:latin typeface="Gill Sans MT" charset="0"/>
                <a:ea typeface="ＭＳ Ｐゴシック" charset="0"/>
              </a:endParaRPr>
            </a:p>
            <a:p>
              <a:pPr algn="l">
                <a:lnSpc>
                  <a:spcPct val="80000"/>
                </a:lnSpc>
                <a:defRPr/>
              </a:pPr>
              <a:r>
                <a:rPr lang="en-US" sz="1800" dirty="0" smtClean="0">
                  <a:latin typeface="Gill Sans MT" charset="0"/>
                  <a:ea typeface="ＭＳ Ｐゴシック" charset="0"/>
                </a:rPr>
                <a:t>Fields in segment </a:t>
              </a:r>
              <a:r>
                <a:rPr lang="en-US" sz="1800" dirty="0">
                  <a:latin typeface="Gill Sans MT" charset="0"/>
                  <a:ea typeface="ＭＳ Ｐゴシック" charset="0"/>
                </a:rPr>
                <a:t>to identify </a:t>
              </a:r>
              <a:r>
                <a:rPr lang="en-US" sz="1800" dirty="0" smtClean="0">
                  <a:latin typeface="Gill Sans MT" charset="0"/>
                  <a:ea typeface="ＭＳ Ｐゴシック" charset="0"/>
                </a:rPr>
                <a:t>the receiving 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1800" dirty="0" smtClean="0">
                  <a:latin typeface="Gill Sans MT" charset="0"/>
                  <a:ea typeface="ＭＳ Ｐゴシック" charset="0"/>
                </a:rPr>
                <a:t>socket and </a:t>
              </a:r>
              <a:r>
                <a:rPr lang="en-US" sz="1800" dirty="0">
                  <a:latin typeface="Gill Sans MT" charset="0"/>
                  <a:ea typeface="ＭＳ Ｐゴシック" charset="0"/>
                </a:rPr>
                <a:t>then </a:t>
              </a:r>
              <a:r>
                <a:rPr lang="en-US" sz="1800" dirty="0" smtClean="0">
                  <a:latin typeface="Gill Sans MT" charset="0"/>
                  <a:ea typeface="ＭＳ Ｐゴシック" charset="0"/>
                </a:rPr>
                <a:t>directs the segment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1800" dirty="0" smtClean="0">
                  <a:latin typeface="Gill Sans MT" charset="0"/>
                  <a:ea typeface="ＭＳ Ｐゴシック" charset="0"/>
                </a:rPr>
                <a:t> </a:t>
              </a:r>
              <a:r>
                <a:rPr lang="en-US" sz="1800" dirty="0">
                  <a:latin typeface="Gill Sans MT" charset="0"/>
                  <a:ea typeface="ＭＳ Ｐゴシック" charset="0"/>
                </a:rPr>
                <a:t>to </a:t>
              </a:r>
              <a:r>
                <a:rPr lang="en-US" sz="1800" dirty="0" smtClean="0">
                  <a:latin typeface="Gill Sans MT" charset="0"/>
                  <a:ea typeface="ＭＳ Ｐゴシック" charset="0"/>
                </a:rPr>
                <a:t>correct socket</a:t>
              </a:r>
              <a:endParaRPr lang="en-US" sz="1800" dirty="0">
                <a:latin typeface="Gill Sans MT" charset="0"/>
                <a:ea typeface="ＭＳ Ｐゴシック" charset="0"/>
              </a:endParaRPr>
            </a:p>
          </p:txBody>
        </p:sp>
        <p:grpSp>
          <p:nvGrpSpPr>
            <p:cNvPr id="22659" name="Group 42"/>
            <p:cNvGrpSpPr>
              <a:grpSpLocks/>
            </p:cNvGrpSpPr>
            <p:nvPr/>
          </p:nvGrpSpPr>
          <p:grpSpPr bwMode="auto">
            <a:xfrm>
              <a:off x="3414" y="990"/>
              <a:ext cx="1543" cy="261"/>
              <a:chOff x="1317" y="3681"/>
              <a:chExt cx="1238" cy="261"/>
            </a:xfrm>
          </p:grpSpPr>
          <p:sp>
            <p:nvSpPr>
              <p:cNvPr id="8325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326" name="Text Box 44"/>
              <p:cNvSpPr txBox="1">
                <a:spLocks noChangeArrowheads="1"/>
              </p:cNvSpPr>
              <p:nvPr/>
            </p:nvSpPr>
            <p:spPr bwMode="auto">
              <a:xfrm>
                <a:off x="1317" y="3681"/>
                <a:ext cx="1238" cy="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i="1" smtClean="0">
                    <a:solidFill>
                      <a:srgbClr val="CC0000"/>
                    </a:solidFill>
                    <a:latin typeface="Gill Sans MT" charset="0"/>
                  </a:rPr>
                  <a:t>demultiplexing at receiver:</a:t>
                </a:r>
              </a:p>
            </p:txBody>
          </p:sp>
        </p:grpSp>
      </p:grpSp>
      <p:grpSp>
        <p:nvGrpSpPr>
          <p:cNvPr id="362672" name="Group 176"/>
          <p:cNvGrpSpPr>
            <a:grpSpLocks/>
          </p:cNvGrpSpPr>
          <p:nvPr/>
        </p:nvGrpSpPr>
        <p:grpSpPr bwMode="auto">
          <a:xfrm>
            <a:off x="355601" y="1030312"/>
            <a:ext cx="4643437" cy="2454515"/>
            <a:chOff x="259" y="841"/>
            <a:chExt cx="2579" cy="924"/>
          </a:xfrm>
        </p:grpSpPr>
        <p:sp>
          <p:nvSpPr>
            <p:cNvPr id="8318" name="Text Box 45"/>
            <p:cNvSpPr txBox="1">
              <a:spLocks noChangeArrowheads="1"/>
            </p:cNvSpPr>
            <p:nvPr/>
          </p:nvSpPr>
          <p:spPr bwMode="auto">
            <a:xfrm>
              <a:off x="345" y="1134"/>
              <a:ext cx="2493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0000"/>
                </a:lnSpc>
                <a:defRPr/>
              </a:pPr>
              <a:r>
                <a:rPr lang="en-US" sz="1800" dirty="0">
                  <a:latin typeface="Gill Sans MT" charset="0"/>
                </a:rPr>
                <a:t>The job of gathering data chunks at the source host from different sockets</a:t>
              </a:r>
              <a:r>
                <a:rPr lang="en-US" sz="1800" dirty="0" smtClean="0">
                  <a:latin typeface="Gill Sans MT" charset="0"/>
                </a:rPr>
                <a:t>, encapsulating </a:t>
              </a:r>
              <a:r>
                <a:rPr lang="en-US" sz="1800" dirty="0">
                  <a:latin typeface="Gill Sans MT" charset="0"/>
                </a:rPr>
                <a:t>each data chunk with header </a:t>
              </a:r>
              <a:r>
                <a:rPr lang="en-US" sz="1800" dirty="0" smtClean="0">
                  <a:latin typeface="Gill Sans MT" charset="0"/>
                </a:rPr>
                <a:t>information to create </a:t>
              </a:r>
              <a:r>
                <a:rPr lang="en-US" sz="1800" dirty="0">
                  <a:latin typeface="Gill Sans MT" charset="0"/>
                </a:rPr>
                <a:t>segments, and passing the segments to the network layer is called multiplexing</a:t>
              </a:r>
              <a:endParaRPr lang="en-US" sz="1800" dirty="0" smtClean="0">
                <a:latin typeface="Gill Sans MT" charset="0"/>
              </a:endParaRPr>
            </a:p>
          </p:txBody>
        </p:sp>
        <p:sp>
          <p:nvSpPr>
            <p:cNvPr id="8319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655" name="Group 47"/>
            <p:cNvGrpSpPr>
              <a:grpSpLocks/>
            </p:cNvGrpSpPr>
            <p:nvPr/>
          </p:nvGrpSpPr>
          <p:grpSpPr bwMode="auto">
            <a:xfrm>
              <a:off x="332" y="841"/>
              <a:ext cx="1742" cy="288"/>
              <a:chOff x="1101" y="3681"/>
              <a:chExt cx="1673" cy="288"/>
            </a:xfrm>
          </p:grpSpPr>
          <p:sp>
            <p:nvSpPr>
              <p:cNvPr id="8321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322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67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dirty="0" smtClean="0">
                    <a:solidFill>
                      <a:srgbClr val="CC0000"/>
                    </a:solidFill>
                    <a:latin typeface="Gill Sans MT" charset="0"/>
                  </a:rPr>
                  <a:t>multiplexing at sender:</a:t>
                </a:r>
              </a:p>
            </p:txBody>
          </p:sp>
        </p:grpSp>
      </p:grpSp>
      <p:grpSp>
        <p:nvGrpSpPr>
          <p:cNvPr id="22538" name="Group 57"/>
          <p:cNvGrpSpPr>
            <a:grpSpLocks/>
          </p:cNvGrpSpPr>
          <p:nvPr/>
        </p:nvGrpSpPr>
        <p:grpSpPr bwMode="auto">
          <a:xfrm>
            <a:off x="7481888" y="3741738"/>
            <a:ext cx="533400" cy="206375"/>
            <a:chOff x="344" y="1846"/>
            <a:chExt cx="336" cy="130"/>
          </a:xfrm>
        </p:grpSpPr>
        <p:sp>
          <p:nvSpPr>
            <p:cNvPr id="8314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5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6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7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39" name="Rectangle 23"/>
          <p:cNvSpPr>
            <a:spLocks noChangeArrowheads="1"/>
          </p:cNvSpPr>
          <p:nvPr/>
        </p:nvSpPr>
        <p:spPr bwMode="auto">
          <a:xfrm>
            <a:off x="3314700" y="31940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40" name="Rectangle 24"/>
          <p:cNvSpPr>
            <a:spLocks noChangeArrowheads="1"/>
          </p:cNvSpPr>
          <p:nvPr/>
        </p:nvSpPr>
        <p:spPr bwMode="auto">
          <a:xfrm>
            <a:off x="3279775" y="3248025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41" name="Line 25"/>
          <p:cNvSpPr>
            <a:spLocks noChangeShapeType="1"/>
          </p:cNvSpPr>
          <p:nvPr/>
        </p:nvSpPr>
        <p:spPr bwMode="auto">
          <a:xfrm>
            <a:off x="3286125" y="4017963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2" name="Text Box 26"/>
          <p:cNvSpPr txBox="1">
            <a:spLocks noChangeArrowheads="1"/>
          </p:cNvSpPr>
          <p:nvPr/>
        </p:nvSpPr>
        <p:spPr bwMode="auto">
          <a:xfrm>
            <a:off x="3357563" y="40005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2543" name="Line 27"/>
          <p:cNvSpPr>
            <a:spLocks noChangeShapeType="1"/>
          </p:cNvSpPr>
          <p:nvPr/>
        </p:nvSpPr>
        <p:spPr bwMode="auto">
          <a:xfrm>
            <a:off x="3287713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4" name="Text Box 26"/>
          <p:cNvSpPr txBox="1">
            <a:spLocks noChangeArrowheads="1"/>
          </p:cNvSpPr>
          <p:nvPr/>
        </p:nvSpPr>
        <p:spPr bwMode="auto">
          <a:xfrm>
            <a:off x="3354388" y="32146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2545" name="Text Box 26"/>
          <p:cNvSpPr txBox="1">
            <a:spLocks noChangeArrowheads="1"/>
          </p:cNvSpPr>
          <p:nvPr/>
        </p:nvSpPr>
        <p:spPr bwMode="auto">
          <a:xfrm>
            <a:off x="3351213" y="49053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2546" name="Text Box 26"/>
          <p:cNvSpPr txBox="1">
            <a:spLocks noChangeArrowheads="1"/>
          </p:cNvSpPr>
          <p:nvPr/>
        </p:nvSpPr>
        <p:spPr bwMode="auto">
          <a:xfrm>
            <a:off x="3351213" y="46196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2547" name="Text Box 26"/>
          <p:cNvSpPr txBox="1">
            <a:spLocks noChangeArrowheads="1"/>
          </p:cNvSpPr>
          <p:nvPr/>
        </p:nvSpPr>
        <p:spPr bwMode="auto">
          <a:xfrm>
            <a:off x="3351213" y="43211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8213" name="Oval 120"/>
          <p:cNvSpPr>
            <a:spLocks noChangeArrowheads="1"/>
          </p:cNvSpPr>
          <p:nvPr/>
        </p:nvSpPr>
        <p:spPr bwMode="auto">
          <a:xfrm>
            <a:off x="4051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P2</a:t>
            </a:r>
          </a:p>
        </p:txBody>
      </p:sp>
      <p:sp>
        <p:nvSpPr>
          <p:cNvPr id="22549" name="Line 27"/>
          <p:cNvSpPr>
            <a:spLocks noChangeShapeType="1"/>
          </p:cNvSpPr>
          <p:nvPr/>
        </p:nvSpPr>
        <p:spPr bwMode="auto">
          <a:xfrm>
            <a:off x="3284538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>
            <a:off x="3281363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16" name="Oval 128"/>
          <p:cNvSpPr>
            <a:spLocks noChangeArrowheads="1"/>
          </p:cNvSpPr>
          <p:nvPr/>
        </p:nvSpPr>
        <p:spPr bwMode="auto">
          <a:xfrm>
            <a:off x="3346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P1</a:t>
            </a:r>
          </a:p>
        </p:txBody>
      </p:sp>
      <p:grpSp>
        <p:nvGrpSpPr>
          <p:cNvPr id="22552" name="Group 134"/>
          <p:cNvGrpSpPr>
            <a:grpSpLocks/>
          </p:cNvGrpSpPr>
          <p:nvPr/>
        </p:nvGrpSpPr>
        <p:grpSpPr bwMode="auto">
          <a:xfrm>
            <a:off x="4127500" y="3948113"/>
            <a:ext cx="412750" cy="158750"/>
            <a:chOff x="1383" y="2620"/>
            <a:chExt cx="260" cy="100"/>
          </a:xfrm>
        </p:grpSpPr>
        <p:sp>
          <p:nvSpPr>
            <p:cNvPr id="831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2553" name="Group 135"/>
          <p:cNvGrpSpPr>
            <a:grpSpLocks/>
          </p:cNvGrpSpPr>
          <p:nvPr/>
        </p:nvGrpSpPr>
        <p:grpSpPr bwMode="auto">
          <a:xfrm>
            <a:off x="3425825" y="3940175"/>
            <a:ext cx="412750" cy="158750"/>
            <a:chOff x="1383" y="2620"/>
            <a:chExt cx="260" cy="100"/>
          </a:xfrm>
        </p:grpSpPr>
        <p:sp>
          <p:nvSpPr>
            <p:cNvPr id="8306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7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8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9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54" name="Freeform 141"/>
          <p:cNvSpPr>
            <a:spLocks/>
          </p:cNvSpPr>
          <p:nvPr/>
        </p:nvSpPr>
        <p:spPr bwMode="auto">
          <a:xfrm>
            <a:off x="1793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2555" name="Freeform 142"/>
          <p:cNvSpPr>
            <a:spLocks/>
          </p:cNvSpPr>
          <p:nvPr/>
        </p:nvSpPr>
        <p:spPr bwMode="auto">
          <a:xfrm>
            <a:off x="1857375" y="4029075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2556" name="Rectangle 23"/>
          <p:cNvSpPr>
            <a:spLocks noChangeArrowheads="1"/>
          </p:cNvSpPr>
          <p:nvPr/>
        </p:nvSpPr>
        <p:spPr bwMode="auto">
          <a:xfrm>
            <a:off x="5576888" y="35639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57" name="Rectangle 24"/>
          <p:cNvSpPr>
            <a:spLocks noChangeArrowheads="1"/>
          </p:cNvSpPr>
          <p:nvPr/>
        </p:nvSpPr>
        <p:spPr bwMode="auto">
          <a:xfrm>
            <a:off x="5538788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58" name="Line 25"/>
          <p:cNvSpPr>
            <a:spLocks noChangeShapeType="1"/>
          </p:cNvSpPr>
          <p:nvPr/>
        </p:nvSpPr>
        <p:spPr bwMode="auto">
          <a:xfrm>
            <a:off x="5548313" y="4378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59" name="Text Box 26"/>
          <p:cNvSpPr txBox="1">
            <a:spLocks noChangeArrowheads="1"/>
          </p:cNvSpPr>
          <p:nvPr/>
        </p:nvSpPr>
        <p:spPr bwMode="auto">
          <a:xfrm>
            <a:off x="5505450" y="4360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2560" name="Line 27"/>
          <p:cNvSpPr>
            <a:spLocks noChangeShapeType="1"/>
          </p:cNvSpPr>
          <p:nvPr/>
        </p:nvSpPr>
        <p:spPr bwMode="auto">
          <a:xfrm>
            <a:off x="5556250" y="4699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61" name="Line 28"/>
          <p:cNvSpPr>
            <a:spLocks noChangeShapeType="1"/>
          </p:cNvSpPr>
          <p:nvPr/>
        </p:nvSpPr>
        <p:spPr bwMode="auto">
          <a:xfrm>
            <a:off x="5541963" y="50085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62" name="Line 29"/>
          <p:cNvSpPr>
            <a:spLocks noChangeShapeType="1"/>
          </p:cNvSpPr>
          <p:nvPr/>
        </p:nvSpPr>
        <p:spPr bwMode="auto">
          <a:xfrm>
            <a:off x="5541963" y="5294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63" name="Text Box 26"/>
          <p:cNvSpPr txBox="1">
            <a:spLocks noChangeArrowheads="1"/>
          </p:cNvSpPr>
          <p:nvPr/>
        </p:nvSpPr>
        <p:spPr bwMode="auto">
          <a:xfrm>
            <a:off x="5540375" y="3608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2564" name="Text Box 26"/>
          <p:cNvSpPr txBox="1">
            <a:spLocks noChangeArrowheads="1"/>
          </p:cNvSpPr>
          <p:nvPr/>
        </p:nvSpPr>
        <p:spPr bwMode="auto">
          <a:xfrm>
            <a:off x="5495925" y="52657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2565" name="Text Box 26"/>
          <p:cNvSpPr txBox="1">
            <a:spLocks noChangeArrowheads="1"/>
          </p:cNvSpPr>
          <p:nvPr/>
        </p:nvSpPr>
        <p:spPr bwMode="auto">
          <a:xfrm>
            <a:off x="5514975" y="49799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2566" name="Text Box 26"/>
          <p:cNvSpPr txBox="1">
            <a:spLocks noChangeArrowheads="1"/>
          </p:cNvSpPr>
          <p:nvPr/>
        </p:nvSpPr>
        <p:spPr bwMode="auto">
          <a:xfrm>
            <a:off x="5505450" y="46847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8232" name="Oval 101"/>
          <p:cNvSpPr>
            <a:spLocks noChangeArrowheads="1"/>
          </p:cNvSpPr>
          <p:nvPr/>
        </p:nvSpPr>
        <p:spPr bwMode="auto">
          <a:xfrm>
            <a:off x="5875338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P4</a:t>
            </a:r>
          </a:p>
        </p:txBody>
      </p:sp>
      <p:sp>
        <p:nvSpPr>
          <p:cNvPr id="22568" name="Freeform 103"/>
          <p:cNvSpPr>
            <a:spLocks/>
          </p:cNvSpPr>
          <p:nvPr/>
        </p:nvSpPr>
        <p:spPr bwMode="auto">
          <a:xfrm>
            <a:off x="6824663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69" name="Freeform 70"/>
          <p:cNvSpPr>
            <a:spLocks/>
          </p:cNvSpPr>
          <p:nvPr/>
        </p:nvSpPr>
        <p:spPr bwMode="auto">
          <a:xfrm>
            <a:off x="635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70" name="Rectangle 23"/>
          <p:cNvSpPr>
            <a:spLocks noChangeArrowheads="1"/>
          </p:cNvSpPr>
          <p:nvPr/>
        </p:nvSpPr>
        <p:spPr bwMode="auto">
          <a:xfrm>
            <a:off x="1231900" y="35718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71" name="Rectangle 24"/>
          <p:cNvSpPr>
            <a:spLocks noChangeArrowheads="1"/>
          </p:cNvSpPr>
          <p:nvPr/>
        </p:nvSpPr>
        <p:spPr bwMode="auto">
          <a:xfrm>
            <a:off x="1193800" y="362585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72" name="Line 25"/>
          <p:cNvSpPr>
            <a:spLocks noChangeShapeType="1"/>
          </p:cNvSpPr>
          <p:nvPr/>
        </p:nvSpPr>
        <p:spPr bwMode="auto">
          <a:xfrm>
            <a:off x="1203325" y="43862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73" name="Text Box 26"/>
          <p:cNvSpPr txBox="1">
            <a:spLocks noChangeArrowheads="1"/>
          </p:cNvSpPr>
          <p:nvPr/>
        </p:nvSpPr>
        <p:spPr bwMode="auto">
          <a:xfrm>
            <a:off x="1160463" y="4368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2574" name="Line 27"/>
          <p:cNvSpPr>
            <a:spLocks noChangeShapeType="1"/>
          </p:cNvSpPr>
          <p:nvPr/>
        </p:nvSpPr>
        <p:spPr bwMode="auto">
          <a:xfrm>
            <a:off x="1211263" y="4706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75" name="Line 28"/>
          <p:cNvSpPr>
            <a:spLocks noChangeShapeType="1"/>
          </p:cNvSpPr>
          <p:nvPr/>
        </p:nvSpPr>
        <p:spPr bwMode="auto">
          <a:xfrm>
            <a:off x="1196975" y="5016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76" name="Line 29"/>
          <p:cNvSpPr>
            <a:spLocks noChangeShapeType="1"/>
          </p:cNvSpPr>
          <p:nvPr/>
        </p:nvSpPr>
        <p:spPr bwMode="auto">
          <a:xfrm>
            <a:off x="1196975" y="53022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77" name="Text Box 26"/>
          <p:cNvSpPr txBox="1">
            <a:spLocks noChangeArrowheads="1"/>
          </p:cNvSpPr>
          <p:nvPr/>
        </p:nvSpPr>
        <p:spPr bwMode="auto">
          <a:xfrm>
            <a:off x="1195388" y="3616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2578" name="Text Box 26"/>
          <p:cNvSpPr txBox="1">
            <a:spLocks noChangeArrowheads="1"/>
          </p:cNvSpPr>
          <p:nvPr/>
        </p:nvSpPr>
        <p:spPr bwMode="auto">
          <a:xfrm>
            <a:off x="1150938" y="52736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2579" name="Text Box 26"/>
          <p:cNvSpPr txBox="1">
            <a:spLocks noChangeArrowheads="1"/>
          </p:cNvSpPr>
          <p:nvPr/>
        </p:nvSpPr>
        <p:spPr bwMode="auto">
          <a:xfrm>
            <a:off x="1169988" y="49879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2580" name="Text Box 26"/>
          <p:cNvSpPr txBox="1">
            <a:spLocks noChangeArrowheads="1"/>
          </p:cNvSpPr>
          <p:nvPr/>
        </p:nvSpPr>
        <p:spPr bwMode="auto">
          <a:xfrm>
            <a:off x="1160463" y="46926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8246" name="Oval 23"/>
          <p:cNvSpPr>
            <a:spLocks noChangeArrowheads="1"/>
          </p:cNvSpPr>
          <p:nvPr/>
        </p:nvSpPr>
        <p:spPr bwMode="auto">
          <a:xfrm>
            <a:off x="1530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P3</a:t>
            </a:r>
          </a:p>
        </p:txBody>
      </p:sp>
      <p:grpSp>
        <p:nvGrpSpPr>
          <p:cNvPr id="22582" name="Group 149"/>
          <p:cNvGrpSpPr>
            <a:grpSpLocks/>
          </p:cNvGrpSpPr>
          <p:nvPr/>
        </p:nvGrpSpPr>
        <p:grpSpPr bwMode="auto">
          <a:xfrm>
            <a:off x="1620838" y="4295775"/>
            <a:ext cx="412750" cy="158750"/>
            <a:chOff x="1287" y="2524"/>
            <a:chExt cx="260" cy="100"/>
          </a:xfrm>
        </p:grpSpPr>
        <p:sp>
          <p:nvSpPr>
            <p:cNvPr id="8302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3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4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5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2583" name="Group 150"/>
          <p:cNvGrpSpPr>
            <a:grpSpLocks/>
          </p:cNvGrpSpPr>
          <p:nvPr/>
        </p:nvGrpSpPr>
        <p:grpSpPr bwMode="auto">
          <a:xfrm>
            <a:off x="5961063" y="4294188"/>
            <a:ext cx="412750" cy="158750"/>
            <a:chOff x="1287" y="2524"/>
            <a:chExt cx="260" cy="100"/>
          </a:xfrm>
        </p:grpSpPr>
        <p:sp>
          <p:nvSpPr>
            <p:cNvPr id="8298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9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0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1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84" name="Freeform 146"/>
          <p:cNvSpPr>
            <a:spLocks/>
          </p:cNvSpPr>
          <p:nvPr/>
        </p:nvSpPr>
        <p:spPr bwMode="auto">
          <a:xfrm>
            <a:off x="4008438" y="3995738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2585" name="Freeform 147"/>
          <p:cNvSpPr>
            <a:spLocks/>
          </p:cNvSpPr>
          <p:nvPr/>
        </p:nvSpPr>
        <p:spPr bwMode="auto">
          <a:xfrm>
            <a:off x="4127500" y="4027488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251" name="Oval 36"/>
          <p:cNvSpPr>
            <a:spLocks noChangeArrowheads="1"/>
          </p:cNvSpPr>
          <p:nvPr/>
        </p:nvSpPr>
        <p:spPr bwMode="auto">
          <a:xfrm>
            <a:off x="7467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62665" name="Group 169"/>
          <p:cNvGrpSpPr>
            <a:grpSpLocks/>
          </p:cNvGrpSpPr>
          <p:nvPr/>
        </p:nvGrpSpPr>
        <p:grpSpPr bwMode="auto">
          <a:xfrm>
            <a:off x="2962275" y="2854325"/>
            <a:ext cx="1292225" cy="1454150"/>
            <a:chOff x="1868" y="1796"/>
            <a:chExt cx="814" cy="916"/>
          </a:xfrm>
        </p:grpSpPr>
        <p:sp>
          <p:nvSpPr>
            <p:cNvPr id="8295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6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32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362668" name="Group 172"/>
          <p:cNvGrpSpPr>
            <a:grpSpLocks/>
          </p:cNvGrpSpPr>
          <p:nvPr/>
        </p:nvGrpSpPr>
        <p:grpSpPr bwMode="auto">
          <a:xfrm>
            <a:off x="3870325" y="2809875"/>
            <a:ext cx="1047750" cy="1441450"/>
            <a:chOff x="2432" y="1758"/>
            <a:chExt cx="660" cy="908"/>
          </a:xfrm>
        </p:grpSpPr>
        <p:sp>
          <p:nvSpPr>
            <p:cNvPr id="8293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29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22589" name="Group 179"/>
          <p:cNvGrpSpPr>
            <a:grpSpLocks/>
          </p:cNvGrpSpPr>
          <p:nvPr/>
        </p:nvGrpSpPr>
        <p:grpSpPr bwMode="auto">
          <a:xfrm>
            <a:off x="169863" y="5126038"/>
            <a:ext cx="800100" cy="828675"/>
            <a:chOff x="-44" y="1473"/>
            <a:chExt cx="981" cy="1105"/>
          </a:xfrm>
        </p:grpSpPr>
        <p:pic>
          <p:nvPicPr>
            <p:cNvPr id="22626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7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22590" name="Group 182"/>
          <p:cNvGrpSpPr>
            <a:grpSpLocks/>
          </p:cNvGrpSpPr>
          <p:nvPr/>
        </p:nvGrpSpPr>
        <p:grpSpPr bwMode="auto">
          <a:xfrm flipH="1">
            <a:off x="7151688" y="5040313"/>
            <a:ext cx="788987" cy="782637"/>
            <a:chOff x="-44" y="1473"/>
            <a:chExt cx="981" cy="1105"/>
          </a:xfrm>
        </p:grpSpPr>
        <p:pic>
          <p:nvPicPr>
            <p:cNvPr id="22624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5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22591" name="Group 185"/>
          <p:cNvGrpSpPr>
            <a:grpSpLocks/>
          </p:cNvGrpSpPr>
          <p:nvPr/>
        </p:nvGrpSpPr>
        <p:grpSpPr bwMode="auto">
          <a:xfrm>
            <a:off x="2741613" y="4625975"/>
            <a:ext cx="358775" cy="704850"/>
            <a:chOff x="4140" y="429"/>
            <a:chExt cx="1425" cy="2396"/>
          </a:xfrm>
        </p:grpSpPr>
        <p:sp>
          <p:nvSpPr>
            <p:cNvPr id="22592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58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594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95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61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597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87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8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63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599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85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6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65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66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602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283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4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2603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2604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281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2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70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06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607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73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09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75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6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7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8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279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80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>
            <a:spLocks/>
          </p:cNvSpPr>
          <p:nvPr/>
        </p:nvSpPr>
        <p:spPr bwMode="auto">
          <a:xfrm>
            <a:off x="1373150" y="1313939"/>
            <a:ext cx="4524968" cy="2721783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endParaRPr lang="en-IN" sz="20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856" y="616730"/>
            <a:ext cx="4632853" cy="380487"/>
          </a:xfrm>
        </p:spPr>
        <p:txBody>
          <a:bodyPr/>
          <a:lstStyle/>
          <a:p>
            <a:r>
              <a:rPr lang="en-US" sz="3600" dirty="0" smtClean="0"/>
              <a:t>To download webpage</a:t>
            </a:r>
            <a:endParaRPr lang="en-IN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82052" y="6380598"/>
            <a:ext cx="2895600" cy="287338"/>
          </a:xfrm>
        </p:spPr>
        <p:txBody>
          <a:bodyPr/>
          <a:lstStyle/>
          <a:p>
            <a:pPr>
              <a:defRPr/>
            </a:pPr>
            <a:r>
              <a:rPr lang="en-US" smtClean="0"/>
              <a:t>Transport</a:t>
            </a:r>
            <a:r>
              <a:rPr lang="en-US" sz="1400" smtClean="0"/>
              <a:t> </a:t>
            </a:r>
            <a:r>
              <a:rPr lang="en-US" smtClean="0"/>
              <a:t>Layer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14" y="6398061"/>
            <a:ext cx="676275" cy="276225"/>
          </a:xfrm>
        </p:spPr>
        <p:txBody>
          <a:bodyPr/>
          <a:lstStyle/>
          <a:p>
            <a:r>
              <a:rPr lang="en-US" altLang="en-US" smtClean="0"/>
              <a:t>3-</a:t>
            </a:r>
            <a:fld id="{C344F164-7FDA-4628-955B-0DA428AD2210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-384305" y="1205294"/>
            <a:ext cx="9177323" cy="2596128"/>
            <a:chOff x="-448959" y="1861076"/>
            <a:chExt cx="9177323" cy="2596128"/>
          </a:xfrm>
        </p:grpSpPr>
        <p:sp>
          <p:nvSpPr>
            <p:cNvPr id="20" name="Rectangle 19"/>
            <p:cNvSpPr/>
            <p:nvPr/>
          </p:nvSpPr>
          <p:spPr>
            <a:xfrm>
              <a:off x="1635656" y="3939918"/>
              <a:ext cx="3783040" cy="5172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35656" y="3085678"/>
              <a:ext cx="3783040" cy="5172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24227" y="2360315"/>
              <a:ext cx="3783040" cy="5172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grpSp>
          <p:nvGrpSpPr>
            <p:cNvPr id="7" name="Group 179"/>
            <p:cNvGrpSpPr>
              <a:grpSpLocks/>
            </p:cNvGrpSpPr>
            <p:nvPr/>
          </p:nvGrpSpPr>
          <p:grpSpPr bwMode="auto">
            <a:xfrm>
              <a:off x="-448959" y="2377650"/>
              <a:ext cx="1649700" cy="1801234"/>
              <a:chOff x="-401" y="1468"/>
              <a:chExt cx="981" cy="1105"/>
            </a:xfrm>
          </p:grpSpPr>
          <p:pic>
            <p:nvPicPr>
              <p:cNvPr id="8" name="Picture 18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01" y="1468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Freeform 181"/>
              <p:cNvSpPr>
                <a:spLocks/>
              </p:cNvSpPr>
              <p:nvPr/>
            </p:nvSpPr>
            <p:spPr bwMode="auto">
              <a:xfrm flipH="1">
                <a:off x="21" y="155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624226" y="2419720"/>
              <a:ext cx="28780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process: Port 80 + data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93122" y="3157334"/>
              <a:ext cx="27402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FTP process: Port 21 + data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35656" y="4013730"/>
              <a:ext cx="28850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Email process: Port 25 + data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13586" y="2445497"/>
              <a:ext cx="12401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, </a:t>
              </a:r>
              <a:r>
                <a:rPr lang="en-US" dirty="0" err="1" smtClean="0"/>
                <a:t>TCPsocket</a:t>
              </a:r>
              <a:endParaRPr lang="en-IN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96402" y="3181786"/>
              <a:ext cx="12745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, </a:t>
              </a:r>
              <a:r>
                <a:rPr lang="en-US" dirty="0" err="1" smtClean="0"/>
                <a:t>UDPsocket</a:t>
              </a:r>
              <a:endParaRPr lang="en-IN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42822" y="4045176"/>
              <a:ext cx="12401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, </a:t>
              </a:r>
              <a:r>
                <a:rPr lang="en-US" dirty="0" err="1" smtClean="0"/>
                <a:t>TCPsocket</a:t>
              </a:r>
              <a:endParaRPr lang="en-IN" dirty="0"/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 bwMode="auto">
            <a:xfrm>
              <a:off x="5975155" y="2784051"/>
              <a:ext cx="1790272" cy="1024876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+mj-lt"/>
                  <a:ea typeface="MS PGothic" panose="020B0600070205080204" pitchFamily="34" charset="-128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9pPr>
            </a:lstStyle>
            <a:p>
              <a:r>
                <a:rPr lang="en-US" sz="2000" kern="0" dirty="0" smtClean="0"/>
                <a:t>Multiplexing</a:t>
              </a:r>
              <a:endParaRPr lang="en-IN" sz="2000" kern="0" dirty="0"/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 bwMode="auto">
            <a:xfrm>
              <a:off x="1504948" y="3435226"/>
              <a:ext cx="3614352" cy="66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+mj-lt"/>
                  <a:ea typeface="MS PGothic" panose="020B0600070205080204" pitchFamily="34" charset="-128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9pPr>
            </a:lstStyle>
            <a:p>
              <a:r>
                <a:rPr lang="en-US" sz="2000" kern="0" dirty="0" smtClean="0"/>
                <a:t>Segment</a:t>
              </a:r>
              <a:endParaRPr lang="en-IN" sz="2000" kern="0" dirty="0"/>
            </a:p>
          </p:txBody>
        </p: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1651224" y="1861076"/>
              <a:ext cx="3614352" cy="66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+mj-lt"/>
                  <a:ea typeface="MS PGothic" panose="020B0600070205080204" pitchFamily="34" charset="-128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9pPr>
            </a:lstStyle>
            <a:p>
              <a:r>
                <a:rPr lang="en-US" sz="2000" kern="0" dirty="0" smtClean="0"/>
                <a:t>Segment</a:t>
              </a:r>
              <a:endParaRPr lang="en-IN" sz="2000" kern="0" dirty="0"/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5418696" y="2614774"/>
              <a:ext cx="566468" cy="5425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V="1">
              <a:off x="5407267" y="3181786"/>
              <a:ext cx="567888" cy="1147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/>
            <p:cNvCxnSpPr>
              <a:stCxn id="20" idx="3"/>
              <a:endCxn id="18" idx="1"/>
            </p:cNvCxnSpPr>
            <p:nvPr/>
          </p:nvCxnSpPr>
          <p:spPr bwMode="auto">
            <a:xfrm flipV="1">
              <a:off x="5418696" y="3296489"/>
              <a:ext cx="556459" cy="90207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/>
            <p:cNvCxnSpPr>
              <a:stCxn id="18" idx="3"/>
            </p:cNvCxnSpPr>
            <p:nvPr/>
          </p:nvCxnSpPr>
          <p:spPr bwMode="auto">
            <a:xfrm>
              <a:off x="7765427" y="3296489"/>
              <a:ext cx="96293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" name="Rectangle 32"/>
          <p:cNvSpPr/>
          <p:nvPr/>
        </p:nvSpPr>
        <p:spPr>
          <a:xfrm>
            <a:off x="2605474" y="6002458"/>
            <a:ext cx="3783040" cy="5172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05474" y="5148218"/>
            <a:ext cx="3783040" cy="5172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94045" y="4422855"/>
            <a:ext cx="3783040" cy="5172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36" name="Group 179"/>
          <p:cNvGrpSpPr>
            <a:grpSpLocks/>
          </p:cNvGrpSpPr>
          <p:nvPr/>
        </p:nvGrpSpPr>
        <p:grpSpPr bwMode="auto">
          <a:xfrm>
            <a:off x="-54532" y="4446026"/>
            <a:ext cx="1392508" cy="1459358"/>
            <a:chOff x="-254" y="1439"/>
            <a:chExt cx="981" cy="1105"/>
          </a:xfrm>
        </p:grpSpPr>
        <p:pic>
          <p:nvPicPr>
            <p:cNvPr id="50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54" y="1439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181"/>
            <p:cNvSpPr>
              <a:spLocks/>
            </p:cNvSpPr>
            <p:nvPr/>
          </p:nvSpPr>
          <p:spPr bwMode="auto">
            <a:xfrm flipH="1">
              <a:off x="152" y="1543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2594044" y="4482260"/>
            <a:ext cx="28780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 process: Port 80 + data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2662940" y="5219874"/>
            <a:ext cx="27402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FTP process: Port 21 + data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2605474" y="6076270"/>
            <a:ext cx="28850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Email process: Port 25 + data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5227988" y="4508037"/>
            <a:ext cx="1240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, </a:t>
            </a:r>
            <a:r>
              <a:rPr lang="en-US" dirty="0" err="1" smtClean="0"/>
              <a:t>TCPsocket</a:t>
            </a:r>
            <a:endParaRPr lang="en-IN" dirty="0"/>
          </a:p>
        </p:txBody>
      </p:sp>
      <p:sp>
        <p:nvSpPr>
          <p:cNvPr id="41" name="Rectangle 40"/>
          <p:cNvSpPr/>
          <p:nvPr/>
        </p:nvSpPr>
        <p:spPr>
          <a:xfrm>
            <a:off x="5298280" y="5244326"/>
            <a:ext cx="1210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,</a:t>
            </a:r>
            <a:r>
              <a:rPr lang="en-US" dirty="0" err="1" smtClean="0"/>
              <a:t>UDPsocket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5212640" y="6107716"/>
            <a:ext cx="1240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, </a:t>
            </a:r>
            <a:r>
              <a:rPr lang="en-US" dirty="0" err="1" smtClean="0"/>
              <a:t>TCPsocket</a:t>
            </a:r>
            <a:endParaRPr lang="en-IN" dirty="0"/>
          </a:p>
        </p:txBody>
      </p:sp>
      <p:sp>
        <p:nvSpPr>
          <p:cNvPr id="43" name="Title 1"/>
          <p:cNvSpPr txBox="1">
            <a:spLocks/>
          </p:cNvSpPr>
          <p:nvPr/>
        </p:nvSpPr>
        <p:spPr bwMode="auto">
          <a:xfrm>
            <a:off x="6944973" y="4846591"/>
            <a:ext cx="1848045" cy="102487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2000" kern="0" dirty="0" smtClean="0"/>
              <a:t>De-multiplexing</a:t>
            </a:r>
            <a:endParaRPr lang="en-IN" sz="2000" kern="0" dirty="0"/>
          </a:p>
        </p:txBody>
      </p:sp>
      <p:sp>
        <p:nvSpPr>
          <p:cNvPr id="44" name="Title 1"/>
          <p:cNvSpPr txBox="1">
            <a:spLocks/>
          </p:cNvSpPr>
          <p:nvPr/>
        </p:nvSpPr>
        <p:spPr bwMode="auto">
          <a:xfrm>
            <a:off x="2474766" y="5497766"/>
            <a:ext cx="3614352" cy="66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2000" kern="0" dirty="0" smtClean="0"/>
              <a:t>Segment</a:t>
            </a:r>
            <a:endParaRPr lang="en-IN" sz="2000" kern="0" dirty="0"/>
          </a:p>
        </p:txBody>
      </p:sp>
      <p:sp>
        <p:nvSpPr>
          <p:cNvPr id="45" name="Title 1"/>
          <p:cNvSpPr txBox="1">
            <a:spLocks/>
          </p:cNvSpPr>
          <p:nvPr/>
        </p:nvSpPr>
        <p:spPr bwMode="auto">
          <a:xfrm>
            <a:off x="2621042" y="3923616"/>
            <a:ext cx="3614352" cy="66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2000" kern="0" dirty="0" smtClean="0"/>
              <a:t>Segment</a:t>
            </a:r>
            <a:endParaRPr lang="en-IN" sz="2000" kern="0" dirty="0"/>
          </a:p>
        </p:txBody>
      </p:sp>
      <p:cxnSp>
        <p:nvCxnSpPr>
          <p:cNvPr id="54" name="Straight Arrow Connector 53"/>
          <p:cNvCxnSpPr>
            <a:stCxn id="43" idx="1"/>
          </p:cNvCxnSpPr>
          <p:nvPr/>
        </p:nvCxnSpPr>
        <p:spPr bwMode="auto">
          <a:xfrm flipH="1" flipV="1">
            <a:off x="6388515" y="4846591"/>
            <a:ext cx="556458" cy="5124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43" idx="1"/>
            <a:endCxn id="34" idx="3"/>
          </p:cNvCxnSpPr>
          <p:nvPr/>
        </p:nvCxnSpPr>
        <p:spPr bwMode="auto">
          <a:xfrm flipH="1">
            <a:off x="6388514" y="5359029"/>
            <a:ext cx="556459" cy="478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>
            <a:stCxn id="43" idx="1"/>
            <a:endCxn id="33" idx="3"/>
          </p:cNvCxnSpPr>
          <p:nvPr/>
        </p:nvCxnSpPr>
        <p:spPr bwMode="auto">
          <a:xfrm flipH="1">
            <a:off x="6388514" y="5359029"/>
            <a:ext cx="556459" cy="9020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itle 1"/>
          <p:cNvSpPr txBox="1">
            <a:spLocks/>
          </p:cNvSpPr>
          <p:nvPr/>
        </p:nvSpPr>
        <p:spPr bwMode="auto">
          <a:xfrm>
            <a:off x="5449689" y="5622576"/>
            <a:ext cx="2176878" cy="56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2000" kern="0" dirty="0" smtClean="0"/>
              <a:t>Transport layer</a:t>
            </a:r>
            <a:endParaRPr lang="en-IN" sz="2000" kern="0" dirty="0"/>
          </a:p>
        </p:txBody>
      </p:sp>
      <p:sp>
        <p:nvSpPr>
          <p:cNvPr id="60" name="Rectangle 59"/>
          <p:cNvSpPr/>
          <p:nvPr/>
        </p:nvSpPr>
        <p:spPr>
          <a:xfrm>
            <a:off x="1198867" y="4622200"/>
            <a:ext cx="963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HTTP:80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191099" y="5094515"/>
            <a:ext cx="82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FTP:21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99111" y="5524150"/>
            <a:ext cx="973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Email-25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 bwMode="auto">
          <a:xfrm flipH="1" flipV="1">
            <a:off x="2072647" y="5828528"/>
            <a:ext cx="521397" cy="4170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61" idx="3"/>
          </p:cNvCxnSpPr>
          <p:nvPr/>
        </p:nvCxnSpPr>
        <p:spPr bwMode="auto">
          <a:xfrm flipH="1" flipV="1">
            <a:off x="2016646" y="5263792"/>
            <a:ext cx="495290" cy="1498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stCxn id="37" idx="1"/>
            <a:endCxn id="60" idx="3"/>
          </p:cNvCxnSpPr>
          <p:nvPr/>
        </p:nvCxnSpPr>
        <p:spPr bwMode="auto">
          <a:xfrm flipH="1">
            <a:off x="2162208" y="4651537"/>
            <a:ext cx="431836" cy="139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Rectangle 68"/>
          <p:cNvSpPr/>
          <p:nvPr/>
        </p:nvSpPr>
        <p:spPr>
          <a:xfrm>
            <a:off x="1042688" y="84941"/>
            <a:ext cx="70484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kern="0" dirty="0" smtClean="0"/>
              <a:t>Multiplexing/ </a:t>
            </a:r>
            <a:r>
              <a:rPr lang="en-US" sz="3200" kern="0" dirty="0"/>
              <a:t>De-multiplexing</a:t>
            </a:r>
            <a:endParaRPr lang="en-IN" sz="3200" kern="0" dirty="0"/>
          </a:p>
          <a:p>
            <a:endParaRPr lang="en-IN" sz="3200" kern="0" dirty="0"/>
          </a:p>
        </p:txBody>
      </p:sp>
      <p:sp>
        <p:nvSpPr>
          <p:cNvPr id="70" name="Rectangle 69"/>
          <p:cNvSpPr/>
          <p:nvPr/>
        </p:nvSpPr>
        <p:spPr>
          <a:xfrm>
            <a:off x="460204" y="1372875"/>
            <a:ext cx="7922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sender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0192" y="4072406"/>
            <a:ext cx="895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receiver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77"/>
          <p:cNvCxnSpPr>
            <a:endCxn id="43" idx="3"/>
          </p:cNvCxnSpPr>
          <p:nvPr/>
        </p:nvCxnSpPr>
        <p:spPr bwMode="auto">
          <a:xfrm flipH="1">
            <a:off x="8793018" y="5359029"/>
            <a:ext cx="35098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itle 1"/>
          <p:cNvSpPr txBox="1">
            <a:spLocks/>
          </p:cNvSpPr>
          <p:nvPr/>
        </p:nvSpPr>
        <p:spPr bwMode="auto">
          <a:xfrm>
            <a:off x="4291258" y="2855273"/>
            <a:ext cx="2176878" cy="56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2000" kern="0" dirty="0" smtClean="0"/>
              <a:t>Transport layer</a:t>
            </a:r>
            <a:endParaRPr lang="en-IN" sz="2000" kern="0" dirty="0"/>
          </a:p>
        </p:txBody>
      </p:sp>
      <p:sp>
        <p:nvSpPr>
          <p:cNvPr id="83" name="Rectangle 82"/>
          <p:cNvSpPr/>
          <p:nvPr/>
        </p:nvSpPr>
        <p:spPr>
          <a:xfrm>
            <a:off x="5237258" y="850848"/>
            <a:ext cx="2601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IP Packet by network layer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flipV="1">
            <a:off x="5449689" y="1126299"/>
            <a:ext cx="223269" cy="1973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697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F7CE75A8-A7D3-41DB-9117-43CE8B776512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pic>
        <p:nvPicPr>
          <p:cNvPr id="23555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0223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75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2" name="Rectangle 6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How demultiplexing works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9224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485775" y="1595438"/>
            <a:ext cx="4438650" cy="27908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host receives IP datagrams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each datagram has source IP address, destination IP address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each datagram carries one transport-layer segment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each segment has source, destination port number 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host uses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IP addresses &amp; port numbers</a:t>
            </a:r>
            <a:r>
              <a:rPr lang="en-US"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sp>
        <p:nvSpPr>
          <p:cNvPr id="9225" name="Text Box 63"/>
          <p:cNvSpPr txBox="1">
            <a:spLocks noChangeArrowheads="1"/>
          </p:cNvSpPr>
          <p:nvPr/>
        </p:nvSpPr>
        <p:spPr bwMode="auto">
          <a:xfrm>
            <a:off x="5307013" y="2108200"/>
            <a:ext cx="156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CC0000"/>
                </a:solidFill>
              </a:rPr>
              <a:t>source port #</a:t>
            </a:r>
            <a:endParaRPr lang="en-US" sz="2400" smtClean="0">
              <a:solidFill>
                <a:srgbClr val="CC0000"/>
              </a:solidFill>
            </a:endParaRPr>
          </a:p>
        </p:txBody>
      </p:sp>
      <p:sp>
        <p:nvSpPr>
          <p:cNvPr id="9226" name="Text Box 64"/>
          <p:cNvSpPr txBox="1">
            <a:spLocks noChangeArrowheads="1"/>
          </p:cNvSpPr>
          <p:nvPr/>
        </p:nvSpPr>
        <p:spPr bwMode="auto">
          <a:xfrm>
            <a:off x="7092950" y="2108200"/>
            <a:ext cx="1328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CC0000"/>
                </a:solidFill>
              </a:rPr>
              <a:t>dest port #</a:t>
            </a:r>
            <a:endParaRPr lang="en-US" sz="2400" smtClean="0">
              <a:solidFill>
                <a:srgbClr val="CC0000"/>
              </a:solidFill>
            </a:endParaRPr>
          </a:p>
        </p:txBody>
      </p:sp>
      <p:sp>
        <p:nvSpPr>
          <p:cNvPr id="9227" name="Line 66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8" name="Line 68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9" name="Line 69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0" name="Text Box 70"/>
          <p:cNvSpPr txBox="1">
            <a:spLocks noChangeArrowheads="1"/>
          </p:cNvSpPr>
          <p:nvPr/>
        </p:nvSpPr>
        <p:spPr bwMode="auto">
          <a:xfrm>
            <a:off x="6450013" y="16557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32 bits</a:t>
            </a:r>
            <a:endParaRPr lang="en-US" sz="2400" smtClean="0"/>
          </a:p>
        </p:txBody>
      </p:sp>
      <p:sp>
        <p:nvSpPr>
          <p:cNvPr id="9231" name="Line 71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2" name="Line 72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3" name="Text Box 73"/>
          <p:cNvSpPr txBox="1">
            <a:spLocks noChangeArrowheads="1"/>
          </p:cNvSpPr>
          <p:nvPr/>
        </p:nvSpPr>
        <p:spPr bwMode="auto">
          <a:xfrm>
            <a:off x="6161088" y="3816350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application</a:t>
            </a:r>
          </a:p>
          <a:p>
            <a:pPr>
              <a:defRPr/>
            </a:pPr>
            <a:r>
              <a:rPr lang="en-US" sz="2000" smtClean="0"/>
              <a:t>data </a:t>
            </a:r>
          </a:p>
          <a:p>
            <a:pPr>
              <a:defRPr/>
            </a:pPr>
            <a:r>
              <a:rPr lang="en-US" sz="2000" smtClean="0"/>
              <a:t>(payload)</a:t>
            </a:r>
            <a:endParaRPr lang="en-US" sz="2400" smtClean="0"/>
          </a:p>
        </p:txBody>
      </p:sp>
      <p:sp>
        <p:nvSpPr>
          <p:cNvPr id="9234" name="Text Box 74"/>
          <p:cNvSpPr txBox="1">
            <a:spLocks noChangeArrowheads="1"/>
          </p:cNvSpPr>
          <p:nvPr/>
        </p:nvSpPr>
        <p:spPr bwMode="auto">
          <a:xfrm>
            <a:off x="5776913" y="2849563"/>
            <a:ext cx="229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other header fields</a:t>
            </a:r>
            <a:endParaRPr lang="en-US" sz="2400" smtClean="0"/>
          </a:p>
        </p:txBody>
      </p:sp>
      <p:sp>
        <p:nvSpPr>
          <p:cNvPr id="9235" name="Text Box 76"/>
          <p:cNvSpPr txBox="1">
            <a:spLocks noChangeArrowheads="1"/>
          </p:cNvSpPr>
          <p:nvPr/>
        </p:nvSpPr>
        <p:spPr bwMode="auto">
          <a:xfrm>
            <a:off x="5480050" y="5380038"/>
            <a:ext cx="306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TCP/UDP segment format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18079</TotalTime>
  <Words>1423</Words>
  <Application>Microsoft Office PowerPoint</Application>
  <PresentationFormat>On-screen Show (4:3)</PresentationFormat>
  <Paragraphs>406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Tahoma</vt:lpstr>
      <vt:lpstr>MS PGothic</vt:lpstr>
      <vt:lpstr>Arial</vt:lpstr>
      <vt:lpstr>Gill Sans MT</vt:lpstr>
      <vt:lpstr>Wingdings</vt:lpstr>
      <vt:lpstr>Times New Roman</vt:lpstr>
      <vt:lpstr>Comic Sans MS</vt:lpstr>
      <vt:lpstr>Courier New</vt:lpstr>
      <vt:lpstr>Symbol</vt:lpstr>
      <vt:lpstr>Arial Narrow</vt:lpstr>
      <vt:lpstr>Wingdings 3</vt:lpstr>
      <vt:lpstr>MS Mincho</vt:lpstr>
      <vt:lpstr>Default Design</vt:lpstr>
      <vt:lpstr>PowerPoint Presentation</vt:lpstr>
      <vt:lpstr>Unit-2: Transport Layer</vt:lpstr>
      <vt:lpstr>Transport services and protocols</vt:lpstr>
      <vt:lpstr>Transport vs. network layer</vt:lpstr>
      <vt:lpstr>Internet transport-layer protocols</vt:lpstr>
      <vt:lpstr>Unit2 outline</vt:lpstr>
      <vt:lpstr>Multiplexing/demultiplexing</vt:lpstr>
      <vt:lpstr>To download webpage</vt:lpstr>
      <vt:lpstr>How demultiplexing works</vt:lpstr>
      <vt:lpstr>Connectionless demultiplexing</vt:lpstr>
      <vt:lpstr>Connectionless demux: example</vt:lpstr>
      <vt:lpstr>Connection-oriented demux</vt:lpstr>
      <vt:lpstr>Connection-oriented demux: example</vt:lpstr>
      <vt:lpstr>Connection-oriented demux: example</vt:lpstr>
      <vt:lpstr>Unit 2 outline</vt:lpstr>
      <vt:lpstr>UDP: User Datagram Protocol [RFC 768]</vt:lpstr>
      <vt:lpstr>UDP: segment header</vt:lpstr>
      <vt:lpstr>UDP checksum</vt:lpstr>
      <vt:lpstr>Internet checksum: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Administrator</cp:lastModifiedBy>
  <cp:revision>300</cp:revision>
  <cp:lastPrinted>2000-04-27T09:23:27Z</cp:lastPrinted>
  <dcterms:created xsi:type="dcterms:W3CDTF">1999-10-08T19:08:27Z</dcterms:created>
  <dcterms:modified xsi:type="dcterms:W3CDTF">2023-03-04T11:05:09Z</dcterms:modified>
</cp:coreProperties>
</file>