
<file path=[Content_Types].xml><?xml version="1.0" encoding="utf-8"?>
<Types xmlns="http://schemas.openxmlformats.org/package/2006/content-types">
  <Default Extension="jfif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87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  <p:sldId id="283" r:id="rId25"/>
    <p:sldId id="284" r:id="rId26"/>
    <p:sldId id="276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742059"/>
            <a:ext cx="10679379" cy="3230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7227" y="2835021"/>
            <a:ext cx="7498080" cy="1543685"/>
          </a:xfrm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Data</a:t>
            </a:r>
            <a:r>
              <a:rPr sz="5400" spc="-13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5" dirty="0">
                <a:solidFill>
                  <a:srgbClr val="90C225"/>
                </a:solidFill>
                <a:latin typeface="Trebuchet MS"/>
                <a:cs typeface="Trebuchet MS"/>
              </a:rPr>
              <a:t>Transmission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Media</a:t>
            </a:r>
            <a:endParaRPr sz="54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US" spc="-5" dirty="0">
                <a:solidFill>
                  <a:srgbClr val="7E7E7E"/>
                </a:solidFill>
                <a:latin typeface="Trebuchet MS"/>
                <a:cs typeface="Trebuchet MS"/>
              </a:rPr>
              <a:t>S.SACHIN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29158"/>
            <a:ext cx="2993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Coaxial</a:t>
            </a:r>
            <a:r>
              <a:rPr sz="3600" spc="-9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Cables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999" y="1371600"/>
            <a:ext cx="8141334" cy="276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Coaxial cable is very commonly used transmission media, for example, TV wire is usually a coaxial cable.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 name of the cable is coaxial as it contains two conductors parallel to each other.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has a higher frequency as compared to Twisted pair cable.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The inner conductor of the coaxial cable is made up of copper, and the outer conductor is made up of copper mesh. The middle core is made up of non-conductive cover that separates the inner conductor from the outer conductor.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4452425"/>
            <a:ext cx="3364523" cy="24020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3ACD-75DE-45E7-99DB-99CA17B5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</a:t>
            </a:r>
            <a:r>
              <a:rPr lang="en-IN" dirty="0" err="1"/>
              <a:t>Coaial</a:t>
            </a:r>
            <a:r>
              <a:rPr lang="en-IN" dirty="0"/>
              <a:t> cable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C647-C42C-485A-AF8B-8C335E0A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52600"/>
            <a:ext cx="10679379" cy="258532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Baseband transmission: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is defined as the process of transmitting a single signal at high speed.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Broadband transmission: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It is defined as the process of transmitting multiple signals simultaneously.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69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481" y="1780159"/>
            <a:ext cx="3696970" cy="206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Bandwidth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TP.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TP.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install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maintain.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expand.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7629" y="1780159"/>
            <a:ext cx="195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Disadvantages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629" y="2337942"/>
            <a:ext cx="3779520" cy="152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7155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failure can take down 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entire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network.</a:t>
            </a:r>
            <a:endParaRPr sz="18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Cost of installation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maintenance is high as compared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TP.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577" y="4212412"/>
            <a:ext cx="8180070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endParaRPr sz="24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51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in analog telephone network where one cable is used to carry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1000s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signal.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Cable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TV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networks.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Traditional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Ethernet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high bandwidth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consequently</a:t>
            </a:r>
            <a:endParaRPr sz="18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3696"/>
            <a:ext cx="436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Coaxial</a:t>
            </a:r>
            <a:r>
              <a:rPr spc="-50" dirty="0"/>
              <a:t> </a:t>
            </a:r>
            <a:r>
              <a:rPr spc="-5" dirty="0"/>
              <a:t>Cables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821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Fiber-Optic</a:t>
            </a:r>
            <a:r>
              <a:rPr spc="-100" dirty="0"/>
              <a:t> </a:t>
            </a:r>
            <a:r>
              <a:rPr spc="-5" dirty="0"/>
              <a:t>Cables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73784"/>
            <a:ext cx="8368030" cy="15024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fiber-optic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cable 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glass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transmit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signal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form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light.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Optical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fiber used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reflection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guide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light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through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channel.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glass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surrounded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cladding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less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dense glass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plastic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below.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5184775"/>
            <a:ext cx="8190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difference between the density of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 layer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beam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light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the core is reflected off the cladding instead of being refracted.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phenomenon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404040"/>
                </a:solidFill>
                <a:latin typeface="Trebuchet MS"/>
                <a:cs typeface="Trebuchet MS"/>
              </a:rPr>
              <a:t>Total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Internal Reflection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467" y="3076955"/>
            <a:ext cx="3985259" cy="1847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19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Fiber-Optic</a:t>
            </a:r>
            <a:r>
              <a:rPr spc="-55" dirty="0"/>
              <a:t> </a:t>
            </a:r>
            <a:r>
              <a:rPr spc="-5" dirty="0"/>
              <a:t>Cables</a:t>
            </a:r>
            <a:r>
              <a:rPr spc="-5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481" y="1475359"/>
            <a:ext cx="3978910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speed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transmission.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attenuated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by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noise.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capacity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transmission.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629" y="1475359"/>
            <a:ext cx="195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Disadvantages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7629" y="1906651"/>
            <a:ext cx="3859529" cy="11017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expensive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medium.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Installation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maintenance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hard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skilled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workers.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577" y="3749420"/>
            <a:ext cx="8288655" cy="2082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Provides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backbone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transmission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media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various companies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wide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bandwidth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cost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effective.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42418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Some cable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TV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companies use combination of optical fiber and coaxial cable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thus creating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hybrid network where optical fiber provides the backbone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structure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coaxial cable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connect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premises.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29158"/>
            <a:ext cx="3275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Unguided</a:t>
            </a:r>
            <a:r>
              <a:rPr sz="3600" spc="-9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Media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187955"/>
            <a:ext cx="8188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Unguided medium transport electromagnetic waves without using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physical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conductor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normally broadcast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space.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260" y="3421379"/>
            <a:ext cx="7315200" cy="18089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6310" y="629158"/>
            <a:ext cx="464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Unguided</a:t>
            </a:r>
            <a:r>
              <a:rPr sz="3600" spc="-6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Media</a:t>
            </a:r>
            <a:r>
              <a:rPr sz="3600" spc="-6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cont..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2187955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Propagation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2759964"/>
            <a:ext cx="7440167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6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Radio</a:t>
            </a:r>
            <a:r>
              <a:rPr spc="-75" dirty="0"/>
              <a:t> </a:t>
            </a:r>
            <a:r>
              <a:rPr spc="-45" dirty="0"/>
              <a:t>Waves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1936"/>
            <a:ext cx="8349615" cy="26466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Frequencies ranging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3kHz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GHz.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Radio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waves,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most part omnidirectional,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antenna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transmits a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radio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signals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they propagate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direction.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Advantage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Sending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Receiving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antenna need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not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aligned.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Disadvantage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Interference between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signals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antenna.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8083" y="3166872"/>
            <a:ext cx="2046731" cy="31043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37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</a:t>
            </a:r>
            <a:r>
              <a:rPr spc="5" dirty="0"/>
              <a:t>c</a:t>
            </a:r>
            <a:r>
              <a:rPr dirty="0"/>
              <a:t>rowav</a:t>
            </a:r>
            <a:r>
              <a:rPr spc="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42059"/>
            <a:ext cx="8321675" cy="32308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Electromagnetic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wave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frequencies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ranging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between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and 300GHz.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Microwaves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unidirectional.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Interferences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signal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minimized.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Disadvantages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 dirty="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l-o-s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propagation,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thus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towers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mounted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antenna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needed to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direct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sight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rebuchet MS"/>
                <a:cs typeface="Trebuchet MS"/>
              </a:rPr>
              <a:t>other.</a:t>
            </a:r>
            <a:endParaRPr sz="1600" dirty="0">
              <a:latin typeface="Trebuchet MS"/>
              <a:cs typeface="Trebuchet MS"/>
            </a:endParaRPr>
          </a:p>
          <a:p>
            <a:pPr marL="756285" marR="74231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VHF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microwaves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penetrate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walls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difficult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receivers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placed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inside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buildings.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971" y="1930907"/>
            <a:ext cx="1115568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671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Infra</a:t>
            </a:r>
            <a:r>
              <a:rPr spc="5" dirty="0"/>
              <a:t>r</a:t>
            </a:r>
            <a:r>
              <a:rPr spc="-5" dirty="0"/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10768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Infrared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waves,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frequencies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300 GHz 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400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THz,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 be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short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Least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interference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signals.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4923" y="2651760"/>
            <a:ext cx="5298948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10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Data</a:t>
            </a:r>
            <a:r>
              <a:rPr spc="-15" dirty="0"/>
              <a:t> </a:t>
            </a:r>
            <a:r>
              <a:rPr spc="-5" dirty="0"/>
              <a:t>Communication?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25881"/>
            <a:ext cx="8336280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DATA communication is a communication channel that carries the information from the sender to the receiver.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 Data is transmitted through the electromagnetic signals.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The main functionality of the transmission media is to carry the information in the form of bits through </a:t>
            </a:r>
            <a:r>
              <a:rPr lang="en-US" b="1" dirty="0">
                <a:latin typeface="Trebuchet MS" panose="020B0603020202020204" pitchFamily="34" charset="0"/>
              </a:rPr>
              <a:t>LAN</a:t>
            </a:r>
            <a:r>
              <a:rPr lang="en-US" dirty="0">
                <a:latin typeface="Trebuchet MS" panose="020B0603020202020204" pitchFamily="34" charset="0"/>
              </a:rPr>
              <a:t>(Local Area Network).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551" y="3736847"/>
            <a:ext cx="4724400" cy="26197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BC4E-0230-6961-A316-FDB9532F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679379" cy="550055"/>
          </a:xfrm>
        </p:spPr>
        <p:txBody>
          <a:bodyPr/>
          <a:lstStyle/>
          <a:p>
            <a:r>
              <a:rPr lang="en-US" dirty="0"/>
              <a:t>Switching Techniques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48AB6-CFE7-8026-E71A-84B27A06BA53}"/>
              </a:ext>
            </a:extLst>
          </p:cNvPr>
          <p:cNvSpPr txBox="1"/>
          <p:nvPr/>
        </p:nvSpPr>
        <p:spPr>
          <a:xfrm>
            <a:off x="609600" y="1143000"/>
            <a:ext cx="8844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In large networks, there can be multiple paths from sender to receiver. The switching technique will decide the best route for data transmission.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Switching technique is used to connect the systems for making one-to-one communication.</a:t>
            </a:r>
          </a:p>
        </p:txBody>
      </p:sp>
      <p:pic>
        <p:nvPicPr>
          <p:cNvPr id="1026" name="Picture 2" descr="Switching techniques">
            <a:extLst>
              <a:ext uri="{FF2B5EF4-FFF2-40B4-BE49-F238E27FC236}">
                <a16:creationId xmlns:a16="http://schemas.microsoft.com/office/drawing/2014/main" id="{8FE6F605-EA35-172A-2202-2010EEDBE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6999"/>
            <a:ext cx="7315200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2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B6B8-9892-9C96-019A-C4C6874E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11EBF-2D9A-52FC-286B-3608ED6BE938}"/>
              </a:ext>
            </a:extLst>
          </p:cNvPr>
          <p:cNvSpPr txBox="1"/>
          <p:nvPr/>
        </p:nvSpPr>
        <p:spPr>
          <a:xfrm>
            <a:off x="756310" y="1600200"/>
            <a:ext cx="89273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Circuit switching is a switching technique that establishes a dedicated path between sender and receiver.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 the Circuit Switching Technique, once the connection is established then the dedicated path will remain to exist until the connection is terminated.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Circuit switching in a network operates in a similar way as the telephone works.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 complete end-to-end path must exist before the communication takes place.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Circuit switching is used in public telephone network. It is used for voice transmission.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Fixed data can be transferred at a time in circuit switching technology.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7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A17F-13A3-BA82-B7D1-2AE6305D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53998"/>
          </a:xfrm>
        </p:spPr>
        <p:txBody>
          <a:bodyPr/>
          <a:lstStyle/>
          <a:p>
            <a:r>
              <a:rPr lang="en-US" dirty="0"/>
              <a:t>Circuit Switching has 3 phases: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8B639-B0D9-4DDA-C0DE-8CA39082B651}"/>
              </a:ext>
            </a:extLst>
          </p:cNvPr>
          <p:cNvSpPr txBox="1"/>
          <p:nvPr/>
        </p:nvSpPr>
        <p:spPr>
          <a:xfrm>
            <a:off x="756310" y="129540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Circuit establishment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Data transfer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Circuit Disconnect</a:t>
            </a:r>
          </a:p>
        </p:txBody>
      </p:sp>
      <p:pic>
        <p:nvPicPr>
          <p:cNvPr id="2052" name="Picture 4" descr="Switching techniques">
            <a:extLst>
              <a:ext uri="{FF2B5EF4-FFF2-40B4-BE49-F238E27FC236}">
                <a16:creationId xmlns:a16="http://schemas.microsoft.com/office/drawing/2014/main" id="{7BC5B621-71F2-4AD8-9F16-10EF35E9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50196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64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0F6A-7515-1291-D034-44309A01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53998"/>
          </a:xfrm>
        </p:spPr>
        <p:txBody>
          <a:bodyPr/>
          <a:lstStyle/>
          <a:p>
            <a:r>
              <a:rPr lang="en-US" dirty="0"/>
              <a:t>Advantage: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23712-9416-2767-ACF4-75A1CDB3D0D8}"/>
              </a:ext>
            </a:extLst>
          </p:cNvPr>
          <p:cNvSpPr txBox="1"/>
          <p:nvPr/>
        </p:nvSpPr>
        <p:spPr>
          <a:xfrm>
            <a:off x="765640" y="1501809"/>
            <a:ext cx="7463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 the case of Circuit Switching technique, the communication channel is dedicated.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It has fixed bandwidth.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378CF-4820-3C66-413C-1554819933AA}"/>
              </a:ext>
            </a:extLst>
          </p:cNvPr>
          <p:cNvSpPr txBox="1"/>
          <p:nvPr/>
        </p:nvSpPr>
        <p:spPr>
          <a:xfrm>
            <a:off x="756310" y="278111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0C225"/>
                </a:solidFill>
                <a:effectLst/>
                <a:uLnTx/>
                <a:uFillTx/>
                <a:latin typeface="Trebuchet MS"/>
                <a:ea typeface="+mj-ea"/>
              </a:rPr>
              <a:t>Disadvantages: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6FD9A-0EBE-157E-6239-5C212833D674}"/>
              </a:ext>
            </a:extLst>
          </p:cNvPr>
          <p:cNvSpPr txBox="1"/>
          <p:nvPr/>
        </p:nvSpPr>
        <p:spPr>
          <a:xfrm>
            <a:off x="838200" y="3581400"/>
            <a:ext cx="7391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Once the dedicated path is established, the only delay occurs in the speed of data transmission.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It takes a long time to establish a connection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approx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10 seconds during which no data can be transmitted.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It is more expensive than other switching techniques as a dedicated path is required for each connection.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 this case, the connection is dedicated therefore no other data can be transferred even if the channel is free.</a:t>
            </a:r>
          </a:p>
        </p:txBody>
      </p:sp>
    </p:spTree>
    <p:extLst>
      <p:ext uri="{BB962C8B-B14F-4D97-AF65-F5344CB8AC3E}">
        <p14:creationId xmlns:p14="http://schemas.microsoft.com/office/powerpoint/2010/main" val="321157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FB4C-80BA-7196-27BD-7BBAD81E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C1746-2522-38A7-468F-EB77D8DA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0" y="2171700"/>
            <a:ext cx="767312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2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25AA-3A3F-873B-41CD-222D4C1C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C85DF-ED05-195E-097A-67C8BA5B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10" y="1600200"/>
            <a:ext cx="909872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5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044" y="1677923"/>
            <a:ext cx="7005828" cy="3683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2401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components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 </a:t>
            </a:r>
            <a:r>
              <a:rPr spc="-1070" dirty="0"/>
              <a:t> </a:t>
            </a:r>
            <a:r>
              <a:rPr spc="-5" dirty="0"/>
              <a:t>communication</a:t>
            </a:r>
            <a:r>
              <a:rPr spc="-35" dirty="0"/>
              <a:t> </a:t>
            </a:r>
            <a:r>
              <a:rPr spc="-5" dirty="0"/>
              <a:t>system?</a:t>
            </a:r>
          </a:p>
        </p:txBody>
      </p:sp>
      <p:sp>
        <p:nvSpPr>
          <p:cNvPr id="3" name="object 3"/>
          <p:cNvSpPr/>
          <p:nvPr/>
        </p:nvSpPr>
        <p:spPr>
          <a:xfrm>
            <a:off x="681990" y="3711702"/>
            <a:ext cx="1301750" cy="780415"/>
          </a:xfrm>
          <a:custGeom>
            <a:avLst/>
            <a:gdLst/>
            <a:ahLst/>
            <a:cxnLst/>
            <a:rect l="l" t="t" r="r" b="b"/>
            <a:pathLst>
              <a:path w="1301750" h="780414">
                <a:moveTo>
                  <a:pt x="1223517" y="0"/>
                </a:moveTo>
                <a:lnTo>
                  <a:pt x="78028" y="0"/>
                </a:lnTo>
                <a:lnTo>
                  <a:pt x="47657" y="6129"/>
                </a:lnTo>
                <a:lnTo>
                  <a:pt x="22855" y="22844"/>
                </a:lnTo>
                <a:lnTo>
                  <a:pt x="6132" y="47630"/>
                </a:lnTo>
                <a:lnTo>
                  <a:pt x="0" y="77978"/>
                </a:lnTo>
                <a:lnTo>
                  <a:pt x="0" y="702310"/>
                </a:lnTo>
                <a:lnTo>
                  <a:pt x="6132" y="732657"/>
                </a:lnTo>
                <a:lnTo>
                  <a:pt x="22855" y="757443"/>
                </a:lnTo>
                <a:lnTo>
                  <a:pt x="47657" y="774158"/>
                </a:lnTo>
                <a:lnTo>
                  <a:pt x="78028" y="780288"/>
                </a:lnTo>
                <a:lnTo>
                  <a:pt x="1223517" y="780288"/>
                </a:lnTo>
                <a:lnTo>
                  <a:pt x="1253865" y="774158"/>
                </a:lnTo>
                <a:lnTo>
                  <a:pt x="1278651" y="757443"/>
                </a:lnTo>
                <a:lnTo>
                  <a:pt x="1295366" y="732657"/>
                </a:lnTo>
                <a:lnTo>
                  <a:pt x="1301496" y="702310"/>
                </a:lnTo>
                <a:lnTo>
                  <a:pt x="1301496" y="77978"/>
                </a:lnTo>
                <a:lnTo>
                  <a:pt x="1295366" y="47630"/>
                </a:lnTo>
                <a:lnTo>
                  <a:pt x="1278651" y="22844"/>
                </a:lnTo>
                <a:lnTo>
                  <a:pt x="1253865" y="6129"/>
                </a:lnTo>
                <a:lnTo>
                  <a:pt x="122351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499" y="3956050"/>
            <a:ext cx="720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2264" y="3939540"/>
            <a:ext cx="276225" cy="323215"/>
          </a:xfrm>
          <a:custGeom>
            <a:avLst/>
            <a:gdLst/>
            <a:ahLst/>
            <a:cxnLst/>
            <a:rect l="l" t="t" r="r" b="b"/>
            <a:pathLst>
              <a:path w="276225" h="323214">
                <a:moveTo>
                  <a:pt x="137922" y="0"/>
                </a:moveTo>
                <a:lnTo>
                  <a:pt x="137922" y="64643"/>
                </a:lnTo>
                <a:lnTo>
                  <a:pt x="0" y="64643"/>
                </a:lnTo>
                <a:lnTo>
                  <a:pt x="0" y="258445"/>
                </a:lnTo>
                <a:lnTo>
                  <a:pt x="137922" y="258445"/>
                </a:lnTo>
                <a:lnTo>
                  <a:pt x="137922" y="323088"/>
                </a:lnTo>
                <a:lnTo>
                  <a:pt x="275844" y="161544"/>
                </a:lnTo>
                <a:lnTo>
                  <a:pt x="137922" y="0"/>
                </a:lnTo>
                <a:close/>
              </a:path>
            </a:pathLst>
          </a:custGeom>
          <a:solidFill>
            <a:srgbClr val="C5D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4694" y="3711702"/>
            <a:ext cx="1300480" cy="780415"/>
          </a:xfrm>
          <a:custGeom>
            <a:avLst/>
            <a:gdLst/>
            <a:ahLst/>
            <a:cxnLst/>
            <a:rect l="l" t="t" r="r" b="b"/>
            <a:pathLst>
              <a:path w="1300479" h="780414">
                <a:moveTo>
                  <a:pt x="1221994" y="0"/>
                </a:moveTo>
                <a:lnTo>
                  <a:pt x="77978" y="0"/>
                </a:lnTo>
                <a:lnTo>
                  <a:pt x="47630" y="6129"/>
                </a:lnTo>
                <a:lnTo>
                  <a:pt x="22844" y="22844"/>
                </a:lnTo>
                <a:lnTo>
                  <a:pt x="6129" y="47630"/>
                </a:lnTo>
                <a:lnTo>
                  <a:pt x="0" y="77978"/>
                </a:lnTo>
                <a:lnTo>
                  <a:pt x="0" y="702310"/>
                </a:lnTo>
                <a:lnTo>
                  <a:pt x="6129" y="732657"/>
                </a:lnTo>
                <a:lnTo>
                  <a:pt x="22844" y="757443"/>
                </a:lnTo>
                <a:lnTo>
                  <a:pt x="47630" y="774158"/>
                </a:lnTo>
                <a:lnTo>
                  <a:pt x="77978" y="780288"/>
                </a:lnTo>
                <a:lnTo>
                  <a:pt x="1221994" y="780288"/>
                </a:lnTo>
                <a:lnTo>
                  <a:pt x="1252341" y="774158"/>
                </a:lnTo>
                <a:lnTo>
                  <a:pt x="1277127" y="757443"/>
                </a:lnTo>
                <a:lnTo>
                  <a:pt x="1293842" y="732657"/>
                </a:lnTo>
                <a:lnTo>
                  <a:pt x="1299971" y="702310"/>
                </a:lnTo>
                <a:lnTo>
                  <a:pt x="1299971" y="77978"/>
                </a:lnTo>
                <a:lnTo>
                  <a:pt x="1293842" y="47630"/>
                </a:lnTo>
                <a:lnTo>
                  <a:pt x="1277127" y="22844"/>
                </a:lnTo>
                <a:lnTo>
                  <a:pt x="1252341" y="6129"/>
                </a:lnTo>
                <a:lnTo>
                  <a:pt x="1221994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0007" y="3956050"/>
            <a:ext cx="608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34967" y="3939540"/>
            <a:ext cx="276225" cy="323215"/>
          </a:xfrm>
          <a:custGeom>
            <a:avLst/>
            <a:gdLst/>
            <a:ahLst/>
            <a:cxnLst/>
            <a:rect l="l" t="t" r="r" b="b"/>
            <a:pathLst>
              <a:path w="276225" h="323214">
                <a:moveTo>
                  <a:pt x="137922" y="0"/>
                </a:moveTo>
                <a:lnTo>
                  <a:pt x="137922" y="64643"/>
                </a:lnTo>
                <a:lnTo>
                  <a:pt x="0" y="64643"/>
                </a:lnTo>
                <a:lnTo>
                  <a:pt x="0" y="258445"/>
                </a:lnTo>
                <a:lnTo>
                  <a:pt x="137922" y="258445"/>
                </a:lnTo>
                <a:lnTo>
                  <a:pt x="137922" y="323088"/>
                </a:lnTo>
                <a:lnTo>
                  <a:pt x="275844" y="161544"/>
                </a:lnTo>
                <a:lnTo>
                  <a:pt x="137922" y="0"/>
                </a:lnTo>
                <a:close/>
              </a:path>
            </a:pathLst>
          </a:custGeom>
          <a:solidFill>
            <a:srgbClr val="C5D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5873" y="3711702"/>
            <a:ext cx="1301750" cy="780415"/>
          </a:xfrm>
          <a:custGeom>
            <a:avLst/>
            <a:gdLst/>
            <a:ahLst/>
            <a:cxnLst/>
            <a:rect l="l" t="t" r="r" b="b"/>
            <a:pathLst>
              <a:path w="1301750" h="780414">
                <a:moveTo>
                  <a:pt x="1223517" y="0"/>
                </a:moveTo>
                <a:lnTo>
                  <a:pt x="77977" y="0"/>
                </a:lnTo>
                <a:lnTo>
                  <a:pt x="47630" y="6129"/>
                </a:lnTo>
                <a:lnTo>
                  <a:pt x="22844" y="22844"/>
                </a:lnTo>
                <a:lnTo>
                  <a:pt x="6129" y="47630"/>
                </a:lnTo>
                <a:lnTo>
                  <a:pt x="0" y="77978"/>
                </a:lnTo>
                <a:lnTo>
                  <a:pt x="0" y="702310"/>
                </a:lnTo>
                <a:lnTo>
                  <a:pt x="6129" y="732657"/>
                </a:lnTo>
                <a:lnTo>
                  <a:pt x="22844" y="757443"/>
                </a:lnTo>
                <a:lnTo>
                  <a:pt x="47630" y="774158"/>
                </a:lnTo>
                <a:lnTo>
                  <a:pt x="77977" y="780288"/>
                </a:lnTo>
                <a:lnTo>
                  <a:pt x="1223517" y="780288"/>
                </a:lnTo>
                <a:lnTo>
                  <a:pt x="1253865" y="774158"/>
                </a:lnTo>
                <a:lnTo>
                  <a:pt x="1278651" y="757443"/>
                </a:lnTo>
                <a:lnTo>
                  <a:pt x="1295366" y="732657"/>
                </a:lnTo>
                <a:lnTo>
                  <a:pt x="1301496" y="702310"/>
                </a:lnTo>
                <a:lnTo>
                  <a:pt x="1301496" y="77978"/>
                </a:lnTo>
                <a:lnTo>
                  <a:pt x="1295366" y="47630"/>
                </a:lnTo>
                <a:lnTo>
                  <a:pt x="1278651" y="22844"/>
                </a:lnTo>
                <a:lnTo>
                  <a:pt x="1253865" y="6129"/>
                </a:lnTo>
                <a:lnTo>
                  <a:pt x="1223517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1238" y="3956050"/>
            <a:ext cx="808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ocols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56147" y="3939540"/>
            <a:ext cx="276225" cy="323215"/>
          </a:xfrm>
          <a:custGeom>
            <a:avLst/>
            <a:gdLst/>
            <a:ahLst/>
            <a:cxnLst/>
            <a:rect l="l" t="t" r="r" b="b"/>
            <a:pathLst>
              <a:path w="276225" h="323214">
                <a:moveTo>
                  <a:pt x="137922" y="0"/>
                </a:moveTo>
                <a:lnTo>
                  <a:pt x="137922" y="64643"/>
                </a:lnTo>
                <a:lnTo>
                  <a:pt x="0" y="64643"/>
                </a:lnTo>
                <a:lnTo>
                  <a:pt x="0" y="258445"/>
                </a:lnTo>
                <a:lnTo>
                  <a:pt x="137922" y="258445"/>
                </a:lnTo>
                <a:lnTo>
                  <a:pt x="137922" y="323088"/>
                </a:lnTo>
                <a:lnTo>
                  <a:pt x="275843" y="161544"/>
                </a:lnTo>
                <a:lnTo>
                  <a:pt x="137922" y="0"/>
                </a:lnTo>
                <a:close/>
              </a:path>
            </a:pathLst>
          </a:custGeom>
          <a:solidFill>
            <a:srgbClr val="C5D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137147" y="3701796"/>
            <a:ext cx="1321435" cy="800100"/>
            <a:chOff x="6137147" y="3701796"/>
            <a:chExt cx="1321435" cy="800100"/>
          </a:xfrm>
        </p:grpSpPr>
        <p:sp>
          <p:nvSpPr>
            <p:cNvPr id="13" name="object 13"/>
            <p:cNvSpPr/>
            <p:nvPr/>
          </p:nvSpPr>
          <p:spPr>
            <a:xfrm>
              <a:off x="6147053" y="3711702"/>
              <a:ext cx="1301750" cy="780415"/>
            </a:xfrm>
            <a:custGeom>
              <a:avLst/>
              <a:gdLst/>
              <a:ahLst/>
              <a:cxnLst/>
              <a:rect l="l" t="t" r="r" b="b"/>
              <a:pathLst>
                <a:path w="1301750" h="780414">
                  <a:moveTo>
                    <a:pt x="1223518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702310"/>
                  </a:lnTo>
                  <a:lnTo>
                    <a:pt x="6129" y="732657"/>
                  </a:lnTo>
                  <a:lnTo>
                    <a:pt x="22844" y="757443"/>
                  </a:lnTo>
                  <a:lnTo>
                    <a:pt x="47630" y="774158"/>
                  </a:lnTo>
                  <a:lnTo>
                    <a:pt x="77978" y="780288"/>
                  </a:lnTo>
                  <a:lnTo>
                    <a:pt x="1223518" y="780288"/>
                  </a:lnTo>
                  <a:lnTo>
                    <a:pt x="1253865" y="774158"/>
                  </a:lnTo>
                  <a:lnTo>
                    <a:pt x="1278651" y="757443"/>
                  </a:lnTo>
                  <a:lnTo>
                    <a:pt x="1295366" y="732657"/>
                  </a:lnTo>
                  <a:lnTo>
                    <a:pt x="1301496" y="702310"/>
                  </a:lnTo>
                  <a:lnTo>
                    <a:pt x="1301496" y="77978"/>
                  </a:lnTo>
                  <a:lnTo>
                    <a:pt x="1295366" y="47630"/>
                  </a:lnTo>
                  <a:lnTo>
                    <a:pt x="1278651" y="22844"/>
                  </a:lnTo>
                  <a:lnTo>
                    <a:pt x="1253865" y="6129"/>
                  </a:lnTo>
                  <a:lnTo>
                    <a:pt x="122351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7053" y="3711702"/>
              <a:ext cx="1301750" cy="780415"/>
            </a:xfrm>
            <a:custGeom>
              <a:avLst/>
              <a:gdLst/>
              <a:ahLst/>
              <a:cxnLst/>
              <a:rect l="l" t="t" r="r" b="b"/>
              <a:pathLst>
                <a:path w="1301750" h="780414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1223518" y="0"/>
                  </a:lnTo>
                  <a:lnTo>
                    <a:pt x="1253865" y="6129"/>
                  </a:lnTo>
                  <a:lnTo>
                    <a:pt x="1278651" y="22844"/>
                  </a:lnTo>
                  <a:lnTo>
                    <a:pt x="1295366" y="47630"/>
                  </a:lnTo>
                  <a:lnTo>
                    <a:pt x="1301496" y="77978"/>
                  </a:lnTo>
                  <a:lnTo>
                    <a:pt x="1301496" y="702310"/>
                  </a:lnTo>
                  <a:lnTo>
                    <a:pt x="1295366" y="732657"/>
                  </a:lnTo>
                  <a:lnTo>
                    <a:pt x="1278651" y="757443"/>
                  </a:lnTo>
                  <a:lnTo>
                    <a:pt x="1253865" y="774158"/>
                  </a:lnTo>
                  <a:lnTo>
                    <a:pt x="1223518" y="780288"/>
                  </a:lnTo>
                  <a:lnTo>
                    <a:pt x="77978" y="780288"/>
                  </a:lnTo>
                  <a:lnTo>
                    <a:pt x="47630" y="774158"/>
                  </a:lnTo>
                  <a:lnTo>
                    <a:pt x="22844" y="757443"/>
                  </a:lnTo>
                  <a:lnTo>
                    <a:pt x="6129" y="732657"/>
                  </a:lnTo>
                  <a:lnTo>
                    <a:pt x="0" y="702310"/>
                  </a:lnTo>
                  <a:lnTo>
                    <a:pt x="0" y="7797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7003" y="3856482"/>
            <a:ext cx="1101725" cy="4540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0355" marR="5080" indent="-288290">
              <a:lnSpc>
                <a:spcPts val="1570"/>
              </a:lnSpc>
              <a:spcBef>
                <a:spcPts val="340"/>
              </a:spcBef>
            </a:pP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78852" y="3939540"/>
            <a:ext cx="276225" cy="323215"/>
          </a:xfrm>
          <a:custGeom>
            <a:avLst/>
            <a:gdLst/>
            <a:ahLst/>
            <a:cxnLst/>
            <a:rect l="l" t="t" r="r" b="b"/>
            <a:pathLst>
              <a:path w="276225" h="323214">
                <a:moveTo>
                  <a:pt x="137922" y="0"/>
                </a:moveTo>
                <a:lnTo>
                  <a:pt x="137922" y="64643"/>
                </a:lnTo>
                <a:lnTo>
                  <a:pt x="0" y="64643"/>
                </a:lnTo>
                <a:lnTo>
                  <a:pt x="0" y="258445"/>
                </a:lnTo>
                <a:lnTo>
                  <a:pt x="137922" y="258445"/>
                </a:lnTo>
                <a:lnTo>
                  <a:pt x="137922" y="323088"/>
                </a:lnTo>
                <a:lnTo>
                  <a:pt x="275844" y="161544"/>
                </a:lnTo>
                <a:lnTo>
                  <a:pt x="137922" y="0"/>
                </a:lnTo>
                <a:close/>
              </a:path>
            </a:pathLst>
          </a:custGeom>
          <a:solidFill>
            <a:srgbClr val="C5D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959852" y="3701796"/>
            <a:ext cx="1321435" cy="800100"/>
            <a:chOff x="7959852" y="3701796"/>
            <a:chExt cx="1321435" cy="800100"/>
          </a:xfrm>
        </p:grpSpPr>
        <p:sp>
          <p:nvSpPr>
            <p:cNvPr id="18" name="object 18"/>
            <p:cNvSpPr/>
            <p:nvPr/>
          </p:nvSpPr>
          <p:spPr>
            <a:xfrm>
              <a:off x="7969758" y="3711702"/>
              <a:ext cx="1301750" cy="780415"/>
            </a:xfrm>
            <a:custGeom>
              <a:avLst/>
              <a:gdLst/>
              <a:ahLst/>
              <a:cxnLst/>
              <a:rect l="l" t="t" r="r" b="b"/>
              <a:pathLst>
                <a:path w="1301750" h="780414">
                  <a:moveTo>
                    <a:pt x="1223518" y="0"/>
                  </a:moveTo>
                  <a:lnTo>
                    <a:pt x="77977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702310"/>
                  </a:lnTo>
                  <a:lnTo>
                    <a:pt x="6129" y="732657"/>
                  </a:lnTo>
                  <a:lnTo>
                    <a:pt x="22844" y="757443"/>
                  </a:lnTo>
                  <a:lnTo>
                    <a:pt x="47630" y="774158"/>
                  </a:lnTo>
                  <a:lnTo>
                    <a:pt x="77977" y="780288"/>
                  </a:lnTo>
                  <a:lnTo>
                    <a:pt x="1223518" y="780288"/>
                  </a:lnTo>
                  <a:lnTo>
                    <a:pt x="1253865" y="774158"/>
                  </a:lnTo>
                  <a:lnTo>
                    <a:pt x="1278651" y="757443"/>
                  </a:lnTo>
                  <a:lnTo>
                    <a:pt x="1295366" y="732657"/>
                  </a:lnTo>
                  <a:lnTo>
                    <a:pt x="1301496" y="702310"/>
                  </a:lnTo>
                  <a:lnTo>
                    <a:pt x="1301496" y="77978"/>
                  </a:lnTo>
                  <a:lnTo>
                    <a:pt x="1295366" y="47630"/>
                  </a:lnTo>
                  <a:lnTo>
                    <a:pt x="1278651" y="22844"/>
                  </a:lnTo>
                  <a:lnTo>
                    <a:pt x="1253865" y="6129"/>
                  </a:lnTo>
                  <a:lnTo>
                    <a:pt x="1223518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9758" y="3711702"/>
              <a:ext cx="1301750" cy="780415"/>
            </a:xfrm>
            <a:custGeom>
              <a:avLst/>
              <a:gdLst/>
              <a:ahLst/>
              <a:cxnLst/>
              <a:rect l="l" t="t" r="r" b="b"/>
              <a:pathLst>
                <a:path w="1301750" h="780414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7" y="0"/>
                  </a:lnTo>
                  <a:lnTo>
                    <a:pt x="1223518" y="0"/>
                  </a:lnTo>
                  <a:lnTo>
                    <a:pt x="1253865" y="6129"/>
                  </a:lnTo>
                  <a:lnTo>
                    <a:pt x="1278651" y="22844"/>
                  </a:lnTo>
                  <a:lnTo>
                    <a:pt x="1295366" y="47630"/>
                  </a:lnTo>
                  <a:lnTo>
                    <a:pt x="1301496" y="77978"/>
                  </a:lnTo>
                  <a:lnTo>
                    <a:pt x="1301496" y="702310"/>
                  </a:lnTo>
                  <a:lnTo>
                    <a:pt x="1295366" y="732657"/>
                  </a:lnTo>
                  <a:lnTo>
                    <a:pt x="1278651" y="757443"/>
                  </a:lnTo>
                  <a:lnTo>
                    <a:pt x="1253865" y="774158"/>
                  </a:lnTo>
                  <a:lnTo>
                    <a:pt x="1223518" y="780288"/>
                  </a:lnTo>
                  <a:lnTo>
                    <a:pt x="77977" y="780288"/>
                  </a:lnTo>
                  <a:lnTo>
                    <a:pt x="47630" y="774158"/>
                  </a:lnTo>
                  <a:lnTo>
                    <a:pt x="22844" y="757443"/>
                  </a:lnTo>
                  <a:lnTo>
                    <a:pt x="6129" y="732657"/>
                  </a:lnTo>
                  <a:lnTo>
                    <a:pt x="0" y="702310"/>
                  </a:lnTo>
                  <a:lnTo>
                    <a:pt x="0" y="7797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41283" y="3956050"/>
            <a:ext cx="756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Receiver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74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5" dirty="0"/>
              <a:t> </a:t>
            </a:r>
            <a:r>
              <a:rPr spc="-5" dirty="0"/>
              <a:t>is</a:t>
            </a:r>
            <a:r>
              <a:rPr spc="-75" dirty="0"/>
              <a:t> </a:t>
            </a:r>
            <a:r>
              <a:rPr spc="-35" dirty="0"/>
              <a:t>Transmission</a:t>
            </a:r>
            <a:r>
              <a:rPr spc="-25" dirty="0"/>
              <a:t> </a:t>
            </a:r>
            <a:r>
              <a:rPr spc="-5" dirty="0"/>
              <a:t>Media?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6432"/>
            <a:ext cx="8378825" cy="155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18159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25" dirty="0">
                <a:solidFill>
                  <a:srgbClr val="404040"/>
                </a:solidFill>
                <a:latin typeface="Trebuchet MS"/>
                <a:cs typeface="Trebuchet MS"/>
              </a:rPr>
              <a:t>Transmission</a:t>
            </a:r>
            <a:r>
              <a:rPr sz="20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Media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communication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refers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pathway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carries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sender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receiver.</a:t>
            </a:r>
            <a:endParaRPr sz="1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Transmission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media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usually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space,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metallic cable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optical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fiber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transmit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places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forms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electromagnetic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electrical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signals.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07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35" dirty="0"/>
              <a:t>Transmission</a:t>
            </a:r>
            <a:r>
              <a:rPr spc="-25" dirty="0"/>
              <a:t> </a:t>
            </a:r>
            <a:r>
              <a:rPr spc="-5" dirty="0"/>
              <a:t>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22FCB-33F9-461D-A1BA-B693493A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21910"/>
            <a:ext cx="7863220" cy="4014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809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Guided</a:t>
            </a:r>
            <a:r>
              <a:rPr spc="-80" dirty="0"/>
              <a:t> </a:t>
            </a:r>
            <a:r>
              <a:rPr spc="-5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540090" cy="250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Guided medium transport electrical </a:t>
            </a:r>
            <a:r>
              <a:rPr lang="en-IN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lang="en-US" dirty="0" err="1">
                <a:latin typeface="Trebuchet MS" panose="020B0603020202020204" pitchFamily="34" charset="0"/>
              </a:rPr>
              <a:t>i</a:t>
            </a:r>
            <a:r>
              <a:rPr lang="en-US" spc="-5" dirty="0" err="1">
                <a:solidFill>
                  <a:srgbClr val="404040"/>
                </a:solidFill>
                <a:latin typeface="Trebuchet MS"/>
              </a:rPr>
              <a:t>gnals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from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sender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 receiver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means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connected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conductor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them.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exists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direct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connection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sender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receiver.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Exists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endParaRPr sz="1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Twisted-Pair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Cables.</a:t>
            </a:r>
            <a:endParaRPr sz="16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Coaxial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Cables.</a:t>
            </a:r>
            <a:endParaRPr sz="16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Optical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Fiber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Cables.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80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Twisted-Pair</a:t>
            </a:r>
            <a:r>
              <a:rPr spc="-85" dirty="0"/>
              <a:t> </a:t>
            </a:r>
            <a:r>
              <a:rPr spc="-5" dirty="0"/>
              <a:t>Cable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810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Twisted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pair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consists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two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conductor,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its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own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plastic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insulation,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twisted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together,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shown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figure.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5041519"/>
            <a:ext cx="8401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19011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wires	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 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carry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signals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receiver,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ground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reference.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receiver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051" y="2732532"/>
            <a:ext cx="4547615" cy="20833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481" y="1780159"/>
            <a:ext cx="3288029" cy="193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Advantages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Cheap.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Easy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install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maintain.</a:t>
            </a:r>
            <a:endParaRPr sz="1800" dirty="0">
              <a:latin typeface="Trebuchet MS"/>
              <a:cs typeface="Trebuchet MS"/>
            </a:endParaRPr>
          </a:p>
          <a:p>
            <a:pPr marL="355600" marR="568960" indent="-3435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wide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frequencies.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7629" y="1780159"/>
            <a:ext cx="195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Disadvantages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629" y="2211923"/>
            <a:ext cx="3797935" cy="15024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Short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range.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Higher the frequencies, more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attenuation.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577" y="4212412"/>
            <a:ext cx="6878320" cy="125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telephone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provide voice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channels.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local area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 data transmission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low.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23696"/>
            <a:ext cx="5368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Twisted-Pair</a:t>
            </a:r>
            <a:r>
              <a:rPr spc="-50" dirty="0"/>
              <a:t> </a:t>
            </a:r>
            <a:r>
              <a:rPr spc="-5" dirty="0"/>
              <a:t>Cables</a:t>
            </a:r>
            <a:r>
              <a:rPr spc="-40" dirty="0"/>
              <a:t> </a:t>
            </a:r>
            <a:r>
              <a:rPr spc="-5" dirty="0"/>
              <a:t>cont..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BFC4-B442-462B-BEDB-9AEF4DD0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Twisted pair Cables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C339-7875-4AE0-90F6-8AE0ECFD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310" y="1742059"/>
            <a:ext cx="10679379" cy="1938992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anose="020B0604020202020204" pitchFamily="2" charset="0"/>
              </a:rPr>
              <a:t>Unshielded Twisted Pair (UTP):</a:t>
            </a:r>
            <a:r>
              <a:rPr lang="en-US" b="0" i="0" dirty="0">
                <a:effectLst/>
                <a:latin typeface="Nunito" panose="020B0604020202020204" pitchFamily="2" charset="0"/>
              </a:rPr>
              <a:t> </a:t>
            </a:r>
            <a:br>
              <a:rPr lang="en-US" b="0" i="0" dirty="0">
                <a:effectLst/>
                <a:latin typeface="Nunito" panose="020B0604020202020204" pitchFamily="2" charset="0"/>
              </a:rPr>
            </a:br>
            <a:r>
              <a:rPr lang="en-US" b="0" i="0" dirty="0">
                <a:effectLst/>
                <a:latin typeface="Nunito" panose="020B0604020202020204" pitchFamily="2" charset="0"/>
              </a:rPr>
              <a:t>UTP consists of two insulated copper wires twisted around one another.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anose="020B0604020202020204" pitchFamily="2" charset="0"/>
              </a:rPr>
              <a:t>This type of cable has the ability to block interference and does not depend on a physical shield for this </a:t>
            </a:r>
          </a:p>
          <a:p>
            <a:pPr algn="l" fontAlgn="base"/>
            <a:r>
              <a:rPr lang="en-US" b="0" i="0" dirty="0">
                <a:effectLst/>
                <a:latin typeface="Nunito" panose="020B0604020202020204" pitchFamily="2" charset="0"/>
              </a:rPr>
              <a:t>purpose.</a:t>
            </a:r>
          </a:p>
          <a:p>
            <a:pPr algn="l" fontAlgn="base"/>
            <a:r>
              <a:rPr lang="en-US" b="0" i="0" dirty="0">
                <a:effectLst/>
                <a:latin typeface="Nunito" panose="020B0604020202020204" pitchFamily="2" charset="0"/>
              </a:rPr>
              <a:t> It is used for telephonic applications.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81A42-C475-4600-B14F-33CD93A0A2CD}"/>
              </a:ext>
            </a:extLst>
          </p:cNvPr>
          <p:cNvSpPr txBox="1"/>
          <p:nvPr/>
        </p:nvSpPr>
        <p:spPr>
          <a:xfrm>
            <a:off x="609600" y="3681051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Nunito" panose="020B0604020202020204" pitchFamily="2" charset="0"/>
              </a:rPr>
              <a:t>Shielded Twisted Pair (STP):</a:t>
            </a:r>
            <a:r>
              <a:rPr lang="en-US" b="0" i="0" dirty="0">
                <a:effectLst/>
                <a:latin typeface="Nunito" panose="020B0604020202020204" pitchFamily="2" charset="0"/>
              </a:rPr>
              <a:t> </a:t>
            </a:r>
            <a:br>
              <a:rPr lang="en-US" b="0" i="0" dirty="0">
                <a:effectLst/>
                <a:latin typeface="Nunito" panose="020B0604020202020204" pitchFamily="2" charset="0"/>
              </a:rPr>
            </a:br>
            <a:r>
              <a:rPr lang="en-US" b="0" i="0" dirty="0">
                <a:effectLst/>
                <a:latin typeface="Nunito" panose="020B0604020202020204" pitchFamily="2" charset="0"/>
              </a:rPr>
              <a:t>This type of cable consists of a special jacket (a copper braid covering or a foil shield) to block external interference. It is used in fast-data-rate Ethernet and in voice and data channels of telephone lines.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2440E-5C4F-49E9-A449-A6803E9FB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546566"/>
            <a:ext cx="2667000" cy="2052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542EB-27C1-481B-996D-4A44986A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35" y="4932569"/>
            <a:ext cx="3118265" cy="18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1315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MT</vt:lpstr>
      <vt:lpstr>Calibri</vt:lpstr>
      <vt:lpstr>inter-bold</vt:lpstr>
      <vt:lpstr>inter-regular</vt:lpstr>
      <vt:lpstr>Lucida Sans Unicode</vt:lpstr>
      <vt:lpstr>Nunito</vt:lpstr>
      <vt:lpstr>Trebuchet MS</vt:lpstr>
      <vt:lpstr>Wingdings</vt:lpstr>
      <vt:lpstr>Office Theme</vt:lpstr>
      <vt:lpstr>PowerPoint Presentation</vt:lpstr>
      <vt:lpstr>What is Data Communication?</vt:lpstr>
      <vt:lpstr>What are the components of a  communication system?</vt:lpstr>
      <vt:lpstr>What is Transmission Media?</vt:lpstr>
      <vt:lpstr>Classes of Transmission Media</vt:lpstr>
      <vt:lpstr>Guided Media</vt:lpstr>
      <vt:lpstr>Twisted-Pair Cable</vt:lpstr>
      <vt:lpstr>Twisted-Pair Cables cont..</vt:lpstr>
      <vt:lpstr>Types of Twisted pair Cables</vt:lpstr>
      <vt:lpstr>PowerPoint Presentation</vt:lpstr>
      <vt:lpstr>TYPES of Coaial cable</vt:lpstr>
      <vt:lpstr>Coaxial Cables cont..</vt:lpstr>
      <vt:lpstr>Fiber-Optic Cables</vt:lpstr>
      <vt:lpstr>Fiber-Optic Cables cont..</vt:lpstr>
      <vt:lpstr>PowerPoint Presentation</vt:lpstr>
      <vt:lpstr>PowerPoint Presentation</vt:lpstr>
      <vt:lpstr>Radio Waves</vt:lpstr>
      <vt:lpstr>Microwaves</vt:lpstr>
      <vt:lpstr>Infrared</vt:lpstr>
      <vt:lpstr>Switching Techniques </vt:lpstr>
      <vt:lpstr>Circuit Switching</vt:lpstr>
      <vt:lpstr>Circuit Switching has 3 phases:</vt:lpstr>
      <vt:lpstr>Advantage:</vt:lpstr>
      <vt:lpstr>Message Switching:</vt:lpstr>
      <vt:lpstr>Packet Switching: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sachin kumar</cp:lastModifiedBy>
  <cp:revision>6</cp:revision>
  <dcterms:created xsi:type="dcterms:W3CDTF">2023-04-29T09:26:56Z</dcterms:created>
  <dcterms:modified xsi:type="dcterms:W3CDTF">2023-05-03T07:44:44Z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2023-04-29T00:00:00Z</vt:filetime>
  </property>
</Properties>
</file>