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42138F2-78A5-491B-9B8B-7475C501794B}" type="datetimeFigureOut">
              <a:rPr lang="en-US" smtClean="0"/>
              <a:t>4/25/2023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51A2EC-BC4B-4A0A-9EBE-7CF7ADE43B47}"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42138F2-78A5-491B-9B8B-7475C501794B}" type="datetimeFigureOut">
              <a:rPr lang="en-US" smtClean="0"/>
              <a:t>4/25/2023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51A2EC-BC4B-4A0A-9EBE-7CF7ADE43B4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42138F2-78A5-491B-9B8B-7475C501794B}" type="datetimeFigureOut">
              <a:rPr lang="en-US" smtClean="0"/>
              <a:t>4/25/2023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51A2EC-BC4B-4A0A-9EBE-7CF7ADE43B4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42138F2-78A5-491B-9B8B-7475C501794B}" type="datetimeFigureOut">
              <a:rPr lang="en-US" smtClean="0"/>
              <a:t>4/25/2023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51A2EC-BC4B-4A0A-9EBE-7CF7ADE43B4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42138F2-78A5-491B-9B8B-7475C501794B}" type="datetimeFigureOut">
              <a:rPr lang="en-US" smtClean="0"/>
              <a:t>4/25/2023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51A2EC-BC4B-4A0A-9EBE-7CF7ADE43B47}"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42138F2-78A5-491B-9B8B-7475C501794B}" type="datetimeFigureOut">
              <a:rPr lang="en-US" smtClean="0"/>
              <a:t>4/25/2023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51A2EC-BC4B-4A0A-9EBE-7CF7ADE43B47}"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42138F2-78A5-491B-9B8B-7475C501794B}" type="datetimeFigureOut">
              <a:rPr lang="en-US" smtClean="0"/>
              <a:t>4/25/2023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151A2EC-BC4B-4A0A-9EBE-7CF7ADE43B47}"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42138F2-78A5-491B-9B8B-7475C501794B}" type="datetimeFigureOut">
              <a:rPr lang="en-US" smtClean="0"/>
              <a:t>4/25/2023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151A2EC-BC4B-4A0A-9EBE-7CF7ADE43B4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2138F2-78A5-491B-9B8B-7475C501794B}" type="datetimeFigureOut">
              <a:rPr lang="en-US" smtClean="0"/>
              <a:t>4/25/2023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151A2EC-BC4B-4A0A-9EBE-7CF7ADE43B4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42138F2-78A5-491B-9B8B-7475C501794B}" type="datetimeFigureOut">
              <a:rPr lang="en-US" smtClean="0"/>
              <a:t>4/25/2023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51A2EC-BC4B-4A0A-9EBE-7CF7ADE43B47}"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42138F2-78A5-491B-9B8B-7475C501794B}" type="datetimeFigureOut">
              <a:rPr lang="en-US" smtClean="0"/>
              <a:t>4/25/2023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51A2EC-BC4B-4A0A-9EBE-7CF7ADE43B47}"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2138F2-78A5-491B-9B8B-7475C501794B}" type="datetimeFigureOut">
              <a:rPr lang="en-US" smtClean="0"/>
              <a:t>4/25/2023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51A2EC-BC4B-4A0A-9EBE-7CF7ADE43B47}"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err="1" smtClean="0"/>
              <a:t>HDLC,PPP,Media</a:t>
            </a:r>
            <a:r>
              <a:rPr lang="en-GB" dirty="0" smtClean="0"/>
              <a:t> access control</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PPP - Frame</a:t>
            </a:r>
            <a:endParaRPr lang="en-US" dirty="0"/>
          </a:p>
        </p:txBody>
      </p:sp>
      <p:sp>
        <p:nvSpPr>
          <p:cNvPr id="3" name="Content Placeholder 2"/>
          <p:cNvSpPr>
            <a:spLocks noGrp="1"/>
          </p:cNvSpPr>
          <p:nvPr>
            <p:ph idx="1"/>
          </p:nvPr>
        </p:nvSpPr>
        <p:spPr/>
        <p:txBody>
          <a:bodyPr>
            <a:normAutofit fontScale="77500" lnSpcReduction="20000"/>
          </a:bodyPr>
          <a:lstStyle/>
          <a:p>
            <a:r>
              <a:rPr lang="en-GB" b="1" dirty="0"/>
              <a:t>Flag</a:t>
            </a:r>
            <a:r>
              <a:rPr lang="en-GB" dirty="0"/>
              <a:t> : Indicating Beginning and Termination of frame. It is of the form 01111110</a:t>
            </a:r>
          </a:p>
          <a:p>
            <a:pPr>
              <a:buNone/>
            </a:pPr>
            <a:r>
              <a:rPr lang="en-GB" dirty="0"/>
              <a:t> </a:t>
            </a:r>
          </a:p>
          <a:p>
            <a:r>
              <a:rPr lang="en-GB" b="1" dirty="0"/>
              <a:t>Address</a:t>
            </a:r>
            <a:r>
              <a:rPr lang="en-GB" dirty="0"/>
              <a:t> : Address of the receiver. If we are trying to broadcast something then the address will 11111111</a:t>
            </a:r>
          </a:p>
          <a:p>
            <a:pPr>
              <a:buNone/>
            </a:pPr>
            <a:endParaRPr lang="en-GB" b="1" dirty="0"/>
          </a:p>
          <a:p>
            <a:r>
              <a:rPr lang="en-GB" b="1" dirty="0"/>
              <a:t>Control</a:t>
            </a:r>
            <a:r>
              <a:rPr lang="en-GB" dirty="0"/>
              <a:t> : Error control</a:t>
            </a:r>
          </a:p>
          <a:p>
            <a:pPr>
              <a:buNone/>
            </a:pPr>
            <a:endParaRPr lang="en-GB" dirty="0"/>
          </a:p>
          <a:p>
            <a:r>
              <a:rPr lang="en-GB" b="1" dirty="0"/>
              <a:t>Protocol</a:t>
            </a:r>
            <a:r>
              <a:rPr lang="en-GB" dirty="0"/>
              <a:t> : Tells what type of data is being </a:t>
            </a:r>
            <a:r>
              <a:rPr lang="en-GB" dirty="0" err="1" smtClean="0"/>
              <a:t>transfered</a:t>
            </a:r>
            <a:r>
              <a:rPr lang="en-GB" dirty="0"/>
              <a:t> </a:t>
            </a:r>
          </a:p>
          <a:p>
            <a:r>
              <a:rPr lang="en-GB" b="1" dirty="0"/>
              <a:t>Payload/Data</a:t>
            </a:r>
            <a:r>
              <a:rPr lang="en-GB" dirty="0"/>
              <a:t> : Actual data</a:t>
            </a:r>
          </a:p>
          <a:p>
            <a:pPr>
              <a:buNone/>
            </a:pPr>
            <a:r>
              <a:rPr lang="en-GB" dirty="0"/>
              <a:t> </a:t>
            </a:r>
          </a:p>
          <a:p>
            <a:r>
              <a:rPr lang="en-GB" b="1" dirty="0"/>
              <a:t>FCS</a:t>
            </a:r>
            <a:r>
              <a:rPr lang="en-GB" dirty="0"/>
              <a:t>: Contains the CRC to correct the errors if any.</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Byte stuffing</a:t>
            </a:r>
            <a:endParaRPr lang="en-US" dirty="0"/>
          </a:p>
        </p:txBody>
      </p:sp>
      <p:sp>
        <p:nvSpPr>
          <p:cNvPr id="3" name="Content Placeholder 2"/>
          <p:cNvSpPr>
            <a:spLocks noGrp="1"/>
          </p:cNvSpPr>
          <p:nvPr>
            <p:ph idx="1"/>
          </p:nvPr>
        </p:nvSpPr>
        <p:spPr/>
        <p:txBody>
          <a:bodyPr/>
          <a:lstStyle/>
          <a:p>
            <a:r>
              <a:rPr lang="en-GB" dirty="0"/>
              <a:t>Why byte stuffing ?</a:t>
            </a:r>
          </a:p>
          <a:p>
            <a:r>
              <a:rPr lang="en-GB" dirty="0"/>
              <a:t>It is process adding an extra byte whenever there is a flag sequence appear in payload. It is added so that the receiver will not take it as the end of the frame</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Multiple access Control</a:t>
            </a:r>
            <a:endParaRPr lang="en-US" dirty="0"/>
          </a:p>
        </p:txBody>
      </p:sp>
      <p:sp>
        <p:nvSpPr>
          <p:cNvPr id="3" name="Content Placeholder 2"/>
          <p:cNvSpPr>
            <a:spLocks noGrp="1"/>
          </p:cNvSpPr>
          <p:nvPr>
            <p:ph idx="1"/>
          </p:nvPr>
        </p:nvSpPr>
        <p:spPr/>
        <p:txBody>
          <a:bodyPr/>
          <a:lstStyle/>
          <a:p>
            <a:pPr fontAlgn="base"/>
            <a:r>
              <a:rPr lang="en-GB" dirty="0"/>
              <a:t>The Data Link Layer is responsible for transmission of data between two nodes. Its main functions are- </a:t>
            </a:r>
          </a:p>
          <a:p>
            <a:pPr fontAlgn="base"/>
            <a:r>
              <a:rPr lang="en-GB" dirty="0"/>
              <a:t>Data Link Control</a:t>
            </a:r>
          </a:p>
          <a:p>
            <a:pPr fontAlgn="base"/>
            <a:r>
              <a:rPr lang="en-GB" dirty="0"/>
              <a:t>Multiple Access Control</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r>
              <a:rPr lang="en-GB" b="1" dirty="0"/>
              <a:t>Data Link control –</a:t>
            </a:r>
            <a:r>
              <a:rPr lang="en-GB" dirty="0"/>
              <a:t> </a:t>
            </a:r>
            <a:r>
              <a:rPr lang="en-GB" dirty="0" smtClean="0"/>
              <a:t/>
            </a:r>
            <a:br>
              <a:rPr lang="en-GB" dirty="0" smtClean="0"/>
            </a:br>
            <a:r>
              <a:rPr lang="en-GB" dirty="0"/>
              <a:t>The data link control is responsible for reliable transmission of message over transmission channel by using techniques like framing, error control and flow control</a:t>
            </a:r>
            <a:r>
              <a:rPr lang="en-GB" dirty="0" smtClean="0"/>
              <a:t>.</a:t>
            </a:r>
          </a:p>
          <a:p>
            <a:r>
              <a:rPr lang="en-GB" b="1" dirty="0"/>
              <a:t>Multiple Access Control –</a:t>
            </a:r>
            <a:r>
              <a:rPr lang="en-GB" dirty="0"/>
              <a:t> </a:t>
            </a:r>
            <a:r>
              <a:rPr lang="en-GB" dirty="0" smtClean="0"/>
              <a:t/>
            </a:r>
            <a:br>
              <a:rPr lang="en-GB" dirty="0" smtClean="0"/>
            </a:br>
            <a:r>
              <a:rPr lang="en-GB" dirty="0"/>
              <a:t>If there is a dedicated link between the sender and the receiver then data link control layer is sufficient, however if there is no dedicated link present then multiple stations can access the channel simultaneously. Hence multiple access protocols are required to decrease collision and avoid crosstalk. </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Types of Multiple-access</a:t>
            </a:r>
            <a:endParaRPr lang="en-US" dirty="0"/>
          </a:p>
        </p:txBody>
      </p:sp>
      <p:pic>
        <p:nvPicPr>
          <p:cNvPr id="4" name="Content Placeholder 3" descr="image-260.png"/>
          <p:cNvPicPr>
            <a:picLocks noGrp="1" noChangeAspect="1"/>
          </p:cNvPicPr>
          <p:nvPr>
            <p:ph idx="1"/>
          </p:nvPr>
        </p:nvPicPr>
        <p:blipFill>
          <a:blip r:embed="rId2"/>
          <a:stretch>
            <a:fillRect/>
          </a:stretch>
        </p:blipFill>
        <p:spPr>
          <a:xfrm>
            <a:off x="1295400" y="1905000"/>
            <a:ext cx="7162800" cy="4114800"/>
          </a:xfr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Random Access Protocols</a:t>
            </a:r>
            <a:endParaRPr lang="en-US" dirty="0"/>
          </a:p>
        </p:txBody>
      </p:sp>
      <p:sp>
        <p:nvSpPr>
          <p:cNvPr id="3" name="Content Placeholder 2"/>
          <p:cNvSpPr>
            <a:spLocks noGrp="1"/>
          </p:cNvSpPr>
          <p:nvPr>
            <p:ph idx="1"/>
          </p:nvPr>
        </p:nvSpPr>
        <p:spPr/>
        <p:txBody>
          <a:bodyPr/>
          <a:lstStyle/>
          <a:p>
            <a:r>
              <a:rPr lang="en-GB" b="1" dirty="0"/>
              <a:t>Random Access Protocol:</a:t>
            </a:r>
            <a:r>
              <a:rPr lang="en-GB" dirty="0"/>
              <a:t> In this, all stations have same superiority that is no station has more priority than another station. Any station can send data depending on medium’s state( idle or busy)</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ALOHA</a:t>
            </a:r>
            <a:endParaRPr lang="en-US" dirty="0"/>
          </a:p>
        </p:txBody>
      </p:sp>
      <p:sp>
        <p:nvSpPr>
          <p:cNvPr id="3" name="Content Placeholder 2"/>
          <p:cNvSpPr>
            <a:spLocks noGrp="1"/>
          </p:cNvSpPr>
          <p:nvPr>
            <p:ph idx="1"/>
          </p:nvPr>
        </p:nvSpPr>
        <p:spPr/>
        <p:txBody>
          <a:bodyPr>
            <a:normAutofit fontScale="70000" lnSpcReduction="20000"/>
          </a:bodyPr>
          <a:lstStyle/>
          <a:p>
            <a:r>
              <a:rPr lang="en-GB" b="1" dirty="0"/>
              <a:t>ALOHA –</a:t>
            </a:r>
            <a:r>
              <a:rPr lang="en-GB" dirty="0"/>
              <a:t> It was designed for wireless LAN but is also applicable for shared medium. In this, multiple stations can transmit data at the same time and can hence lead to collision and data being garbled. </a:t>
            </a:r>
            <a:endParaRPr lang="en-GB" dirty="0" smtClean="0"/>
          </a:p>
          <a:p>
            <a:r>
              <a:rPr lang="en-GB" b="1" dirty="0"/>
              <a:t>Pure Aloha:</a:t>
            </a:r>
            <a:r>
              <a:rPr lang="en-GB" dirty="0"/>
              <a:t> </a:t>
            </a:r>
            <a:br>
              <a:rPr lang="en-GB" dirty="0"/>
            </a:br>
            <a:r>
              <a:rPr lang="en-GB" dirty="0"/>
              <a:t>When a station sends data it waits for an acknowledgement. If the acknowledgement doesn’t come within the allotted time then the station waits for a random amount of time called back-off time (Tb) and re-sends the data. Since different stations wait for different amount of time, the probability of further collision decreases. </a:t>
            </a:r>
          </a:p>
          <a:p>
            <a:r>
              <a:rPr lang="en-GB" b="1" dirty="0"/>
              <a:t>Slotted Aloha:</a:t>
            </a:r>
            <a:r>
              <a:rPr lang="en-GB" dirty="0"/>
              <a:t> </a:t>
            </a:r>
            <a:br>
              <a:rPr lang="en-GB" dirty="0"/>
            </a:br>
            <a:r>
              <a:rPr lang="en-GB" dirty="0"/>
              <a:t>It is similar to pure aloha, except that we divide time into slots and sending of data is allowed only at the beginning of these slots. If a station misses out the allowed time, it must wait for the next slot. This reduces the probability of collision. </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CSMA</a:t>
            </a:r>
            <a:endParaRPr lang="en-US" dirty="0"/>
          </a:p>
        </p:txBody>
      </p:sp>
      <p:sp>
        <p:nvSpPr>
          <p:cNvPr id="3" name="Content Placeholder 2"/>
          <p:cNvSpPr>
            <a:spLocks noGrp="1"/>
          </p:cNvSpPr>
          <p:nvPr>
            <p:ph idx="1"/>
          </p:nvPr>
        </p:nvSpPr>
        <p:spPr/>
        <p:txBody>
          <a:bodyPr>
            <a:normAutofit fontScale="85000" lnSpcReduction="10000"/>
          </a:bodyPr>
          <a:lstStyle/>
          <a:p>
            <a:r>
              <a:rPr lang="en-GB" b="1" dirty="0"/>
              <a:t>CSMA –</a:t>
            </a:r>
            <a:r>
              <a:rPr lang="en-GB" dirty="0"/>
              <a:t> Carrier Sense Multiple Access ensures fewer collisions as the station is required to first sense the medium (for idle or busy) before transmitting data. If it is idle then it sends data, otherwise it waits till the channel becomes idle</a:t>
            </a:r>
            <a:r>
              <a:rPr lang="en-GB" dirty="0" smtClean="0"/>
              <a:t>.</a:t>
            </a:r>
          </a:p>
          <a:p>
            <a:r>
              <a:rPr lang="en-GB" b="1" dirty="0"/>
              <a:t>CSMA/CD – </a:t>
            </a:r>
            <a:r>
              <a:rPr lang="en-GB" dirty="0"/>
              <a:t>Carrier sense multiple access with collision detection. Stations can terminate transmission of data if collision is detected. </a:t>
            </a:r>
            <a:endParaRPr lang="en-GB" dirty="0" smtClean="0"/>
          </a:p>
          <a:p>
            <a:r>
              <a:rPr lang="en-GB" b="1" dirty="0"/>
              <a:t>CSMA/CA – </a:t>
            </a:r>
            <a:r>
              <a:rPr lang="en-GB" dirty="0"/>
              <a:t>Carrier sense multiple access with collision avoidance. The process of collisions detection involves sender receiving acknowledgement signals. </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Controlled Access</a:t>
            </a:r>
            <a:endParaRPr lang="en-US" dirty="0"/>
          </a:p>
        </p:txBody>
      </p:sp>
      <p:sp>
        <p:nvSpPr>
          <p:cNvPr id="3" name="Content Placeholder 2"/>
          <p:cNvSpPr>
            <a:spLocks noGrp="1"/>
          </p:cNvSpPr>
          <p:nvPr>
            <p:ph idx="1"/>
          </p:nvPr>
        </p:nvSpPr>
        <p:spPr/>
        <p:txBody>
          <a:bodyPr>
            <a:normAutofit fontScale="70000" lnSpcReduction="20000"/>
          </a:bodyPr>
          <a:lstStyle/>
          <a:p>
            <a:pPr fontAlgn="base"/>
            <a:r>
              <a:rPr lang="en-GB" b="1" dirty="0"/>
              <a:t>Reservation</a:t>
            </a:r>
          </a:p>
          <a:p>
            <a:pPr fontAlgn="base"/>
            <a:r>
              <a:rPr lang="en-GB" dirty="0"/>
              <a:t>In the reservation method, a station needs to make a reservation before sending data.</a:t>
            </a:r>
          </a:p>
          <a:p>
            <a:pPr fontAlgn="base"/>
            <a:r>
              <a:rPr lang="en-GB" dirty="0"/>
              <a:t>The timeline has two kinds of periods:</a:t>
            </a:r>
          </a:p>
          <a:p>
            <a:pPr lvl="1" fontAlgn="base"/>
            <a:r>
              <a:rPr lang="en-GB" dirty="0"/>
              <a:t>Reservation interval of fixed time length</a:t>
            </a:r>
          </a:p>
          <a:p>
            <a:pPr lvl="1" fontAlgn="base"/>
            <a:r>
              <a:rPr lang="en-GB" dirty="0"/>
              <a:t>Data transmission period of variable frames</a:t>
            </a:r>
            <a:r>
              <a:rPr lang="en-GB" dirty="0" smtClean="0"/>
              <a:t>.</a:t>
            </a:r>
            <a:endParaRPr lang="en-GB" dirty="0"/>
          </a:p>
          <a:p>
            <a:pPr fontAlgn="base"/>
            <a:r>
              <a:rPr lang="en-GB" b="1" dirty="0"/>
              <a:t>Polling</a:t>
            </a:r>
          </a:p>
          <a:p>
            <a:pPr fontAlgn="base"/>
            <a:r>
              <a:rPr lang="en-GB" dirty="0"/>
              <a:t>Polling process is similar to the roll-call performed in class. Just like the teacher, a controller sends a message to each node in turn.</a:t>
            </a:r>
          </a:p>
          <a:p>
            <a:pPr fontAlgn="base"/>
            <a:r>
              <a:rPr lang="en-GB" dirty="0"/>
              <a:t>In this, one acts as a primary station(controller) and the others are secondary stations. All data exchanges must be made through the controller.</a:t>
            </a:r>
          </a:p>
          <a:p>
            <a:pPr fontAlgn="base"/>
            <a:r>
              <a:rPr lang="en-GB" dirty="0"/>
              <a:t>The message sent by the controller contains the address of the node being selected for granting access.</a:t>
            </a:r>
          </a:p>
          <a:p>
            <a:pPr lvl="1" fontAlgn="base">
              <a:buNone/>
            </a:pPr>
            <a:endParaRPr lang="en-GB" dirty="0"/>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fontAlgn="base"/>
            <a:r>
              <a:rPr lang="en-GB" b="1" dirty="0"/>
              <a:t>Token Passing</a:t>
            </a:r>
          </a:p>
          <a:p>
            <a:pPr fontAlgn="base"/>
            <a:r>
              <a:rPr lang="en-GB" dirty="0"/>
              <a:t>In token passing scheme, the stations are connected logically to each other in form of ring and access to stations is governed by tokens.</a:t>
            </a:r>
          </a:p>
          <a:p>
            <a:pPr fontAlgn="base"/>
            <a:r>
              <a:rPr lang="en-GB" dirty="0"/>
              <a:t>A token is a special bit pattern or a small message, which circulate from one station to the next in some predefined order.</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HDLC - Introduction</a:t>
            </a:r>
            <a:endParaRPr lang="en-US" dirty="0"/>
          </a:p>
        </p:txBody>
      </p:sp>
      <p:sp>
        <p:nvSpPr>
          <p:cNvPr id="3" name="Content Placeholder 2"/>
          <p:cNvSpPr>
            <a:spLocks noGrp="1"/>
          </p:cNvSpPr>
          <p:nvPr>
            <p:ph idx="1"/>
          </p:nvPr>
        </p:nvSpPr>
        <p:spPr/>
        <p:txBody>
          <a:bodyPr/>
          <a:lstStyle/>
          <a:p>
            <a:r>
              <a:rPr lang="en-GB" dirty="0" smtClean="0"/>
              <a:t>High-level Data Link Control</a:t>
            </a:r>
          </a:p>
          <a:p>
            <a:r>
              <a:rPr lang="en-GB" dirty="0" smtClean="0"/>
              <a:t>It </a:t>
            </a:r>
            <a:r>
              <a:rPr lang="en-GB" dirty="0"/>
              <a:t>is used in </a:t>
            </a:r>
            <a:r>
              <a:rPr lang="en-GB" dirty="0" err="1"/>
              <a:t>Datalink</a:t>
            </a:r>
            <a:r>
              <a:rPr lang="en-GB" dirty="0"/>
              <a:t> layer for multiple data transfer</a:t>
            </a:r>
          </a:p>
          <a:p>
            <a:r>
              <a:rPr lang="en-GB" dirty="0"/>
              <a:t>Bit oriented communication protocol</a:t>
            </a:r>
          </a:p>
          <a:p>
            <a:r>
              <a:rPr lang="en-GB" dirty="0"/>
              <a:t>Used to connect multiple network </a:t>
            </a:r>
            <a:r>
              <a:rPr lang="en-GB" dirty="0" err="1"/>
              <a:t>systems.It</a:t>
            </a:r>
            <a:r>
              <a:rPr lang="en-GB" dirty="0"/>
              <a:t> applies the ARQ protocol for application and establishes a full-duplex communication channel</a:t>
            </a:r>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Channelization</a:t>
            </a:r>
            <a:endParaRPr lang="en-US" dirty="0"/>
          </a:p>
        </p:txBody>
      </p:sp>
      <p:sp>
        <p:nvSpPr>
          <p:cNvPr id="3" name="Content Placeholder 2"/>
          <p:cNvSpPr>
            <a:spLocks noGrp="1"/>
          </p:cNvSpPr>
          <p:nvPr>
            <p:ph idx="1"/>
          </p:nvPr>
        </p:nvSpPr>
        <p:spPr/>
        <p:txBody>
          <a:bodyPr>
            <a:normAutofit fontScale="85000" lnSpcReduction="10000"/>
          </a:bodyPr>
          <a:lstStyle/>
          <a:p>
            <a:r>
              <a:rPr lang="en-GB" b="1" dirty="0"/>
              <a:t>Channelization:</a:t>
            </a:r>
            <a:r>
              <a:rPr lang="en-GB" dirty="0"/>
              <a:t> </a:t>
            </a:r>
            <a:r>
              <a:rPr lang="en-GB" dirty="0" smtClean="0"/>
              <a:t/>
            </a:r>
            <a:br>
              <a:rPr lang="en-GB" dirty="0" smtClean="0"/>
            </a:br>
            <a:r>
              <a:rPr lang="en-GB" dirty="0"/>
              <a:t>In this, the available bandwidth of the link is shared in time, frequency and code to multiple stations to access channel simultaneously. </a:t>
            </a:r>
            <a:endParaRPr lang="en-GB" dirty="0" smtClean="0"/>
          </a:p>
          <a:p>
            <a:r>
              <a:rPr lang="en-GB" b="1" dirty="0"/>
              <a:t>Frequency Division Multiple Access (FDMA) – </a:t>
            </a:r>
            <a:r>
              <a:rPr lang="en-GB" dirty="0"/>
              <a:t>The available bandwidth is divided into equal bands so that each station can be allocated its own band</a:t>
            </a:r>
            <a:r>
              <a:rPr lang="en-GB" dirty="0" smtClean="0"/>
              <a:t>.</a:t>
            </a:r>
          </a:p>
          <a:p>
            <a:r>
              <a:rPr lang="en-GB" b="1" dirty="0"/>
              <a:t>Time Division Multiple Access (TDMA) – </a:t>
            </a:r>
            <a:r>
              <a:rPr lang="en-GB" dirty="0"/>
              <a:t>In this, the bandwidth is shared between multiple stations. To avoid collision time is divided into slots and stations are allotted these slots to transmit data.</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HDLC Stations</a:t>
            </a:r>
            <a:endParaRPr lang="en-US" dirty="0"/>
          </a:p>
        </p:txBody>
      </p:sp>
      <p:sp>
        <p:nvSpPr>
          <p:cNvPr id="3" name="Content Placeholder 2"/>
          <p:cNvSpPr>
            <a:spLocks noGrp="1"/>
          </p:cNvSpPr>
          <p:nvPr>
            <p:ph idx="1"/>
          </p:nvPr>
        </p:nvSpPr>
        <p:spPr/>
        <p:txBody>
          <a:bodyPr>
            <a:normAutofit fontScale="92500" lnSpcReduction="20000"/>
          </a:bodyPr>
          <a:lstStyle/>
          <a:p>
            <a:r>
              <a:rPr lang="en-GB" b="1" dirty="0"/>
              <a:t>Primary</a:t>
            </a:r>
            <a:r>
              <a:rPr lang="en-GB" dirty="0"/>
              <a:t> - establishes and de-establishing primary data channel to share frames in the network known as commands. Performs data management for network </a:t>
            </a:r>
          </a:p>
          <a:p>
            <a:r>
              <a:rPr lang="en-GB" dirty="0"/>
              <a:t> </a:t>
            </a:r>
          </a:p>
          <a:p>
            <a:r>
              <a:rPr lang="en-GB" b="1" dirty="0"/>
              <a:t>Secondary</a:t>
            </a:r>
            <a:r>
              <a:rPr lang="en-GB" dirty="0"/>
              <a:t> - Works under command of primary station, and frames issued by this station are known as responses</a:t>
            </a:r>
          </a:p>
          <a:p>
            <a:r>
              <a:rPr lang="en-GB" dirty="0"/>
              <a:t> </a:t>
            </a:r>
          </a:p>
          <a:p>
            <a:r>
              <a:rPr lang="en-GB" b="1" dirty="0"/>
              <a:t>Combined</a:t>
            </a:r>
            <a:r>
              <a:rPr lang="en-GB" dirty="0"/>
              <a:t> - Both primary and secondary</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HDLC Transfer models</a:t>
            </a:r>
            <a:endParaRPr lang="en-US" dirty="0"/>
          </a:p>
        </p:txBody>
      </p:sp>
      <p:sp>
        <p:nvSpPr>
          <p:cNvPr id="3" name="Content Placeholder 2"/>
          <p:cNvSpPr>
            <a:spLocks noGrp="1"/>
          </p:cNvSpPr>
          <p:nvPr>
            <p:ph idx="1"/>
          </p:nvPr>
        </p:nvSpPr>
        <p:spPr/>
        <p:txBody>
          <a:bodyPr/>
          <a:lstStyle/>
          <a:p>
            <a:r>
              <a:rPr lang="en-GB" b="1" dirty="0"/>
              <a:t>NRM - Normal Response Model (NRM):</a:t>
            </a:r>
          </a:p>
          <a:p>
            <a:r>
              <a:rPr lang="en-GB" dirty="0"/>
              <a:t>This model combines primary and secondary stations in point-to point or multi point network configuration to exchange commands from primary and responses from secondary.</a:t>
            </a:r>
          </a:p>
          <a:p>
            <a:r>
              <a:rPr lang="en-GB" dirty="0"/>
              <a:t>Here only Sender (primary node) and send the data packets. The receiver (secondary) just send the acknowledgement  </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Transfer model</a:t>
            </a:r>
            <a:endParaRPr lang="en-US" dirty="0"/>
          </a:p>
        </p:txBody>
      </p:sp>
      <p:sp>
        <p:nvSpPr>
          <p:cNvPr id="3" name="Content Placeholder 2"/>
          <p:cNvSpPr>
            <a:spLocks noGrp="1"/>
          </p:cNvSpPr>
          <p:nvPr>
            <p:ph idx="1"/>
          </p:nvPr>
        </p:nvSpPr>
        <p:spPr/>
        <p:txBody>
          <a:bodyPr/>
          <a:lstStyle/>
          <a:p>
            <a:r>
              <a:rPr lang="en-GB" b="1" dirty="0" err="1"/>
              <a:t>Asynchronus</a:t>
            </a:r>
            <a:r>
              <a:rPr lang="en-GB" b="1" dirty="0"/>
              <a:t> Balanced Model (ABM):</a:t>
            </a:r>
            <a:r>
              <a:rPr lang="en-GB" dirty="0"/>
              <a:t> </a:t>
            </a:r>
          </a:p>
          <a:p>
            <a:r>
              <a:rPr lang="en-GB" dirty="0"/>
              <a:t>Combined stations are installed in a point to point configuration for exchange commands and responses in balanced format.</a:t>
            </a:r>
          </a:p>
          <a:p>
            <a:r>
              <a:rPr lang="en-GB" dirty="0"/>
              <a:t>Here both sender and receiver can send data </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HDLC Frame</a:t>
            </a: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685800" y="1981200"/>
            <a:ext cx="7924800" cy="2560161"/>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90600" y="889844"/>
            <a:ext cx="7391400" cy="4247317"/>
          </a:xfrm>
          <a:prstGeom prst="rect">
            <a:avLst/>
          </a:prstGeom>
        </p:spPr>
        <p:txBody>
          <a:bodyPr wrap="square">
            <a:spAutoFit/>
          </a:bodyPr>
          <a:lstStyle/>
          <a:p>
            <a:r>
              <a:rPr lang="en-GB" b="1" dirty="0"/>
              <a:t>Flag Field</a:t>
            </a:r>
            <a:r>
              <a:rPr lang="en-GB" dirty="0"/>
              <a:t>: It marks the beginning of the frame and termination of the frame. Each frame starts and ends with the flag bit. It is defined by an 8 bit octet sequence 01111110.</a:t>
            </a:r>
          </a:p>
          <a:p>
            <a:r>
              <a:rPr lang="en-GB" dirty="0"/>
              <a:t> </a:t>
            </a:r>
          </a:p>
          <a:p>
            <a:r>
              <a:rPr lang="en-GB" b="1" dirty="0"/>
              <a:t>Address Field</a:t>
            </a:r>
            <a:r>
              <a:rPr lang="en-GB" dirty="0"/>
              <a:t>: It encapsulates the receivers address.</a:t>
            </a:r>
          </a:p>
          <a:p>
            <a:r>
              <a:rPr lang="en-GB" dirty="0"/>
              <a:t> </a:t>
            </a:r>
          </a:p>
          <a:p>
            <a:r>
              <a:rPr lang="en-GB" b="1" dirty="0"/>
              <a:t>Control Field</a:t>
            </a:r>
            <a:r>
              <a:rPr lang="en-GB" dirty="0"/>
              <a:t>: It contains information about the flow and error control in byte format</a:t>
            </a:r>
          </a:p>
          <a:p>
            <a:r>
              <a:rPr lang="en-GB" dirty="0"/>
              <a:t> </a:t>
            </a:r>
          </a:p>
          <a:p>
            <a:r>
              <a:rPr lang="en-GB" b="1" dirty="0"/>
              <a:t>Payload/Information Field</a:t>
            </a:r>
            <a:r>
              <a:rPr lang="en-GB" dirty="0"/>
              <a:t> : This field carries the information that to be </a:t>
            </a:r>
            <a:r>
              <a:rPr lang="en-GB" dirty="0" err="1"/>
              <a:t>transfered</a:t>
            </a:r>
            <a:endParaRPr lang="en-GB" dirty="0"/>
          </a:p>
          <a:p>
            <a:r>
              <a:rPr lang="en-GB" dirty="0"/>
              <a:t> </a:t>
            </a:r>
          </a:p>
          <a:p>
            <a:r>
              <a:rPr lang="en-GB" b="1" dirty="0"/>
              <a:t>FCS Field</a:t>
            </a:r>
            <a:r>
              <a:rPr lang="en-GB" dirty="0"/>
              <a:t> : This field stands for Frame check Sequence and acts as error detection field in HDLC protocol</a:t>
            </a:r>
          </a:p>
          <a:p>
            <a:r>
              <a:rPr lang="en-GB" dirty="0"/>
              <a:t>Which includes the 16 bit CRC check bit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Frame models</a:t>
            </a:r>
            <a:endParaRPr lang="en-US" dirty="0"/>
          </a:p>
        </p:txBody>
      </p:sp>
      <p:sp>
        <p:nvSpPr>
          <p:cNvPr id="3" name="Content Placeholder 2"/>
          <p:cNvSpPr>
            <a:spLocks noGrp="1"/>
          </p:cNvSpPr>
          <p:nvPr>
            <p:ph idx="1"/>
          </p:nvPr>
        </p:nvSpPr>
        <p:spPr/>
        <p:txBody>
          <a:bodyPr>
            <a:normAutofit fontScale="77500" lnSpcReduction="20000"/>
          </a:bodyPr>
          <a:lstStyle/>
          <a:p>
            <a:r>
              <a:rPr lang="en-GB" b="1" dirty="0"/>
              <a:t>I- Frames - Information Frame</a:t>
            </a:r>
            <a:r>
              <a:rPr lang="en-GB" dirty="0"/>
              <a:t> - It is applied to encapsulate the user information from upper layer in the model and then then transmit to network channel. The control bit will 0 indicating that this is a I-Frame model</a:t>
            </a:r>
          </a:p>
          <a:p>
            <a:r>
              <a:rPr lang="en-GB" dirty="0"/>
              <a:t> </a:t>
            </a:r>
          </a:p>
          <a:p>
            <a:r>
              <a:rPr lang="en-GB" b="1" dirty="0"/>
              <a:t>S-Frame - Supervisory frames</a:t>
            </a:r>
            <a:r>
              <a:rPr lang="en-GB" dirty="0"/>
              <a:t> - Used for error and data flow control and does not contain the information field in the frame format. First two bits of the control field in 1 and 0 indicating S-Frame</a:t>
            </a:r>
          </a:p>
          <a:p>
            <a:r>
              <a:rPr lang="en-GB" dirty="0"/>
              <a:t> </a:t>
            </a:r>
          </a:p>
          <a:p>
            <a:r>
              <a:rPr lang="en-GB" b="1" dirty="0"/>
              <a:t>U-Frame - Un-numbered frame</a:t>
            </a:r>
            <a:r>
              <a:rPr lang="en-GB" dirty="0"/>
              <a:t> - used for system management and exchanging information between the connected network devices</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PPP- Introduction</a:t>
            </a:r>
            <a:endParaRPr lang="en-US" dirty="0"/>
          </a:p>
        </p:txBody>
      </p:sp>
      <p:sp>
        <p:nvSpPr>
          <p:cNvPr id="3" name="Content Placeholder 2"/>
          <p:cNvSpPr>
            <a:spLocks noGrp="1"/>
          </p:cNvSpPr>
          <p:nvPr>
            <p:ph idx="1"/>
          </p:nvPr>
        </p:nvSpPr>
        <p:spPr/>
        <p:txBody>
          <a:bodyPr>
            <a:normAutofit fontScale="85000" lnSpcReduction="10000"/>
          </a:bodyPr>
          <a:lstStyle/>
          <a:p>
            <a:r>
              <a:rPr lang="en-GB" dirty="0"/>
              <a:t>Used to make point to point communication.</a:t>
            </a:r>
          </a:p>
          <a:p>
            <a:r>
              <a:rPr lang="en-GB" dirty="0"/>
              <a:t>WAN protocol</a:t>
            </a:r>
          </a:p>
          <a:p>
            <a:r>
              <a:rPr lang="en-GB" dirty="0"/>
              <a:t>Widely used in broadband communication</a:t>
            </a:r>
          </a:p>
          <a:p>
            <a:r>
              <a:rPr lang="en-GB" dirty="0"/>
              <a:t>Home computers ------------&gt; Servers</a:t>
            </a:r>
          </a:p>
          <a:p>
            <a:pPr>
              <a:buNone/>
            </a:pPr>
            <a:endParaRPr lang="en-GB" dirty="0" smtClean="0"/>
          </a:p>
          <a:p>
            <a:pPr>
              <a:buNone/>
            </a:pPr>
            <a:r>
              <a:rPr lang="en-GB" dirty="0" smtClean="0"/>
              <a:t>Services</a:t>
            </a:r>
            <a:r>
              <a:rPr lang="en-GB" dirty="0"/>
              <a:t>:</a:t>
            </a:r>
          </a:p>
          <a:p>
            <a:pPr fontAlgn="ctr"/>
            <a:r>
              <a:rPr lang="en-GB" dirty="0"/>
              <a:t>Authentication</a:t>
            </a:r>
          </a:p>
          <a:p>
            <a:pPr fontAlgn="ctr"/>
            <a:r>
              <a:rPr lang="en-GB" dirty="0"/>
              <a:t>Frames - Send frames between the data link layer of one device to another device</a:t>
            </a:r>
          </a:p>
          <a:p>
            <a:pPr fontAlgn="ctr"/>
            <a:r>
              <a:rPr lang="en-GB" dirty="0"/>
              <a:t>Multilink - Newer version support multiple connection </a:t>
            </a: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TotalTime>
  <Words>555</Words>
  <Application>Microsoft Office PowerPoint</Application>
  <PresentationFormat>On-screen Show (4:3)</PresentationFormat>
  <Paragraphs>95</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HDLC,PPP,Media access control</vt:lpstr>
      <vt:lpstr>HDLC - Introduction</vt:lpstr>
      <vt:lpstr>HDLC Stations</vt:lpstr>
      <vt:lpstr>HDLC Transfer models</vt:lpstr>
      <vt:lpstr>Transfer model</vt:lpstr>
      <vt:lpstr>HDLC Frame</vt:lpstr>
      <vt:lpstr>Slide 7</vt:lpstr>
      <vt:lpstr>Frame models</vt:lpstr>
      <vt:lpstr>PPP- Introduction</vt:lpstr>
      <vt:lpstr>PPP - Frame</vt:lpstr>
      <vt:lpstr>Byte stuffing</vt:lpstr>
      <vt:lpstr>Multiple access Control</vt:lpstr>
      <vt:lpstr>Slide 13</vt:lpstr>
      <vt:lpstr>Types of Multiple-access</vt:lpstr>
      <vt:lpstr>Random Access Protocols</vt:lpstr>
      <vt:lpstr>ALOHA</vt:lpstr>
      <vt:lpstr>CSMA</vt:lpstr>
      <vt:lpstr>Controlled Access</vt:lpstr>
      <vt:lpstr>Slide 19</vt:lpstr>
      <vt:lpstr>Channelization</vt:lpstr>
    </vt:vector>
  </TitlesOfParts>
  <Company>Grizli777</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HDLC,PPP,Media access control</dc:title>
  <dc:creator>sys</dc:creator>
  <cp:lastModifiedBy>sys</cp:lastModifiedBy>
  <cp:revision>5</cp:revision>
  <dcterms:created xsi:type="dcterms:W3CDTF">2023-04-25T17:10:33Z</dcterms:created>
  <dcterms:modified xsi:type="dcterms:W3CDTF">2023-04-25T17:58:09Z</dcterms:modified>
</cp:coreProperties>
</file>