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9D9-5E39-B1A8-2749-75B43C1853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874BD1-3BD6-68DA-F555-FA3F4AD5CA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6C9DB8-7679-1843-450F-399AD7962C60}"/>
              </a:ext>
            </a:extLst>
          </p:cNvPr>
          <p:cNvSpPr>
            <a:spLocks noGrp="1"/>
          </p:cNvSpPr>
          <p:nvPr>
            <p:ph type="dt" sz="half" idx="10"/>
          </p:nvPr>
        </p:nvSpPr>
        <p:spPr/>
        <p:txBody>
          <a:bodyPr/>
          <a:lstStyle/>
          <a:p>
            <a:fld id="{3E034EA0-6E69-4B90-9B58-719C6EF07C0F}" type="datetimeFigureOut">
              <a:rPr lang="en-IN" smtClean="0"/>
              <a:t>03-05-2023</a:t>
            </a:fld>
            <a:endParaRPr lang="en-IN"/>
          </a:p>
        </p:txBody>
      </p:sp>
      <p:sp>
        <p:nvSpPr>
          <p:cNvPr id="5" name="Footer Placeholder 4">
            <a:extLst>
              <a:ext uri="{FF2B5EF4-FFF2-40B4-BE49-F238E27FC236}">
                <a16:creationId xmlns:a16="http://schemas.microsoft.com/office/drawing/2014/main" id="{6CD506D6-8F67-377B-1776-CC043F8A11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140C8-D1E7-CB40-BAA9-6E6FF91B6062}"/>
              </a:ext>
            </a:extLst>
          </p:cNvPr>
          <p:cNvSpPr>
            <a:spLocks noGrp="1"/>
          </p:cNvSpPr>
          <p:nvPr>
            <p:ph type="sldNum" sz="quarter" idx="12"/>
          </p:nvPr>
        </p:nvSpPr>
        <p:spPr/>
        <p:txBody>
          <a:bodyPr/>
          <a:lstStyle/>
          <a:p>
            <a:fld id="{2BC19737-85FE-47B9-98F4-D27CC4D758EB}" type="slidenum">
              <a:rPr lang="en-IN" smtClean="0"/>
              <a:t>‹#›</a:t>
            </a:fld>
            <a:endParaRPr lang="en-IN"/>
          </a:p>
        </p:txBody>
      </p:sp>
    </p:spTree>
    <p:extLst>
      <p:ext uri="{BB962C8B-B14F-4D97-AF65-F5344CB8AC3E}">
        <p14:creationId xmlns:p14="http://schemas.microsoft.com/office/powerpoint/2010/main" val="1000999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4D30C-A88A-BE29-8D1A-F4E0688080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9B5D69-D1A1-C86D-B22E-E282FDB350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06BFEC-40C7-0E16-C316-9D5988B201B8}"/>
              </a:ext>
            </a:extLst>
          </p:cNvPr>
          <p:cNvSpPr>
            <a:spLocks noGrp="1"/>
          </p:cNvSpPr>
          <p:nvPr>
            <p:ph type="dt" sz="half" idx="10"/>
          </p:nvPr>
        </p:nvSpPr>
        <p:spPr/>
        <p:txBody>
          <a:bodyPr/>
          <a:lstStyle/>
          <a:p>
            <a:fld id="{3E034EA0-6E69-4B90-9B58-719C6EF07C0F}" type="datetimeFigureOut">
              <a:rPr lang="en-IN" smtClean="0"/>
              <a:t>03-05-2023</a:t>
            </a:fld>
            <a:endParaRPr lang="en-IN"/>
          </a:p>
        </p:txBody>
      </p:sp>
      <p:sp>
        <p:nvSpPr>
          <p:cNvPr id="5" name="Footer Placeholder 4">
            <a:extLst>
              <a:ext uri="{FF2B5EF4-FFF2-40B4-BE49-F238E27FC236}">
                <a16:creationId xmlns:a16="http://schemas.microsoft.com/office/drawing/2014/main" id="{B1C7DDA5-25A7-D196-20CB-C0B72CD0B0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9D2F37-2588-E8E4-6931-8815226F4751}"/>
              </a:ext>
            </a:extLst>
          </p:cNvPr>
          <p:cNvSpPr>
            <a:spLocks noGrp="1"/>
          </p:cNvSpPr>
          <p:nvPr>
            <p:ph type="sldNum" sz="quarter" idx="12"/>
          </p:nvPr>
        </p:nvSpPr>
        <p:spPr/>
        <p:txBody>
          <a:bodyPr/>
          <a:lstStyle/>
          <a:p>
            <a:fld id="{2BC19737-85FE-47B9-98F4-D27CC4D758EB}" type="slidenum">
              <a:rPr lang="en-IN" smtClean="0"/>
              <a:t>‹#›</a:t>
            </a:fld>
            <a:endParaRPr lang="en-IN"/>
          </a:p>
        </p:txBody>
      </p:sp>
    </p:spTree>
    <p:extLst>
      <p:ext uri="{BB962C8B-B14F-4D97-AF65-F5344CB8AC3E}">
        <p14:creationId xmlns:p14="http://schemas.microsoft.com/office/powerpoint/2010/main" val="329586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58D069-980F-E651-768E-3B33E1776F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D1B9E5-A8B2-3A93-34C1-3218D49FE9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766F2E-2F8D-9D6D-4AD0-3F34E4D89921}"/>
              </a:ext>
            </a:extLst>
          </p:cNvPr>
          <p:cNvSpPr>
            <a:spLocks noGrp="1"/>
          </p:cNvSpPr>
          <p:nvPr>
            <p:ph type="dt" sz="half" idx="10"/>
          </p:nvPr>
        </p:nvSpPr>
        <p:spPr/>
        <p:txBody>
          <a:bodyPr/>
          <a:lstStyle/>
          <a:p>
            <a:fld id="{3E034EA0-6E69-4B90-9B58-719C6EF07C0F}" type="datetimeFigureOut">
              <a:rPr lang="en-IN" smtClean="0"/>
              <a:t>03-05-2023</a:t>
            </a:fld>
            <a:endParaRPr lang="en-IN"/>
          </a:p>
        </p:txBody>
      </p:sp>
      <p:sp>
        <p:nvSpPr>
          <p:cNvPr id="5" name="Footer Placeholder 4">
            <a:extLst>
              <a:ext uri="{FF2B5EF4-FFF2-40B4-BE49-F238E27FC236}">
                <a16:creationId xmlns:a16="http://schemas.microsoft.com/office/drawing/2014/main" id="{66F17B16-59B9-DE77-1EA2-B558B34147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139276-8702-B657-5D0C-19419CAAC7A4}"/>
              </a:ext>
            </a:extLst>
          </p:cNvPr>
          <p:cNvSpPr>
            <a:spLocks noGrp="1"/>
          </p:cNvSpPr>
          <p:nvPr>
            <p:ph type="sldNum" sz="quarter" idx="12"/>
          </p:nvPr>
        </p:nvSpPr>
        <p:spPr/>
        <p:txBody>
          <a:bodyPr/>
          <a:lstStyle/>
          <a:p>
            <a:fld id="{2BC19737-85FE-47B9-98F4-D27CC4D758EB}" type="slidenum">
              <a:rPr lang="en-IN" smtClean="0"/>
              <a:t>‹#›</a:t>
            </a:fld>
            <a:endParaRPr lang="en-IN"/>
          </a:p>
        </p:txBody>
      </p:sp>
    </p:spTree>
    <p:extLst>
      <p:ext uri="{BB962C8B-B14F-4D97-AF65-F5344CB8AC3E}">
        <p14:creationId xmlns:p14="http://schemas.microsoft.com/office/powerpoint/2010/main" val="91036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FEC0C-7ADD-0A7A-5FF1-9EB5994480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570401-CD01-6F8D-4418-8656F0FF87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B3BB38-CE4D-6D82-3FC1-14DFE93AAE80}"/>
              </a:ext>
            </a:extLst>
          </p:cNvPr>
          <p:cNvSpPr>
            <a:spLocks noGrp="1"/>
          </p:cNvSpPr>
          <p:nvPr>
            <p:ph type="dt" sz="half" idx="10"/>
          </p:nvPr>
        </p:nvSpPr>
        <p:spPr/>
        <p:txBody>
          <a:bodyPr/>
          <a:lstStyle/>
          <a:p>
            <a:fld id="{3E034EA0-6E69-4B90-9B58-719C6EF07C0F}" type="datetimeFigureOut">
              <a:rPr lang="en-IN" smtClean="0"/>
              <a:t>03-05-2023</a:t>
            </a:fld>
            <a:endParaRPr lang="en-IN"/>
          </a:p>
        </p:txBody>
      </p:sp>
      <p:sp>
        <p:nvSpPr>
          <p:cNvPr id="5" name="Footer Placeholder 4">
            <a:extLst>
              <a:ext uri="{FF2B5EF4-FFF2-40B4-BE49-F238E27FC236}">
                <a16:creationId xmlns:a16="http://schemas.microsoft.com/office/drawing/2014/main" id="{51208CE8-0A0B-8ADD-45F6-F697EED9AD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546D70-E7F2-CE4B-649E-0F9A307D70A2}"/>
              </a:ext>
            </a:extLst>
          </p:cNvPr>
          <p:cNvSpPr>
            <a:spLocks noGrp="1"/>
          </p:cNvSpPr>
          <p:nvPr>
            <p:ph type="sldNum" sz="quarter" idx="12"/>
          </p:nvPr>
        </p:nvSpPr>
        <p:spPr/>
        <p:txBody>
          <a:bodyPr/>
          <a:lstStyle/>
          <a:p>
            <a:fld id="{2BC19737-85FE-47B9-98F4-D27CC4D758EB}" type="slidenum">
              <a:rPr lang="en-IN" smtClean="0"/>
              <a:t>‹#›</a:t>
            </a:fld>
            <a:endParaRPr lang="en-IN"/>
          </a:p>
        </p:txBody>
      </p:sp>
    </p:spTree>
    <p:extLst>
      <p:ext uri="{BB962C8B-B14F-4D97-AF65-F5344CB8AC3E}">
        <p14:creationId xmlns:p14="http://schemas.microsoft.com/office/powerpoint/2010/main" val="432709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DA804-4943-3683-95E6-D0289913E7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6D6CC8-0E6C-367B-0677-D0870EC87A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8F49B2-2187-0FF4-6F68-4C5D7310B9F9}"/>
              </a:ext>
            </a:extLst>
          </p:cNvPr>
          <p:cNvSpPr>
            <a:spLocks noGrp="1"/>
          </p:cNvSpPr>
          <p:nvPr>
            <p:ph type="dt" sz="half" idx="10"/>
          </p:nvPr>
        </p:nvSpPr>
        <p:spPr/>
        <p:txBody>
          <a:bodyPr/>
          <a:lstStyle/>
          <a:p>
            <a:fld id="{3E034EA0-6E69-4B90-9B58-719C6EF07C0F}" type="datetimeFigureOut">
              <a:rPr lang="en-IN" smtClean="0"/>
              <a:t>03-05-2023</a:t>
            </a:fld>
            <a:endParaRPr lang="en-IN"/>
          </a:p>
        </p:txBody>
      </p:sp>
      <p:sp>
        <p:nvSpPr>
          <p:cNvPr id="5" name="Footer Placeholder 4">
            <a:extLst>
              <a:ext uri="{FF2B5EF4-FFF2-40B4-BE49-F238E27FC236}">
                <a16:creationId xmlns:a16="http://schemas.microsoft.com/office/drawing/2014/main" id="{D4D99188-1D08-B1F2-F808-CB3F78DCDA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65E6AD-C4F4-6D31-4F0D-7A99219AC594}"/>
              </a:ext>
            </a:extLst>
          </p:cNvPr>
          <p:cNvSpPr>
            <a:spLocks noGrp="1"/>
          </p:cNvSpPr>
          <p:nvPr>
            <p:ph type="sldNum" sz="quarter" idx="12"/>
          </p:nvPr>
        </p:nvSpPr>
        <p:spPr/>
        <p:txBody>
          <a:bodyPr/>
          <a:lstStyle/>
          <a:p>
            <a:fld id="{2BC19737-85FE-47B9-98F4-D27CC4D758EB}" type="slidenum">
              <a:rPr lang="en-IN" smtClean="0"/>
              <a:t>‹#›</a:t>
            </a:fld>
            <a:endParaRPr lang="en-IN"/>
          </a:p>
        </p:txBody>
      </p:sp>
    </p:spTree>
    <p:extLst>
      <p:ext uri="{BB962C8B-B14F-4D97-AF65-F5344CB8AC3E}">
        <p14:creationId xmlns:p14="http://schemas.microsoft.com/office/powerpoint/2010/main" val="2893412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C7C9C-A9B2-E95B-358C-3820217EFD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4C444A-C8BA-EDB4-43C3-0B2F7F9FE1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0B224A-6CB8-A0DB-F4E2-4472BDE4F2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FBE47C-AC37-8B91-B5A5-38CA7EE5E633}"/>
              </a:ext>
            </a:extLst>
          </p:cNvPr>
          <p:cNvSpPr>
            <a:spLocks noGrp="1"/>
          </p:cNvSpPr>
          <p:nvPr>
            <p:ph type="dt" sz="half" idx="10"/>
          </p:nvPr>
        </p:nvSpPr>
        <p:spPr/>
        <p:txBody>
          <a:bodyPr/>
          <a:lstStyle/>
          <a:p>
            <a:fld id="{3E034EA0-6E69-4B90-9B58-719C6EF07C0F}" type="datetimeFigureOut">
              <a:rPr lang="en-IN" smtClean="0"/>
              <a:t>03-05-2023</a:t>
            </a:fld>
            <a:endParaRPr lang="en-IN"/>
          </a:p>
        </p:txBody>
      </p:sp>
      <p:sp>
        <p:nvSpPr>
          <p:cNvPr id="6" name="Footer Placeholder 5">
            <a:extLst>
              <a:ext uri="{FF2B5EF4-FFF2-40B4-BE49-F238E27FC236}">
                <a16:creationId xmlns:a16="http://schemas.microsoft.com/office/drawing/2014/main" id="{6E11A9A9-0816-9A99-FBB3-F0F1C7D8F4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ED9B1A-FE5A-AB9E-0330-AD1E376B10F7}"/>
              </a:ext>
            </a:extLst>
          </p:cNvPr>
          <p:cNvSpPr>
            <a:spLocks noGrp="1"/>
          </p:cNvSpPr>
          <p:nvPr>
            <p:ph type="sldNum" sz="quarter" idx="12"/>
          </p:nvPr>
        </p:nvSpPr>
        <p:spPr/>
        <p:txBody>
          <a:bodyPr/>
          <a:lstStyle/>
          <a:p>
            <a:fld id="{2BC19737-85FE-47B9-98F4-D27CC4D758EB}" type="slidenum">
              <a:rPr lang="en-IN" smtClean="0"/>
              <a:t>‹#›</a:t>
            </a:fld>
            <a:endParaRPr lang="en-IN"/>
          </a:p>
        </p:txBody>
      </p:sp>
    </p:spTree>
    <p:extLst>
      <p:ext uri="{BB962C8B-B14F-4D97-AF65-F5344CB8AC3E}">
        <p14:creationId xmlns:p14="http://schemas.microsoft.com/office/powerpoint/2010/main" val="3643299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0CA1-C06E-60BC-72C1-C46B0D30B6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DA730F-7F71-B714-1502-8F58A18080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B025AF-4FD4-B712-E51D-0C948434A3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9BD3F1-4F37-0983-340D-B08862C2C9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6DABA7-8A33-6CD4-3D10-FC40EA7129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778709-D344-3C65-C617-6C6C0F4B919B}"/>
              </a:ext>
            </a:extLst>
          </p:cNvPr>
          <p:cNvSpPr>
            <a:spLocks noGrp="1"/>
          </p:cNvSpPr>
          <p:nvPr>
            <p:ph type="dt" sz="half" idx="10"/>
          </p:nvPr>
        </p:nvSpPr>
        <p:spPr/>
        <p:txBody>
          <a:bodyPr/>
          <a:lstStyle/>
          <a:p>
            <a:fld id="{3E034EA0-6E69-4B90-9B58-719C6EF07C0F}" type="datetimeFigureOut">
              <a:rPr lang="en-IN" smtClean="0"/>
              <a:t>03-05-2023</a:t>
            </a:fld>
            <a:endParaRPr lang="en-IN"/>
          </a:p>
        </p:txBody>
      </p:sp>
      <p:sp>
        <p:nvSpPr>
          <p:cNvPr id="8" name="Footer Placeholder 7">
            <a:extLst>
              <a:ext uri="{FF2B5EF4-FFF2-40B4-BE49-F238E27FC236}">
                <a16:creationId xmlns:a16="http://schemas.microsoft.com/office/drawing/2014/main" id="{5104828C-16D0-DAEF-232E-BD32D66B7F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A5C4AF7-E8CD-37BD-5808-225CA15A7D15}"/>
              </a:ext>
            </a:extLst>
          </p:cNvPr>
          <p:cNvSpPr>
            <a:spLocks noGrp="1"/>
          </p:cNvSpPr>
          <p:nvPr>
            <p:ph type="sldNum" sz="quarter" idx="12"/>
          </p:nvPr>
        </p:nvSpPr>
        <p:spPr/>
        <p:txBody>
          <a:bodyPr/>
          <a:lstStyle/>
          <a:p>
            <a:fld id="{2BC19737-85FE-47B9-98F4-D27CC4D758EB}" type="slidenum">
              <a:rPr lang="en-IN" smtClean="0"/>
              <a:t>‹#›</a:t>
            </a:fld>
            <a:endParaRPr lang="en-IN"/>
          </a:p>
        </p:txBody>
      </p:sp>
    </p:spTree>
    <p:extLst>
      <p:ext uri="{BB962C8B-B14F-4D97-AF65-F5344CB8AC3E}">
        <p14:creationId xmlns:p14="http://schemas.microsoft.com/office/powerpoint/2010/main" val="396902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FA323-C00D-8058-6A67-361EB8C750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A6B076-F62B-AEC3-1640-845FC94D95FE}"/>
              </a:ext>
            </a:extLst>
          </p:cNvPr>
          <p:cNvSpPr>
            <a:spLocks noGrp="1"/>
          </p:cNvSpPr>
          <p:nvPr>
            <p:ph type="dt" sz="half" idx="10"/>
          </p:nvPr>
        </p:nvSpPr>
        <p:spPr/>
        <p:txBody>
          <a:bodyPr/>
          <a:lstStyle/>
          <a:p>
            <a:fld id="{3E034EA0-6E69-4B90-9B58-719C6EF07C0F}" type="datetimeFigureOut">
              <a:rPr lang="en-IN" smtClean="0"/>
              <a:t>03-05-2023</a:t>
            </a:fld>
            <a:endParaRPr lang="en-IN"/>
          </a:p>
        </p:txBody>
      </p:sp>
      <p:sp>
        <p:nvSpPr>
          <p:cNvPr id="4" name="Footer Placeholder 3">
            <a:extLst>
              <a:ext uri="{FF2B5EF4-FFF2-40B4-BE49-F238E27FC236}">
                <a16:creationId xmlns:a16="http://schemas.microsoft.com/office/drawing/2014/main" id="{499E6B13-C60A-8E87-7155-ECEE2471A4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78799F-03C4-D70D-090B-7FE9494EE469}"/>
              </a:ext>
            </a:extLst>
          </p:cNvPr>
          <p:cNvSpPr>
            <a:spLocks noGrp="1"/>
          </p:cNvSpPr>
          <p:nvPr>
            <p:ph type="sldNum" sz="quarter" idx="12"/>
          </p:nvPr>
        </p:nvSpPr>
        <p:spPr/>
        <p:txBody>
          <a:bodyPr/>
          <a:lstStyle/>
          <a:p>
            <a:fld id="{2BC19737-85FE-47B9-98F4-D27CC4D758EB}" type="slidenum">
              <a:rPr lang="en-IN" smtClean="0"/>
              <a:t>‹#›</a:t>
            </a:fld>
            <a:endParaRPr lang="en-IN"/>
          </a:p>
        </p:txBody>
      </p:sp>
    </p:spTree>
    <p:extLst>
      <p:ext uri="{BB962C8B-B14F-4D97-AF65-F5344CB8AC3E}">
        <p14:creationId xmlns:p14="http://schemas.microsoft.com/office/powerpoint/2010/main" val="3059426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62B515-E532-96A2-67D6-954B3B235326}"/>
              </a:ext>
            </a:extLst>
          </p:cNvPr>
          <p:cNvSpPr>
            <a:spLocks noGrp="1"/>
          </p:cNvSpPr>
          <p:nvPr>
            <p:ph type="dt" sz="half" idx="10"/>
          </p:nvPr>
        </p:nvSpPr>
        <p:spPr/>
        <p:txBody>
          <a:bodyPr/>
          <a:lstStyle/>
          <a:p>
            <a:fld id="{3E034EA0-6E69-4B90-9B58-719C6EF07C0F}" type="datetimeFigureOut">
              <a:rPr lang="en-IN" smtClean="0"/>
              <a:t>03-05-2023</a:t>
            </a:fld>
            <a:endParaRPr lang="en-IN"/>
          </a:p>
        </p:txBody>
      </p:sp>
      <p:sp>
        <p:nvSpPr>
          <p:cNvPr id="3" name="Footer Placeholder 2">
            <a:extLst>
              <a:ext uri="{FF2B5EF4-FFF2-40B4-BE49-F238E27FC236}">
                <a16:creationId xmlns:a16="http://schemas.microsoft.com/office/drawing/2014/main" id="{EA14EAD6-0ABD-D1FC-C3BE-133ACC56AC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EAEC5A5-BD24-41A0-4A05-0F248C19A418}"/>
              </a:ext>
            </a:extLst>
          </p:cNvPr>
          <p:cNvSpPr>
            <a:spLocks noGrp="1"/>
          </p:cNvSpPr>
          <p:nvPr>
            <p:ph type="sldNum" sz="quarter" idx="12"/>
          </p:nvPr>
        </p:nvSpPr>
        <p:spPr/>
        <p:txBody>
          <a:bodyPr/>
          <a:lstStyle/>
          <a:p>
            <a:fld id="{2BC19737-85FE-47B9-98F4-D27CC4D758EB}" type="slidenum">
              <a:rPr lang="en-IN" smtClean="0"/>
              <a:t>‹#›</a:t>
            </a:fld>
            <a:endParaRPr lang="en-IN"/>
          </a:p>
        </p:txBody>
      </p:sp>
    </p:spTree>
    <p:extLst>
      <p:ext uri="{BB962C8B-B14F-4D97-AF65-F5344CB8AC3E}">
        <p14:creationId xmlns:p14="http://schemas.microsoft.com/office/powerpoint/2010/main" val="84235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CDD33-F819-2AA7-FB02-6240BBC3C8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3AD6F5-BE3A-C850-D4D5-CE2764790B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1B0C92-1322-892C-F945-BB7E5BD869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0C8620-C0F9-9DDE-3FE7-9DA47BCC063E}"/>
              </a:ext>
            </a:extLst>
          </p:cNvPr>
          <p:cNvSpPr>
            <a:spLocks noGrp="1"/>
          </p:cNvSpPr>
          <p:nvPr>
            <p:ph type="dt" sz="half" idx="10"/>
          </p:nvPr>
        </p:nvSpPr>
        <p:spPr/>
        <p:txBody>
          <a:bodyPr/>
          <a:lstStyle/>
          <a:p>
            <a:fld id="{3E034EA0-6E69-4B90-9B58-719C6EF07C0F}" type="datetimeFigureOut">
              <a:rPr lang="en-IN" smtClean="0"/>
              <a:t>03-05-2023</a:t>
            </a:fld>
            <a:endParaRPr lang="en-IN"/>
          </a:p>
        </p:txBody>
      </p:sp>
      <p:sp>
        <p:nvSpPr>
          <p:cNvPr id="6" name="Footer Placeholder 5">
            <a:extLst>
              <a:ext uri="{FF2B5EF4-FFF2-40B4-BE49-F238E27FC236}">
                <a16:creationId xmlns:a16="http://schemas.microsoft.com/office/drawing/2014/main" id="{CB65245E-8BD8-207C-F3C5-74EE9AFFFA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ED673D-6376-FF81-B18F-EBE455E538F3}"/>
              </a:ext>
            </a:extLst>
          </p:cNvPr>
          <p:cNvSpPr>
            <a:spLocks noGrp="1"/>
          </p:cNvSpPr>
          <p:nvPr>
            <p:ph type="sldNum" sz="quarter" idx="12"/>
          </p:nvPr>
        </p:nvSpPr>
        <p:spPr/>
        <p:txBody>
          <a:bodyPr/>
          <a:lstStyle/>
          <a:p>
            <a:fld id="{2BC19737-85FE-47B9-98F4-D27CC4D758EB}" type="slidenum">
              <a:rPr lang="en-IN" smtClean="0"/>
              <a:t>‹#›</a:t>
            </a:fld>
            <a:endParaRPr lang="en-IN"/>
          </a:p>
        </p:txBody>
      </p:sp>
    </p:spTree>
    <p:extLst>
      <p:ext uri="{BB962C8B-B14F-4D97-AF65-F5344CB8AC3E}">
        <p14:creationId xmlns:p14="http://schemas.microsoft.com/office/powerpoint/2010/main" val="2102835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5E2B-4EED-5A11-BEA1-0D61FD6B06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953DBB-103B-5D1A-5F99-DEC35F4FB5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9B9279-E26F-E384-A437-F41E8FD413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CECA75-0ABB-70A3-6A84-60D9D96F997F}"/>
              </a:ext>
            </a:extLst>
          </p:cNvPr>
          <p:cNvSpPr>
            <a:spLocks noGrp="1"/>
          </p:cNvSpPr>
          <p:nvPr>
            <p:ph type="dt" sz="half" idx="10"/>
          </p:nvPr>
        </p:nvSpPr>
        <p:spPr/>
        <p:txBody>
          <a:bodyPr/>
          <a:lstStyle/>
          <a:p>
            <a:fld id="{3E034EA0-6E69-4B90-9B58-719C6EF07C0F}" type="datetimeFigureOut">
              <a:rPr lang="en-IN" smtClean="0"/>
              <a:t>03-05-2023</a:t>
            </a:fld>
            <a:endParaRPr lang="en-IN"/>
          </a:p>
        </p:txBody>
      </p:sp>
      <p:sp>
        <p:nvSpPr>
          <p:cNvPr id="6" name="Footer Placeholder 5">
            <a:extLst>
              <a:ext uri="{FF2B5EF4-FFF2-40B4-BE49-F238E27FC236}">
                <a16:creationId xmlns:a16="http://schemas.microsoft.com/office/drawing/2014/main" id="{AD2C3CBB-608F-C870-D80E-902288E71B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E4B1A3-11AC-CC52-90DD-C0F7599EC882}"/>
              </a:ext>
            </a:extLst>
          </p:cNvPr>
          <p:cNvSpPr>
            <a:spLocks noGrp="1"/>
          </p:cNvSpPr>
          <p:nvPr>
            <p:ph type="sldNum" sz="quarter" idx="12"/>
          </p:nvPr>
        </p:nvSpPr>
        <p:spPr/>
        <p:txBody>
          <a:bodyPr/>
          <a:lstStyle/>
          <a:p>
            <a:fld id="{2BC19737-85FE-47B9-98F4-D27CC4D758EB}" type="slidenum">
              <a:rPr lang="en-IN" smtClean="0"/>
              <a:t>‹#›</a:t>
            </a:fld>
            <a:endParaRPr lang="en-IN"/>
          </a:p>
        </p:txBody>
      </p:sp>
    </p:spTree>
    <p:extLst>
      <p:ext uri="{BB962C8B-B14F-4D97-AF65-F5344CB8AC3E}">
        <p14:creationId xmlns:p14="http://schemas.microsoft.com/office/powerpoint/2010/main" val="4094495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1CBD2D-3BC2-D033-C414-8C346600C0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DD8A54-90E7-5178-51EE-4F6ED49384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33DB92-BD2F-D486-57A8-B8D009C509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34EA0-6E69-4B90-9B58-719C6EF07C0F}" type="datetimeFigureOut">
              <a:rPr lang="en-IN" smtClean="0"/>
              <a:t>03-05-2023</a:t>
            </a:fld>
            <a:endParaRPr lang="en-IN"/>
          </a:p>
        </p:txBody>
      </p:sp>
      <p:sp>
        <p:nvSpPr>
          <p:cNvPr id="5" name="Footer Placeholder 4">
            <a:extLst>
              <a:ext uri="{FF2B5EF4-FFF2-40B4-BE49-F238E27FC236}">
                <a16:creationId xmlns:a16="http://schemas.microsoft.com/office/drawing/2014/main" id="{1A8B55EC-080D-AB32-A17A-FB115B3CE6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2D672D-5E7C-0F2F-5709-DE3743CCB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C19737-85FE-47B9-98F4-D27CC4D758EB}" type="slidenum">
              <a:rPr lang="en-IN" smtClean="0"/>
              <a:t>‹#›</a:t>
            </a:fld>
            <a:endParaRPr lang="en-IN"/>
          </a:p>
        </p:txBody>
      </p:sp>
    </p:spTree>
    <p:extLst>
      <p:ext uri="{BB962C8B-B14F-4D97-AF65-F5344CB8AC3E}">
        <p14:creationId xmlns:p14="http://schemas.microsoft.com/office/powerpoint/2010/main" val="3452072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7615A-20A9-DB2F-6FA9-52F899078032}"/>
              </a:ext>
            </a:extLst>
          </p:cNvPr>
          <p:cNvSpPr>
            <a:spLocks noGrp="1"/>
          </p:cNvSpPr>
          <p:nvPr>
            <p:ph type="ctrTitle"/>
          </p:nvPr>
        </p:nvSpPr>
        <p:spPr/>
        <p:txBody>
          <a:bodyPr>
            <a:normAutofit/>
          </a:bodyPr>
          <a:lstStyle/>
          <a:p>
            <a:r>
              <a:rPr lang="en-US" sz="4400" b="0" i="0" dirty="0">
                <a:solidFill>
                  <a:srgbClr val="2D3B45"/>
                </a:solidFill>
                <a:effectLst/>
                <a:latin typeface="Lato Extended"/>
              </a:rPr>
              <a:t>Wireless LAN (802.11) - Physical Layer: Data and Signals - Performance </a:t>
            </a:r>
            <a:endParaRPr lang="en-IN" sz="4400" dirty="0"/>
          </a:p>
        </p:txBody>
      </p:sp>
      <p:sp>
        <p:nvSpPr>
          <p:cNvPr id="3" name="Subtitle 2">
            <a:extLst>
              <a:ext uri="{FF2B5EF4-FFF2-40B4-BE49-F238E27FC236}">
                <a16:creationId xmlns:a16="http://schemas.microsoft.com/office/drawing/2014/main" id="{8B5DB534-D7CF-A032-7F2B-B5F311984E14}"/>
              </a:ext>
            </a:extLst>
          </p:cNvPr>
          <p:cNvSpPr>
            <a:spLocks noGrp="1"/>
          </p:cNvSpPr>
          <p:nvPr>
            <p:ph type="subTitle" idx="1"/>
          </p:nvPr>
        </p:nvSpPr>
        <p:spPr/>
        <p:txBody>
          <a:bodyPr/>
          <a:lstStyle/>
          <a:p>
            <a:r>
              <a:rPr lang="en-IN" dirty="0"/>
              <a:t>COMPUTER NETWORKS</a:t>
            </a:r>
          </a:p>
        </p:txBody>
      </p:sp>
    </p:spTree>
    <p:extLst>
      <p:ext uri="{BB962C8B-B14F-4D97-AF65-F5344CB8AC3E}">
        <p14:creationId xmlns:p14="http://schemas.microsoft.com/office/powerpoint/2010/main" val="2897875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BF544-B4CA-BD74-C8DF-CA14F87CF80A}"/>
              </a:ext>
            </a:extLst>
          </p:cNvPr>
          <p:cNvSpPr>
            <a:spLocks noGrp="1"/>
          </p:cNvSpPr>
          <p:nvPr>
            <p:ph type="title"/>
          </p:nvPr>
        </p:nvSpPr>
        <p:spPr>
          <a:xfrm>
            <a:off x="838200" y="107577"/>
            <a:ext cx="10515600" cy="573460"/>
          </a:xfrm>
        </p:spPr>
        <p:txBody>
          <a:bodyPr>
            <a:normAutofit fontScale="90000"/>
          </a:bodyPr>
          <a:lstStyle/>
          <a:p>
            <a:r>
              <a:rPr lang="en-IN" sz="4000" dirty="0"/>
              <a:t>Extended Service Set:</a:t>
            </a:r>
          </a:p>
        </p:txBody>
      </p:sp>
      <p:sp>
        <p:nvSpPr>
          <p:cNvPr id="3" name="Content Placeholder 2">
            <a:extLst>
              <a:ext uri="{FF2B5EF4-FFF2-40B4-BE49-F238E27FC236}">
                <a16:creationId xmlns:a16="http://schemas.microsoft.com/office/drawing/2014/main" id="{7C688961-C8D7-FB29-138A-BC504148ABCE}"/>
              </a:ext>
            </a:extLst>
          </p:cNvPr>
          <p:cNvSpPr>
            <a:spLocks noGrp="1"/>
          </p:cNvSpPr>
          <p:nvPr>
            <p:ph idx="1"/>
          </p:nvPr>
        </p:nvSpPr>
        <p:spPr>
          <a:xfrm>
            <a:off x="838200" y="779929"/>
            <a:ext cx="10515600" cy="5397034"/>
          </a:xfrm>
        </p:spPr>
        <p:txBody>
          <a:bodyPr/>
          <a:lstStyle/>
          <a:p>
            <a:r>
              <a:rPr lang="en-US" dirty="0"/>
              <a:t>An extended service set (ESS) is made up of two or more BSSs with APs</a:t>
            </a:r>
            <a:endParaRPr lang="en-IN" dirty="0"/>
          </a:p>
        </p:txBody>
      </p:sp>
      <p:pic>
        <p:nvPicPr>
          <p:cNvPr id="5" name="Picture 4">
            <a:extLst>
              <a:ext uri="{FF2B5EF4-FFF2-40B4-BE49-F238E27FC236}">
                <a16:creationId xmlns:a16="http://schemas.microsoft.com/office/drawing/2014/main" id="{FEFCC131-5571-67C4-0324-A9002E81D70C}"/>
              </a:ext>
            </a:extLst>
          </p:cNvPr>
          <p:cNvPicPr>
            <a:picLocks noChangeAspect="1"/>
          </p:cNvPicPr>
          <p:nvPr/>
        </p:nvPicPr>
        <p:blipFill>
          <a:blip r:embed="rId2"/>
          <a:stretch>
            <a:fillRect/>
          </a:stretch>
        </p:blipFill>
        <p:spPr>
          <a:xfrm>
            <a:off x="2286258" y="2159729"/>
            <a:ext cx="7010141" cy="3407368"/>
          </a:xfrm>
          <a:prstGeom prst="rect">
            <a:avLst/>
          </a:prstGeom>
        </p:spPr>
      </p:pic>
    </p:spTree>
    <p:extLst>
      <p:ext uri="{BB962C8B-B14F-4D97-AF65-F5344CB8AC3E}">
        <p14:creationId xmlns:p14="http://schemas.microsoft.com/office/powerpoint/2010/main" val="290445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F0FDF-7809-66BE-2C7F-9F658D616574}"/>
              </a:ext>
            </a:extLst>
          </p:cNvPr>
          <p:cNvSpPr>
            <a:spLocks noGrp="1"/>
          </p:cNvSpPr>
          <p:nvPr>
            <p:ph type="title"/>
          </p:nvPr>
        </p:nvSpPr>
        <p:spPr>
          <a:xfrm>
            <a:off x="838200" y="89648"/>
            <a:ext cx="10515600" cy="591390"/>
          </a:xfrm>
        </p:spPr>
        <p:txBody>
          <a:bodyPr>
            <a:normAutofit fontScale="90000"/>
          </a:bodyPr>
          <a:lstStyle/>
          <a:p>
            <a:r>
              <a:rPr lang="en-IN" sz="4000" dirty="0"/>
              <a:t>Station Types:</a:t>
            </a:r>
          </a:p>
        </p:txBody>
      </p:sp>
      <p:sp>
        <p:nvSpPr>
          <p:cNvPr id="3" name="Content Placeholder 2">
            <a:extLst>
              <a:ext uri="{FF2B5EF4-FFF2-40B4-BE49-F238E27FC236}">
                <a16:creationId xmlns:a16="http://schemas.microsoft.com/office/drawing/2014/main" id="{13608896-FE5F-1563-032A-027A8A3DEFE6}"/>
              </a:ext>
            </a:extLst>
          </p:cNvPr>
          <p:cNvSpPr>
            <a:spLocks noGrp="1"/>
          </p:cNvSpPr>
          <p:nvPr>
            <p:ph idx="1"/>
          </p:nvPr>
        </p:nvSpPr>
        <p:spPr>
          <a:xfrm>
            <a:off x="838200" y="833718"/>
            <a:ext cx="10515600" cy="5343245"/>
          </a:xfrm>
        </p:spPr>
        <p:txBody>
          <a:bodyPr/>
          <a:lstStyle/>
          <a:p>
            <a:r>
              <a:rPr lang="en-US" dirty="0"/>
              <a:t>A station with </a:t>
            </a:r>
            <a:r>
              <a:rPr lang="en-US" b="1" dirty="0"/>
              <a:t>no-transition mobility </a:t>
            </a:r>
            <a:r>
              <a:rPr lang="en-US" dirty="0"/>
              <a:t>is either stationary (not moving) or moving only inside a BSS. A station with </a:t>
            </a:r>
            <a:r>
              <a:rPr lang="en-US" b="1" dirty="0"/>
              <a:t>BSS-transition mobility </a:t>
            </a:r>
            <a:r>
              <a:rPr lang="en-US" dirty="0"/>
              <a:t>can move from one BSS to another, but the movement is confined inside one ESS. A station with </a:t>
            </a:r>
            <a:r>
              <a:rPr lang="en-US" b="1" dirty="0"/>
              <a:t>ESS-transition mobility </a:t>
            </a:r>
            <a:r>
              <a:rPr lang="en-US" dirty="0"/>
              <a:t>can move from one ESS to another</a:t>
            </a:r>
          </a:p>
          <a:p>
            <a:endParaRPr lang="en-IN" dirty="0"/>
          </a:p>
        </p:txBody>
      </p:sp>
      <p:pic>
        <p:nvPicPr>
          <p:cNvPr id="5" name="Picture 4">
            <a:extLst>
              <a:ext uri="{FF2B5EF4-FFF2-40B4-BE49-F238E27FC236}">
                <a16:creationId xmlns:a16="http://schemas.microsoft.com/office/drawing/2014/main" id="{3A986D0E-76DC-B2A6-6A46-2686FE2188E7}"/>
              </a:ext>
            </a:extLst>
          </p:cNvPr>
          <p:cNvPicPr>
            <a:picLocks noChangeAspect="1"/>
          </p:cNvPicPr>
          <p:nvPr/>
        </p:nvPicPr>
        <p:blipFill>
          <a:blip r:embed="rId2"/>
          <a:stretch>
            <a:fillRect/>
          </a:stretch>
        </p:blipFill>
        <p:spPr>
          <a:xfrm>
            <a:off x="2446044" y="2747682"/>
            <a:ext cx="7248290" cy="3276600"/>
          </a:xfrm>
          <a:prstGeom prst="rect">
            <a:avLst/>
          </a:prstGeom>
        </p:spPr>
      </p:pic>
    </p:spTree>
    <p:extLst>
      <p:ext uri="{BB962C8B-B14F-4D97-AF65-F5344CB8AC3E}">
        <p14:creationId xmlns:p14="http://schemas.microsoft.com/office/powerpoint/2010/main" val="3460900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DFC5-56FA-0B53-7A0B-08AD28C48B87}"/>
              </a:ext>
            </a:extLst>
          </p:cNvPr>
          <p:cNvSpPr>
            <a:spLocks noGrp="1"/>
          </p:cNvSpPr>
          <p:nvPr>
            <p:ph type="title"/>
          </p:nvPr>
        </p:nvSpPr>
        <p:spPr>
          <a:xfrm>
            <a:off x="838200" y="134471"/>
            <a:ext cx="10515600" cy="699247"/>
          </a:xfrm>
        </p:spPr>
        <p:txBody>
          <a:bodyPr>
            <a:normAutofit/>
          </a:bodyPr>
          <a:lstStyle/>
          <a:p>
            <a:r>
              <a:rPr lang="en-IN" sz="4000" dirty="0"/>
              <a:t>MAC Sublayer:</a:t>
            </a:r>
          </a:p>
        </p:txBody>
      </p:sp>
      <p:sp>
        <p:nvSpPr>
          <p:cNvPr id="3" name="Content Placeholder 2">
            <a:extLst>
              <a:ext uri="{FF2B5EF4-FFF2-40B4-BE49-F238E27FC236}">
                <a16:creationId xmlns:a16="http://schemas.microsoft.com/office/drawing/2014/main" id="{7378CFF8-B80E-B000-E7CF-0BC353193A35}"/>
              </a:ext>
            </a:extLst>
          </p:cNvPr>
          <p:cNvSpPr>
            <a:spLocks noGrp="1"/>
          </p:cNvSpPr>
          <p:nvPr>
            <p:ph idx="1"/>
          </p:nvPr>
        </p:nvSpPr>
        <p:spPr>
          <a:xfrm>
            <a:off x="838200" y="833718"/>
            <a:ext cx="10515600" cy="5343245"/>
          </a:xfrm>
        </p:spPr>
        <p:txBody>
          <a:bodyPr/>
          <a:lstStyle/>
          <a:p>
            <a:r>
              <a:rPr lang="en-US" dirty="0"/>
              <a:t>IEEE 802.11 defines two MAC sublayers: the distributed coordination function (DCF) and point coordination function (PCF).</a:t>
            </a:r>
          </a:p>
          <a:p>
            <a:endParaRPr lang="en-IN" dirty="0"/>
          </a:p>
        </p:txBody>
      </p:sp>
      <p:pic>
        <p:nvPicPr>
          <p:cNvPr id="5" name="Picture 4">
            <a:extLst>
              <a:ext uri="{FF2B5EF4-FFF2-40B4-BE49-F238E27FC236}">
                <a16:creationId xmlns:a16="http://schemas.microsoft.com/office/drawing/2014/main" id="{2088D71D-4CCB-09C5-3D40-0E6FD915AEE3}"/>
              </a:ext>
            </a:extLst>
          </p:cNvPr>
          <p:cNvPicPr>
            <a:picLocks noChangeAspect="1"/>
          </p:cNvPicPr>
          <p:nvPr/>
        </p:nvPicPr>
        <p:blipFill>
          <a:blip r:embed="rId2"/>
          <a:stretch>
            <a:fillRect/>
          </a:stretch>
        </p:blipFill>
        <p:spPr>
          <a:xfrm>
            <a:off x="2734237" y="1909375"/>
            <a:ext cx="6030436" cy="2671589"/>
          </a:xfrm>
          <a:prstGeom prst="rect">
            <a:avLst/>
          </a:prstGeom>
        </p:spPr>
      </p:pic>
    </p:spTree>
    <p:extLst>
      <p:ext uri="{BB962C8B-B14F-4D97-AF65-F5344CB8AC3E}">
        <p14:creationId xmlns:p14="http://schemas.microsoft.com/office/powerpoint/2010/main" val="1288024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35924-CB8C-66C0-1563-2A912470BD10}"/>
              </a:ext>
            </a:extLst>
          </p:cNvPr>
          <p:cNvSpPr>
            <a:spLocks noGrp="1"/>
          </p:cNvSpPr>
          <p:nvPr>
            <p:ph type="title"/>
          </p:nvPr>
        </p:nvSpPr>
        <p:spPr>
          <a:xfrm>
            <a:off x="838200" y="224119"/>
            <a:ext cx="10515600" cy="681316"/>
          </a:xfrm>
        </p:spPr>
        <p:txBody>
          <a:bodyPr>
            <a:normAutofit/>
          </a:bodyPr>
          <a:lstStyle/>
          <a:p>
            <a:r>
              <a:rPr lang="en-IN" sz="4000" dirty="0"/>
              <a:t>Distributed Coordination Function:</a:t>
            </a:r>
          </a:p>
        </p:txBody>
      </p:sp>
      <p:sp>
        <p:nvSpPr>
          <p:cNvPr id="7" name="Content Placeholder 6">
            <a:extLst>
              <a:ext uri="{FF2B5EF4-FFF2-40B4-BE49-F238E27FC236}">
                <a16:creationId xmlns:a16="http://schemas.microsoft.com/office/drawing/2014/main" id="{23C329BA-71E4-BC18-F9E1-E232535E901B}"/>
              </a:ext>
            </a:extLst>
          </p:cNvPr>
          <p:cNvSpPr>
            <a:spLocks noGrp="1"/>
          </p:cNvSpPr>
          <p:nvPr>
            <p:ph idx="1"/>
          </p:nvPr>
        </p:nvSpPr>
        <p:spPr>
          <a:xfrm>
            <a:off x="838200" y="905435"/>
            <a:ext cx="10515600" cy="5271528"/>
          </a:xfrm>
        </p:spPr>
        <p:txBody>
          <a:bodyPr/>
          <a:lstStyle/>
          <a:p>
            <a:r>
              <a:rPr lang="it-IT" dirty="0"/>
              <a:t>distributed interframe space (DIFS)</a:t>
            </a:r>
          </a:p>
          <a:p>
            <a:r>
              <a:rPr lang="en-US" dirty="0"/>
              <a:t>request to send (RTS)</a:t>
            </a:r>
          </a:p>
          <a:p>
            <a:r>
              <a:rPr lang="en-IN" dirty="0"/>
              <a:t>short interframe space (SIFS)</a:t>
            </a:r>
            <a:endParaRPr lang="en-US" dirty="0"/>
          </a:p>
          <a:p>
            <a:r>
              <a:rPr lang="en-IN" dirty="0"/>
              <a:t>clear to send (CTS)</a:t>
            </a:r>
          </a:p>
          <a:p>
            <a:endParaRPr lang="it-IT" dirty="0"/>
          </a:p>
          <a:p>
            <a:endParaRPr lang="en-IN" dirty="0"/>
          </a:p>
        </p:txBody>
      </p:sp>
      <p:pic>
        <p:nvPicPr>
          <p:cNvPr id="9" name="Picture 8">
            <a:extLst>
              <a:ext uri="{FF2B5EF4-FFF2-40B4-BE49-F238E27FC236}">
                <a16:creationId xmlns:a16="http://schemas.microsoft.com/office/drawing/2014/main" id="{C20BA700-ED57-925B-9BF1-1316B1314ADC}"/>
              </a:ext>
            </a:extLst>
          </p:cNvPr>
          <p:cNvPicPr>
            <a:picLocks noChangeAspect="1"/>
          </p:cNvPicPr>
          <p:nvPr/>
        </p:nvPicPr>
        <p:blipFill>
          <a:blip r:embed="rId2"/>
          <a:stretch>
            <a:fillRect/>
          </a:stretch>
        </p:blipFill>
        <p:spPr>
          <a:xfrm>
            <a:off x="4259850" y="2384722"/>
            <a:ext cx="6327468" cy="4096327"/>
          </a:xfrm>
          <a:prstGeom prst="rect">
            <a:avLst/>
          </a:prstGeom>
        </p:spPr>
      </p:pic>
    </p:spTree>
    <p:extLst>
      <p:ext uri="{BB962C8B-B14F-4D97-AF65-F5344CB8AC3E}">
        <p14:creationId xmlns:p14="http://schemas.microsoft.com/office/powerpoint/2010/main" val="826522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85EA4-1B3B-E8D9-1F84-7146F89CB428}"/>
              </a:ext>
            </a:extLst>
          </p:cNvPr>
          <p:cNvSpPr>
            <a:spLocks noGrp="1"/>
          </p:cNvSpPr>
          <p:nvPr>
            <p:ph type="title"/>
          </p:nvPr>
        </p:nvSpPr>
        <p:spPr>
          <a:xfrm>
            <a:off x="838200" y="134472"/>
            <a:ext cx="10515600" cy="546566"/>
          </a:xfrm>
        </p:spPr>
        <p:txBody>
          <a:bodyPr>
            <a:normAutofit fontScale="90000"/>
          </a:bodyPr>
          <a:lstStyle/>
          <a:p>
            <a:r>
              <a:rPr lang="en-IN" sz="3600" dirty="0"/>
              <a:t>Point Coordination Function (PCF):</a:t>
            </a:r>
          </a:p>
        </p:txBody>
      </p:sp>
      <p:sp>
        <p:nvSpPr>
          <p:cNvPr id="3" name="Content Placeholder 2">
            <a:extLst>
              <a:ext uri="{FF2B5EF4-FFF2-40B4-BE49-F238E27FC236}">
                <a16:creationId xmlns:a16="http://schemas.microsoft.com/office/drawing/2014/main" id="{C58C8135-D973-8259-A046-AFF2F1A93A2C}"/>
              </a:ext>
            </a:extLst>
          </p:cNvPr>
          <p:cNvSpPr>
            <a:spLocks noGrp="1"/>
          </p:cNvSpPr>
          <p:nvPr>
            <p:ph idx="1"/>
          </p:nvPr>
        </p:nvSpPr>
        <p:spPr>
          <a:xfrm>
            <a:off x="838200" y="887506"/>
            <a:ext cx="10515600" cy="5289457"/>
          </a:xfrm>
        </p:spPr>
        <p:txBody>
          <a:bodyPr/>
          <a:lstStyle/>
          <a:p>
            <a:r>
              <a:rPr lang="en-US" dirty="0"/>
              <a:t>The point coordination function (PCF) is an optional access method that can be implemented in an infrastructure network (not in an ad hoc network). It is implemented on top of the DCF and is used mostly for time-sensitive transmission. </a:t>
            </a:r>
          </a:p>
          <a:p>
            <a:r>
              <a:rPr lang="en-US" dirty="0"/>
              <a:t>To give priority to PCF over DCF, another interframe space, PIFS, has been defined. PIFS (PCF IFS) is shorter than DIFS. This means that if, at the same time, a station wants to use only DCF and an AP wants to use PCF, the AP has priority.</a:t>
            </a:r>
          </a:p>
          <a:p>
            <a:endParaRPr lang="en-IN" dirty="0"/>
          </a:p>
        </p:txBody>
      </p:sp>
    </p:spTree>
    <p:extLst>
      <p:ext uri="{BB962C8B-B14F-4D97-AF65-F5344CB8AC3E}">
        <p14:creationId xmlns:p14="http://schemas.microsoft.com/office/powerpoint/2010/main" val="1246013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8F9F9-7DE0-FD81-9A55-D7409D44D5AA}"/>
              </a:ext>
            </a:extLst>
          </p:cNvPr>
          <p:cNvSpPr>
            <a:spLocks noGrp="1"/>
          </p:cNvSpPr>
          <p:nvPr>
            <p:ph type="title"/>
          </p:nvPr>
        </p:nvSpPr>
        <p:spPr>
          <a:xfrm>
            <a:off x="838200" y="116542"/>
            <a:ext cx="10515600" cy="735106"/>
          </a:xfrm>
        </p:spPr>
        <p:txBody>
          <a:bodyPr>
            <a:normAutofit/>
          </a:bodyPr>
          <a:lstStyle/>
          <a:p>
            <a:r>
              <a:rPr lang="en-IN" sz="4000" dirty="0"/>
              <a:t>DATA AND SIGNALS:</a:t>
            </a:r>
          </a:p>
        </p:txBody>
      </p:sp>
      <p:pic>
        <p:nvPicPr>
          <p:cNvPr id="5" name="Content Placeholder 4">
            <a:extLst>
              <a:ext uri="{FF2B5EF4-FFF2-40B4-BE49-F238E27FC236}">
                <a16:creationId xmlns:a16="http://schemas.microsoft.com/office/drawing/2014/main" id="{BDDE8EC7-402E-73B5-695C-350146461CD1}"/>
              </a:ext>
            </a:extLst>
          </p:cNvPr>
          <p:cNvPicPr>
            <a:picLocks noGrp="1" noChangeAspect="1"/>
          </p:cNvPicPr>
          <p:nvPr>
            <p:ph idx="1"/>
          </p:nvPr>
        </p:nvPicPr>
        <p:blipFill>
          <a:blip r:embed="rId2"/>
          <a:stretch>
            <a:fillRect/>
          </a:stretch>
        </p:blipFill>
        <p:spPr>
          <a:xfrm>
            <a:off x="3334871" y="915910"/>
            <a:ext cx="5629835" cy="5456393"/>
          </a:xfrm>
        </p:spPr>
      </p:pic>
    </p:spTree>
    <p:extLst>
      <p:ext uri="{BB962C8B-B14F-4D97-AF65-F5344CB8AC3E}">
        <p14:creationId xmlns:p14="http://schemas.microsoft.com/office/powerpoint/2010/main" val="2604347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84D9D-BFC8-742E-E0D8-5A23BE122F93}"/>
              </a:ext>
            </a:extLst>
          </p:cNvPr>
          <p:cNvSpPr>
            <a:spLocks noGrp="1"/>
          </p:cNvSpPr>
          <p:nvPr>
            <p:ph type="title"/>
          </p:nvPr>
        </p:nvSpPr>
        <p:spPr>
          <a:xfrm>
            <a:off x="838200" y="365126"/>
            <a:ext cx="10515600" cy="11000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6F73A845-7595-D086-EE26-10435BF7D1B6}"/>
              </a:ext>
            </a:extLst>
          </p:cNvPr>
          <p:cNvSpPr>
            <a:spLocks noGrp="1"/>
          </p:cNvSpPr>
          <p:nvPr>
            <p:ph idx="1"/>
          </p:nvPr>
        </p:nvSpPr>
        <p:spPr>
          <a:xfrm>
            <a:off x="838200" y="797859"/>
            <a:ext cx="10515600" cy="5379104"/>
          </a:xfrm>
        </p:spPr>
        <p:txBody>
          <a:bodyPr>
            <a:normAutofit lnSpcReduction="10000"/>
          </a:bodyPr>
          <a:lstStyle/>
          <a:p>
            <a:r>
              <a:rPr lang="en-US" dirty="0"/>
              <a:t>shows a scenario in which a scientist working in a research company, Sky Research, needs to order a book related to her research from an online bookseller, Scientific Books.</a:t>
            </a:r>
          </a:p>
          <a:p>
            <a:r>
              <a:rPr lang="en-US" dirty="0"/>
              <a:t>We can think of five different levels of communication between Alice, the computer on which our scientist is working, and Bob, the computer that provides online service. Communication at application, transport, network, or data-link is logical; communication at the physical layer is physical. For simplicity, we have shown</a:t>
            </a:r>
            <a:r>
              <a:rPr lang="en-IN" dirty="0"/>
              <a:t> host-to-router, router-to-router, and router-to-host.</a:t>
            </a:r>
          </a:p>
          <a:p>
            <a:r>
              <a:rPr lang="en-US" dirty="0"/>
              <a:t>Although Alice and Bob need to exchange data, communication at the physical layer means exchanging signals. Data need to be transmitted and received, but the media have to change data to signals. Both data and the signals that represent them can be either analog or digital in form</a:t>
            </a:r>
            <a:endParaRPr lang="en-IN" dirty="0"/>
          </a:p>
        </p:txBody>
      </p:sp>
    </p:spTree>
    <p:extLst>
      <p:ext uri="{BB962C8B-B14F-4D97-AF65-F5344CB8AC3E}">
        <p14:creationId xmlns:p14="http://schemas.microsoft.com/office/powerpoint/2010/main" val="2253512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4AEBD-F4F1-1857-18DF-370C01C1C73D}"/>
              </a:ext>
            </a:extLst>
          </p:cNvPr>
          <p:cNvSpPr>
            <a:spLocks noGrp="1"/>
          </p:cNvSpPr>
          <p:nvPr>
            <p:ph type="title"/>
          </p:nvPr>
        </p:nvSpPr>
        <p:spPr>
          <a:xfrm>
            <a:off x="838200" y="206189"/>
            <a:ext cx="10515600" cy="815787"/>
          </a:xfrm>
        </p:spPr>
        <p:txBody>
          <a:bodyPr>
            <a:normAutofit/>
          </a:bodyPr>
          <a:lstStyle/>
          <a:p>
            <a:r>
              <a:rPr lang="en-IN" sz="4000" dirty="0"/>
              <a:t>Analog and Digital Data:</a:t>
            </a:r>
          </a:p>
        </p:txBody>
      </p:sp>
      <p:sp>
        <p:nvSpPr>
          <p:cNvPr id="3" name="Content Placeholder 2">
            <a:extLst>
              <a:ext uri="{FF2B5EF4-FFF2-40B4-BE49-F238E27FC236}">
                <a16:creationId xmlns:a16="http://schemas.microsoft.com/office/drawing/2014/main" id="{BF9C962E-D33B-7EB3-9C30-DCBEAFF0CBA5}"/>
              </a:ext>
            </a:extLst>
          </p:cNvPr>
          <p:cNvSpPr>
            <a:spLocks noGrp="1"/>
          </p:cNvSpPr>
          <p:nvPr>
            <p:ph idx="1"/>
          </p:nvPr>
        </p:nvSpPr>
        <p:spPr>
          <a:xfrm>
            <a:off x="838200" y="1021976"/>
            <a:ext cx="10515600" cy="5154987"/>
          </a:xfrm>
        </p:spPr>
        <p:txBody>
          <a:bodyPr/>
          <a:lstStyle/>
          <a:p>
            <a:r>
              <a:rPr lang="en-US" dirty="0"/>
              <a:t>Data can be analog or digital. The term analog data refers to information that is continuous; digital data refers to information that has discrete states</a:t>
            </a:r>
          </a:p>
          <a:p>
            <a:r>
              <a:rPr lang="en-US" dirty="0"/>
              <a:t>For example, an analog clock that has hour, minute, and second hands gives information in a continuous form; the movements of the hands are continuous. On the other hand, a digital clock that reports the hours and the minutes will change suddenly from 8:05 to 8:06.</a:t>
            </a:r>
          </a:p>
          <a:p>
            <a:r>
              <a:rPr lang="en-US" dirty="0"/>
              <a:t>Analog data, such as the sounds made by a human voice, take on continuous values</a:t>
            </a:r>
          </a:p>
          <a:p>
            <a:r>
              <a:rPr lang="en-US" dirty="0"/>
              <a:t>data are stored in computer memory in the form of 0s and 1s. They can be converted to a digital signal or modulated into an analog signal for transmission across a medium.</a:t>
            </a:r>
            <a:endParaRPr lang="en-IN" dirty="0"/>
          </a:p>
        </p:txBody>
      </p:sp>
    </p:spTree>
    <p:extLst>
      <p:ext uri="{BB962C8B-B14F-4D97-AF65-F5344CB8AC3E}">
        <p14:creationId xmlns:p14="http://schemas.microsoft.com/office/powerpoint/2010/main" val="1600134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35BF2-7888-BA91-0236-173D123DF0EA}"/>
              </a:ext>
            </a:extLst>
          </p:cNvPr>
          <p:cNvSpPr>
            <a:spLocks noGrp="1"/>
          </p:cNvSpPr>
          <p:nvPr>
            <p:ph type="title"/>
          </p:nvPr>
        </p:nvSpPr>
        <p:spPr>
          <a:xfrm>
            <a:off x="838200" y="98613"/>
            <a:ext cx="10515600" cy="582424"/>
          </a:xfrm>
        </p:spPr>
        <p:txBody>
          <a:bodyPr>
            <a:normAutofit fontScale="90000"/>
          </a:bodyPr>
          <a:lstStyle/>
          <a:p>
            <a:r>
              <a:rPr lang="en-IN" sz="4000" dirty="0"/>
              <a:t>Analog and Digital Signals:</a:t>
            </a:r>
          </a:p>
        </p:txBody>
      </p:sp>
      <p:sp>
        <p:nvSpPr>
          <p:cNvPr id="3" name="Content Placeholder 2">
            <a:extLst>
              <a:ext uri="{FF2B5EF4-FFF2-40B4-BE49-F238E27FC236}">
                <a16:creationId xmlns:a16="http://schemas.microsoft.com/office/drawing/2014/main" id="{C5949452-88D5-D077-5276-47BF6EDA936E}"/>
              </a:ext>
            </a:extLst>
          </p:cNvPr>
          <p:cNvSpPr>
            <a:spLocks noGrp="1"/>
          </p:cNvSpPr>
          <p:nvPr>
            <p:ph idx="1"/>
          </p:nvPr>
        </p:nvSpPr>
        <p:spPr>
          <a:xfrm>
            <a:off x="838200" y="797859"/>
            <a:ext cx="10515600" cy="5379104"/>
          </a:xfrm>
        </p:spPr>
        <p:txBody>
          <a:bodyPr/>
          <a:lstStyle/>
          <a:p>
            <a:r>
              <a:rPr lang="en-US" dirty="0"/>
              <a:t>An analog signal has infinitely many levels of intensity over a period of time. As the wave moves from value A to value B, it passes through and includes an infinite number of values along its path.</a:t>
            </a:r>
          </a:p>
          <a:p>
            <a:r>
              <a:rPr lang="en-US" dirty="0"/>
              <a:t>A digital signal, on the other hand, can have only a limited number of defined values. Although each value can be any number, it is often as simple as 1 and 0.</a:t>
            </a:r>
            <a:endParaRPr lang="en-IN" dirty="0"/>
          </a:p>
        </p:txBody>
      </p:sp>
      <p:pic>
        <p:nvPicPr>
          <p:cNvPr id="5" name="Picture 4">
            <a:extLst>
              <a:ext uri="{FF2B5EF4-FFF2-40B4-BE49-F238E27FC236}">
                <a16:creationId xmlns:a16="http://schemas.microsoft.com/office/drawing/2014/main" id="{4C632599-19AD-5949-436C-8CC080F3CE26}"/>
              </a:ext>
            </a:extLst>
          </p:cNvPr>
          <p:cNvPicPr>
            <a:picLocks noChangeAspect="1"/>
          </p:cNvPicPr>
          <p:nvPr/>
        </p:nvPicPr>
        <p:blipFill>
          <a:blip r:embed="rId2"/>
          <a:stretch>
            <a:fillRect/>
          </a:stretch>
        </p:blipFill>
        <p:spPr>
          <a:xfrm>
            <a:off x="2850776" y="3586945"/>
            <a:ext cx="5665693" cy="2069784"/>
          </a:xfrm>
          <a:prstGeom prst="rect">
            <a:avLst/>
          </a:prstGeom>
        </p:spPr>
      </p:pic>
    </p:spTree>
    <p:extLst>
      <p:ext uri="{BB962C8B-B14F-4D97-AF65-F5344CB8AC3E}">
        <p14:creationId xmlns:p14="http://schemas.microsoft.com/office/powerpoint/2010/main" val="1620073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BF526-E82A-8FE6-E664-ECFEB8202047}"/>
              </a:ext>
            </a:extLst>
          </p:cNvPr>
          <p:cNvSpPr>
            <a:spLocks noGrp="1"/>
          </p:cNvSpPr>
          <p:nvPr>
            <p:ph type="title"/>
          </p:nvPr>
        </p:nvSpPr>
        <p:spPr>
          <a:xfrm>
            <a:off x="838200" y="71719"/>
            <a:ext cx="10515600" cy="851646"/>
          </a:xfrm>
        </p:spPr>
        <p:txBody>
          <a:bodyPr>
            <a:normAutofit/>
          </a:bodyPr>
          <a:lstStyle/>
          <a:p>
            <a:r>
              <a:rPr lang="en-IN" sz="4000" dirty="0"/>
              <a:t>Periodic and Nonperiodic:</a:t>
            </a:r>
          </a:p>
        </p:txBody>
      </p:sp>
      <p:sp>
        <p:nvSpPr>
          <p:cNvPr id="3" name="Content Placeholder 2">
            <a:extLst>
              <a:ext uri="{FF2B5EF4-FFF2-40B4-BE49-F238E27FC236}">
                <a16:creationId xmlns:a16="http://schemas.microsoft.com/office/drawing/2014/main" id="{8E592138-0841-51E5-F50A-B02EDF93F2C5}"/>
              </a:ext>
            </a:extLst>
          </p:cNvPr>
          <p:cNvSpPr>
            <a:spLocks noGrp="1"/>
          </p:cNvSpPr>
          <p:nvPr>
            <p:ph idx="1"/>
          </p:nvPr>
        </p:nvSpPr>
        <p:spPr>
          <a:xfrm>
            <a:off x="838200" y="923365"/>
            <a:ext cx="10515600" cy="5253598"/>
          </a:xfrm>
        </p:spPr>
        <p:txBody>
          <a:bodyPr/>
          <a:lstStyle/>
          <a:p>
            <a:r>
              <a:rPr lang="en-US" dirty="0"/>
              <a:t>A periodic signal completes a pattern within a measurable time frame, called a period, and repeats that pattern over subsequent identical periods. The completion of one full pattern is called a cycle.</a:t>
            </a:r>
          </a:p>
          <a:p>
            <a:r>
              <a:rPr lang="en-US" dirty="0"/>
              <a:t>A nonperiodic signal changes without exhibiting a pattern or cycle that repeats over time.</a:t>
            </a:r>
            <a:endParaRPr lang="en-IN" dirty="0"/>
          </a:p>
        </p:txBody>
      </p:sp>
    </p:spTree>
    <p:extLst>
      <p:ext uri="{BB962C8B-B14F-4D97-AF65-F5344CB8AC3E}">
        <p14:creationId xmlns:p14="http://schemas.microsoft.com/office/powerpoint/2010/main" val="3793490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1B9E-D670-2ACD-6AC6-8E755525AEC1}"/>
              </a:ext>
            </a:extLst>
          </p:cNvPr>
          <p:cNvSpPr>
            <a:spLocks noGrp="1"/>
          </p:cNvSpPr>
          <p:nvPr>
            <p:ph type="title"/>
          </p:nvPr>
        </p:nvSpPr>
        <p:spPr>
          <a:xfrm>
            <a:off x="838200" y="365126"/>
            <a:ext cx="10515600" cy="638922"/>
          </a:xfrm>
        </p:spPr>
        <p:txBody>
          <a:bodyPr>
            <a:noAutofit/>
          </a:bodyPr>
          <a:lstStyle/>
          <a:p>
            <a:r>
              <a:rPr lang="en-US" sz="3600" b="0" i="0" dirty="0">
                <a:solidFill>
                  <a:srgbClr val="2D3B45"/>
                </a:solidFill>
                <a:effectLst/>
                <a:latin typeface="Lato Extended"/>
              </a:rPr>
              <a:t>Wireless LAN (802.11):</a:t>
            </a:r>
            <a:br>
              <a:rPr lang="en-US" sz="3600" b="0" i="0" dirty="0">
                <a:solidFill>
                  <a:srgbClr val="2D3B45"/>
                </a:solidFill>
                <a:effectLst/>
                <a:latin typeface="Lato Extended"/>
              </a:rPr>
            </a:br>
            <a:r>
              <a:rPr lang="en-US" sz="3600" b="0" i="0" dirty="0">
                <a:solidFill>
                  <a:srgbClr val="2D3B45"/>
                </a:solidFill>
                <a:effectLst/>
                <a:latin typeface="Lato Extended"/>
              </a:rPr>
              <a:t>Wireless LAN:</a:t>
            </a:r>
            <a:endParaRPr lang="en-IN" sz="3600" dirty="0"/>
          </a:p>
        </p:txBody>
      </p:sp>
      <p:sp>
        <p:nvSpPr>
          <p:cNvPr id="3" name="Content Placeholder 2">
            <a:extLst>
              <a:ext uri="{FF2B5EF4-FFF2-40B4-BE49-F238E27FC236}">
                <a16:creationId xmlns:a16="http://schemas.microsoft.com/office/drawing/2014/main" id="{500777E5-698D-425F-0D27-29F720D9A93B}"/>
              </a:ext>
            </a:extLst>
          </p:cNvPr>
          <p:cNvSpPr>
            <a:spLocks noGrp="1"/>
          </p:cNvSpPr>
          <p:nvPr>
            <p:ph idx="1"/>
          </p:nvPr>
        </p:nvSpPr>
        <p:spPr>
          <a:xfrm>
            <a:off x="838200" y="1237128"/>
            <a:ext cx="10515600" cy="5468471"/>
          </a:xfrm>
        </p:spPr>
        <p:txBody>
          <a:bodyPr/>
          <a:lstStyle/>
          <a:p>
            <a:r>
              <a:rPr lang="en-IN" dirty="0"/>
              <a:t>INTRO:</a:t>
            </a:r>
          </a:p>
          <a:p>
            <a:r>
              <a:rPr lang="en-US" dirty="0"/>
              <a:t>Wireless communication is one of the fastest-growing technologies. The demand for connecting devices without the use of cables is increasing everywhere</a:t>
            </a:r>
            <a:endParaRPr lang="en-IN" dirty="0"/>
          </a:p>
          <a:p>
            <a:r>
              <a:rPr lang="en-IN" dirty="0"/>
              <a:t>Architectural Comparison:</a:t>
            </a:r>
          </a:p>
          <a:p>
            <a:r>
              <a:rPr lang="en-US" dirty="0"/>
              <a:t>Let us first compare the architecture of wired and wireless LANs to give some idea of what we need to look for when we study wireless LANs.</a:t>
            </a:r>
            <a:endParaRPr lang="en-IN" dirty="0"/>
          </a:p>
        </p:txBody>
      </p:sp>
    </p:spTree>
    <p:extLst>
      <p:ext uri="{BB962C8B-B14F-4D97-AF65-F5344CB8AC3E}">
        <p14:creationId xmlns:p14="http://schemas.microsoft.com/office/powerpoint/2010/main" val="331815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892AB-E6D5-8FD2-3D02-E1A38A4E6ADE}"/>
              </a:ext>
            </a:extLst>
          </p:cNvPr>
          <p:cNvSpPr>
            <a:spLocks noGrp="1"/>
          </p:cNvSpPr>
          <p:nvPr>
            <p:ph type="title"/>
          </p:nvPr>
        </p:nvSpPr>
        <p:spPr>
          <a:xfrm>
            <a:off x="838200" y="161365"/>
            <a:ext cx="10515600" cy="627529"/>
          </a:xfrm>
        </p:spPr>
        <p:txBody>
          <a:bodyPr>
            <a:normAutofit fontScale="90000"/>
          </a:bodyPr>
          <a:lstStyle/>
          <a:p>
            <a:r>
              <a:rPr lang="en-IN" sz="4000" dirty="0"/>
              <a:t>PERFORMANCE:</a:t>
            </a:r>
          </a:p>
        </p:txBody>
      </p:sp>
      <p:sp>
        <p:nvSpPr>
          <p:cNvPr id="3" name="Content Placeholder 2">
            <a:extLst>
              <a:ext uri="{FF2B5EF4-FFF2-40B4-BE49-F238E27FC236}">
                <a16:creationId xmlns:a16="http://schemas.microsoft.com/office/drawing/2014/main" id="{894C3708-7DD2-3DD6-F5AB-5EE0125D75DE}"/>
              </a:ext>
            </a:extLst>
          </p:cNvPr>
          <p:cNvSpPr>
            <a:spLocks noGrp="1"/>
          </p:cNvSpPr>
          <p:nvPr>
            <p:ph idx="1"/>
          </p:nvPr>
        </p:nvSpPr>
        <p:spPr>
          <a:xfrm>
            <a:off x="838200" y="788894"/>
            <a:ext cx="10515600" cy="5388069"/>
          </a:xfrm>
        </p:spPr>
        <p:txBody>
          <a:bodyPr/>
          <a:lstStyle/>
          <a:p>
            <a:r>
              <a:rPr lang="en-US" dirty="0"/>
              <a:t>One important issue in networking is the performance of the network—how good is it?</a:t>
            </a:r>
          </a:p>
          <a:p>
            <a:r>
              <a:rPr lang="en-US" dirty="0"/>
              <a:t>Let us see the performance measures:</a:t>
            </a:r>
            <a:endParaRPr lang="en-IN" dirty="0"/>
          </a:p>
        </p:txBody>
      </p:sp>
    </p:spTree>
    <p:extLst>
      <p:ext uri="{BB962C8B-B14F-4D97-AF65-F5344CB8AC3E}">
        <p14:creationId xmlns:p14="http://schemas.microsoft.com/office/powerpoint/2010/main" val="1867949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6823C-D88C-88EC-1BF9-D79648DC552A}"/>
              </a:ext>
            </a:extLst>
          </p:cNvPr>
          <p:cNvSpPr>
            <a:spLocks noGrp="1"/>
          </p:cNvSpPr>
          <p:nvPr>
            <p:ph type="title"/>
          </p:nvPr>
        </p:nvSpPr>
        <p:spPr>
          <a:xfrm>
            <a:off x="838200" y="89648"/>
            <a:ext cx="10515600" cy="591390"/>
          </a:xfrm>
        </p:spPr>
        <p:txBody>
          <a:bodyPr>
            <a:normAutofit fontScale="90000"/>
          </a:bodyPr>
          <a:lstStyle/>
          <a:p>
            <a:r>
              <a:rPr lang="en-IN" sz="4000" dirty="0"/>
              <a:t>Bandwidth:</a:t>
            </a:r>
          </a:p>
        </p:txBody>
      </p:sp>
      <p:sp>
        <p:nvSpPr>
          <p:cNvPr id="3" name="Content Placeholder 2">
            <a:extLst>
              <a:ext uri="{FF2B5EF4-FFF2-40B4-BE49-F238E27FC236}">
                <a16:creationId xmlns:a16="http://schemas.microsoft.com/office/drawing/2014/main" id="{D97B7304-FE1B-0BD1-3448-3A9BEADA8424}"/>
              </a:ext>
            </a:extLst>
          </p:cNvPr>
          <p:cNvSpPr>
            <a:spLocks noGrp="1"/>
          </p:cNvSpPr>
          <p:nvPr>
            <p:ph idx="1"/>
          </p:nvPr>
        </p:nvSpPr>
        <p:spPr>
          <a:xfrm>
            <a:off x="838200" y="753035"/>
            <a:ext cx="10515600" cy="5423928"/>
          </a:xfrm>
        </p:spPr>
        <p:txBody>
          <a:bodyPr/>
          <a:lstStyle/>
          <a:p>
            <a:r>
              <a:rPr lang="en-US" dirty="0"/>
              <a:t>One characteristic that measures network performance is bandwidth. However, the term can be used in two different contexts with two different measuring values: bandwidth in hertz and bandwidth in bits per second. </a:t>
            </a:r>
          </a:p>
          <a:p>
            <a:r>
              <a:rPr lang="en-US" b="1" dirty="0"/>
              <a:t>Bandwidth in Hertz: </a:t>
            </a:r>
            <a:r>
              <a:rPr lang="en-US" dirty="0"/>
              <a:t>We have discussed this concept. Bandwidth in hertz is the range of frequencies contained in a composite signal or the range of frequencies a channel can pass. For example, we can say the bandwidth of a subscriber telephone line is 4 kHz. </a:t>
            </a:r>
          </a:p>
          <a:p>
            <a:r>
              <a:rPr lang="en-US" b="1" dirty="0"/>
              <a:t>Bandwidth in Bits per Seconds: </a:t>
            </a:r>
            <a:r>
              <a:rPr lang="en-US" dirty="0"/>
              <a:t>The term bandwidth can also refer to the number of bits per second that a channel, a link, or even a network can transmit. For example, one can say the bandwidth of a Fast Ethernet network (or the links in this network) is a maximum of 100 Mbps. This means that this network can send 100 Mbps</a:t>
            </a:r>
            <a:endParaRPr lang="en-IN" dirty="0"/>
          </a:p>
        </p:txBody>
      </p:sp>
    </p:spTree>
    <p:extLst>
      <p:ext uri="{BB962C8B-B14F-4D97-AF65-F5344CB8AC3E}">
        <p14:creationId xmlns:p14="http://schemas.microsoft.com/office/powerpoint/2010/main" val="313596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94AEA-742C-EB6E-0CD5-8EA013343F5D}"/>
              </a:ext>
            </a:extLst>
          </p:cNvPr>
          <p:cNvSpPr>
            <a:spLocks noGrp="1"/>
          </p:cNvSpPr>
          <p:nvPr>
            <p:ph type="title"/>
          </p:nvPr>
        </p:nvSpPr>
        <p:spPr>
          <a:xfrm>
            <a:off x="838200" y="80683"/>
            <a:ext cx="10515600" cy="502023"/>
          </a:xfrm>
        </p:spPr>
        <p:txBody>
          <a:bodyPr>
            <a:normAutofit fontScale="90000"/>
          </a:bodyPr>
          <a:lstStyle/>
          <a:p>
            <a:endParaRPr lang="en-IN" sz="4000" dirty="0"/>
          </a:p>
        </p:txBody>
      </p:sp>
      <p:sp>
        <p:nvSpPr>
          <p:cNvPr id="3" name="Content Placeholder 2">
            <a:extLst>
              <a:ext uri="{FF2B5EF4-FFF2-40B4-BE49-F238E27FC236}">
                <a16:creationId xmlns:a16="http://schemas.microsoft.com/office/drawing/2014/main" id="{0ABBA298-7F55-5526-C16C-BB7521D28FB2}"/>
              </a:ext>
            </a:extLst>
          </p:cNvPr>
          <p:cNvSpPr>
            <a:spLocks noGrp="1"/>
          </p:cNvSpPr>
          <p:nvPr>
            <p:ph idx="1"/>
          </p:nvPr>
        </p:nvSpPr>
        <p:spPr>
          <a:xfrm>
            <a:off x="838200" y="779929"/>
            <a:ext cx="10515600" cy="5397034"/>
          </a:xfrm>
        </p:spPr>
        <p:txBody>
          <a:bodyPr/>
          <a:lstStyle/>
          <a:p>
            <a:r>
              <a:rPr lang="en-US" dirty="0"/>
              <a:t>Example :The bandwidth of a subscriber line is 4 kHz for voice or data. The bandwidth of this line for data transmission can be up to 56,000 bps using a sophisticated modem to change the digital signal to analog.</a:t>
            </a:r>
          </a:p>
          <a:p>
            <a:r>
              <a:rPr lang="en-US" dirty="0"/>
              <a:t> Example :If the telephone company improves the quality of the line and increases the bandwidth to 8 kHz, we can send 112,000 bps by using the same technology as mentioned in Example 3.42.</a:t>
            </a:r>
            <a:endParaRPr lang="en-IN" dirty="0"/>
          </a:p>
        </p:txBody>
      </p:sp>
    </p:spTree>
    <p:extLst>
      <p:ext uri="{BB962C8B-B14F-4D97-AF65-F5344CB8AC3E}">
        <p14:creationId xmlns:p14="http://schemas.microsoft.com/office/powerpoint/2010/main" val="2517702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96A68-F618-73D9-49DB-5C07FBDF1896}"/>
              </a:ext>
            </a:extLst>
          </p:cNvPr>
          <p:cNvSpPr>
            <a:spLocks noGrp="1"/>
          </p:cNvSpPr>
          <p:nvPr>
            <p:ph type="title"/>
          </p:nvPr>
        </p:nvSpPr>
        <p:spPr>
          <a:xfrm>
            <a:off x="838200" y="152401"/>
            <a:ext cx="10515600" cy="528636"/>
          </a:xfrm>
        </p:spPr>
        <p:txBody>
          <a:bodyPr>
            <a:normAutofit fontScale="90000"/>
          </a:bodyPr>
          <a:lstStyle/>
          <a:p>
            <a:r>
              <a:rPr lang="en-IN" sz="4000" dirty="0"/>
              <a:t>Throughput:</a:t>
            </a:r>
          </a:p>
        </p:txBody>
      </p:sp>
      <p:sp>
        <p:nvSpPr>
          <p:cNvPr id="3" name="Content Placeholder 2">
            <a:extLst>
              <a:ext uri="{FF2B5EF4-FFF2-40B4-BE49-F238E27FC236}">
                <a16:creationId xmlns:a16="http://schemas.microsoft.com/office/drawing/2014/main" id="{FBA059B7-AB0F-69C8-8DBC-CB71EA66C45C}"/>
              </a:ext>
            </a:extLst>
          </p:cNvPr>
          <p:cNvSpPr>
            <a:spLocks noGrp="1"/>
          </p:cNvSpPr>
          <p:nvPr>
            <p:ph idx="1"/>
          </p:nvPr>
        </p:nvSpPr>
        <p:spPr>
          <a:xfrm>
            <a:off x="838200" y="806824"/>
            <a:ext cx="10515600" cy="5370139"/>
          </a:xfrm>
        </p:spPr>
        <p:txBody>
          <a:bodyPr/>
          <a:lstStyle/>
          <a:p>
            <a:r>
              <a:rPr lang="en-US" dirty="0"/>
              <a:t>The throughput is a measure of how fast we can actually send data through a network.</a:t>
            </a:r>
          </a:p>
          <a:p>
            <a:r>
              <a:rPr lang="en-US" dirty="0"/>
              <a:t>For example, we may have a link with a bandwidth of 1 Mbps, but the devices connected to the end of the link may handle only 200 kbps. This means that we cannot send more than 200 kbps through this link.</a:t>
            </a:r>
          </a:p>
          <a:p>
            <a:r>
              <a:rPr lang="en-US" dirty="0"/>
              <a:t>Imagine a highway designed to transmit 1000 cars per minute from one point to another. However, if there is congestion on the road, this figure may be reduced to 100 cars per minute. The bandwidth is 1000 cars per minute; the throughput is 100 cars per minute.</a:t>
            </a:r>
            <a:endParaRPr lang="en-IN" dirty="0"/>
          </a:p>
        </p:txBody>
      </p:sp>
    </p:spTree>
    <p:extLst>
      <p:ext uri="{BB962C8B-B14F-4D97-AF65-F5344CB8AC3E}">
        <p14:creationId xmlns:p14="http://schemas.microsoft.com/office/powerpoint/2010/main" val="1501203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53C1B-5CF7-5AF1-412A-30BF3659DE49}"/>
              </a:ext>
            </a:extLst>
          </p:cNvPr>
          <p:cNvSpPr>
            <a:spLocks noGrp="1"/>
          </p:cNvSpPr>
          <p:nvPr>
            <p:ph type="title"/>
          </p:nvPr>
        </p:nvSpPr>
        <p:spPr>
          <a:xfrm>
            <a:off x="838200" y="206189"/>
            <a:ext cx="10515600" cy="474848"/>
          </a:xfrm>
        </p:spPr>
        <p:txBody>
          <a:bodyPr>
            <a:normAutofit fontScale="90000"/>
          </a:bodyPr>
          <a:lstStyle/>
          <a:p>
            <a:r>
              <a:rPr lang="en-IN" sz="4000" dirty="0"/>
              <a:t>Latency (Delay):</a:t>
            </a:r>
          </a:p>
        </p:txBody>
      </p:sp>
      <p:sp>
        <p:nvSpPr>
          <p:cNvPr id="3" name="Content Placeholder 2">
            <a:extLst>
              <a:ext uri="{FF2B5EF4-FFF2-40B4-BE49-F238E27FC236}">
                <a16:creationId xmlns:a16="http://schemas.microsoft.com/office/drawing/2014/main" id="{BD8DBADC-EACF-5831-BC7A-BD41D509CA00}"/>
              </a:ext>
            </a:extLst>
          </p:cNvPr>
          <p:cNvSpPr>
            <a:spLocks noGrp="1"/>
          </p:cNvSpPr>
          <p:nvPr>
            <p:ph idx="1"/>
          </p:nvPr>
        </p:nvSpPr>
        <p:spPr>
          <a:xfrm>
            <a:off x="838200" y="815788"/>
            <a:ext cx="10515600" cy="5361175"/>
          </a:xfrm>
        </p:spPr>
        <p:txBody>
          <a:bodyPr/>
          <a:lstStyle/>
          <a:p>
            <a:r>
              <a:rPr lang="en-US" dirty="0"/>
              <a:t>The latency or delay defines how long it takes for an entire message to completely arrive at the destination from the time the first bit is sent out from the source</a:t>
            </a:r>
          </a:p>
          <a:p>
            <a:r>
              <a:rPr lang="en-US" dirty="0"/>
              <a:t>Latency =propagation time + transmission time + queuing time + processing delay</a:t>
            </a:r>
          </a:p>
          <a:p>
            <a:r>
              <a:rPr lang="en-US" b="1" dirty="0"/>
              <a:t>Propagation </a:t>
            </a:r>
            <a:r>
              <a:rPr lang="en-US" b="1" dirty="0" err="1"/>
              <a:t>Time:</a:t>
            </a:r>
            <a:r>
              <a:rPr lang="en-US" dirty="0" err="1"/>
              <a:t>Propagation</a:t>
            </a:r>
            <a:r>
              <a:rPr lang="en-US" dirty="0"/>
              <a:t> time measures the time required for a bit to travel from the source to the destination. The propagation time is calculated by dividing the distance by the propagation speed. </a:t>
            </a:r>
          </a:p>
          <a:p>
            <a:r>
              <a:rPr lang="en-US" dirty="0"/>
              <a:t>Propagation time =Distance / (Propagation Speed)</a:t>
            </a:r>
            <a:endParaRPr lang="en-IN" dirty="0"/>
          </a:p>
        </p:txBody>
      </p:sp>
    </p:spTree>
    <p:extLst>
      <p:ext uri="{BB962C8B-B14F-4D97-AF65-F5344CB8AC3E}">
        <p14:creationId xmlns:p14="http://schemas.microsoft.com/office/powerpoint/2010/main" val="2373296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43D4-E481-D2AB-BC04-CBBE30AEBDF0}"/>
              </a:ext>
            </a:extLst>
          </p:cNvPr>
          <p:cNvSpPr>
            <a:spLocks noGrp="1"/>
          </p:cNvSpPr>
          <p:nvPr>
            <p:ph type="title"/>
          </p:nvPr>
        </p:nvSpPr>
        <p:spPr>
          <a:xfrm flipV="1">
            <a:off x="838200" y="-45718"/>
            <a:ext cx="1051560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92AC4EE-B59F-D581-3CB2-49641DC08A73}"/>
              </a:ext>
            </a:extLst>
          </p:cNvPr>
          <p:cNvSpPr>
            <a:spLocks noGrp="1"/>
          </p:cNvSpPr>
          <p:nvPr>
            <p:ph idx="1"/>
          </p:nvPr>
        </p:nvSpPr>
        <p:spPr>
          <a:xfrm>
            <a:off x="838200" y="259976"/>
            <a:ext cx="10515600" cy="5916987"/>
          </a:xfrm>
        </p:spPr>
        <p:txBody>
          <a:bodyPr/>
          <a:lstStyle/>
          <a:p>
            <a:r>
              <a:rPr lang="en-US" b="1" dirty="0"/>
              <a:t>Transmission </a:t>
            </a:r>
            <a:r>
              <a:rPr lang="en-US" b="1" dirty="0" err="1"/>
              <a:t>Time:</a:t>
            </a:r>
            <a:r>
              <a:rPr lang="en-US" dirty="0" err="1"/>
              <a:t>In</a:t>
            </a:r>
            <a:r>
              <a:rPr lang="en-US" dirty="0"/>
              <a:t> data communications we don’t send just 1 bit, we send a message. The first bit may take a time equal to the propagation time to reach its destination; the last bit also may take the same amount of time. The transmission time of a message depends on the size of the message and the bandwidth of the channel.</a:t>
            </a:r>
          </a:p>
          <a:p>
            <a:r>
              <a:rPr lang="en-US" dirty="0"/>
              <a:t>Transmission time =(Message size) / Bandwidth</a:t>
            </a:r>
          </a:p>
          <a:p>
            <a:r>
              <a:rPr lang="en-US" b="1" dirty="0"/>
              <a:t>Queuing </a:t>
            </a:r>
            <a:r>
              <a:rPr lang="en-US" b="1" dirty="0" err="1"/>
              <a:t>Time:</a:t>
            </a:r>
            <a:r>
              <a:rPr lang="en-US" dirty="0" err="1"/>
              <a:t>The</a:t>
            </a:r>
            <a:r>
              <a:rPr lang="en-US" dirty="0"/>
              <a:t> third component in latency is the queuing time, the time needed for each intermediate or end device to hold the message before it can be processed</a:t>
            </a:r>
          </a:p>
          <a:p>
            <a:r>
              <a:rPr lang="en-US" dirty="0"/>
              <a:t>The queuing time is not a fixed factor; it changes with the load imposed on the network. When there is heavy traffic on the network, the queuing time increases</a:t>
            </a:r>
            <a:endParaRPr lang="en-IN" dirty="0"/>
          </a:p>
        </p:txBody>
      </p:sp>
    </p:spTree>
    <p:extLst>
      <p:ext uri="{BB962C8B-B14F-4D97-AF65-F5344CB8AC3E}">
        <p14:creationId xmlns:p14="http://schemas.microsoft.com/office/powerpoint/2010/main" val="2404273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50A8A-9F43-243B-9F5D-21CF5B1FDE37}"/>
              </a:ext>
            </a:extLst>
          </p:cNvPr>
          <p:cNvSpPr>
            <a:spLocks noGrp="1"/>
          </p:cNvSpPr>
          <p:nvPr>
            <p:ph type="title"/>
          </p:nvPr>
        </p:nvSpPr>
        <p:spPr>
          <a:xfrm>
            <a:off x="838200" y="161366"/>
            <a:ext cx="10515600" cy="519672"/>
          </a:xfrm>
        </p:spPr>
        <p:txBody>
          <a:bodyPr>
            <a:normAutofit fontScale="90000"/>
          </a:bodyPr>
          <a:lstStyle/>
          <a:p>
            <a:r>
              <a:rPr lang="en-IN" sz="3600" dirty="0"/>
              <a:t>Bandwidth-Delay Product:</a:t>
            </a:r>
          </a:p>
        </p:txBody>
      </p:sp>
      <p:sp>
        <p:nvSpPr>
          <p:cNvPr id="3" name="Content Placeholder 2">
            <a:extLst>
              <a:ext uri="{FF2B5EF4-FFF2-40B4-BE49-F238E27FC236}">
                <a16:creationId xmlns:a16="http://schemas.microsoft.com/office/drawing/2014/main" id="{1C2AF4C9-55FC-1128-49A0-1FD946C47D70}"/>
              </a:ext>
            </a:extLst>
          </p:cNvPr>
          <p:cNvSpPr>
            <a:spLocks noGrp="1"/>
          </p:cNvSpPr>
          <p:nvPr>
            <p:ph idx="1"/>
          </p:nvPr>
        </p:nvSpPr>
        <p:spPr>
          <a:xfrm>
            <a:off x="838200" y="681038"/>
            <a:ext cx="10515600" cy="5495925"/>
          </a:xfrm>
        </p:spPr>
        <p:txBody>
          <a:bodyPr/>
          <a:lstStyle/>
          <a:p>
            <a:r>
              <a:rPr lang="en-IN" dirty="0"/>
              <a:t>Case 1:</a:t>
            </a:r>
          </a:p>
          <a:p>
            <a:r>
              <a:rPr lang="en-US" dirty="0"/>
              <a:t>Let us assume that we have a link with a bandwidth of 1 bps (unrealistic, but good for demonstration purposes). We also assume that the delay of the link is 5 s (also unrealistic). We want to see what the bandwidth-delay product means in this case. Looking at the figure, we can say that this product 1 × 5 is the maximum number of bits that can fill the link. There can be no more than 5 bits at any time on the link.</a:t>
            </a:r>
            <a:endParaRPr lang="en-IN" dirty="0"/>
          </a:p>
          <a:p>
            <a:r>
              <a:rPr lang="en-US" dirty="0"/>
              <a:t>Case 2:</a:t>
            </a:r>
          </a:p>
          <a:p>
            <a:r>
              <a:rPr lang="en-US" dirty="0"/>
              <a:t>Now assume we have a bandwidth of 5 bps. Figure 3.33 shows that there can be maximum 5 × 5 = 25 bits on the line. The reason is that, at each second, there are 5 bits on the line; the duration of each bit is 0.20 s.</a:t>
            </a:r>
            <a:endParaRPr lang="en-IN" dirty="0"/>
          </a:p>
        </p:txBody>
      </p:sp>
    </p:spTree>
    <p:extLst>
      <p:ext uri="{BB962C8B-B14F-4D97-AF65-F5344CB8AC3E}">
        <p14:creationId xmlns:p14="http://schemas.microsoft.com/office/powerpoint/2010/main" val="2742254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706DF-E39F-22C7-5BD9-98B62F52CE93}"/>
              </a:ext>
            </a:extLst>
          </p:cNvPr>
          <p:cNvSpPr>
            <a:spLocks noGrp="1"/>
          </p:cNvSpPr>
          <p:nvPr>
            <p:ph type="title"/>
          </p:nvPr>
        </p:nvSpPr>
        <p:spPr>
          <a:xfrm>
            <a:off x="838200" y="161366"/>
            <a:ext cx="10515600" cy="519672"/>
          </a:xfrm>
        </p:spPr>
        <p:txBody>
          <a:bodyPr>
            <a:normAutofit fontScale="90000"/>
          </a:bodyPr>
          <a:lstStyle/>
          <a:p>
            <a:r>
              <a:rPr lang="en-IN" sz="4000" dirty="0"/>
              <a:t>Jitter:</a:t>
            </a:r>
          </a:p>
        </p:txBody>
      </p:sp>
      <p:sp>
        <p:nvSpPr>
          <p:cNvPr id="3" name="Content Placeholder 2">
            <a:extLst>
              <a:ext uri="{FF2B5EF4-FFF2-40B4-BE49-F238E27FC236}">
                <a16:creationId xmlns:a16="http://schemas.microsoft.com/office/drawing/2014/main" id="{988A1A55-D5EE-7833-D606-38FDD682F3ED}"/>
              </a:ext>
            </a:extLst>
          </p:cNvPr>
          <p:cNvSpPr>
            <a:spLocks noGrp="1"/>
          </p:cNvSpPr>
          <p:nvPr>
            <p:ph idx="1"/>
          </p:nvPr>
        </p:nvSpPr>
        <p:spPr>
          <a:xfrm>
            <a:off x="838200" y="744071"/>
            <a:ext cx="10515600" cy="5432892"/>
          </a:xfrm>
        </p:spPr>
        <p:txBody>
          <a:bodyPr/>
          <a:lstStyle/>
          <a:p>
            <a:r>
              <a:rPr lang="en-US" dirty="0"/>
              <a:t>Another performance issue that is related to delay is jitter. We can roughly say that jitter is a problem if different packets of data encounter different delays and the application using the data at the receiver site is time-sensitive (audio and video data, for example). If the delay for the first packet is 20 </a:t>
            </a:r>
            <a:r>
              <a:rPr lang="en-US" dirty="0" err="1"/>
              <a:t>ms</a:t>
            </a:r>
            <a:r>
              <a:rPr lang="en-US" dirty="0"/>
              <a:t>, for the second is 45 </a:t>
            </a:r>
            <a:r>
              <a:rPr lang="en-US" dirty="0" err="1"/>
              <a:t>ms</a:t>
            </a:r>
            <a:r>
              <a:rPr lang="en-US" dirty="0"/>
              <a:t>, and for the third is 40 </a:t>
            </a:r>
            <a:r>
              <a:rPr lang="en-US" dirty="0" err="1"/>
              <a:t>ms</a:t>
            </a:r>
            <a:r>
              <a:rPr lang="en-US" dirty="0"/>
              <a:t>, then the real-time application that uses the packets endures jitter.</a:t>
            </a:r>
            <a:endParaRPr lang="en-IN" dirty="0"/>
          </a:p>
        </p:txBody>
      </p:sp>
    </p:spTree>
    <p:extLst>
      <p:ext uri="{BB962C8B-B14F-4D97-AF65-F5344CB8AC3E}">
        <p14:creationId xmlns:p14="http://schemas.microsoft.com/office/powerpoint/2010/main" val="1330128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D9215-6C61-CD72-BF65-BC80E018ECFD}"/>
              </a:ext>
            </a:extLst>
          </p:cNvPr>
          <p:cNvSpPr>
            <a:spLocks noGrp="1"/>
          </p:cNvSpPr>
          <p:nvPr>
            <p:ph type="title"/>
          </p:nvPr>
        </p:nvSpPr>
        <p:spPr>
          <a:xfrm>
            <a:off x="838200" y="179295"/>
            <a:ext cx="10515600" cy="699246"/>
          </a:xfrm>
        </p:spPr>
        <p:txBody>
          <a:bodyPr>
            <a:normAutofit/>
          </a:bodyPr>
          <a:lstStyle/>
          <a:p>
            <a:r>
              <a:rPr lang="en-IN" sz="4000" dirty="0"/>
              <a:t>Medium:</a:t>
            </a:r>
          </a:p>
        </p:txBody>
      </p:sp>
      <p:sp>
        <p:nvSpPr>
          <p:cNvPr id="3" name="Content Placeholder 2">
            <a:extLst>
              <a:ext uri="{FF2B5EF4-FFF2-40B4-BE49-F238E27FC236}">
                <a16:creationId xmlns:a16="http://schemas.microsoft.com/office/drawing/2014/main" id="{C29B9E11-EF8E-0C9B-5771-6944EC32B10A}"/>
              </a:ext>
            </a:extLst>
          </p:cNvPr>
          <p:cNvSpPr>
            <a:spLocks noGrp="1"/>
          </p:cNvSpPr>
          <p:nvPr>
            <p:ph sz="half" idx="1"/>
          </p:nvPr>
        </p:nvSpPr>
        <p:spPr>
          <a:xfrm>
            <a:off x="838200" y="878541"/>
            <a:ext cx="5181600" cy="5298422"/>
          </a:xfrm>
        </p:spPr>
        <p:txBody>
          <a:bodyPr/>
          <a:lstStyle/>
          <a:p>
            <a:r>
              <a:rPr lang="en-US" dirty="0"/>
              <a:t>Wired:</a:t>
            </a:r>
          </a:p>
          <a:p>
            <a:r>
              <a:rPr lang="en-US" dirty="0"/>
              <a:t>In a wired LAN, we use wires to connect hosts</a:t>
            </a:r>
          </a:p>
          <a:p>
            <a:r>
              <a:rPr lang="en-US" dirty="0"/>
              <a:t>the communication between the hosts is point to-point and full-duplex (bidirectional)</a:t>
            </a:r>
          </a:p>
          <a:p>
            <a:endParaRPr lang="en-IN" dirty="0"/>
          </a:p>
        </p:txBody>
      </p:sp>
      <p:sp>
        <p:nvSpPr>
          <p:cNvPr id="4" name="Content Placeholder 3">
            <a:extLst>
              <a:ext uri="{FF2B5EF4-FFF2-40B4-BE49-F238E27FC236}">
                <a16:creationId xmlns:a16="http://schemas.microsoft.com/office/drawing/2014/main" id="{D0B1B8F0-824F-F9DE-10D5-BF85D8257005}"/>
              </a:ext>
            </a:extLst>
          </p:cNvPr>
          <p:cNvSpPr>
            <a:spLocks noGrp="1"/>
          </p:cNvSpPr>
          <p:nvPr>
            <p:ph sz="half" idx="2"/>
          </p:nvPr>
        </p:nvSpPr>
        <p:spPr>
          <a:xfrm>
            <a:off x="6172200" y="878541"/>
            <a:ext cx="5181600" cy="5298422"/>
          </a:xfrm>
        </p:spPr>
        <p:txBody>
          <a:bodyPr/>
          <a:lstStyle/>
          <a:p>
            <a:r>
              <a:rPr lang="en-US" dirty="0"/>
              <a:t>Wireless:</a:t>
            </a:r>
          </a:p>
          <a:p>
            <a:r>
              <a:rPr lang="en-US" dirty="0"/>
              <a:t>In a wireless LAN, the medium is air, the signal is generally broadcast. When hosts in a wireless LAN communicate with each other, they are sharing the same medium (multiple access)</a:t>
            </a:r>
          </a:p>
          <a:p>
            <a:endParaRPr lang="en-IN" dirty="0"/>
          </a:p>
        </p:txBody>
      </p:sp>
      <p:pic>
        <p:nvPicPr>
          <p:cNvPr id="6" name="Picture 5">
            <a:extLst>
              <a:ext uri="{FF2B5EF4-FFF2-40B4-BE49-F238E27FC236}">
                <a16:creationId xmlns:a16="http://schemas.microsoft.com/office/drawing/2014/main" id="{762E7704-4971-0436-FAEA-D32ECE4EBB79}"/>
              </a:ext>
            </a:extLst>
          </p:cNvPr>
          <p:cNvPicPr>
            <a:picLocks noChangeAspect="1"/>
          </p:cNvPicPr>
          <p:nvPr/>
        </p:nvPicPr>
        <p:blipFill>
          <a:blip r:embed="rId2"/>
          <a:stretch>
            <a:fillRect/>
          </a:stretch>
        </p:blipFill>
        <p:spPr>
          <a:xfrm>
            <a:off x="1418929" y="3704828"/>
            <a:ext cx="2676037" cy="2274631"/>
          </a:xfrm>
          <a:prstGeom prst="rect">
            <a:avLst/>
          </a:prstGeom>
        </p:spPr>
      </p:pic>
      <p:pic>
        <p:nvPicPr>
          <p:cNvPr id="8" name="Picture 7">
            <a:extLst>
              <a:ext uri="{FF2B5EF4-FFF2-40B4-BE49-F238E27FC236}">
                <a16:creationId xmlns:a16="http://schemas.microsoft.com/office/drawing/2014/main" id="{FB7E1DFD-F134-2438-8407-9383BEDF84A0}"/>
              </a:ext>
            </a:extLst>
          </p:cNvPr>
          <p:cNvPicPr>
            <a:picLocks noChangeAspect="1"/>
          </p:cNvPicPr>
          <p:nvPr/>
        </p:nvPicPr>
        <p:blipFill>
          <a:blip r:embed="rId3"/>
          <a:stretch>
            <a:fillRect/>
          </a:stretch>
        </p:blipFill>
        <p:spPr>
          <a:xfrm>
            <a:off x="7094819" y="3904129"/>
            <a:ext cx="2739463" cy="2514302"/>
          </a:xfrm>
          <a:prstGeom prst="rect">
            <a:avLst/>
          </a:prstGeom>
        </p:spPr>
      </p:pic>
    </p:spTree>
    <p:extLst>
      <p:ext uri="{BB962C8B-B14F-4D97-AF65-F5344CB8AC3E}">
        <p14:creationId xmlns:p14="http://schemas.microsoft.com/office/powerpoint/2010/main" val="4052840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3B95-3FCD-69CB-C4DA-1654D64E7EB5}"/>
              </a:ext>
            </a:extLst>
          </p:cNvPr>
          <p:cNvSpPr>
            <a:spLocks noGrp="1"/>
          </p:cNvSpPr>
          <p:nvPr>
            <p:ph type="title"/>
          </p:nvPr>
        </p:nvSpPr>
        <p:spPr>
          <a:xfrm>
            <a:off x="838200" y="365126"/>
            <a:ext cx="10515600" cy="315912"/>
          </a:xfrm>
        </p:spPr>
        <p:txBody>
          <a:bodyPr>
            <a:normAutofit fontScale="90000"/>
          </a:bodyPr>
          <a:lstStyle/>
          <a:p>
            <a:r>
              <a:rPr lang="en-IN" sz="3600" dirty="0"/>
              <a:t>Hosts:</a:t>
            </a:r>
          </a:p>
        </p:txBody>
      </p:sp>
      <p:sp>
        <p:nvSpPr>
          <p:cNvPr id="3" name="Content Placeholder 2">
            <a:extLst>
              <a:ext uri="{FF2B5EF4-FFF2-40B4-BE49-F238E27FC236}">
                <a16:creationId xmlns:a16="http://schemas.microsoft.com/office/drawing/2014/main" id="{C7E6F6E1-A6DF-7FA2-F273-C3C2CB693434}"/>
              </a:ext>
            </a:extLst>
          </p:cNvPr>
          <p:cNvSpPr>
            <a:spLocks noGrp="1"/>
          </p:cNvSpPr>
          <p:nvPr>
            <p:ph sz="half" idx="1"/>
          </p:nvPr>
        </p:nvSpPr>
        <p:spPr>
          <a:xfrm>
            <a:off x="838200" y="923365"/>
            <a:ext cx="5181600" cy="5253598"/>
          </a:xfrm>
        </p:spPr>
        <p:txBody>
          <a:bodyPr/>
          <a:lstStyle/>
          <a:p>
            <a:r>
              <a:rPr lang="en-US" dirty="0"/>
              <a:t>In a wired LAN, a host is always connected to its network at a point with a fixed </a:t>
            </a:r>
            <a:r>
              <a:rPr lang="en-US" dirty="0" err="1"/>
              <a:t>linklayer</a:t>
            </a:r>
            <a:r>
              <a:rPr lang="en-US" dirty="0"/>
              <a:t> address</a:t>
            </a:r>
          </a:p>
          <a:p>
            <a:r>
              <a:rPr lang="en-US" dirty="0"/>
              <a:t>Of course, a host can move from one point in the Internet to another point. In this case, its link-layer address remains the same, but its network-layer address will change</a:t>
            </a:r>
          </a:p>
          <a:p>
            <a:r>
              <a:rPr lang="en-US" dirty="0"/>
              <a:t>it needs to be physically connected to the Internet</a:t>
            </a:r>
            <a:endParaRPr lang="en-IN" dirty="0"/>
          </a:p>
        </p:txBody>
      </p:sp>
      <p:sp>
        <p:nvSpPr>
          <p:cNvPr id="4" name="Content Placeholder 3">
            <a:extLst>
              <a:ext uri="{FF2B5EF4-FFF2-40B4-BE49-F238E27FC236}">
                <a16:creationId xmlns:a16="http://schemas.microsoft.com/office/drawing/2014/main" id="{D9D9FD43-7DB1-F75D-E0B7-62CB215DE888}"/>
              </a:ext>
            </a:extLst>
          </p:cNvPr>
          <p:cNvSpPr>
            <a:spLocks noGrp="1"/>
          </p:cNvSpPr>
          <p:nvPr>
            <p:ph sz="half" idx="2"/>
          </p:nvPr>
        </p:nvSpPr>
        <p:spPr>
          <a:xfrm>
            <a:off x="6172202" y="923365"/>
            <a:ext cx="5181600" cy="5253598"/>
          </a:xfrm>
        </p:spPr>
        <p:txBody>
          <a:bodyPr/>
          <a:lstStyle/>
          <a:p>
            <a:pPr marL="0" indent="0">
              <a:buNone/>
            </a:pPr>
            <a:r>
              <a:rPr lang="en-US" dirty="0"/>
              <a:t>In a wireless LAN, a host is not physically connected to the network; it can move freely (as we’ll see) and can use the services provided by the network</a:t>
            </a:r>
            <a:endParaRPr lang="en-IN" dirty="0"/>
          </a:p>
        </p:txBody>
      </p:sp>
    </p:spTree>
    <p:extLst>
      <p:ext uri="{BB962C8B-B14F-4D97-AF65-F5344CB8AC3E}">
        <p14:creationId xmlns:p14="http://schemas.microsoft.com/office/powerpoint/2010/main" val="1975732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1B4EA-993C-00AE-27FF-F800B7455FEB}"/>
              </a:ext>
            </a:extLst>
          </p:cNvPr>
          <p:cNvSpPr>
            <a:spLocks noGrp="1"/>
          </p:cNvSpPr>
          <p:nvPr>
            <p:ph type="title"/>
          </p:nvPr>
        </p:nvSpPr>
        <p:spPr>
          <a:xfrm>
            <a:off x="838200" y="224119"/>
            <a:ext cx="10515600" cy="546846"/>
          </a:xfrm>
        </p:spPr>
        <p:txBody>
          <a:bodyPr>
            <a:normAutofit fontScale="90000"/>
          </a:bodyPr>
          <a:lstStyle/>
          <a:p>
            <a:r>
              <a:rPr lang="en-IN" sz="4000" dirty="0"/>
              <a:t>Isolated LANs:</a:t>
            </a:r>
          </a:p>
        </p:txBody>
      </p:sp>
      <p:sp>
        <p:nvSpPr>
          <p:cNvPr id="3" name="Content Placeholder 2">
            <a:extLst>
              <a:ext uri="{FF2B5EF4-FFF2-40B4-BE49-F238E27FC236}">
                <a16:creationId xmlns:a16="http://schemas.microsoft.com/office/drawing/2014/main" id="{16554B32-A9CA-B9C1-85C6-4BBFD6CB38D9}"/>
              </a:ext>
            </a:extLst>
          </p:cNvPr>
          <p:cNvSpPr>
            <a:spLocks noGrp="1"/>
          </p:cNvSpPr>
          <p:nvPr>
            <p:ph sz="half" idx="1"/>
          </p:nvPr>
        </p:nvSpPr>
        <p:spPr>
          <a:xfrm>
            <a:off x="838200" y="914400"/>
            <a:ext cx="5181600" cy="5262563"/>
          </a:xfrm>
        </p:spPr>
        <p:txBody>
          <a:bodyPr/>
          <a:lstStyle/>
          <a:p>
            <a:r>
              <a:rPr lang="en-US" dirty="0"/>
              <a:t>A wired isolated LAN is a set of hosts connected via a link-layer switch (in the recent generation of Ethernet)</a:t>
            </a:r>
          </a:p>
          <a:p>
            <a:endParaRPr lang="en-IN" dirty="0"/>
          </a:p>
        </p:txBody>
      </p:sp>
      <p:sp>
        <p:nvSpPr>
          <p:cNvPr id="4" name="Content Placeholder 3">
            <a:extLst>
              <a:ext uri="{FF2B5EF4-FFF2-40B4-BE49-F238E27FC236}">
                <a16:creationId xmlns:a16="http://schemas.microsoft.com/office/drawing/2014/main" id="{C47061D9-7EB3-60E8-413C-1E541901514C}"/>
              </a:ext>
            </a:extLst>
          </p:cNvPr>
          <p:cNvSpPr>
            <a:spLocks noGrp="1"/>
          </p:cNvSpPr>
          <p:nvPr>
            <p:ph sz="half" idx="2"/>
          </p:nvPr>
        </p:nvSpPr>
        <p:spPr>
          <a:xfrm>
            <a:off x="6172200" y="914400"/>
            <a:ext cx="5181600" cy="5262563"/>
          </a:xfrm>
        </p:spPr>
        <p:txBody>
          <a:bodyPr/>
          <a:lstStyle/>
          <a:p>
            <a:r>
              <a:rPr lang="en-US" dirty="0"/>
              <a:t>A wireless isolated LAN, called an ad hoc network in wireless LAN terminology, is a set of hosts that communicate freely with each other</a:t>
            </a:r>
            <a:endParaRPr lang="en-IN" dirty="0"/>
          </a:p>
        </p:txBody>
      </p:sp>
      <p:pic>
        <p:nvPicPr>
          <p:cNvPr id="6" name="Picture 5">
            <a:extLst>
              <a:ext uri="{FF2B5EF4-FFF2-40B4-BE49-F238E27FC236}">
                <a16:creationId xmlns:a16="http://schemas.microsoft.com/office/drawing/2014/main" id="{4FC1EB1B-2E07-817D-BF94-CFA8E750E34B}"/>
              </a:ext>
            </a:extLst>
          </p:cNvPr>
          <p:cNvPicPr>
            <a:picLocks noChangeAspect="1"/>
          </p:cNvPicPr>
          <p:nvPr/>
        </p:nvPicPr>
        <p:blipFill>
          <a:blip r:embed="rId2"/>
          <a:stretch>
            <a:fillRect/>
          </a:stretch>
        </p:blipFill>
        <p:spPr>
          <a:xfrm>
            <a:off x="3165747" y="3500857"/>
            <a:ext cx="6012905" cy="2442743"/>
          </a:xfrm>
          <a:prstGeom prst="rect">
            <a:avLst/>
          </a:prstGeom>
        </p:spPr>
      </p:pic>
    </p:spTree>
    <p:extLst>
      <p:ext uri="{BB962C8B-B14F-4D97-AF65-F5344CB8AC3E}">
        <p14:creationId xmlns:p14="http://schemas.microsoft.com/office/powerpoint/2010/main" val="694838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508C1-20DC-F2EC-6C66-2FBF72C74055}"/>
              </a:ext>
            </a:extLst>
          </p:cNvPr>
          <p:cNvSpPr>
            <a:spLocks noGrp="1"/>
          </p:cNvSpPr>
          <p:nvPr>
            <p:ph type="title"/>
          </p:nvPr>
        </p:nvSpPr>
        <p:spPr/>
        <p:txBody>
          <a:bodyPr>
            <a:normAutofit/>
          </a:bodyPr>
          <a:lstStyle/>
          <a:p>
            <a:r>
              <a:rPr lang="en-US" sz="3600" dirty="0"/>
              <a:t>Connection of a wired LAN and a wireless LAN to other networks:</a:t>
            </a:r>
            <a:endParaRPr lang="en-IN" sz="3600" dirty="0"/>
          </a:p>
        </p:txBody>
      </p:sp>
      <p:pic>
        <p:nvPicPr>
          <p:cNvPr id="5" name="Content Placeholder 4">
            <a:extLst>
              <a:ext uri="{FF2B5EF4-FFF2-40B4-BE49-F238E27FC236}">
                <a16:creationId xmlns:a16="http://schemas.microsoft.com/office/drawing/2014/main" id="{B3D05FF3-BB61-C0E1-3984-FB3C627E385F}"/>
              </a:ext>
            </a:extLst>
          </p:cNvPr>
          <p:cNvPicPr>
            <a:picLocks noGrp="1" noChangeAspect="1"/>
          </p:cNvPicPr>
          <p:nvPr>
            <p:ph idx="1"/>
          </p:nvPr>
        </p:nvPicPr>
        <p:blipFill>
          <a:blip r:embed="rId2"/>
          <a:stretch>
            <a:fillRect/>
          </a:stretch>
        </p:blipFill>
        <p:spPr>
          <a:xfrm>
            <a:off x="1308165" y="2026053"/>
            <a:ext cx="9575669" cy="2805894"/>
          </a:xfrm>
        </p:spPr>
      </p:pic>
    </p:spTree>
    <p:extLst>
      <p:ext uri="{BB962C8B-B14F-4D97-AF65-F5344CB8AC3E}">
        <p14:creationId xmlns:p14="http://schemas.microsoft.com/office/powerpoint/2010/main" val="2139527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8444-9EFA-C8FA-6D14-D0B51B78BFE2}"/>
              </a:ext>
            </a:extLst>
          </p:cNvPr>
          <p:cNvSpPr>
            <a:spLocks noGrp="1"/>
          </p:cNvSpPr>
          <p:nvPr>
            <p:ph type="title"/>
          </p:nvPr>
        </p:nvSpPr>
        <p:spPr>
          <a:xfrm>
            <a:off x="838200" y="125507"/>
            <a:ext cx="10515600" cy="555530"/>
          </a:xfrm>
        </p:spPr>
        <p:txBody>
          <a:bodyPr>
            <a:normAutofit fontScale="90000"/>
          </a:bodyPr>
          <a:lstStyle/>
          <a:p>
            <a:r>
              <a:rPr lang="en-IN" sz="3600" dirty="0"/>
              <a:t>IEEE 802.11 PROJECT:</a:t>
            </a:r>
          </a:p>
        </p:txBody>
      </p:sp>
      <p:sp>
        <p:nvSpPr>
          <p:cNvPr id="3" name="Content Placeholder 2">
            <a:extLst>
              <a:ext uri="{FF2B5EF4-FFF2-40B4-BE49-F238E27FC236}">
                <a16:creationId xmlns:a16="http://schemas.microsoft.com/office/drawing/2014/main" id="{9C23E216-0FA5-A045-20CC-6806C6CEE1E0}"/>
              </a:ext>
            </a:extLst>
          </p:cNvPr>
          <p:cNvSpPr>
            <a:spLocks noGrp="1"/>
          </p:cNvSpPr>
          <p:nvPr>
            <p:ph idx="1"/>
          </p:nvPr>
        </p:nvSpPr>
        <p:spPr>
          <a:xfrm>
            <a:off x="838200" y="753035"/>
            <a:ext cx="10515600" cy="5423928"/>
          </a:xfrm>
        </p:spPr>
        <p:txBody>
          <a:bodyPr/>
          <a:lstStyle/>
          <a:p>
            <a:r>
              <a:rPr lang="en-US" dirty="0"/>
              <a:t>IEEE has defined the specifications for a wireless LAN, called IEEE 802.11.</a:t>
            </a:r>
          </a:p>
          <a:p>
            <a:r>
              <a:rPr lang="en-US" dirty="0"/>
              <a:t>some countries, including the United States, the public uses the term </a:t>
            </a:r>
            <a:r>
              <a:rPr lang="en-US" dirty="0" err="1"/>
              <a:t>WiFi</a:t>
            </a:r>
            <a:r>
              <a:rPr lang="en-US" dirty="0"/>
              <a:t> (short for wireless fidelity) as a synonym for wireless LAN</a:t>
            </a:r>
            <a:endParaRPr lang="en-IN" dirty="0"/>
          </a:p>
        </p:txBody>
      </p:sp>
    </p:spTree>
    <p:extLst>
      <p:ext uri="{BB962C8B-B14F-4D97-AF65-F5344CB8AC3E}">
        <p14:creationId xmlns:p14="http://schemas.microsoft.com/office/powerpoint/2010/main" val="3950400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BA140-8E11-332A-104B-7459B7CB812A}"/>
              </a:ext>
            </a:extLst>
          </p:cNvPr>
          <p:cNvSpPr>
            <a:spLocks noGrp="1"/>
          </p:cNvSpPr>
          <p:nvPr>
            <p:ph type="title"/>
          </p:nvPr>
        </p:nvSpPr>
        <p:spPr>
          <a:xfrm>
            <a:off x="838200" y="134472"/>
            <a:ext cx="10515600" cy="546566"/>
          </a:xfrm>
        </p:spPr>
        <p:txBody>
          <a:bodyPr>
            <a:normAutofit fontScale="90000"/>
          </a:bodyPr>
          <a:lstStyle/>
          <a:p>
            <a:r>
              <a:rPr lang="en-IN" sz="4000" dirty="0"/>
              <a:t>Architecture:</a:t>
            </a:r>
          </a:p>
        </p:txBody>
      </p:sp>
      <p:sp>
        <p:nvSpPr>
          <p:cNvPr id="3" name="Content Placeholder 2">
            <a:extLst>
              <a:ext uri="{FF2B5EF4-FFF2-40B4-BE49-F238E27FC236}">
                <a16:creationId xmlns:a16="http://schemas.microsoft.com/office/drawing/2014/main" id="{D50F07EE-A88A-6485-7B72-3C900BD030C2}"/>
              </a:ext>
            </a:extLst>
          </p:cNvPr>
          <p:cNvSpPr>
            <a:spLocks noGrp="1"/>
          </p:cNvSpPr>
          <p:nvPr>
            <p:ph idx="1"/>
          </p:nvPr>
        </p:nvSpPr>
        <p:spPr>
          <a:xfrm>
            <a:off x="838200" y="762000"/>
            <a:ext cx="10515600" cy="5414963"/>
          </a:xfrm>
        </p:spPr>
        <p:txBody>
          <a:bodyPr/>
          <a:lstStyle/>
          <a:p>
            <a:r>
              <a:rPr lang="en-IN" dirty="0"/>
              <a:t>basic service set (BSS)</a:t>
            </a:r>
          </a:p>
          <a:p>
            <a:r>
              <a:rPr lang="en-IN" dirty="0"/>
              <a:t>extended service set (ESS).</a:t>
            </a:r>
          </a:p>
        </p:txBody>
      </p:sp>
    </p:spTree>
    <p:extLst>
      <p:ext uri="{BB962C8B-B14F-4D97-AF65-F5344CB8AC3E}">
        <p14:creationId xmlns:p14="http://schemas.microsoft.com/office/powerpoint/2010/main" val="3769227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8A9C9-DEF7-CD5D-AEB4-48FC81EC0EAB}"/>
              </a:ext>
            </a:extLst>
          </p:cNvPr>
          <p:cNvSpPr>
            <a:spLocks noGrp="1"/>
          </p:cNvSpPr>
          <p:nvPr>
            <p:ph type="title"/>
          </p:nvPr>
        </p:nvSpPr>
        <p:spPr/>
        <p:txBody>
          <a:bodyPr/>
          <a:lstStyle/>
          <a:p>
            <a:r>
              <a:rPr lang="en-IN" dirty="0"/>
              <a:t>basic service set (BSS):</a:t>
            </a:r>
          </a:p>
        </p:txBody>
      </p:sp>
      <p:sp>
        <p:nvSpPr>
          <p:cNvPr id="3" name="Content Placeholder 2">
            <a:extLst>
              <a:ext uri="{FF2B5EF4-FFF2-40B4-BE49-F238E27FC236}">
                <a16:creationId xmlns:a16="http://schemas.microsoft.com/office/drawing/2014/main" id="{3F665AF0-74B3-8A09-B891-D9FEC2EDC2E5}"/>
              </a:ext>
            </a:extLst>
          </p:cNvPr>
          <p:cNvSpPr>
            <a:spLocks noGrp="1"/>
          </p:cNvSpPr>
          <p:nvPr>
            <p:ph idx="1"/>
          </p:nvPr>
        </p:nvSpPr>
        <p:spPr/>
        <p:txBody>
          <a:bodyPr/>
          <a:lstStyle/>
          <a:p>
            <a:r>
              <a:rPr lang="en-US" dirty="0"/>
              <a:t>The BSS without an AP is a stand-alone network and cannot send data to other BSSs. It is called an ad hoc architecture</a:t>
            </a:r>
          </a:p>
          <a:p>
            <a:r>
              <a:rPr lang="en-US" dirty="0"/>
              <a:t>A BSS with an AP is sometimes referred to as an infrastructure BSS.</a:t>
            </a:r>
            <a:endParaRPr lang="en-IN" dirty="0"/>
          </a:p>
        </p:txBody>
      </p:sp>
      <p:pic>
        <p:nvPicPr>
          <p:cNvPr id="5" name="Picture 4">
            <a:extLst>
              <a:ext uri="{FF2B5EF4-FFF2-40B4-BE49-F238E27FC236}">
                <a16:creationId xmlns:a16="http://schemas.microsoft.com/office/drawing/2014/main" id="{8148DDEA-64E0-9B1B-0F3F-459C755CC72E}"/>
              </a:ext>
            </a:extLst>
          </p:cNvPr>
          <p:cNvPicPr>
            <a:picLocks noChangeAspect="1"/>
          </p:cNvPicPr>
          <p:nvPr/>
        </p:nvPicPr>
        <p:blipFill>
          <a:blip r:embed="rId2"/>
          <a:stretch>
            <a:fillRect/>
          </a:stretch>
        </p:blipFill>
        <p:spPr>
          <a:xfrm>
            <a:off x="2530523" y="3615613"/>
            <a:ext cx="6810701" cy="2442970"/>
          </a:xfrm>
          <a:prstGeom prst="rect">
            <a:avLst/>
          </a:prstGeom>
        </p:spPr>
      </p:pic>
    </p:spTree>
    <p:extLst>
      <p:ext uri="{BB962C8B-B14F-4D97-AF65-F5344CB8AC3E}">
        <p14:creationId xmlns:p14="http://schemas.microsoft.com/office/powerpoint/2010/main" val="2846528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1930</Words>
  <Application>Microsoft Office PowerPoint</Application>
  <PresentationFormat>Widescreen</PresentationFormat>
  <Paragraphs>89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Lato Extended</vt:lpstr>
      <vt:lpstr>Office Theme</vt:lpstr>
      <vt:lpstr>Wireless LAN (802.11) - Physical Layer: Data and Signals - Performance </vt:lpstr>
      <vt:lpstr>Wireless LAN (802.11): Wireless LAN:</vt:lpstr>
      <vt:lpstr>Medium:</vt:lpstr>
      <vt:lpstr>Hosts:</vt:lpstr>
      <vt:lpstr>Isolated LANs:</vt:lpstr>
      <vt:lpstr>Connection of a wired LAN and a wireless LAN to other networks:</vt:lpstr>
      <vt:lpstr>IEEE 802.11 PROJECT:</vt:lpstr>
      <vt:lpstr>Architecture:</vt:lpstr>
      <vt:lpstr>basic service set (BSS):</vt:lpstr>
      <vt:lpstr>Extended Service Set:</vt:lpstr>
      <vt:lpstr>Station Types:</vt:lpstr>
      <vt:lpstr>MAC Sublayer:</vt:lpstr>
      <vt:lpstr>Distributed Coordination Function:</vt:lpstr>
      <vt:lpstr>Point Coordination Function (PCF):</vt:lpstr>
      <vt:lpstr>DATA AND SIGNALS:</vt:lpstr>
      <vt:lpstr>PowerPoint Presentation</vt:lpstr>
      <vt:lpstr>Analog and Digital Data:</vt:lpstr>
      <vt:lpstr>Analog and Digital Signals:</vt:lpstr>
      <vt:lpstr>Periodic and Nonperiodic:</vt:lpstr>
      <vt:lpstr>PERFORMANCE:</vt:lpstr>
      <vt:lpstr>Bandwidth:</vt:lpstr>
      <vt:lpstr>PowerPoint Presentation</vt:lpstr>
      <vt:lpstr>Throughput:</vt:lpstr>
      <vt:lpstr>Latency (Delay):</vt:lpstr>
      <vt:lpstr>PowerPoint Presentation</vt:lpstr>
      <vt:lpstr>Bandwidth-Delay Product:</vt:lpstr>
      <vt:lpstr>Jitter: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LAN (802.11) - Physical Layer: Data and Signals - Performance </dc:title>
  <dc:creator>Abimanish R</dc:creator>
  <cp:lastModifiedBy>Abimanish R</cp:lastModifiedBy>
  <cp:revision>1</cp:revision>
  <dcterms:created xsi:type="dcterms:W3CDTF">2023-05-03T01:28:43Z</dcterms:created>
  <dcterms:modified xsi:type="dcterms:W3CDTF">2023-05-03T02:31:15Z</dcterms:modified>
</cp:coreProperties>
</file>