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64" r:id="rId2"/>
    <p:sldId id="913" r:id="rId3"/>
    <p:sldId id="914" r:id="rId4"/>
    <p:sldId id="915" r:id="rId5"/>
    <p:sldId id="916" r:id="rId6"/>
    <p:sldId id="917" r:id="rId7"/>
    <p:sldId id="918" r:id="rId8"/>
    <p:sldId id="919" r:id="rId9"/>
    <p:sldId id="925" r:id="rId10"/>
    <p:sldId id="920" r:id="rId11"/>
    <p:sldId id="921" r:id="rId12"/>
    <p:sldId id="922" r:id="rId13"/>
    <p:sldId id="923" r:id="rId14"/>
    <p:sldId id="924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0099"/>
    <a:srgbClr val="CC0000"/>
    <a:srgbClr val="FFFF00"/>
    <a:srgbClr val="DDDDDD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7993" y="2174966"/>
            <a:ext cx="5083629" cy="1038497"/>
          </a:xfrm>
        </p:spPr>
        <p:txBody>
          <a:bodyPr/>
          <a:lstStyle/>
          <a:p>
            <a:r>
              <a:rPr lang="en-US" dirty="0" smtClean="0"/>
              <a:t>Inter-AS routing</a:t>
            </a:r>
          </a:p>
          <a:p>
            <a:pPr lvl="1"/>
            <a:r>
              <a:rPr lang="en-US" dirty="0" smtClean="0"/>
              <a:t>BGP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2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32485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 Which is a example for Inter-AS routing ?</a:t>
            </a:r>
          </a:p>
          <a:p>
            <a:pPr marL="457200" lvl="1" indent="0">
              <a:buNone/>
            </a:pPr>
            <a:r>
              <a:rPr lang="en-US" dirty="0" smtClean="0"/>
              <a:t>A.  LSP</a:t>
            </a:r>
          </a:p>
          <a:p>
            <a:pPr marL="457200" lvl="1" indent="0">
              <a:buNone/>
            </a:pPr>
            <a:r>
              <a:rPr lang="en-US" dirty="0" smtClean="0"/>
              <a:t>B. Distance vector</a:t>
            </a:r>
          </a:p>
          <a:p>
            <a:pPr marL="457200" lvl="1" indent="0">
              <a:buNone/>
            </a:pPr>
            <a:r>
              <a:rPr lang="en-US" dirty="0" smtClean="0"/>
              <a:t>C. Border </a:t>
            </a:r>
            <a:r>
              <a:rPr lang="en-US" dirty="0"/>
              <a:t>Gateway </a:t>
            </a:r>
            <a:r>
              <a:rPr lang="en-US" dirty="0" smtClean="0"/>
              <a:t>Protocol</a:t>
            </a:r>
          </a:p>
          <a:p>
            <a:pPr marL="457200" lvl="1" indent="0">
              <a:buNone/>
            </a:pPr>
            <a:r>
              <a:rPr lang="en-US" dirty="0" err="1" smtClean="0"/>
              <a:t>D.None</a:t>
            </a:r>
            <a:r>
              <a:rPr lang="en-US" dirty="0" smtClean="0"/>
              <a:t> of these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1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324850" cy="4648200"/>
          </a:xfrm>
        </p:spPr>
        <p:txBody>
          <a:bodyPr/>
          <a:lstStyle/>
          <a:p>
            <a:pPr marL="514350" indent="-514350">
              <a:buAutoNum type="arabicPlain" startAt="2"/>
            </a:pPr>
            <a:r>
              <a:rPr lang="en-US" dirty="0" smtClean="0"/>
              <a:t>A </a:t>
            </a:r>
            <a:r>
              <a:rPr lang="en-US" dirty="0"/>
              <a:t>BGP session that spans two ASs is called </a:t>
            </a:r>
            <a:r>
              <a:rPr lang="en-US" dirty="0" smtClean="0"/>
              <a:t>----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A. Internal </a:t>
            </a:r>
            <a:r>
              <a:rPr lang="en-US" dirty="0"/>
              <a:t>BGP (</a:t>
            </a:r>
            <a:r>
              <a:rPr lang="en-US" dirty="0" err="1"/>
              <a:t>eBGP</a:t>
            </a:r>
            <a:r>
              <a:rPr lang="en-US" dirty="0"/>
              <a:t>) session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External BGP (</a:t>
            </a:r>
            <a:r>
              <a:rPr lang="en-US" dirty="0" err="1" smtClean="0"/>
              <a:t>eBGP</a:t>
            </a:r>
            <a:r>
              <a:rPr lang="en-US" dirty="0" smtClean="0"/>
              <a:t>) session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C. BGP session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D. All the above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2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32485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BGP session between routers in the same AS is called </a:t>
            </a:r>
            <a:r>
              <a:rPr lang="en-US" dirty="0" smtClean="0"/>
              <a:t>----</a:t>
            </a:r>
          </a:p>
          <a:p>
            <a:pPr marL="0" indent="0">
              <a:buNone/>
            </a:pPr>
            <a:r>
              <a:rPr lang="en-US" dirty="0" smtClean="0"/>
              <a:t>     	A. Internal </a:t>
            </a:r>
            <a:r>
              <a:rPr lang="en-US" dirty="0"/>
              <a:t>BGP (</a:t>
            </a:r>
            <a:r>
              <a:rPr lang="en-US" dirty="0" err="1"/>
              <a:t>eBGP</a:t>
            </a:r>
            <a:r>
              <a:rPr lang="en-US" dirty="0"/>
              <a:t>) session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External BGP (</a:t>
            </a:r>
            <a:r>
              <a:rPr lang="en-US" dirty="0" err="1" smtClean="0"/>
              <a:t>eBGP</a:t>
            </a:r>
            <a:r>
              <a:rPr lang="en-US" dirty="0" smtClean="0"/>
              <a:t>) session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C. BGP session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D. All the above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5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32485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 </a:t>
            </a:r>
            <a:r>
              <a:rPr lang="en-US" dirty="0"/>
              <a:t>. prefix reachability information </a:t>
            </a:r>
            <a:r>
              <a:rPr lang="en-US" dirty="0" smtClean="0"/>
              <a:t> represent the ----</a:t>
            </a:r>
          </a:p>
          <a:p>
            <a:pPr marL="0" indent="0">
              <a:buNone/>
            </a:pPr>
            <a:r>
              <a:rPr lang="en-US" dirty="0" smtClean="0"/>
              <a:t>     	A. ISP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LAN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C. </a:t>
            </a:r>
            <a:r>
              <a:rPr lang="en-US" dirty="0"/>
              <a:t>Subnet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D. All the above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32485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. BGP would be using a </a:t>
            </a:r>
            <a:r>
              <a:rPr lang="en-US" dirty="0" smtClean="0"/>
              <a:t>______ algorithm </a:t>
            </a:r>
            <a:r>
              <a:rPr lang="en-US" dirty="0"/>
              <a:t>for path </a:t>
            </a:r>
            <a:r>
              <a:rPr lang="en-US" dirty="0" smtClean="0"/>
              <a:t>determination</a:t>
            </a:r>
          </a:p>
          <a:p>
            <a:pPr marL="0" indent="0">
              <a:buNone/>
            </a:pPr>
            <a:r>
              <a:rPr lang="en-US" dirty="0" smtClean="0"/>
              <a:t>     	A. LSP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RIP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C. DV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D. None of these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8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758" y="139338"/>
            <a:ext cx="8565697" cy="5821680"/>
          </a:xfrm>
        </p:spPr>
        <p:txBody>
          <a:bodyPr/>
          <a:lstStyle/>
          <a:p>
            <a:pPr algn="just"/>
            <a:r>
              <a:rPr lang="en-US" sz="2000" b="1" dirty="0" smtClean="0"/>
              <a:t>Inter-AS routing protocol</a:t>
            </a:r>
            <a:endParaRPr lang="en-IN" sz="2000" b="1" dirty="0" smtClean="0"/>
          </a:p>
          <a:p>
            <a:pPr lvl="1" algn="just"/>
            <a:r>
              <a:rPr lang="en-IN" sz="2000" dirty="0" smtClean="0"/>
              <a:t>Routing paths are </a:t>
            </a:r>
            <a:r>
              <a:rPr lang="en-US" sz="2000" dirty="0" smtClean="0"/>
              <a:t>determined </a:t>
            </a:r>
            <a:r>
              <a:rPr lang="en-US" sz="2000" dirty="0"/>
              <a:t>for source-destination pairs that span multiple </a:t>
            </a:r>
            <a:r>
              <a:rPr lang="en-US" sz="2000" dirty="0" smtClean="0"/>
              <a:t>ASs</a:t>
            </a:r>
          </a:p>
          <a:p>
            <a:pPr lvl="2" algn="just"/>
            <a:r>
              <a:rPr lang="en-US" dirty="0"/>
              <a:t>Ex: Border </a:t>
            </a:r>
            <a:r>
              <a:rPr lang="en-US" dirty="0" smtClean="0"/>
              <a:t>Gateway Protocol </a:t>
            </a:r>
            <a:r>
              <a:rPr lang="en-US" dirty="0"/>
              <a:t>version </a:t>
            </a:r>
            <a:r>
              <a:rPr lang="en-US" dirty="0" smtClean="0"/>
              <a:t>4</a:t>
            </a:r>
          </a:p>
          <a:p>
            <a:pPr marL="1371600" lvl="3" indent="0" algn="just">
              <a:buNone/>
            </a:pPr>
            <a:r>
              <a:rPr lang="en-US" sz="2000" dirty="0"/>
              <a:t>1. Obtain </a:t>
            </a:r>
            <a:r>
              <a:rPr lang="en-US" sz="2000" dirty="0">
                <a:solidFill>
                  <a:srgbClr val="FF0000"/>
                </a:solidFill>
              </a:rPr>
              <a:t>subnet reachability information </a:t>
            </a:r>
            <a:r>
              <a:rPr lang="en-US" sz="2000" dirty="0"/>
              <a:t>from neighboring ASs.</a:t>
            </a:r>
          </a:p>
          <a:p>
            <a:pPr marL="1371600" lvl="3" indent="0" algn="just">
              <a:buNone/>
            </a:pPr>
            <a:r>
              <a:rPr lang="en-US" sz="2000" dirty="0"/>
              <a:t>2. Propagate the </a:t>
            </a:r>
            <a:r>
              <a:rPr lang="en-US" sz="2000" dirty="0">
                <a:solidFill>
                  <a:srgbClr val="FF0000"/>
                </a:solidFill>
              </a:rPr>
              <a:t>reachability information to all routers </a:t>
            </a:r>
            <a:r>
              <a:rPr lang="en-US" sz="2000" dirty="0"/>
              <a:t>internal to the AS.</a:t>
            </a:r>
          </a:p>
          <a:p>
            <a:pPr marL="1371600" lvl="3" indent="0" algn="just">
              <a:buNone/>
            </a:pPr>
            <a:r>
              <a:rPr lang="en-US" sz="2000" dirty="0"/>
              <a:t>3. Determine “</a:t>
            </a:r>
            <a:r>
              <a:rPr lang="en-US" sz="2000" dirty="0">
                <a:solidFill>
                  <a:srgbClr val="FF0000"/>
                </a:solidFill>
              </a:rPr>
              <a:t>good” routes </a:t>
            </a:r>
            <a:r>
              <a:rPr lang="en-US" sz="2000" dirty="0"/>
              <a:t>to subnets based on the reachability information </a:t>
            </a:r>
            <a:r>
              <a:rPr lang="en-US" sz="2000" dirty="0" smtClean="0"/>
              <a:t>and on </a:t>
            </a:r>
            <a:r>
              <a:rPr lang="en-US" sz="2000" dirty="0">
                <a:solidFill>
                  <a:srgbClr val="FF0000"/>
                </a:solidFill>
              </a:rPr>
              <a:t>AS policy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0251"/>
            <a:ext cx="9022080" cy="37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1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257" y="226422"/>
            <a:ext cx="8699863" cy="4180115"/>
          </a:xfrm>
        </p:spPr>
        <p:txBody>
          <a:bodyPr/>
          <a:lstStyle/>
          <a:p>
            <a:pPr algn="just"/>
            <a:r>
              <a:rPr lang="en-US" sz="1600" b="1" dirty="0" err="1" smtClean="0"/>
              <a:t>Semipermanent</a:t>
            </a:r>
            <a:r>
              <a:rPr lang="en-US" sz="1600" b="1" dirty="0" smtClean="0"/>
              <a:t> </a:t>
            </a:r>
            <a:r>
              <a:rPr lang="en-US" sz="1600" b="1" dirty="0"/>
              <a:t>TCP</a:t>
            </a:r>
            <a:endParaRPr lang="en-US" sz="1600" b="1" dirty="0" smtClean="0"/>
          </a:p>
          <a:p>
            <a:pPr lvl="1" algn="just"/>
            <a:r>
              <a:rPr lang="en-US" sz="1600" dirty="0" smtClean="0"/>
              <a:t>In </a:t>
            </a:r>
            <a:r>
              <a:rPr lang="en-US" sz="1600" dirty="0"/>
              <a:t>BGP, pairs of routers exchange routing information over </a:t>
            </a:r>
            <a:r>
              <a:rPr lang="en-US" sz="1600" dirty="0" err="1" smtClean="0"/>
              <a:t>semipermanent</a:t>
            </a:r>
            <a:r>
              <a:rPr lang="en-US" sz="1600" dirty="0" smtClean="0"/>
              <a:t> TCP </a:t>
            </a:r>
            <a:r>
              <a:rPr lang="en-US" sz="1600" dirty="0"/>
              <a:t>connections using port 179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b="1" dirty="0"/>
              <a:t>BGP TCP</a:t>
            </a:r>
          </a:p>
          <a:p>
            <a:pPr lvl="1" algn="just"/>
            <a:r>
              <a:rPr lang="en-US" sz="1600" dirty="0"/>
              <a:t>connection for each link that directly connects two routers in two different </a:t>
            </a:r>
            <a:r>
              <a:rPr lang="en-US" sz="1600" dirty="0" smtClean="0"/>
              <a:t>ASs.</a:t>
            </a:r>
          </a:p>
          <a:p>
            <a:pPr lvl="1" algn="just"/>
            <a:r>
              <a:rPr lang="en-US" sz="1600" dirty="0" smtClean="0"/>
              <a:t>A </a:t>
            </a:r>
            <a:r>
              <a:rPr lang="en-US" sz="1600" dirty="0"/>
              <a:t>TCP connection between </a:t>
            </a:r>
            <a:r>
              <a:rPr lang="en-US" sz="1600" dirty="0" smtClean="0"/>
              <a:t>two gateway </a:t>
            </a:r>
            <a:r>
              <a:rPr lang="en-US" sz="1600" dirty="0"/>
              <a:t>routers in two different </a:t>
            </a:r>
            <a:r>
              <a:rPr lang="en-US" sz="1600" dirty="0" smtClean="0"/>
              <a:t>Ass</a:t>
            </a:r>
          </a:p>
          <a:p>
            <a:pPr algn="just"/>
            <a:r>
              <a:rPr lang="en-IN" sz="1600" b="1" dirty="0"/>
              <a:t>BGP peers</a:t>
            </a:r>
            <a:endParaRPr lang="en-IN" sz="1600" dirty="0"/>
          </a:p>
          <a:p>
            <a:pPr lvl="1" algn="just"/>
            <a:r>
              <a:rPr lang="en-US" sz="1600" dirty="0" smtClean="0"/>
              <a:t>Each </a:t>
            </a:r>
            <a:r>
              <a:rPr lang="en-US" sz="1600" dirty="0"/>
              <a:t>TCP connection, the two routers at the end of the connection are </a:t>
            </a:r>
            <a:r>
              <a:rPr lang="en-US" sz="1600" dirty="0" smtClean="0"/>
              <a:t>called </a:t>
            </a:r>
            <a:r>
              <a:rPr lang="en-IN" sz="1600" b="1" dirty="0"/>
              <a:t>BGP </a:t>
            </a:r>
            <a:r>
              <a:rPr lang="en-IN" sz="1600" b="1" dirty="0" smtClean="0"/>
              <a:t>peers.</a:t>
            </a:r>
          </a:p>
          <a:p>
            <a:pPr algn="just"/>
            <a:r>
              <a:rPr lang="en-US" sz="1600" b="1" dirty="0" smtClean="0"/>
              <a:t>BGP session</a:t>
            </a:r>
          </a:p>
          <a:p>
            <a:pPr lvl="1" algn="just"/>
            <a:r>
              <a:rPr lang="en-US" sz="1600" dirty="0"/>
              <a:t>the TCP connection along with all the BGP messages sent over the connection is called a BGP session. </a:t>
            </a:r>
            <a:endParaRPr lang="en-US" sz="1600" dirty="0" smtClean="0"/>
          </a:p>
          <a:p>
            <a:pPr algn="just"/>
            <a:r>
              <a:rPr lang="en-US" sz="1600" b="1" dirty="0" smtClean="0"/>
              <a:t>External </a:t>
            </a:r>
            <a:r>
              <a:rPr lang="en-US" sz="1600" b="1" dirty="0"/>
              <a:t>BGP (</a:t>
            </a:r>
            <a:r>
              <a:rPr lang="en-US" sz="1600" b="1" dirty="0" err="1"/>
              <a:t>eBGP</a:t>
            </a:r>
            <a:r>
              <a:rPr lang="en-US" sz="1600" b="1" dirty="0"/>
              <a:t>) session </a:t>
            </a:r>
            <a:endParaRPr lang="en-US" sz="1600" b="1" dirty="0" smtClean="0"/>
          </a:p>
          <a:p>
            <a:pPr lvl="1" algn="just"/>
            <a:r>
              <a:rPr lang="en-US" sz="1600" dirty="0" smtClean="0"/>
              <a:t>a </a:t>
            </a:r>
            <a:r>
              <a:rPr lang="en-US" sz="1600" dirty="0"/>
              <a:t>BGP session that spans two </a:t>
            </a:r>
            <a:r>
              <a:rPr lang="en-US" sz="1600" dirty="0" smtClean="0"/>
              <a:t>ASs </a:t>
            </a:r>
            <a:r>
              <a:rPr lang="en-US" sz="1600" dirty="0" smtClean="0"/>
              <a:t>is </a:t>
            </a:r>
            <a:r>
              <a:rPr lang="en-US" sz="1600" dirty="0"/>
              <a:t>called an external BGP (</a:t>
            </a:r>
            <a:r>
              <a:rPr lang="en-US" sz="1600" dirty="0" err="1"/>
              <a:t>eBGP</a:t>
            </a:r>
            <a:r>
              <a:rPr lang="en-US" sz="1600" dirty="0"/>
              <a:t>) session, </a:t>
            </a:r>
            <a:endParaRPr lang="en-US" sz="1600" dirty="0" smtClean="0"/>
          </a:p>
          <a:p>
            <a:pPr algn="just"/>
            <a:r>
              <a:rPr lang="en-US" sz="1600" b="1" dirty="0" smtClean="0"/>
              <a:t>Internal </a:t>
            </a:r>
            <a:r>
              <a:rPr lang="en-US" sz="1600" b="1" dirty="0"/>
              <a:t>BGP (</a:t>
            </a:r>
            <a:r>
              <a:rPr lang="en-US" sz="1600" b="1" dirty="0" err="1"/>
              <a:t>iBGP</a:t>
            </a:r>
            <a:r>
              <a:rPr lang="en-US" sz="1600" b="1" dirty="0"/>
              <a:t>) session </a:t>
            </a:r>
            <a:endParaRPr lang="en-US" sz="1600" b="1" dirty="0" smtClean="0"/>
          </a:p>
          <a:p>
            <a:pPr lvl="1" algn="just"/>
            <a:r>
              <a:rPr lang="en-US" sz="1600" dirty="0" smtClean="0"/>
              <a:t>BGP </a:t>
            </a:r>
            <a:r>
              <a:rPr lang="en-US" sz="1600" dirty="0"/>
              <a:t>session between routers </a:t>
            </a:r>
            <a:r>
              <a:rPr lang="en-US" sz="1600" dirty="0" smtClean="0"/>
              <a:t>in the </a:t>
            </a:r>
            <a:r>
              <a:rPr lang="en-US" sz="1600" dirty="0"/>
              <a:t>same AS is called an internal BGP (</a:t>
            </a:r>
            <a:r>
              <a:rPr lang="en-US" sz="1600" dirty="0" err="1"/>
              <a:t>iBGP</a:t>
            </a:r>
            <a:r>
              <a:rPr lang="en-US" sz="1600" dirty="0"/>
              <a:t>) session</a:t>
            </a:r>
            <a:endParaRPr lang="en-IN" sz="1600" dirty="0" smtClean="0"/>
          </a:p>
          <a:p>
            <a:pPr lvl="1" algn="just"/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5" y="4275908"/>
            <a:ext cx="8549641" cy="24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435429"/>
            <a:ext cx="8149047" cy="5812971"/>
          </a:xfrm>
        </p:spPr>
        <p:txBody>
          <a:bodyPr/>
          <a:lstStyle/>
          <a:p>
            <a:pPr algn="just"/>
            <a:r>
              <a:rPr lang="en-US" sz="2400" dirty="0"/>
              <a:t>BGP allows each AS to learn which destinations are reachable via its </a:t>
            </a:r>
            <a:r>
              <a:rPr lang="en-US" sz="2400" dirty="0" smtClean="0"/>
              <a:t>neighboring ASs</a:t>
            </a:r>
            <a:r>
              <a:rPr lang="en-US" sz="2400" dirty="0"/>
              <a:t>. In BGP, destinations are not hosts but instead are </a:t>
            </a:r>
            <a:r>
              <a:rPr lang="en-US" sz="2400" dirty="0" err="1"/>
              <a:t>CIDRized</a:t>
            </a:r>
            <a:r>
              <a:rPr lang="en-US" sz="2400" dirty="0"/>
              <a:t> prefixes, </a:t>
            </a:r>
            <a:r>
              <a:rPr lang="en-US" sz="2400" dirty="0" smtClean="0"/>
              <a:t>with each </a:t>
            </a:r>
            <a:r>
              <a:rPr lang="en-US" sz="2400" dirty="0"/>
              <a:t>prefix representing a subnet or a collection of </a:t>
            </a:r>
            <a:r>
              <a:rPr lang="en-US" sz="2400" dirty="0" smtClean="0"/>
              <a:t>subnets.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AS1 </a:t>
            </a:r>
            <a:r>
              <a:rPr lang="en-US" sz="2400" dirty="0"/>
              <a:t>and AS2 </a:t>
            </a:r>
            <a:r>
              <a:rPr lang="en-US" sz="2400" dirty="0">
                <a:solidFill>
                  <a:srgbClr val="FF0000"/>
                </a:solidFill>
              </a:rPr>
              <a:t>exchange prefix reachability </a:t>
            </a:r>
            <a:r>
              <a:rPr lang="en-US" sz="2400" dirty="0" smtClean="0">
                <a:solidFill>
                  <a:srgbClr val="FF0000"/>
                </a:solidFill>
              </a:rPr>
              <a:t>information </a:t>
            </a:r>
            <a:r>
              <a:rPr lang="en-US" sz="2400" dirty="0" smtClean="0"/>
              <a:t>through </a:t>
            </a:r>
            <a:r>
              <a:rPr lang="en-US" sz="2400" dirty="0"/>
              <a:t>their gateway routers 1b and 2a. </a:t>
            </a:r>
            <a:r>
              <a:rPr lang="en-US" sz="2400" dirty="0" smtClean="0"/>
              <a:t>Also, </a:t>
            </a:r>
            <a:r>
              <a:rPr lang="en-US" sz="2400" dirty="0"/>
              <a:t>when a </a:t>
            </a:r>
            <a:r>
              <a:rPr lang="en-US" sz="2400" dirty="0" smtClean="0"/>
              <a:t>gateway router </a:t>
            </a:r>
            <a:r>
              <a:rPr lang="en-US" sz="2400" dirty="0"/>
              <a:t>(in any AS) receives </a:t>
            </a:r>
            <a:r>
              <a:rPr lang="en-US" sz="2400" dirty="0" err="1"/>
              <a:t>eBGP</a:t>
            </a:r>
            <a:r>
              <a:rPr lang="en-US" sz="2400" dirty="0"/>
              <a:t>-learned prefixes, the gateway router uses its </a:t>
            </a:r>
            <a:r>
              <a:rPr lang="en-US" sz="2400" dirty="0" err="1" smtClean="0"/>
              <a:t>iBGP</a:t>
            </a:r>
            <a:r>
              <a:rPr lang="en-US" sz="2400" dirty="0" smtClean="0"/>
              <a:t> sessions </a:t>
            </a:r>
            <a:r>
              <a:rPr lang="en-US" sz="2400" dirty="0"/>
              <a:t>to distribute the prefixes to the other routers in the AS. Thus, all the </a:t>
            </a:r>
            <a:r>
              <a:rPr lang="en-US" sz="2400" dirty="0" smtClean="0"/>
              <a:t>routers in </a:t>
            </a:r>
            <a:r>
              <a:rPr lang="en-US" sz="2400" dirty="0"/>
              <a:t>AS1 learn about AS3 prefixes, including the gateway router 1b.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gateway router </a:t>
            </a:r>
            <a:r>
              <a:rPr lang="en-US" sz="2400" dirty="0"/>
              <a:t>1b (in AS1) can therefore re-advertise AS3’s prefixes to AS2. When a </a:t>
            </a:r>
            <a:r>
              <a:rPr lang="en-US" sz="2400" dirty="0" smtClean="0"/>
              <a:t>router (</a:t>
            </a:r>
            <a:r>
              <a:rPr lang="en-US" sz="2400" dirty="0"/>
              <a:t>gateway or not) learns about a new prefix, it creates an entry for the prefix in </a:t>
            </a:r>
            <a:r>
              <a:rPr lang="en-US" sz="2400" dirty="0" smtClean="0"/>
              <a:t>its forwarding </a:t>
            </a:r>
            <a:r>
              <a:rPr lang="en-US" sz="2400" dirty="0"/>
              <a:t>table,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1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14" y="287383"/>
            <a:ext cx="8305800" cy="6199141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/>
              <a:t>Path Attributes and BGP Routes</a:t>
            </a:r>
          </a:p>
          <a:p>
            <a:pPr algn="just"/>
            <a:r>
              <a:rPr lang="en-US" sz="1800" dirty="0" smtClean="0"/>
              <a:t>In </a:t>
            </a:r>
            <a:r>
              <a:rPr lang="en-US" sz="1800" dirty="0"/>
              <a:t>BGP, </a:t>
            </a:r>
            <a:r>
              <a:rPr lang="en-US" sz="1800" dirty="0" smtClean="0"/>
              <a:t>an autonomous </a:t>
            </a:r>
            <a:r>
              <a:rPr lang="en-US" sz="1800" dirty="0"/>
              <a:t>system is identified by its globally unique </a:t>
            </a:r>
            <a:r>
              <a:rPr lang="en-US" sz="1800" dirty="0">
                <a:solidFill>
                  <a:srgbClr val="FF0000"/>
                </a:solidFill>
              </a:rPr>
              <a:t>autonomous system </a:t>
            </a:r>
            <a:r>
              <a:rPr lang="en-US" sz="1800" dirty="0" smtClean="0">
                <a:solidFill>
                  <a:srgbClr val="FF0000"/>
                </a:solidFill>
              </a:rPr>
              <a:t>number (</a:t>
            </a:r>
            <a:r>
              <a:rPr lang="en-US" sz="1800" dirty="0">
                <a:solidFill>
                  <a:srgbClr val="FF0000"/>
                </a:solidFill>
              </a:rPr>
              <a:t>ASN) </a:t>
            </a:r>
            <a:r>
              <a:rPr lang="en-US" sz="1800" dirty="0"/>
              <a:t>[RFC 1930]. </a:t>
            </a:r>
            <a:endParaRPr lang="en-US" sz="1800" dirty="0" smtClean="0"/>
          </a:p>
          <a:p>
            <a:pPr algn="just"/>
            <a:r>
              <a:rPr lang="en-US" sz="1800" dirty="0" smtClean="0"/>
              <a:t>AS </a:t>
            </a:r>
            <a:r>
              <a:rPr lang="en-US" sz="1800" dirty="0"/>
              <a:t>numbers, like IP addresses, are assigned </a:t>
            </a:r>
            <a:r>
              <a:rPr lang="en-US" sz="1800" dirty="0" smtClean="0"/>
              <a:t>by ICANN </a:t>
            </a:r>
            <a:r>
              <a:rPr lang="en-US" sz="1800" dirty="0"/>
              <a:t>regional </a:t>
            </a:r>
            <a:r>
              <a:rPr lang="en-US" sz="1800" dirty="0" smtClean="0"/>
              <a:t>registries.</a:t>
            </a:r>
            <a:endParaRPr lang="en-US" sz="1800" dirty="0"/>
          </a:p>
          <a:p>
            <a:pPr algn="just"/>
            <a:r>
              <a:rPr lang="en-US" sz="1800" dirty="0"/>
              <a:t>When a router advertises a prefix across a BGP session, it includes with the </a:t>
            </a:r>
            <a:r>
              <a:rPr lang="en-US" sz="1800" dirty="0" smtClean="0"/>
              <a:t>prefix a </a:t>
            </a:r>
            <a:r>
              <a:rPr lang="en-US" sz="1800" dirty="0"/>
              <a:t>number of BGP attributes. </a:t>
            </a:r>
            <a:endParaRPr lang="en-US" sz="1800" dirty="0" smtClean="0"/>
          </a:p>
          <a:p>
            <a:pPr algn="just"/>
            <a:r>
              <a:rPr lang="en-US" sz="1800" b="1" dirty="0" smtClean="0"/>
              <a:t>Route</a:t>
            </a:r>
          </a:p>
          <a:p>
            <a:pPr lvl="1" algn="just"/>
            <a:r>
              <a:rPr lang="en-US" sz="1800" dirty="0" smtClean="0"/>
              <a:t>In BGP, </a:t>
            </a:r>
            <a:r>
              <a:rPr lang="en-US" sz="1800" dirty="0"/>
              <a:t>a prefix along with </a:t>
            </a:r>
            <a:r>
              <a:rPr lang="en-US" sz="1800" dirty="0">
                <a:solidFill>
                  <a:srgbClr val="FF0000"/>
                </a:solidFill>
              </a:rPr>
              <a:t>its attributes </a:t>
            </a:r>
            <a:r>
              <a:rPr lang="en-US" sz="1800" dirty="0" smtClean="0"/>
              <a:t>is called </a:t>
            </a:r>
            <a:r>
              <a:rPr lang="en-US" sz="1800" dirty="0"/>
              <a:t>a route. Thus, BGP peers advertise routes to each other. Two of the </a:t>
            </a:r>
            <a:r>
              <a:rPr lang="en-US" sz="1800" dirty="0" smtClean="0"/>
              <a:t>more important </a:t>
            </a:r>
            <a:r>
              <a:rPr lang="en-US" sz="1800" dirty="0"/>
              <a:t>attributes are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AS-PATH </a:t>
            </a:r>
            <a:r>
              <a:rPr lang="en-US" sz="1800" dirty="0">
                <a:solidFill>
                  <a:srgbClr val="FF0000"/>
                </a:solidFill>
              </a:rPr>
              <a:t>and </a:t>
            </a:r>
            <a:r>
              <a:rPr lang="en-US" sz="1800" dirty="0" smtClean="0">
                <a:solidFill>
                  <a:srgbClr val="FF0000"/>
                </a:solidFill>
              </a:rPr>
              <a:t>NEXT-HOP</a:t>
            </a:r>
          </a:p>
          <a:p>
            <a:pPr algn="just"/>
            <a:r>
              <a:rPr lang="en-US" sz="1800" dirty="0">
                <a:solidFill>
                  <a:srgbClr val="FF0000"/>
                </a:solidFill>
              </a:rPr>
              <a:t>AS-PATH. 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1800" dirty="0" smtClean="0"/>
              <a:t>This </a:t>
            </a:r>
            <a:r>
              <a:rPr lang="en-US" sz="1800" dirty="0"/>
              <a:t>attribute contains the ASs through which the advertisement for </a:t>
            </a:r>
            <a:r>
              <a:rPr lang="en-US" sz="1800" dirty="0" smtClean="0"/>
              <a:t>the prefix </a:t>
            </a:r>
            <a:r>
              <a:rPr lang="en-US" sz="1800" dirty="0"/>
              <a:t>has passed. When a prefix is passed into an AS, the AS adds its ASN to the </a:t>
            </a:r>
            <a:r>
              <a:rPr lang="en-US" sz="1800" dirty="0" smtClean="0"/>
              <a:t>ASPATH attribute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For </a:t>
            </a:r>
            <a:r>
              <a:rPr lang="en-US" sz="1800" dirty="0"/>
              <a:t>example, consider Figure </a:t>
            </a:r>
            <a:r>
              <a:rPr lang="en-US" sz="1800" dirty="0" err="1" smtClean="0"/>
              <a:t>nd</a:t>
            </a:r>
            <a:r>
              <a:rPr lang="en-US" sz="1800" dirty="0" smtClean="0"/>
              <a:t> </a:t>
            </a:r>
            <a:r>
              <a:rPr lang="en-US" sz="1800" dirty="0"/>
              <a:t>suppose that </a:t>
            </a:r>
            <a:r>
              <a:rPr lang="en-US" sz="1800" dirty="0" smtClean="0"/>
              <a:t>prefix </a:t>
            </a:r>
            <a:r>
              <a:rPr lang="en-US" sz="1800" dirty="0" smtClean="0">
                <a:solidFill>
                  <a:srgbClr val="FF0000"/>
                </a:solidFill>
              </a:rPr>
              <a:t>138.16.64/24</a:t>
            </a:r>
            <a:r>
              <a:rPr lang="en-US" sz="1800" dirty="0" smtClean="0"/>
              <a:t> </a:t>
            </a:r>
            <a:r>
              <a:rPr lang="en-US" sz="1800" dirty="0"/>
              <a:t>is first advertised from AS2 to AS1; if AS1 then advertises the prefix </a:t>
            </a:r>
            <a:r>
              <a:rPr lang="en-US" sz="1800" dirty="0" smtClean="0"/>
              <a:t>to AS3</a:t>
            </a:r>
            <a:r>
              <a:rPr lang="en-US" sz="1800" dirty="0"/>
              <a:t>, AS-PATH would be </a:t>
            </a:r>
            <a:r>
              <a:rPr lang="en-US" sz="1800" dirty="0">
                <a:solidFill>
                  <a:srgbClr val="FF0000"/>
                </a:solidFill>
              </a:rPr>
              <a:t>AS2 AS1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Routers </a:t>
            </a:r>
            <a:r>
              <a:rPr lang="en-US" sz="1800" dirty="0"/>
              <a:t>use the AS-PATH attribute to detect </a:t>
            </a:r>
            <a:r>
              <a:rPr lang="en-US" sz="1800" dirty="0" smtClean="0"/>
              <a:t>and prevent </a:t>
            </a:r>
            <a:r>
              <a:rPr lang="en-US" sz="1800" dirty="0"/>
              <a:t>looping advertisements; specifically, if a router sees that its AS is </a:t>
            </a:r>
            <a:r>
              <a:rPr lang="en-US" sz="1800" dirty="0" smtClean="0"/>
              <a:t>contained in </a:t>
            </a:r>
            <a:r>
              <a:rPr lang="en-US" sz="1800" dirty="0"/>
              <a:t>the path list, it will reject the advertisement. 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Routers </a:t>
            </a:r>
            <a:r>
              <a:rPr lang="en-US" sz="1800" dirty="0"/>
              <a:t>also </a:t>
            </a:r>
            <a:r>
              <a:rPr lang="en-US" sz="1800" dirty="0" smtClean="0"/>
              <a:t>use the </a:t>
            </a:r>
            <a:r>
              <a:rPr lang="en-US" sz="1800" dirty="0"/>
              <a:t>AS-PATH attribute in </a:t>
            </a:r>
            <a:r>
              <a:rPr lang="en-US" sz="1800" dirty="0">
                <a:solidFill>
                  <a:srgbClr val="FF0000"/>
                </a:solidFill>
              </a:rPr>
              <a:t>choosing among multiple paths </a:t>
            </a:r>
            <a:r>
              <a:rPr lang="en-US" sz="1800" dirty="0"/>
              <a:t>to the same prefix</a:t>
            </a:r>
            <a:endParaRPr lang="en-IN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6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5" y="137158"/>
            <a:ext cx="8839472" cy="4648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700" b="1" dirty="0"/>
              <a:t>NEXT-HOP</a:t>
            </a:r>
            <a:endParaRPr lang="en-US" sz="1700" b="1" dirty="0" smtClean="0"/>
          </a:p>
          <a:p>
            <a:pPr algn="just"/>
            <a:r>
              <a:rPr lang="en-US" sz="1700" dirty="0" smtClean="0"/>
              <a:t>The </a:t>
            </a:r>
            <a:r>
              <a:rPr lang="en-US" sz="1700" dirty="0"/>
              <a:t>intra-AS routing algorithm has </a:t>
            </a:r>
            <a:r>
              <a:rPr lang="en-US" sz="1700" dirty="0" smtClean="0"/>
              <a:t>determined the </a:t>
            </a:r>
            <a:r>
              <a:rPr lang="en-US" sz="1700" dirty="0"/>
              <a:t>least-cost path to all subnets attached to the routers in AS1, including to the </a:t>
            </a:r>
            <a:r>
              <a:rPr lang="en-US" sz="1700" dirty="0" smtClean="0"/>
              <a:t>subnet for </a:t>
            </a:r>
            <a:r>
              <a:rPr lang="en-US" sz="1700" dirty="0"/>
              <a:t>the link between 1c and 3a. From this least-cost path from 1d to the 1c-3a subnet</a:t>
            </a:r>
            <a:r>
              <a:rPr lang="en-US" sz="1700" dirty="0" smtClean="0"/>
              <a:t>, 1d </a:t>
            </a:r>
            <a:r>
              <a:rPr lang="en-US" sz="1700" dirty="0"/>
              <a:t>determines its router interface </a:t>
            </a:r>
            <a:r>
              <a:rPr lang="en-US" sz="1700" i="1" dirty="0"/>
              <a:t>l </a:t>
            </a:r>
            <a:r>
              <a:rPr lang="en-US" sz="1700" dirty="0"/>
              <a:t>that begins this path and then adds the </a:t>
            </a:r>
            <a:r>
              <a:rPr lang="en-US" sz="1700" dirty="0" smtClean="0"/>
              <a:t>entry (</a:t>
            </a:r>
            <a:r>
              <a:rPr lang="en-US" sz="1700" i="1" dirty="0"/>
              <a:t>x</a:t>
            </a:r>
            <a:r>
              <a:rPr lang="en-US" sz="1700" dirty="0"/>
              <a:t>, </a:t>
            </a:r>
            <a:r>
              <a:rPr lang="en-US" sz="1700" i="1" dirty="0"/>
              <a:t>l</a:t>
            </a:r>
            <a:r>
              <a:rPr lang="en-US" sz="1700" dirty="0"/>
              <a:t>) to its forwarding </a:t>
            </a:r>
            <a:r>
              <a:rPr lang="en-US" sz="1700" dirty="0" smtClean="0"/>
              <a:t>table.</a:t>
            </a:r>
          </a:p>
          <a:p>
            <a:pPr algn="just"/>
            <a:r>
              <a:rPr lang="en-US" sz="1700" dirty="0"/>
              <a:t>These two routes could have the </a:t>
            </a:r>
            <a:r>
              <a:rPr lang="en-US" sz="1700" dirty="0" smtClean="0">
                <a:solidFill>
                  <a:srgbClr val="FF0000"/>
                </a:solidFill>
              </a:rPr>
              <a:t>same AS-PATH </a:t>
            </a:r>
            <a:r>
              <a:rPr lang="en-US" sz="1700" dirty="0">
                <a:solidFill>
                  <a:srgbClr val="FF0000"/>
                </a:solidFill>
              </a:rPr>
              <a:t>to x</a:t>
            </a:r>
            <a:r>
              <a:rPr lang="en-US" sz="1700" dirty="0"/>
              <a:t>, but could have different NEXT-HOP values corresponding to the </a:t>
            </a:r>
            <a:r>
              <a:rPr lang="en-US" sz="1700" dirty="0" smtClean="0"/>
              <a:t>different peering </a:t>
            </a:r>
            <a:r>
              <a:rPr lang="en-US" sz="1700" dirty="0"/>
              <a:t>links. </a:t>
            </a:r>
            <a:endParaRPr lang="en-US" sz="1700" dirty="0" smtClean="0"/>
          </a:p>
          <a:p>
            <a:pPr algn="just"/>
            <a:r>
              <a:rPr lang="en-US" sz="1700" dirty="0" smtClean="0"/>
              <a:t>Using </a:t>
            </a:r>
            <a:r>
              <a:rPr lang="en-US" sz="1700" dirty="0"/>
              <a:t>the NEXT-HOP values and the </a:t>
            </a:r>
            <a:r>
              <a:rPr lang="en-US" sz="1700" b="1" dirty="0"/>
              <a:t>intra-AS routing algorithm</a:t>
            </a:r>
            <a:r>
              <a:rPr lang="en-US" sz="1700" dirty="0" smtClean="0"/>
              <a:t>, the </a:t>
            </a:r>
            <a:r>
              <a:rPr lang="en-US" sz="1700" dirty="0"/>
              <a:t>router can determine the </a:t>
            </a:r>
            <a:r>
              <a:rPr lang="en-US" sz="1700" dirty="0">
                <a:solidFill>
                  <a:srgbClr val="FF0000"/>
                </a:solidFill>
              </a:rPr>
              <a:t>cost of the path to each peering link</a:t>
            </a:r>
            <a:r>
              <a:rPr lang="en-US" sz="1700" dirty="0"/>
              <a:t>, and </a:t>
            </a:r>
            <a:r>
              <a:rPr lang="en-US" sz="1700" dirty="0" smtClean="0"/>
              <a:t>then </a:t>
            </a:r>
            <a:r>
              <a:rPr lang="en-US" sz="1700" dirty="0" smtClean="0">
                <a:solidFill>
                  <a:srgbClr val="FF0000"/>
                </a:solidFill>
              </a:rPr>
              <a:t>apply </a:t>
            </a:r>
            <a:r>
              <a:rPr lang="en-US" sz="1700" dirty="0">
                <a:solidFill>
                  <a:srgbClr val="FF0000"/>
                </a:solidFill>
              </a:rPr>
              <a:t>hot-potato </a:t>
            </a:r>
            <a:r>
              <a:rPr lang="en-US" sz="1700" dirty="0" smtClean="0">
                <a:solidFill>
                  <a:srgbClr val="FF0000"/>
                </a:solidFill>
              </a:rPr>
              <a:t>routing</a:t>
            </a:r>
            <a:r>
              <a:rPr lang="en-US" sz="1700" dirty="0" smtClean="0"/>
              <a:t> </a:t>
            </a:r>
            <a:r>
              <a:rPr lang="en-US" sz="1700" dirty="0"/>
              <a:t>to determine the appropriate </a:t>
            </a:r>
            <a:r>
              <a:rPr lang="en-US" sz="1700" dirty="0" smtClean="0"/>
              <a:t>interface.</a:t>
            </a:r>
          </a:p>
          <a:p>
            <a:pPr algn="just"/>
            <a:r>
              <a:rPr lang="en-US" sz="1700" dirty="0"/>
              <a:t>BGP also includes </a:t>
            </a:r>
            <a:r>
              <a:rPr lang="en-US" sz="1700" dirty="0">
                <a:solidFill>
                  <a:srgbClr val="FF0000"/>
                </a:solidFill>
              </a:rPr>
              <a:t>attributes that allow routers to assign preference metrics </a:t>
            </a:r>
            <a:r>
              <a:rPr lang="en-US" sz="1700" dirty="0" smtClean="0"/>
              <a:t>to the </a:t>
            </a:r>
            <a:r>
              <a:rPr lang="en-US" sz="1700" dirty="0"/>
              <a:t>routes, and an attribute that indicates how the prefix was inserted into BGP </a:t>
            </a:r>
            <a:r>
              <a:rPr lang="en-US" sz="1700" dirty="0" smtClean="0"/>
              <a:t>at the </a:t>
            </a:r>
            <a:r>
              <a:rPr lang="en-US" sz="1700" dirty="0"/>
              <a:t>origin AS</a:t>
            </a:r>
            <a:r>
              <a:rPr lang="en-US" sz="1700" dirty="0" smtClean="0"/>
              <a:t>.</a:t>
            </a:r>
            <a:endParaRPr lang="en-US" sz="1700" dirty="0"/>
          </a:p>
          <a:p>
            <a:pPr algn="just"/>
            <a:r>
              <a:rPr lang="en-US" sz="1700" dirty="0"/>
              <a:t>When a gateway router receives a route advertisement, it uses its </a:t>
            </a:r>
            <a:r>
              <a:rPr lang="en-US" sz="1700" dirty="0">
                <a:solidFill>
                  <a:srgbClr val="FF0000"/>
                </a:solidFill>
              </a:rPr>
              <a:t>import </a:t>
            </a:r>
            <a:r>
              <a:rPr lang="en-US" sz="1700" dirty="0" smtClean="0">
                <a:solidFill>
                  <a:srgbClr val="FF0000"/>
                </a:solidFill>
              </a:rPr>
              <a:t>policy to </a:t>
            </a:r>
            <a:r>
              <a:rPr lang="en-US" sz="1700" dirty="0">
                <a:solidFill>
                  <a:srgbClr val="FF0000"/>
                </a:solidFill>
              </a:rPr>
              <a:t>decide whether to accept or filter the route </a:t>
            </a:r>
            <a:r>
              <a:rPr lang="en-US" sz="1700" dirty="0"/>
              <a:t>and whether to set certain </a:t>
            </a:r>
            <a:r>
              <a:rPr lang="en-US" sz="1700" dirty="0" smtClean="0"/>
              <a:t>attributes such </a:t>
            </a:r>
            <a:r>
              <a:rPr lang="en-US" sz="1700" dirty="0"/>
              <a:t>as the router preference metrics. The </a:t>
            </a:r>
            <a:r>
              <a:rPr lang="en-US" sz="1700" dirty="0">
                <a:solidFill>
                  <a:srgbClr val="FF0000"/>
                </a:solidFill>
              </a:rPr>
              <a:t>import policy may filter a </a:t>
            </a:r>
            <a:r>
              <a:rPr lang="en-US" sz="1700" dirty="0" smtClean="0">
                <a:solidFill>
                  <a:srgbClr val="FF0000"/>
                </a:solidFill>
              </a:rPr>
              <a:t>route</a:t>
            </a:r>
            <a:r>
              <a:rPr lang="en-US" sz="1700" dirty="0" smtClean="0"/>
              <a:t>.</a:t>
            </a:r>
            <a:endParaRPr lang="en-US" sz="1700" dirty="0"/>
          </a:p>
          <a:p>
            <a:pPr algn="just"/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gateway router </a:t>
            </a:r>
            <a:r>
              <a:rPr lang="en-US" sz="1700" dirty="0" smtClean="0">
                <a:solidFill>
                  <a:srgbClr val="FF0000"/>
                </a:solidFill>
              </a:rPr>
              <a:t>also </a:t>
            </a:r>
            <a:r>
              <a:rPr lang="en-US" sz="1700" dirty="0">
                <a:solidFill>
                  <a:srgbClr val="FF0000"/>
                </a:solidFill>
              </a:rPr>
              <a:t>filter a route </a:t>
            </a:r>
            <a:r>
              <a:rPr lang="en-US" sz="1700" dirty="0"/>
              <a:t>because it already knows of a </a:t>
            </a:r>
            <a:r>
              <a:rPr lang="en-US" sz="1700" dirty="0" smtClean="0"/>
              <a:t>preferable route </a:t>
            </a:r>
            <a:r>
              <a:rPr lang="en-US" sz="1700" dirty="0"/>
              <a:t>to the same prefix.</a:t>
            </a:r>
          </a:p>
          <a:p>
            <a:pPr algn="just"/>
            <a:endParaRPr lang="en-IN" sz="1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672" t="10948" r="2653"/>
          <a:stretch/>
        </p:blipFill>
        <p:spPr>
          <a:xfrm>
            <a:off x="3884023" y="4058195"/>
            <a:ext cx="5259977" cy="271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8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010" y="293915"/>
            <a:ext cx="8609239" cy="6124302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b="1" dirty="0"/>
              <a:t>BGP Route Selection</a:t>
            </a:r>
          </a:p>
          <a:p>
            <a:pPr algn="just"/>
            <a:r>
              <a:rPr lang="en-US" sz="1800" dirty="0" smtClean="0"/>
              <a:t>BGP </a:t>
            </a:r>
            <a:r>
              <a:rPr lang="en-US" sz="1800" dirty="0"/>
              <a:t>uses </a:t>
            </a:r>
            <a:r>
              <a:rPr lang="en-US" sz="1800" dirty="0" err="1"/>
              <a:t>eBGP</a:t>
            </a:r>
            <a:r>
              <a:rPr lang="en-US" sz="1800" dirty="0"/>
              <a:t> and </a:t>
            </a:r>
            <a:r>
              <a:rPr lang="en-US" sz="1800" dirty="0" err="1"/>
              <a:t>iBGP</a:t>
            </a:r>
            <a:r>
              <a:rPr lang="en-US" sz="1800" dirty="0"/>
              <a:t> to distribute </a:t>
            </a:r>
            <a:r>
              <a:rPr lang="en-US" sz="1800" dirty="0" smtClean="0"/>
              <a:t>routes to </a:t>
            </a:r>
            <a:r>
              <a:rPr lang="en-US" sz="1800" dirty="0"/>
              <a:t>all the routers within ASs. From this distribution, a </a:t>
            </a:r>
            <a:r>
              <a:rPr lang="en-US" sz="1800" dirty="0">
                <a:solidFill>
                  <a:srgbClr val="FF0000"/>
                </a:solidFill>
              </a:rPr>
              <a:t>router may learn about </a:t>
            </a:r>
            <a:r>
              <a:rPr lang="en-US" sz="1800" dirty="0" smtClean="0">
                <a:solidFill>
                  <a:srgbClr val="FF0000"/>
                </a:solidFill>
              </a:rPr>
              <a:t>more than </a:t>
            </a:r>
            <a:r>
              <a:rPr lang="en-US" sz="1800" dirty="0">
                <a:solidFill>
                  <a:srgbClr val="FF0000"/>
                </a:solidFill>
              </a:rPr>
              <a:t>one route to any one prefix</a:t>
            </a:r>
            <a:r>
              <a:rPr lang="en-US" sz="1800" dirty="0"/>
              <a:t>, in which case the router must select one of </a:t>
            </a:r>
            <a:r>
              <a:rPr lang="en-US" sz="1800" dirty="0" smtClean="0"/>
              <a:t>the possible routes.</a:t>
            </a:r>
          </a:p>
          <a:p>
            <a:pPr algn="just"/>
            <a:r>
              <a:rPr lang="en-US" sz="1800" dirty="0"/>
              <a:t>If there are </a:t>
            </a:r>
            <a:r>
              <a:rPr lang="en-US" sz="1800" dirty="0">
                <a:solidFill>
                  <a:srgbClr val="FF0000"/>
                </a:solidFill>
              </a:rPr>
              <a:t>two or more routes to </a:t>
            </a:r>
            <a:r>
              <a:rPr lang="en-US" sz="1800" dirty="0" smtClean="0">
                <a:solidFill>
                  <a:srgbClr val="FF0000"/>
                </a:solidFill>
              </a:rPr>
              <a:t>the same </a:t>
            </a:r>
            <a:r>
              <a:rPr lang="en-US" sz="1800" dirty="0">
                <a:solidFill>
                  <a:srgbClr val="FF0000"/>
                </a:solidFill>
              </a:rPr>
              <a:t>prefix</a:t>
            </a:r>
            <a:r>
              <a:rPr lang="en-US" sz="1800" dirty="0"/>
              <a:t>, then BGP sequentially invokes the following </a:t>
            </a:r>
            <a:r>
              <a:rPr lang="en-US" sz="1800" dirty="0">
                <a:solidFill>
                  <a:srgbClr val="FF0000"/>
                </a:solidFill>
              </a:rPr>
              <a:t>elimination rules until </a:t>
            </a:r>
            <a:r>
              <a:rPr lang="en-US" sz="1800" dirty="0" smtClean="0">
                <a:solidFill>
                  <a:srgbClr val="FF0000"/>
                </a:solidFill>
              </a:rPr>
              <a:t>one route </a:t>
            </a:r>
            <a:r>
              <a:rPr lang="en-US" sz="1800" dirty="0">
                <a:solidFill>
                  <a:srgbClr val="FF0000"/>
                </a:solidFill>
              </a:rPr>
              <a:t>remains</a:t>
            </a:r>
            <a:r>
              <a:rPr lang="en-US" sz="1800" dirty="0"/>
              <a:t>:</a:t>
            </a:r>
          </a:p>
          <a:p>
            <a:pPr lvl="1" algn="just"/>
            <a:r>
              <a:rPr lang="en-US" sz="1800" dirty="0" smtClean="0">
                <a:solidFill>
                  <a:srgbClr val="FF0000"/>
                </a:solidFill>
              </a:rPr>
              <a:t>Routes </a:t>
            </a:r>
            <a:r>
              <a:rPr lang="en-US" sz="1800" dirty="0">
                <a:solidFill>
                  <a:srgbClr val="FF0000"/>
                </a:solidFill>
              </a:rPr>
              <a:t>are assigned a local preference value </a:t>
            </a:r>
            <a:r>
              <a:rPr lang="en-US" sz="1800" dirty="0"/>
              <a:t>as one of their attributes. The </a:t>
            </a:r>
            <a:r>
              <a:rPr lang="en-US" sz="1800" dirty="0" smtClean="0"/>
              <a:t>local preference </a:t>
            </a:r>
            <a:r>
              <a:rPr lang="en-US" sz="1800" dirty="0"/>
              <a:t>of a route could have been set by the router or could have </a:t>
            </a:r>
            <a:r>
              <a:rPr lang="en-US" sz="1800" dirty="0" smtClean="0"/>
              <a:t>been learned </a:t>
            </a:r>
            <a:r>
              <a:rPr lang="en-US" sz="1800" dirty="0"/>
              <a:t>by another router in the same AS. This is a policy decision that is left </a:t>
            </a:r>
            <a:r>
              <a:rPr lang="en-US" sz="1800" dirty="0" smtClean="0"/>
              <a:t>up to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AS’s network administrator</a:t>
            </a:r>
            <a:r>
              <a:rPr lang="en-US" sz="1800" dirty="0" smtClean="0"/>
              <a:t>. </a:t>
            </a:r>
            <a:r>
              <a:rPr lang="en-US" sz="1800" dirty="0"/>
              <a:t>The routes with the </a:t>
            </a:r>
            <a:r>
              <a:rPr lang="en-US" sz="1800" dirty="0">
                <a:solidFill>
                  <a:srgbClr val="FF0000"/>
                </a:solidFill>
              </a:rPr>
              <a:t>highest local preference values are selected</a:t>
            </a:r>
            <a:r>
              <a:rPr lang="en-US" sz="1800" dirty="0"/>
              <a:t>.</a:t>
            </a:r>
          </a:p>
          <a:p>
            <a:pPr lvl="1" algn="just"/>
            <a:r>
              <a:rPr lang="en-US" sz="1800" dirty="0" smtClean="0"/>
              <a:t>From </a:t>
            </a:r>
            <a:r>
              <a:rPr lang="en-US" sz="1800" dirty="0"/>
              <a:t>the remaining routes (all with the same local preference value), the route </a:t>
            </a:r>
            <a:r>
              <a:rPr lang="en-US" sz="1800" dirty="0" smtClean="0"/>
              <a:t>with the </a:t>
            </a:r>
            <a:r>
              <a:rPr lang="en-US" sz="1800" dirty="0">
                <a:solidFill>
                  <a:srgbClr val="FF0000"/>
                </a:solidFill>
              </a:rPr>
              <a:t>shortest AS-PATH is selected</a:t>
            </a:r>
            <a:r>
              <a:rPr lang="en-US" sz="1800" dirty="0"/>
              <a:t>. If this rule were the only rule for route selection</a:t>
            </a:r>
            <a:r>
              <a:rPr lang="en-US" sz="1800" dirty="0" smtClean="0"/>
              <a:t>, then </a:t>
            </a:r>
            <a:r>
              <a:rPr lang="en-US" sz="1800" dirty="0"/>
              <a:t>BGP would be using a </a:t>
            </a:r>
            <a:r>
              <a:rPr lang="en-US" sz="1800" dirty="0">
                <a:solidFill>
                  <a:srgbClr val="FF0000"/>
                </a:solidFill>
              </a:rPr>
              <a:t>DV algorithm for path determination</a:t>
            </a:r>
            <a:r>
              <a:rPr lang="en-US" sz="1800" dirty="0"/>
              <a:t>, where the </a:t>
            </a:r>
            <a:r>
              <a:rPr lang="en-US" sz="1800" dirty="0" smtClean="0">
                <a:solidFill>
                  <a:srgbClr val="FF0000"/>
                </a:solidFill>
              </a:rPr>
              <a:t>distance metric </a:t>
            </a:r>
            <a:r>
              <a:rPr lang="en-US" sz="1800" dirty="0">
                <a:solidFill>
                  <a:srgbClr val="FF0000"/>
                </a:solidFill>
              </a:rPr>
              <a:t>uses the number of AS </a:t>
            </a:r>
            <a:r>
              <a:rPr lang="en-US" sz="1800" dirty="0" smtClean="0">
                <a:solidFill>
                  <a:srgbClr val="FF0000"/>
                </a:solidFill>
              </a:rPr>
              <a:t>hops</a:t>
            </a:r>
            <a:r>
              <a:rPr lang="en-US" sz="1800" dirty="0" smtClean="0"/>
              <a:t>. </a:t>
            </a:r>
          </a:p>
          <a:p>
            <a:pPr lvl="1" algn="just"/>
            <a:r>
              <a:rPr lang="en-US" sz="1800" dirty="0" smtClean="0"/>
              <a:t>From </a:t>
            </a:r>
            <a:r>
              <a:rPr lang="en-US" sz="1800" dirty="0"/>
              <a:t>the remaining routes (all with the same local preference value and the </a:t>
            </a:r>
            <a:r>
              <a:rPr lang="en-US" sz="1800" dirty="0" smtClean="0"/>
              <a:t>same AS-PATH </a:t>
            </a:r>
            <a:r>
              <a:rPr lang="en-US" sz="1800" dirty="0"/>
              <a:t>length), the route with the </a:t>
            </a:r>
            <a:r>
              <a:rPr lang="en-US" sz="1800" dirty="0">
                <a:solidFill>
                  <a:srgbClr val="FF0000"/>
                </a:solidFill>
              </a:rPr>
              <a:t>closest NEXT-HOP router is </a:t>
            </a:r>
            <a:r>
              <a:rPr lang="en-US" sz="1800" dirty="0" smtClean="0">
                <a:solidFill>
                  <a:srgbClr val="FF0000"/>
                </a:solidFill>
              </a:rPr>
              <a:t>selected</a:t>
            </a:r>
            <a:r>
              <a:rPr lang="en-US" sz="1800" dirty="0" smtClean="0"/>
              <a:t> </a:t>
            </a:r>
            <a:r>
              <a:rPr lang="en-US" sz="1800" dirty="0"/>
              <a:t>determined </a:t>
            </a:r>
            <a:r>
              <a:rPr lang="en-US" sz="1800" dirty="0" smtClean="0"/>
              <a:t>by the </a:t>
            </a:r>
            <a:r>
              <a:rPr lang="en-US" sz="1800" dirty="0"/>
              <a:t>intra-AS algorithm, is the smallest</a:t>
            </a:r>
            <a:r>
              <a:rPr lang="en-US" sz="1800" dirty="0" smtClean="0"/>
              <a:t>. </a:t>
            </a:r>
            <a:r>
              <a:rPr lang="en-US" sz="1800" dirty="0"/>
              <a:t>this </a:t>
            </a:r>
            <a:r>
              <a:rPr lang="en-US" sz="1800" dirty="0" smtClean="0"/>
              <a:t>process is </a:t>
            </a:r>
            <a:r>
              <a:rPr lang="en-US" sz="1800" dirty="0"/>
              <a:t>called hot-potato routing.</a:t>
            </a:r>
          </a:p>
          <a:p>
            <a:pPr lvl="1" algn="just"/>
            <a:r>
              <a:rPr lang="en-US" sz="1800" dirty="0" smtClean="0"/>
              <a:t>If </a:t>
            </a:r>
            <a:r>
              <a:rPr lang="en-US" sz="1800" dirty="0"/>
              <a:t>more than one </a:t>
            </a:r>
            <a:r>
              <a:rPr lang="en-US" sz="1800" dirty="0">
                <a:solidFill>
                  <a:srgbClr val="FF0000"/>
                </a:solidFill>
              </a:rPr>
              <a:t>route still remains</a:t>
            </a:r>
            <a:r>
              <a:rPr lang="en-US" sz="1800" dirty="0"/>
              <a:t>, the </a:t>
            </a:r>
            <a:r>
              <a:rPr lang="en-US" sz="1800" dirty="0">
                <a:solidFill>
                  <a:srgbClr val="FF0000"/>
                </a:solidFill>
              </a:rPr>
              <a:t>router uses BGP identifiers </a:t>
            </a:r>
            <a:r>
              <a:rPr lang="en-US" sz="1800" dirty="0"/>
              <a:t>to select </a:t>
            </a:r>
            <a:r>
              <a:rPr lang="en-US" sz="1800" dirty="0" smtClean="0"/>
              <a:t>the route</a:t>
            </a:r>
            <a:endParaRPr lang="en-IN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2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513" y="130628"/>
            <a:ext cx="8654143" cy="5952309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b="1" dirty="0"/>
              <a:t>Routing </a:t>
            </a:r>
            <a:r>
              <a:rPr lang="en-US" sz="1600" b="1" dirty="0" smtClean="0"/>
              <a:t>Policy: B</a:t>
            </a:r>
            <a:r>
              <a:rPr lang="en-US" sz="1600" dirty="0" smtClean="0"/>
              <a:t>asic </a:t>
            </a:r>
            <a:r>
              <a:rPr lang="en-US" sz="1600" dirty="0"/>
              <a:t>concepts of BGP routing policy with a simple example.</a:t>
            </a:r>
          </a:p>
          <a:p>
            <a:pPr lvl="1" algn="just"/>
            <a:r>
              <a:rPr lang="en-US" sz="1600" dirty="0"/>
              <a:t>Figure </a:t>
            </a:r>
            <a:r>
              <a:rPr lang="en-US" sz="1600" dirty="0" smtClean="0"/>
              <a:t>shows </a:t>
            </a:r>
            <a:r>
              <a:rPr lang="en-US" sz="1600" dirty="0"/>
              <a:t>six interconnected autonomous systems: A, B, C, W, X, and Y</a:t>
            </a:r>
            <a:r>
              <a:rPr lang="en-US" sz="1600" dirty="0" smtClean="0"/>
              <a:t>. </a:t>
            </a:r>
          </a:p>
          <a:p>
            <a:pPr lvl="1" algn="just"/>
            <a:r>
              <a:rPr lang="en-US" sz="1600" dirty="0" smtClean="0"/>
              <a:t>It </a:t>
            </a:r>
            <a:r>
              <a:rPr lang="en-US" sz="1600" dirty="0"/>
              <a:t>is important to note that </a:t>
            </a:r>
            <a:r>
              <a:rPr lang="en-US" sz="1600" dirty="0">
                <a:solidFill>
                  <a:srgbClr val="FF0000"/>
                </a:solidFill>
              </a:rPr>
              <a:t>A, B, C, W, X, and Y are ASs</a:t>
            </a:r>
            <a:r>
              <a:rPr lang="en-US" sz="1600" dirty="0"/>
              <a:t>, not routers.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Let’s </a:t>
            </a:r>
            <a:r>
              <a:rPr lang="en-US" sz="1600" dirty="0"/>
              <a:t>assume </a:t>
            </a:r>
            <a:r>
              <a:rPr lang="en-US" sz="1600" dirty="0" smtClean="0"/>
              <a:t>that autonomous </a:t>
            </a:r>
            <a:r>
              <a:rPr lang="en-US" sz="1600" dirty="0"/>
              <a:t>systems </a:t>
            </a:r>
            <a:r>
              <a:rPr lang="en-US" sz="1600" dirty="0">
                <a:solidFill>
                  <a:srgbClr val="FF0000"/>
                </a:solidFill>
              </a:rPr>
              <a:t>W, X, and Yare stub networks 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1600" dirty="0" smtClean="0">
                <a:solidFill>
                  <a:srgbClr val="FF0000"/>
                </a:solidFill>
              </a:rPr>
              <a:t>A</a:t>
            </a:r>
            <a:r>
              <a:rPr lang="en-US" sz="1600" dirty="0">
                <a:solidFill>
                  <a:srgbClr val="FF0000"/>
                </a:solidFill>
              </a:rPr>
              <a:t>, B, and C are </a:t>
            </a:r>
            <a:r>
              <a:rPr lang="en-US" sz="1600" dirty="0" smtClean="0">
                <a:solidFill>
                  <a:srgbClr val="FF0000"/>
                </a:solidFill>
              </a:rPr>
              <a:t>backbone provider </a:t>
            </a:r>
            <a:r>
              <a:rPr lang="en-US" sz="1600" dirty="0">
                <a:solidFill>
                  <a:srgbClr val="FF0000"/>
                </a:solidFill>
              </a:rPr>
              <a:t>networks</a:t>
            </a:r>
            <a:r>
              <a:rPr lang="en-US" sz="1600" dirty="0"/>
              <a:t>. </a:t>
            </a:r>
            <a:r>
              <a:rPr lang="en-US" sz="1600" dirty="0" smtClean="0"/>
              <a:t>also </a:t>
            </a:r>
            <a:r>
              <a:rPr lang="en-US" sz="1600" dirty="0"/>
              <a:t>assume that A, B, and C, all peer with each other,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FF0000"/>
                </a:solidFill>
              </a:rPr>
              <a:t>provide </a:t>
            </a:r>
            <a:r>
              <a:rPr lang="en-US" sz="1600" dirty="0">
                <a:solidFill>
                  <a:srgbClr val="FF0000"/>
                </a:solidFill>
              </a:rPr>
              <a:t>full BGP information </a:t>
            </a:r>
            <a:r>
              <a:rPr lang="en-US" sz="1600" dirty="0"/>
              <a:t>to their customer networks.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All </a:t>
            </a:r>
            <a:r>
              <a:rPr lang="en-US" sz="1600" dirty="0"/>
              <a:t>traffic entering a </a:t>
            </a:r>
            <a:r>
              <a:rPr lang="en-US" sz="1600" dirty="0" smtClean="0"/>
              <a:t>stub network </a:t>
            </a:r>
            <a:r>
              <a:rPr lang="en-US" sz="1600" dirty="0"/>
              <a:t>must be destined for that network, and all traffic leaving a stub network </a:t>
            </a:r>
            <a:r>
              <a:rPr lang="en-US" sz="1600" dirty="0" smtClean="0"/>
              <a:t>must have </a:t>
            </a:r>
            <a:r>
              <a:rPr lang="en-US" sz="1600" dirty="0"/>
              <a:t>originated in that network.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W </a:t>
            </a:r>
            <a:r>
              <a:rPr lang="en-US" sz="1600" dirty="0"/>
              <a:t>and Y are clearly </a:t>
            </a:r>
            <a:r>
              <a:rPr lang="en-US" sz="1600" dirty="0">
                <a:solidFill>
                  <a:srgbClr val="FF0000"/>
                </a:solidFill>
              </a:rPr>
              <a:t>stub networks</a:t>
            </a:r>
            <a:r>
              <a:rPr lang="en-US" sz="1600" dirty="0"/>
              <a:t>. </a:t>
            </a:r>
            <a:endParaRPr lang="en-US" sz="1600" dirty="0" smtClean="0"/>
          </a:p>
          <a:p>
            <a:pPr lvl="1" algn="just"/>
            <a:r>
              <a:rPr lang="en-US" sz="1600" dirty="0" smtClean="0"/>
              <a:t>X </a:t>
            </a:r>
            <a:r>
              <a:rPr lang="en-US" sz="1600" dirty="0"/>
              <a:t>is a </a:t>
            </a:r>
            <a:r>
              <a:rPr lang="en-US" sz="1600" dirty="0" err="1" smtClean="0">
                <a:solidFill>
                  <a:srgbClr val="FF0000"/>
                </a:solidFill>
              </a:rPr>
              <a:t>multihomed</a:t>
            </a:r>
            <a:r>
              <a:rPr lang="en-US" sz="1600" dirty="0" smtClean="0">
                <a:solidFill>
                  <a:srgbClr val="FF0000"/>
                </a:solidFill>
              </a:rPr>
              <a:t> stub </a:t>
            </a:r>
            <a:r>
              <a:rPr lang="en-US" sz="1600" dirty="0">
                <a:solidFill>
                  <a:srgbClr val="FF0000"/>
                </a:solidFill>
              </a:rPr>
              <a:t>network</a:t>
            </a:r>
            <a:r>
              <a:rPr lang="en-US" sz="1600" dirty="0"/>
              <a:t>, since it is connected to the rest of the network via two </a:t>
            </a:r>
            <a:r>
              <a:rPr lang="en-US" sz="1600" dirty="0" smtClean="0"/>
              <a:t>different providers.</a:t>
            </a:r>
          </a:p>
          <a:p>
            <a:pPr lvl="1" algn="just"/>
            <a:r>
              <a:rPr lang="en-US" sz="1600" dirty="0"/>
              <a:t>In particular</a:t>
            </a:r>
            <a:r>
              <a:rPr lang="en-US" sz="1600" dirty="0" smtClean="0"/>
              <a:t>, X </a:t>
            </a:r>
            <a:r>
              <a:rPr lang="en-US" sz="1600" dirty="0"/>
              <a:t>will function as a stub network if it advertises (to its neighbors B and C) </a:t>
            </a:r>
            <a:r>
              <a:rPr lang="en-US" sz="1600" dirty="0" smtClean="0"/>
              <a:t>that it </a:t>
            </a:r>
            <a:r>
              <a:rPr lang="en-US" sz="1600" dirty="0"/>
              <a:t>has </a:t>
            </a:r>
            <a:r>
              <a:rPr lang="en-US" sz="1600" dirty="0">
                <a:solidFill>
                  <a:srgbClr val="FF0000"/>
                </a:solidFill>
              </a:rPr>
              <a:t>no paths to any other destinations except itself</a:t>
            </a:r>
            <a:r>
              <a:rPr lang="en-US" sz="1600" dirty="0"/>
              <a:t>. That is, even though </a:t>
            </a:r>
            <a:r>
              <a:rPr lang="en-US" sz="1600" dirty="0">
                <a:solidFill>
                  <a:srgbClr val="FF0000"/>
                </a:solidFill>
              </a:rPr>
              <a:t>X </a:t>
            </a:r>
            <a:r>
              <a:rPr lang="en-US" sz="1600" dirty="0" smtClean="0">
                <a:solidFill>
                  <a:srgbClr val="FF0000"/>
                </a:solidFill>
              </a:rPr>
              <a:t>may know </a:t>
            </a:r>
            <a:r>
              <a:rPr lang="en-US" sz="1600" dirty="0">
                <a:solidFill>
                  <a:srgbClr val="FF0000"/>
                </a:solidFill>
              </a:rPr>
              <a:t>of a path, say XCY, that reaches network Y</a:t>
            </a:r>
            <a:r>
              <a:rPr lang="en-US" sz="1600" dirty="0"/>
              <a:t>, it </a:t>
            </a:r>
            <a:r>
              <a:rPr lang="en-US" sz="1600" dirty="0">
                <a:solidFill>
                  <a:srgbClr val="FF0000"/>
                </a:solidFill>
              </a:rPr>
              <a:t>will not advertise this path to B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  <a:r>
              <a:rPr lang="en-US" sz="1600" dirty="0" smtClean="0"/>
              <a:t> Since </a:t>
            </a:r>
            <a:r>
              <a:rPr lang="en-US" sz="1600" dirty="0"/>
              <a:t>B is unaware that X has a path to Y, B would never forward traffic destined to </a:t>
            </a:r>
            <a:r>
              <a:rPr lang="en-US" sz="1600" dirty="0" smtClean="0"/>
              <a:t>Y (</a:t>
            </a:r>
            <a:r>
              <a:rPr lang="en-US" sz="1600" dirty="0"/>
              <a:t>or C) via </a:t>
            </a:r>
            <a:r>
              <a:rPr lang="en-US" sz="1600" dirty="0" smtClean="0"/>
              <a:t>X.</a:t>
            </a:r>
          </a:p>
          <a:p>
            <a:pPr lvl="1" algn="just"/>
            <a:r>
              <a:rPr lang="en-US" sz="1600" dirty="0"/>
              <a:t>Suppose that </a:t>
            </a:r>
            <a:r>
              <a:rPr lang="en-US" sz="1600" dirty="0">
                <a:solidFill>
                  <a:srgbClr val="FF0000"/>
                </a:solidFill>
              </a:rPr>
              <a:t>B has </a:t>
            </a:r>
            <a:r>
              <a:rPr lang="en-US" sz="1600" dirty="0" smtClean="0">
                <a:solidFill>
                  <a:srgbClr val="FF0000"/>
                </a:solidFill>
              </a:rPr>
              <a:t>learned (</a:t>
            </a:r>
            <a:r>
              <a:rPr lang="en-US" sz="1600" dirty="0">
                <a:solidFill>
                  <a:srgbClr val="FF0000"/>
                </a:solidFill>
              </a:rPr>
              <a:t>from A</a:t>
            </a:r>
            <a:r>
              <a:rPr lang="en-US" sz="1600" dirty="0"/>
              <a:t>) that A has a path </a:t>
            </a:r>
            <a:r>
              <a:rPr lang="en-US" sz="1600" dirty="0">
                <a:solidFill>
                  <a:srgbClr val="FF0000"/>
                </a:solidFill>
              </a:rPr>
              <a:t>AW</a:t>
            </a:r>
            <a:r>
              <a:rPr lang="en-US" sz="1600" dirty="0"/>
              <a:t> to W. B can thus install the route </a:t>
            </a:r>
            <a:r>
              <a:rPr lang="en-US" sz="1600" dirty="0">
                <a:solidFill>
                  <a:srgbClr val="FF0000"/>
                </a:solidFill>
              </a:rPr>
              <a:t>BAW into its </a:t>
            </a:r>
            <a:r>
              <a:rPr lang="en-US" sz="1600" dirty="0" smtClean="0">
                <a:solidFill>
                  <a:srgbClr val="FF0000"/>
                </a:solidFill>
              </a:rPr>
              <a:t>routing information </a:t>
            </a:r>
            <a:r>
              <a:rPr lang="en-US" sz="1600" dirty="0">
                <a:solidFill>
                  <a:srgbClr val="FF0000"/>
                </a:solidFill>
              </a:rPr>
              <a:t>base</a:t>
            </a:r>
            <a:r>
              <a:rPr lang="en-US" sz="1600" dirty="0"/>
              <a:t>. Clearly, B also wants to advertise the path </a:t>
            </a:r>
            <a:r>
              <a:rPr lang="en-US" sz="1600" dirty="0">
                <a:solidFill>
                  <a:srgbClr val="FF0000"/>
                </a:solidFill>
              </a:rPr>
              <a:t>BAW to its customer</a:t>
            </a:r>
            <a:r>
              <a:rPr lang="en-US" sz="1600" dirty="0" smtClean="0">
                <a:solidFill>
                  <a:srgbClr val="FF0000"/>
                </a:solidFill>
              </a:rPr>
              <a:t>, X</a:t>
            </a:r>
            <a:r>
              <a:rPr lang="en-US" sz="1600" dirty="0"/>
              <a:t>, so that X knows that it can route to W via B</a:t>
            </a:r>
            <a:r>
              <a:rPr lang="en-US" sz="1600" dirty="0" smtClean="0"/>
              <a:t>. </a:t>
            </a:r>
            <a:endParaRPr lang="en-IN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4423954"/>
            <a:ext cx="8277225" cy="23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648575" cy="4648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Disadvantages</a:t>
            </a:r>
          </a:p>
          <a:p>
            <a:pPr algn="just"/>
            <a:r>
              <a:rPr lang="en-US" dirty="0" smtClean="0"/>
              <a:t>BGP </a:t>
            </a:r>
            <a:r>
              <a:rPr lang="en-US" dirty="0"/>
              <a:t>is subject to security issues like BGP Hijacking. This occurs when attackers distribute false routing information to misdirect traffic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5-</a:t>
            </a:r>
            <a:fld id="{9AB7E571-4613-BD47-B8AF-E4769FE4BBE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799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18792</TotalTime>
  <Words>1512</Words>
  <Application>Microsoft Office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Comic Sans MS</vt:lpstr>
      <vt:lpstr>Gill Sans MT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Administrator</cp:lastModifiedBy>
  <cp:revision>585</cp:revision>
  <dcterms:created xsi:type="dcterms:W3CDTF">1999-10-08T19:08:27Z</dcterms:created>
  <dcterms:modified xsi:type="dcterms:W3CDTF">2023-04-17T07:49:49Z</dcterms:modified>
</cp:coreProperties>
</file>