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6"/>
  </p:notesMasterIdLst>
  <p:handoutMasterIdLst>
    <p:handoutMasterId r:id="rId77"/>
  </p:handoutMasterIdLst>
  <p:sldIdLst>
    <p:sldId id="864" r:id="rId2"/>
    <p:sldId id="868" r:id="rId3"/>
    <p:sldId id="869" r:id="rId4"/>
    <p:sldId id="870" r:id="rId5"/>
    <p:sldId id="904" r:id="rId6"/>
    <p:sldId id="905" r:id="rId7"/>
    <p:sldId id="907" r:id="rId8"/>
    <p:sldId id="906" r:id="rId9"/>
    <p:sldId id="873" r:id="rId10"/>
    <p:sldId id="875" r:id="rId11"/>
    <p:sldId id="876" r:id="rId12"/>
    <p:sldId id="877" r:id="rId13"/>
    <p:sldId id="884" r:id="rId14"/>
    <p:sldId id="888" r:id="rId15"/>
    <p:sldId id="890" r:id="rId16"/>
    <p:sldId id="891" r:id="rId17"/>
    <p:sldId id="892" r:id="rId18"/>
    <p:sldId id="893" r:id="rId19"/>
    <p:sldId id="894" r:id="rId20"/>
    <p:sldId id="895" r:id="rId21"/>
    <p:sldId id="896" r:id="rId22"/>
    <p:sldId id="897" r:id="rId23"/>
    <p:sldId id="898" r:id="rId24"/>
    <p:sldId id="899" r:id="rId25"/>
    <p:sldId id="900" r:id="rId26"/>
    <p:sldId id="901" r:id="rId27"/>
    <p:sldId id="908" r:id="rId28"/>
    <p:sldId id="909" r:id="rId29"/>
    <p:sldId id="910" r:id="rId30"/>
    <p:sldId id="912" r:id="rId31"/>
    <p:sldId id="830" r:id="rId32"/>
    <p:sldId id="831" r:id="rId33"/>
    <p:sldId id="832" r:id="rId34"/>
    <p:sldId id="833" r:id="rId35"/>
    <p:sldId id="821" r:id="rId36"/>
    <p:sldId id="820" r:id="rId37"/>
    <p:sldId id="822" r:id="rId38"/>
    <p:sldId id="823" r:id="rId39"/>
    <p:sldId id="834" r:id="rId40"/>
    <p:sldId id="824" r:id="rId41"/>
    <p:sldId id="825" r:id="rId42"/>
    <p:sldId id="826" r:id="rId43"/>
    <p:sldId id="827" r:id="rId44"/>
    <p:sldId id="828" r:id="rId45"/>
    <p:sldId id="829" r:id="rId46"/>
    <p:sldId id="835" r:id="rId47"/>
    <p:sldId id="836" r:id="rId48"/>
    <p:sldId id="837" r:id="rId49"/>
    <p:sldId id="838" r:id="rId50"/>
    <p:sldId id="839" r:id="rId51"/>
    <p:sldId id="840" r:id="rId52"/>
    <p:sldId id="842" r:id="rId53"/>
    <p:sldId id="841" r:id="rId54"/>
    <p:sldId id="843" r:id="rId55"/>
    <p:sldId id="844" r:id="rId56"/>
    <p:sldId id="845" r:id="rId57"/>
    <p:sldId id="846" r:id="rId58"/>
    <p:sldId id="847" r:id="rId59"/>
    <p:sldId id="848" r:id="rId60"/>
    <p:sldId id="849" r:id="rId61"/>
    <p:sldId id="850" r:id="rId62"/>
    <p:sldId id="851" r:id="rId63"/>
    <p:sldId id="852" r:id="rId64"/>
    <p:sldId id="853" r:id="rId65"/>
    <p:sldId id="861" r:id="rId66"/>
    <p:sldId id="862" r:id="rId67"/>
    <p:sldId id="863" r:id="rId68"/>
    <p:sldId id="856" r:id="rId69"/>
    <p:sldId id="857" r:id="rId70"/>
    <p:sldId id="858" r:id="rId71"/>
    <p:sldId id="859" r:id="rId72"/>
    <p:sldId id="860" r:id="rId73"/>
    <p:sldId id="854" r:id="rId74"/>
    <p:sldId id="855" r:id="rId7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99"/>
    <a:srgbClr val="CC0000"/>
    <a:srgbClr val="FFFF00"/>
    <a:srgbClr val="DDDDDD"/>
    <a:srgbClr val="FFCCFF"/>
    <a:srgbClr val="FF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1200"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25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defRPr>
            </a:lvl1pPr>
          </a:lstStyle>
          <a:p>
            <a:pPr>
              <a:defRPr/>
            </a:pPr>
            <a:endParaRPr lang="en-US" dirty="0"/>
          </a:p>
        </p:txBody>
      </p:sp>
      <p:sp>
        <p:nvSpPr>
          <p:cNvPr id="6225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defRPr>
            </a:lvl1pPr>
          </a:lstStyle>
          <a:p>
            <a:pPr>
              <a:defRPr/>
            </a:pPr>
            <a:endParaRPr lang="en-US" dirty="0"/>
          </a:p>
        </p:txBody>
      </p:sp>
      <p:sp>
        <p:nvSpPr>
          <p:cNvPr id="6225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defRPr>
            </a:lvl1pPr>
          </a:lstStyle>
          <a:p>
            <a:pPr>
              <a:defRPr/>
            </a:pPr>
            <a:endParaRPr lang="en-US" dirty="0"/>
          </a:p>
        </p:txBody>
      </p:sp>
      <p:sp>
        <p:nvSpPr>
          <p:cNvPr id="6225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pPr>
              <a:defRPr/>
            </a:pPr>
            <a:fld id="{91292653-6D28-1A4E-9097-8CD0CA4FA95B}" type="slidenum">
              <a:rPr lang="en-US"/>
              <a:pPr>
                <a:defRPr/>
              </a:pPr>
              <a:t>‹#›</a:t>
            </a:fld>
            <a:endParaRPr lang="en-US" dirty="0"/>
          </a:p>
        </p:txBody>
      </p:sp>
    </p:spTree>
    <p:extLst>
      <p:ext uri="{BB962C8B-B14F-4D97-AF65-F5344CB8AC3E}">
        <p14:creationId xmlns:p14="http://schemas.microsoft.com/office/powerpoint/2010/main" val="89641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defRPr>
            </a:lvl1pPr>
          </a:lstStyle>
          <a:p>
            <a:pPr>
              <a:defRPr/>
            </a:pPr>
            <a:endParaRPr lang="en-US" dirty="0"/>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defRPr>
            </a:lvl1pPr>
          </a:lstStyle>
          <a:p>
            <a:pPr>
              <a:defRPr/>
            </a:pPr>
            <a:endParaRPr lang="en-US" dirty="0"/>
          </a:p>
        </p:txBody>
      </p:sp>
      <p:sp>
        <p:nvSpPr>
          <p:cNvPr id="399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defRPr>
            </a:lvl1pPr>
          </a:lstStyle>
          <a:p>
            <a:pPr>
              <a:defRPr/>
            </a:pPr>
            <a:endParaRPr lang="en-US" dirty="0"/>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pPr>
              <a:defRPr/>
            </a:pPr>
            <a:fld id="{ACCD5E27-021E-054B-84DE-C100B224ED65}" type="slidenum">
              <a:rPr lang="en-US"/>
              <a:pPr>
                <a:defRPr/>
              </a:pPr>
              <a:t>‹#›</a:t>
            </a:fld>
            <a:endParaRPr lang="en-US" dirty="0"/>
          </a:p>
        </p:txBody>
      </p:sp>
    </p:spTree>
    <p:extLst>
      <p:ext uri="{BB962C8B-B14F-4D97-AF65-F5344CB8AC3E}">
        <p14:creationId xmlns:p14="http://schemas.microsoft.com/office/powerpoint/2010/main" val="35274115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190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335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5021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2970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2959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829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4239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011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1434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0126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8229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991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5198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899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410934A6-469E-5846-AA37-F91A0F6B127C}" type="slidenum">
              <a:rPr lang="en-US" i="0" smtClean="0">
                <a:latin typeface="Times New Roman" charset="0"/>
              </a:rPr>
              <a:pPr>
                <a:defRPr/>
              </a:pPr>
              <a:t>35</a:t>
            </a:fld>
            <a:endParaRPr lang="en-US" i="0" dirty="0" smtClean="0">
              <a:latin typeface="Times New Roman"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993F18A6-DDE2-554F-A5B0-9BC3DAAE2CDF}" type="slidenum">
              <a:rPr lang="en-US" i="0" smtClean="0">
                <a:latin typeface="Times New Roman" charset="0"/>
              </a:rPr>
              <a:pPr>
                <a:defRPr/>
              </a:pPr>
              <a:t>36</a:t>
            </a:fld>
            <a:endParaRPr lang="en-US" i="0" dirty="0" smtClean="0">
              <a:latin typeface="Times New Roman"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BCCFCE89-56C3-414D-BFB3-B0D9ACE8FC6D}" type="slidenum">
              <a:rPr lang="en-US" i="0" smtClean="0">
                <a:latin typeface="Times New Roman" charset="0"/>
              </a:rPr>
              <a:pPr>
                <a:defRPr/>
              </a:pPr>
              <a:t>37</a:t>
            </a:fld>
            <a:endParaRPr lang="en-US" i="0" dirty="0" smtClean="0">
              <a:latin typeface="Times New Roman"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FFBDDC76-7329-B84A-8E56-FF1317E0AB5F}" type="slidenum">
              <a:rPr lang="en-US" i="0" smtClean="0">
                <a:latin typeface="Times New Roman" charset="0"/>
              </a:rPr>
              <a:pPr>
                <a:defRPr/>
              </a:pPr>
              <a:t>38</a:t>
            </a:fld>
            <a:endParaRPr lang="en-US" i="0" dirty="0" smtClean="0">
              <a:latin typeface="Times New Roman"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FFBDDC76-7329-B84A-8E56-FF1317E0AB5F}" type="slidenum">
              <a:rPr lang="en-US" i="0" smtClean="0">
                <a:latin typeface="Times New Roman" charset="0"/>
              </a:rPr>
              <a:pPr>
                <a:defRPr/>
              </a:pPr>
              <a:t>39</a:t>
            </a:fld>
            <a:endParaRPr lang="en-US" i="0" dirty="0" smtClean="0">
              <a:latin typeface="Times New Roman"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54630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887D3B6C-C169-0741-98AD-F565A816F2E9}" type="slidenum">
              <a:rPr lang="en-US" i="0" smtClean="0">
                <a:latin typeface="Times New Roman" charset="0"/>
              </a:rPr>
              <a:pPr>
                <a:defRPr/>
              </a:pPr>
              <a:t>40</a:t>
            </a:fld>
            <a:endParaRPr lang="en-US" i="0" dirty="0" smtClean="0">
              <a:latin typeface="Times New Roman"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C6C6E3BF-3995-EA4B-8E4D-B37DD4BAD334}" type="slidenum">
              <a:rPr lang="en-US" i="0" smtClean="0">
                <a:latin typeface="Times New Roman" charset="0"/>
              </a:rPr>
              <a:pPr>
                <a:defRPr/>
              </a:pPr>
              <a:t>41</a:t>
            </a:fld>
            <a:endParaRPr lang="en-US" i="0" dirty="0" smtClean="0">
              <a:latin typeface="Times New Roman"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B0CA0556-2E55-7E49-9536-F0455F7DC450}" type="slidenum">
              <a:rPr lang="en-US" i="0" smtClean="0">
                <a:latin typeface="Times New Roman" charset="0"/>
              </a:rPr>
              <a:pPr>
                <a:defRPr/>
              </a:pPr>
              <a:t>42</a:t>
            </a:fld>
            <a:endParaRPr lang="en-US" i="0" dirty="0" smtClean="0">
              <a:latin typeface="Times New Roman"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2345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FEB62942-464A-BE4C-976A-09A7C59A25EA}" type="slidenum">
              <a:rPr lang="en-US" i="0" smtClean="0">
                <a:latin typeface="Times New Roman" charset="0"/>
              </a:rPr>
              <a:pPr>
                <a:defRPr/>
              </a:pPr>
              <a:t>43</a:t>
            </a:fld>
            <a:endParaRPr lang="en-US" i="0" dirty="0" smtClean="0">
              <a:latin typeface="Times New Roman"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499BDC0E-1826-674A-906D-54708681E955}" type="slidenum">
              <a:rPr lang="en-US" i="0" smtClean="0">
                <a:latin typeface="Times New Roman" charset="0"/>
              </a:rPr>
              <a:pPr>
                <a:defRPr/>
              </a:pPr>
              <a:t>44</a:t>
            </a:fld>
            <a:endParaRPr lang="en-US" i="0" dirty="0" smtClean="0">
              <a:latin typeface="Times New Roman"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63CD8A2B-4DCF-D14C-840D-0D433CEF9CD4}" type="slidenum">
              <a:rPr lang="en-US" i="0" smtClean="0">
                <a:latin typeface="Times New Roman" charset="0"/>
              </a:rPr>
              <a:pPr>
                <a:defRPr/>
              </a:pPr>
              <a:t>45</a:t>
            </a:fld>
            <a:endParaRPr lang="en-US" i="0" dirty="0" smtClean="0">
              <a:latin typeface="Times New Roman"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08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347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016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75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7335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07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7"/>
          <p:cNvSpPr>
            <a:spLocks noGrp="1" noChangeArrowheads="1"/>
          </p:cNvSpPr>
          <p:nvPr>
            <p:ph type="ftr" sz="quarter" idx="11"/>
          </p:nvPr>
        </p:nvSpPr>
        <p:spPr>
          <a:xfrm>
            <a:off x="5532438" y="6467475"/>
            <a:ext cx="2895600" cy="287338"/>
          </a:xfrm>
          <a:prstGeom prst="rect">
            <a:avLst/>
          </a:prstGeom>
          <a:ln/>
        </p:spPr>
        <p:txBody>
          <a:bodyPr/>
          <a:lstStyle>
            <a:lvl1pPr>
              <a:defRPr/>
            </a:lvl1pPr>
          </a:lstStyle>
          <a:p>
            <a:pPr>
              <a:defRPr/>
            </a:pPr>
            <a:r>
              <a:rPr lang="en-US" dirty="0"/>
              <a:t>Network Layer</a:t>
            </a:r>
          </a:p>
        </p:txBody>
      </p:sp>
      <p:sp>
        <p:nvSpPr>
          <p:cNvPr id="4" name="Rectangle 8"/>
          <p:cNvSpPr>
            <a:spLocks noGrp="1" noChangeArrowheads="1"/>
          </p:cNvSpPr>
          <p:nvPr>
            <p:ph type="sldNum" sz="quarter" idx="12"/>
          </p:nvPr>
        </p:nvSpPr>
        <p:spPr>
          <a:xfrm>
            <a:off x="8324850" y="6462713"/>
            <a:ext cx="676275" cy="276225"/>
          </a:xfrm>
          <a:prstGeom prst="rect">
            <a:avLst/>
          </a:prstGeom>
          <a:ln/>
        </p:spPr>
        <p:txBody>
          <a:bodyPr/>
          <a:lstStyle>
            <a:lvl1pPr>
              <a:defRPr/>
            </a:lvl1pPr>
          </a:lstStyle>
          <a:p>
            <a:pPr>
              <a:defRPr/>
            </a:pPr>
            <a:r>
              <a:rPr lang="en-US" dirty="0"/>
              <a:t>4-</a:t>
            </a:r>
            <a:fld id="{7EFC9773-7379-5049-A6C9-0C8EEEC5C544}" type="slidenum">
              <a:rPr lang="en-US"/>
              <a:pPr>
                <a:defRPr/>
              </a:pPr>
              <a:t>‹#›</a:t>
            </a:fld>
            <a:endParaRPr lang="en-US" dirty="0"/>
          </a:p>
        </p:txBody>
      </p:sp>
    </p:spTree>
    <p:extLst>
      <p:ext uri="{BB962C8B-B14F-4D97-AF65-F5344CB8AC3E}">
        <p14:creationId xmlns:p14="http://schemas.microsoft.com/office/powerpoint/2010/main" val="263213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5572125" y="6486525"/>
            <a:ext cx="2895600" cy="457200"/>
          </a:xfrm>
          <a:prstGeom prst="rect">
            <a:avLst/>
          </a:prstGeom>
          <a:ln/>
        </p:spPr>
        <p:txBody>
          <a:bodyPr/>
          <a:lstStyle>
            <a:lvl1pPr>
              <a:defRPr/>
            </a:lvl1pPr>
          </a:lstStyle>
          <a:p>
            <a:pPr>
              <a:defRPr/>
            </a:pPr>
            <a:r>
              <a:rPr lang="en-US" dirty="0"/>
              <a:t>Data Link Layer</a:t>
            </a:r>
          </a:p>
        </p:txBody>
      </p:sp>
      <p:sp>
        <p:nvSpPr>
          <p:cNvPr id="7" name="Slide Number Placeholder 6"/>
          <p:cNvSpPr>
            <a:spLocks noGrp="1" noChangeArrowheads="1"/>
          </p:cNvSpPr>
          <p:nvPr>
            <p:ph type="sldNum" sz="quarter" idx="12"/>
          </p:nvPr>
        </p:nvSpPr>
        <p:spPr>
          <a:xfrm>
            <a:off x="8181975" y="6486525"/>
            <a:ext cx="676275" cy="457200"/>
          </a:xfrm>
          <a:prstGeom prst="rect">
            <a:avLst/>
          </a:prstGeom>
          <a:ln/>
        </p:spPr>
        <p:txBody>
          <a:bodyPr/>
          <a:lstStyle>
            <a:lvl1pPr>
              <a:defRPr/>
            </a:lvl1pPr>
          </a:lstStyle>
          <a:p>
            <a:pPr>
              <a:defRPr/>
            </a:pPr>
            <a:r>
              <a:rPr lang="en-US" dirty="0"/>
              <a:t>5-</a:t>
            </a:r>
            <a:fld id="{9AB7E571-4613-BD47-B8AF-E4769FE4BBE2}" type="slidenum">
              <a:rPr lang="en-US"/>
              <a:pPr>
                <a:defRPr/>
              </a:pPr>
              <a:t>‹#›</a:t>
            </a:fld>
            <a:endParaRPr lang="en-US" dirty="0"/>
          </a:p>
        </p:txBody>
      </p:sp>
    </p:spTree>
    <p:extLst>
      <p:ext uri="{BB962C8B-B14F-4D97-AF65-F5344CB8AC3E}">
        <p14:creationId xmlns:p14="http://schemas.microsoft.com/office/powerpoint/2010/main" val="163607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5572125" y="6486525"/>
            <a:ext cx="2895600" cy="457200"/>
          </a:xfrm>
          <a:prstGeom prst="rect">
            <a:avLst/>
          </a:prstGeom>
          <a:ln/>
        </p:spPr>
        <p:txBody>
          <a:bodyPr/>
          <a:lstStyle>
            <a:lvl1pPr>
              <a:defRPr/>
            </a:lvl1pPr>
          </a:lstStyle>
          <a:p>
            <a:pPr>
              <a:defRPr/>
            </a:pPr>
            <a:r>
              <a:rPr lang="en-US" dirty="0"/>
              <a:t>Data Link Layer</a:t>
            </a:r>
          </a:p>
        </p:txBody>
      </p:sp>
      <p:sp>
        <p:nvSpPr>
          <p:cNvPr id="6" name="Rectangle 6"/>
          <p:cNvSpPr>
            <a:spLocks noGrp="1" noChangeArrowheads="1"/>
          </p:cNvSpPr>
          <p:nvPr>
            <p:ph type="sldNum" sz="quarter" idx="12"/>
          </p:nvPr>
        </p:nvSpPr>
        <p:spPr>
          <a:xfrm>
            <a:off x="8181975" y="6486525"/>
            <a:ext cx="676275" cy="457200"/>
          </a:xfrm>
          <a:prstGeom prst="rect">
            <a:avLst/>
          </a:prstGeom>
          <a:ln/>
        </p:spPr>
        <p:txBody>
          <a:bodyPr/>
          <a:lstStyle>
            <a:lvl1pPr>
              <a:defRPr/>
            </a:lvl1pPr>
          </a:lstStyle>
          <a:p>
            <a:pPr>
              <a:defRPr/>
            </a:pPr>
            <a:r>
              <a:rPr lang="en-US" dirty="0"/>
              <a:t>5-</a:t>
            </a:r>
            <a:fld id="{D0626857-DD43-9D46-91D4-DEBFBA1258D1}" type="slidenum">
              <a:rPr lang="en-US"/>
              <a:pPr>
                <a:defRPr/>
              </a:pPr>
              <a:t>‹#›</a:t>
            </a:fld>
            <a:endParaRPr lang="en-US" dirty="0"/>
          </a:p>
        </p:txBody>
      </p:sp>
    </p:spTree>
    <p:extLst>
      <p:ext uri="{BB962C8B-B14F-4D97-AF65-F5344CB8AC3E}">
        <p14:creationId xmlns:p14="http://schemas.microsoft.com/office/powerpoint/2010/main" val="4165814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Lst>
  <p:hf hdr="0" dt="0"/>
  <p:txStyles>
    <p:titleStyle>
      <a:lvl1pPr algn="l" rtl="0" eaLnBrk="0" fontAlgn="base" hangingPunct="0">
        <a:spcBef>
          <a:spcPct val="0"/>
        </a:spcBef>
        <a:spcAft>
          <a:spcPct val="0"/>
        </a:spcAft>
        <a:defRPr sz="4400">
          <a:solidFill>
            <a:srgbClr val="000099"/>
          </a:solidFill>
          <a:latin typeface="+mj-lt"/>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hyperlink" Target="https://www.techtarget.com/searchnetworking/definition/node"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7.emf"/><Relationship Id="rId5" Type="http://schemas.openxmlformats.org/officeDocument/2006/relationships/oleObject" Target="../embeddings/oleObject2.bin"/><Relationship Id="rId4" Type="http://schemas.openxmlformats.org/officeDocument/2006/relationships/image" Target="../media/image46.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emf"/></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14451" y="1277983"/>
            <a:ext cx="4186646" cy="4648200"/>
          </a:xfrm>
        </p:spPr>
        <p:txBody>
          <a:bodyPr/>
          <a:lstStyle/>
          <a:p>
            <a:r>
              <a:rPr lang="en-IN" dirty="0"/>
              <a:t>IPV4 </a:t>
            </a:r>
            <a:endParaRPr lang="en-IN" dirty="0" smtClean="0"/>
          </a:p>
          <a:p>
            <a:r>
              <a:rPr lang="en-IN" dirty="0" smtClean="0"/>
              <a:t>IP </a:t>
            </a:r>
            <a:r>
              <a:rPr lang="en-IN" dirty="0"/>
              <a:t>Addressing </a:t>
            </a:r>
            <a:endParaRPr lang="en-IN" dirty="0" smtClean="0"/>
          </a:p>
          <a:p>
            <a:r>
              <a:rPr lang="en-IN" dirty="0" err="1" smtClean="0"/>
              <a:t>Subnetting</a:t>
            </a:r>
            <a:r>
              <a:rPr lang="en-IN" dirty="0" smtClean="0"/>
              <a:t> </a:t>
            </a:r>
          </a:p>
          <a:p>
            <a:r>
              <a:rPr lang="en-IN" dirty="0" smtClean="0"/>
              <a:t>IPV6</a:t>
            </a:r>
          </a:p>
          <a:p>
            <a:r>
              <a:rPr lang="en-IN" dirty="0" smtClean="0"/>
              <a:t>ARP </a:t>
            </a:r>
          </a:p>
          <a:p>
            <a:r>
              <a:rPr lang="en-IN" dirty="0" smtClean="0"/>
              <a:t>RARP </a:t>
            </a:r>
          </a:p>
          <a:p>
            <a:r>
              <a:rPr lang="en-IN" dirty="0" smtClean="0"/>
              <a:t>ICMP </a:t>
            </a:r>
          </a:p>
          <a:p>
            <a:r>
              <a:rPr lang="en-IN" dirty="0" smtClean="0"/>
              <a:t>DHCP </a:t>
            </a:r>
            <a:endParaRPr lang="en-IN" dirty="0"/>
          </a:p>
        </p:txBody>
      </p:sp>
      <p:sp>
        <p:nvSpPr>
          <p:cNvPr id="5" name="Footer Placeholder 4"/>
          <p:cNvSpPr>
            <a:spLocks noGrp="1"/>
          </p:cNvSpPr>
          <p:nvPr>
            <p:ph type="ftr" sz="quarter" idx="11"/>
          </p:nvPr>
        </p:nvSpPr>
        <p:spPr/>
        <p:txBody>
          <a:bodyPr/>
          <a:lstStyle/>
          <a:p>
            <a:pPr>
              <a:defRPr/>
            </a:pPr>
            <a:r>
              <a:rPr lang="en-US" smtClean="0"/>
              <a:t>Data Link Layer</a:t>
            </a:r>
            <a:endParaRPr lang="en-US" dirty="0"/>
          </a:p>
        </p:txBody>
      </p:sp>
      <p:sp>
        <p:nvSpPr>
          <p:cNvPr id="6" name="Slide Number Placeholder 5"/>
          <p:cNvSpPr>
            <a:spLocks noGrp="1"/>
          </p:cNvSpPr>
          <p:nvPr>
            <p:ph type="sldNum" sz="quarter" idx="12"/>
          </p:nvPr>
        </p:nvSpPr>
        <p:spPr/>
        <p:txBody>
          <a:bodyPr/>
          <a:lstStyle/>
          <a:p>
            <a:pPr>
              <a:defRPr/>
            </a:pPr>
            <a:r>
              <a:rPr lang="en-US" smtClean="0"/>
              <a:t>5-</a:t>
            </a:r>
            <a:fld id="{9AB7E571-4613-BD47-B8AF-E4769FE4BBE2}" type="slidenum">
              <a:rPr lang="en-US" smtClean="0"/>
              <a:pPr>
                <a:defRPr/>
              </a:pPr>
              <a:t>1</a:t>
            </a:fld>
            <a:endParaRPr lang="en-US" dirty="0"/>
          </a:p>
        </p:txBody>
      </p:sp>
    </p:spTree>
    <p:extLst>
      <p:ext uri="{BB962C8B-B14F-4D97-AF65-F5344CB8AC3E}">
        <p14:creationId xmlns:p14="http://schemas.microsoft.com/office/powerpoint/2010/main" val="732821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628651" y="211041"/>
            <a:ext cx="2732894" cy="670967"/>
          </a:xfrm>
        </p:spPr>
        <p:txBody>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380357" y="977878"/>
            <a:ext cx="3578493" cy="1178584"/>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a:defRPr/>
            </a:pPr>
            <a:r>
              <a:rPr lang="en-US" sz="2400" dirty="0">
                <a:solidFill>
                  <a:prstClr val="black"/>
                </a:solidFill>
                <a:latin typeface="Calibri" panose="020F0502020204030204"/>
              </a:rPr>
              <a:t>where are the subnets?</a:t>
            </a:r>
          </a:p>
          <a:p>
            <a:pPr marL="354806" indent="-257175">
              <a:defRPr/>
            </a:pPr>
            <a:r>
              <a:rPr lang="en-US" sz="2400" dirty="0">
                <a:solidFill>
                  <a:prstClr val="black"/>
                </a:solidFill>
                <a:latin typeface="Calibri" panose="020F0502020204030204"/>
              </a:rPr>
              <a:t>what are the /24 subnet addresses?</a:t>
            </a:r>
          </a:p>
          <a:p>
            <a:pPr marL="436960" lvl="1" indent="-175022" defTabSz="685800" fontAlgn="auto">
              <a:spcBef>
                <a:spcPts val="375"/>
              </a:spcBef>
              <a:spcAft>
                <a:spcPts val="0"/>
              </a:spcAft>
              <a:defRPr/>
            </a:pPr>
            <a:endParaRPr lang="en-US" altLang="en-US" sz="2100" i="1" dirty="0">
              <a:solidFill>
                <a:srgbClr val="CC0000"/>
              </a:solidFill>
              <a:latin typeface="Calibri" panose="020F0502020204030204"/>
              <a:ea typeface="ＭＳ Ｐゴシック" panose="020B0600070205080204" pitchFamily="34" charset="-128"/>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5923590" y="2216665"/>
            <a:ext cx="951310" cy="1097756"/>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5024882" y="3350140"/>
            <a:ext cx="1573967" cy="270916"/>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4759159" y="2159515"/>
            <a:ext cx="869156" cy="1160860"/>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5501113" y="627187"/>
            <a:ext cx="808679" cy="1621631"/>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5729518" y="1445140"/>
            <a:ext cx="2381" cy="444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4574592" y="1030606"/>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223.1.1.1</a:t>
            </a:r>
            <a:endParaRPr lang="en-US" altLang="en-US" sz="1350" dirty="0">
              <a:solidFill>
                <a:prstClr val="black"/>
              </a:solidFill>
              <a:latin typeface="Calibri" panose="020F0502020204030204"/>
              <a:cs typeface="+mn-cs"/>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5605929" y="1641594"/>
            <a:ext cx="232172"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latin typeface="Calibri" panose="020F0502020204030204"/>
              <a:cs typeface="+mn-cs"/>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5408885" y="1573443"/>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223.1.1.3</a:t>
            </a:r>
            <a:endParaRPr lang="en-US" altLang="en-US" sz="1350" dirty="0">
              <a:solidFill>
                <a:prstClr val="black"/>
              </a:solidFill>
              <a:latin typeface="Calibri" panose="020F0502020204030204"/>
              <a:cs typeface="+mn-cs"/>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6365194" y="1113528"/>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223.1.1.4</a:t>
            </a:r>
            <a:endParaRPr lang="en-US" altLang="en-US" sz="1350" dirty="0">
              <a:solidFill>
                <a:prstClr val="black"/>
              </a:solidFill>
              <a:latin typeface="Calibri" panose="020F0502020204030204"/>
              <a:cs typeface="+mn-cs"/>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4054309" y="3613390"/>
            <a:ext cx="1154906" cy="802699"/>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4621045" y="3602553"/>
            <a:ext cx="5954" cy="421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4892725" y="4149158"/>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223.1.2.2</a:t>
            </a:r>
            <a:endParaRPr lang="en-US" altLang="en-US" sz="1350" dirty="0">
              <a:solidFill>
                <a:prstClr val="black"/>
              </a:solidFill>
              <a:latin typeface="Calibri" panose="020F0502020204030204"/>
              <a:cs typeface="+mn-cs"/>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4582436" y="3696613"/>
            <a:ext cx="96440"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latin typeface="Calibri" panose="020F0502020204030204"/>
              <a:cs typeface="+mn-cs"/>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4182958" y="3634669"/>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223.1.2.6</a:t>
            </a:r>
            <a:endParaRPr lang="en-US" altLang="en-US" sz="1350" dirty="0">
              <a:solidFill>
                <a:prstClr val="black"/>
              </a:solidFill>
              <a:latin typeface="Calibri" panose="020F0502020204030204"/>
              <a:cs typeface="+mn-cs"/>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6317687" y="3621891"/>
            <a:ext cx="1154906" cy="84733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6892758" y="3616840"/>
            <a:ext cx="1191" cy="390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7281335" y="4295929"/>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223.1.3.2</a:t>
            </a:r>
            <a:endParaRPr lang="en-US" altLang="en-US" sz="1350" dirty="0">
              <a:solidFill>
                <a:prstClr val="black"/>
              </a:solidFill>
              <a:latin typeface="Calibri" panose="020F0502020204030204"/>
              <a:cs typeface="+mn-cs"/>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5953247" y="4222219"/>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223.1.3.1</a:t>
            </a:r>
            <a:endParaRPr lang="en-US" altLang="en-US" sz="1350" dirty="0">
              <a:solidFill>
                <a:prstClr val="black"/>
              </a:solidFill>
              <a:latin typeface="Calibri" panose="020F0502020204030204"/>
              <a:cs typeface="+mn-cs"/>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6848706" y="3691850"/>
            <a:ext cx="96440"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latin typeface="Calibri" panose="020F0502020204030204"/>
              <a:cs typeface="+mn-cs"/>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6466416" y="3625982"/>
            <a:ext cx="849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223.1.3.27</a:t>
            </a:r>
            <a:endParaRPr lang="en-US" altLang="en-US" sz="1350" dirty="0">
              <a:solidFill>
                <a:prstClr val="black"/>
              </a:solidFill>
              <a:latin typeface="Calibri" panose="020F0502020204030204"/>
              <a:cs typeface="+mn-cs"/>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5550924" y="396358"/>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4780590" y="2173802"/>
            <a:ext cx="835819" cy="1157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5916445" y="2159515"/>
            <a:ext cx="957263" cy="1157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4923464" y="3481109"/>
            <a:ext cx="1728788" cy="7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5975977" y="2094031"/>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223.1.7.0</a:t>
            </a:r>
            <a:endParaRPr lang="en-US" altLang="en-US" sz="1350" dirty="0">
              <a:solidFill>
                <a:prstClr val="black"/>
              </a:solidFill>
              <a:latin typeface="Calibri" panose="020F0502020204030204"/>
              <a:cs typeface="+mn-cs"/>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6783221" y="3058438"/>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223.1.7.1</a:t>
            </a:r>
            <a:endParaRPr lang="en-US" altLang="en-US" sz="1350" dirty="0">
              <a:solidFill>
                <a:prstClr val="black"/>
              </a:solidFill>
              <a:latin typeface="Calibri" panose="020F0502020204030204"/>
              <a:cs typeface="+mn-cs"/>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5854533" y="3251319"/>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223.1.8.0</a:t>
            </a:r>
            <a:endParaRPr lang="en-US" altLang="en-US" sz="1350" dirty="0">
              <a:solidFill>
                <a:prstClr val="black"/>
              </a:solidFill>
              <a:latin typeface="Calibri" panose="020F0502020204030204"/>
              <a:cs typeface="+mn-cs"/>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4918702" y="3251319"/>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223.1.8.1</a:t>
            </a:r>
            <a:endParaRPr lang="en-US" altLang="en-US" sz="1350" dirty="0">
              <a:solidFill>
                <a:prstClr val="black"/>
              </a:solidFill>
              <a:latin typeface="Calibri" panose="020F0502020204030204"/>
              <a:cs typeface="+mn-cs"/>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4111458" y="3029863"/>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223.1.9.1</a:t>
            </a:r>
            <a:endParaRPr lang="en-US" altLang="en-US" sz="1350" dirty="0">
              <a:solidFill>
                <a:prstClr val="black"/>
              </a:solidFill>
              <a:latin typeface="Calibri" panose="020F0502020204030204"/>
              <a:cs typeface="+mn-cs"/>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4761540" y="2101175"/>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223.1.9.2</a:t>
            </a:r>
            <a:endParaRPr lang="en-US" altLang="en-US" sz="1350" dirty="0">
              <a:solidFill>
                <a:prstClr val="black"/>
              </a:solidFill>
              <a:latin typeface="Calibri" panose="020F0502020204030204"/>
              <a:cs typeface="+mn-cs"/>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5930795" y="977878"/>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5308286" y="1021331"/>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6560863" y="990158"/>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7290824" y="4362008"/>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6641393" y="4351617"/>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4895720" y="4265892"/>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4300840" y="4294467"/>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3952457" y="601263"/>
            <a:ext cx="3428812" cy="431027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3592743" y="4134344"/>
            <a:ext cx="7713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latin typeface="Calibri" panose="020F0502020204030204"/>
                <a:cs typeface="+mn-cs"/>
              </a:rPr>
              <a:t>223.1.2.1</a:t>
            </a:r>
            <a:endParaRPr lang="en-US" altLang="en-US" sz="1350" dirty="0">
              <a:solidFill>
                <a:prstClr val="black"/>
              </a:solidFill>
              <a:latin typeface="Calibri" panose="020F0502020204030204"/>
              <a:cs typeface="+mn-cs"/>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2227653" y="677663"/>
            <a:ext cx="6784644" cy="3527183"/>
            <a:chOff x="2970204" y="933306"/>
            <a:chExt cx="9046192"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234026" cy="864497"/>
              <a:chOff x="6090834" y="607842"/>
              <a:chExt cx="3234026"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0693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srgbClr val="CC0000"/>
                    </a:solidFill>
                    <a:latin typeface="+mn-lt"/>
                    <a:cs typeface="+mn-cs"/>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707079" cy="632023"/>
              <a:chOff x="6090835" y="840316"/>
              <a:chExt cx="2707079"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069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srgbClr val="CC0000"/>
                    </a:solidFill>
                    <a:latin typeface="+mn-lt"/>
                    <a:cs typeface="+mn-cs"/>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2753574" cy="616526"/>
              <a:chOff x="6090835" y="855813"/>
              <a:chExt cx="2753574"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0693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srgbClr val="CC0000"/>
                    </a:solidFill>
                    <a:latin typeface="+mn-lt"/>
                    <a:cs typeface="+mn-cs"/>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0693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srgbClr val="CC0000"/>
                    </a:solidFill>
                    <a:latin typeface="+mn-lt"/>
                    <a:cs typeface="+mn-cs"/>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0693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srgbClr val="CC0000"/>
                    </a:solidFill>
                    <a:latin typeface="+mn-lt"/>
                    <a:cs typeface="+mn-cs"/>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069371" cy="678860"/>
              <a:chOff x="1320582" y="5594888"/>
              <a:chExt cx="2069371" cy="678860"/>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1"/>
                <a:ext cx="20693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srgbClr val="CC0000"/>
                    </a:solidFill>
                    <a:latin typeface="+mn-lt"/>
                    <a:cs typeface="+mn-cs"/>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4" name="Rectangle 3"/>
          <p:cNvSpPr/>
          <p:nvPr/>
        </p:nvSpPr>
        <p:spPr>
          <a:xfrm>
            <a:off x="4306927" y="5368876"/>
            <a:ext cx="5083558" cy="1200329"/>
          </a:xfrm>
          <a:prstGeom prst="rect">
            <a:avLst/>
          </a:prstGeom>
        </p:spPr>
        <p:txBody>
          <a:bodyPr wrap="square">
            <a:spAutoFit/>
          </a:bodyPr>
          <a:lstStyle/>
          <a:p>
            <a:pPr algn="just"/>
            <a:r>
              <a:rPr lang="en-US" dirty="0" smtClean="0">
                <a:solidFill>
                  <a:srgbClr val="333333"/>
                </a:solidFill>
                <a:latin typeface="inter-regular"/>
              </a:rPr>
              <a:t>Default </a:t>
            </a:r>
            <a:r>
              <a:rPr lang="en-US" dirty="0">
                <a:solidFill>
                  <a:srgbClr val="333333"/>
                </a:solidFill>
                <a:latin typeface="inter-regular"/>
              </a:rPr>
              <a:t>subnet masks of class a, b &amp;c.</a:t>
            </a:r>
          </a:p>
          <a:p>
            <a:pPr algn="just"/>
            <a:r>
              <a:rPr lang="en-US" b="1" dirty="0">
                <a:solidFill>
                  <a:srgbClr val="333333"/>
                </a:solidFill>
                <a:latin typeface="inter-bold"/>
              </a:rPr>
              <a:t>Class a: 255.0.0.0</a:t>
            </a:r>
            <a:endParaRPr lang="en-US" dirty="0">
              <a:solidFill>
                <a:srgbClr val="333333"/>
              </a:solidFill>
              <a:latin typeface="inter-regular"/>
            </a:endParaRPr>
          </a:p>
          <a:p>
            <a:pPr algn="just"/>
            <a:r>
              <a:rPr lang="en-US" b="1" dirty="0">
                <a:solidFill>
                  <a:srgbClr val="333333"/>
                </a:solidFill>
                <a:latin typeface="inter-bold"/>
              </a:rPr>
              <a:t>Class b: 255.255.0.0</a:t>
            </a:r>
            <a:endParaRPr lang="en-US" dirty="0">
              <a:solidFill>
                <a:srgbClr val="333333"/>
              </a:solidFill>
              <a:latin typeface="inter-regular"/>
            </a:endParaRPr>
          </a:p>
          <a:p>
            <a:pPr algn="just"/>
            <a:r>
              <a:rPr lang="en-US" b="1" dirty="0">
                <a:solidFill>
                  <a:srgbClr val="333333"/>
                </a:solidFill>
                <a:latin typeface="inter-bold"/>
              </a:rPr>
              <a:t>Class c: 255.255.255.0</a:t>
            </a:r>
            <a:endParaRPr lang="en-US" b="0" i="0" dirty="0">
              <a:solidFill>
                <a:srgbClr val="333333"/>
              </a:solidFill>
              <a:effectLst/>
              <a:latin typeface="inter-regular"/>
            </a:endParaRPr>
          </a:p>
        </p:txBody>
      </p:sp>
      <p:sp>
        <p:nvSpPr>
          <p:cNvPr id="5" name="Rectangle 4"/>
          <p:cNvSpPr/>
          <p:nvPr/>
        </p:nvSpPr>
        <p:spPr>
          <a:xfrm>
            <a:off x="61382" y="4236683"/>
            <a:ext cx="3734982" cy="2585323"/>
          </a:xfrm>
          <a:prstGeom prst="rect">
            <a:avLst/>
          </a:prstGeom>
        </p:spPr>
        <p:txBody>
          <a:bodyPr wrap="square">
            <a:spAutoFit/>
          </a:bodyPr>
          <a:lstStyle/>
          <a:p>
            <a:pPr algn="just"/>
            <a:r>
              <a:rPr lang="en-US" b="1" dirty="0">
                <a:solidFill>
                  <a:srgbClr val="273239"/>
                </a:solidFill>
                <a:latin typeface="urw-din"/>
              </a:rPr>
              <a:t>Subnet Mask</a:t>
            </a:r>
            <a:r>
              <a:rPr lang="en-US" b="1" dirty="0" smtClean="0">
                <a:solidFill>
                  <a:srgbClr val="273239"/>
                </a:solidFill>
                <a:latin typeface="urw-din"/>
              </a:rPr>
              <a:t>:</a:t>
            </a:r>
          </a:p>
          <a:p>
            <a:pPr algn="just"/>
            <a:r>
              <a:rPr lang="en-US" dirty="0" smtClean="0">
                <a:solidFill>
                  <a:srgbClr val="273239"/>
                </a:solidFill>
                <a:latin typeface="urw-din"/>
              </a:rPr>
              <a:t>It </a:t>
            </a:r>
            <a:r>
              <a:rPr lang="en-US" dirty="0">
                <a:solidFill>
                  <a:srgbClr val="273239"/>
                </a:solidFill>
                <a:latin typeface="urw-din"/>
              </a:rPr>
              <a:t>is used to find which IP address belongs to which Subnet. </a:t>
            </a:r>
            <a:endParaRPr lang="en-US" dirty="0" smtClean="0">
              <a:solidFill>
                <a:srgbClr val="273239"/>
              </a:solidFill>
              <a:latin typeface="urw-din"/>
            </a:endParaRPr>
          </a:p>
          <a:p>
            <a:pPr algn="just"/>
            <a:r>
              <a:rPr lang="en-US" dirty="0" smtClean="0">
                <a:solidFill>
                  <a:srgbClr val="273239"/>
                </a:solidFill>
                <a:latin typeface="urw-din"/>
              </a:rPr>
              <a:t>It </a:t>
            </a:r>
            <a:r>
              <a:rPr lang="en-US" dirty="0">
                <a:solidFill>
                  <a:srgbClr val="273239"/>
                </a:solidFill>
                <a:latin typeface="urw-din"/>
              </a:rPr>
              <a:t>is a 32 bit number, containing 0’s and 1’s. </a:t>
            </a:r>
            <a:endParaRPr lang="en-US" dirty="0" smtClean="0">
              <a:solidFill>
                <a:srgbClr val="273239"/>
              </a:solidFill>
              <a:latin typeface="urw-din"/>
            </a:endParaRPr>
          </a:p>
          <a:p>
            <a:pPr algn="just"/>
            <a:r>
              <a:rPr lang="en-US" dirty="0" smtClean="0">
                <a:solidFill>
                  <a:srgbClr val="273239"/>
                </a:solidFill>
                <a:latin typeface="urw-din"/>
              </a:rPr>
              <a:t>Here </a:t>
            </a:r>
            <a:r>
              <a:rPr lang="en-US" dirty="0">
                <a:solidFill>
                  <a:srgbClr val="273239"/>
                </a:solidFill>
                <a:latin typeface="urw-din"/>
              </a:rPr>
              <a:t>network id part and Subnet ID part is represented by </a:t>
            </a:r>
            <a:r>
              <a:rPr lang="en-US" dirty="0">
                <a:solidFill>
                  <a:srgbClr val="FF0000"/>
                </a:solidFill>
                <a:latin typeface="urw-din"/>
              </a:rPr>
              <a:t>all 1’s </a:t>
            </a:r>
            <a:r>
              <a:rPr lang="en-US" dirty="0">
                <a:solidFill>
                  <a:srgbClr val="273239"/>
                </a:solidFill>
                <a:latin typeface="urw-din"/>
              </a:rPr>
              <a:t>and </a:t>
            </a:r>
            <a:r>
              <a:rPr lang="en-US" dirty="0">
                <a:solidFill>
                  <a:srgbClr val="FF0000"/>
                </a:solidFill>
                <a:latin typeface="urw-din"/>
              </a:rPr>
              <a:t>host ID part </a:t>
            </a:r>
            <a:r>
              <a:rPr lang="en-US" dirty="0">
                <a:solidFill>
                  <a:srgbClr val="273239"/>
                </a:solidFill>
                <a:latin typeface="urw-din"/>
              </a:rPr>
              <a:t>is represented by all </a:t>
            </a:r>
            <a:r>
              <a:rPr lang="en-US" dirty="0">
                <a:solidFill>
                  <a:srgbClr val="FF0000"/>
                </a:solidFill>
                <a:latin typeface="urw-din"/>
              </a:rPr>
              <a:t>0’s</a:t>
            </a:r>
            <a:r>
              <a:rPr lang="en-US" dirty="0">
                <a:solidFill>
                  <a:srgbClr val="273239"/>
                </a:solidFill>
                <a:latin typeface="urw-din"/>
              </a:rPr>
              <a:t>.</a:t>
            </a:r>
            <a:endParaRPr lang="en-IN" dirty="0"/>
          </a:p>
        </p:txBody>
      </p:sp>
    </p:spTree>
    <p:extLst>
      <p:ext uri="{BB962C8B-B14F-4D97-AF65-F5344CB8AC3E}">
        <p14:creationId xmlns:p14="http://schemas.microsoft.com/office/powerpoint/2010/main" val="310403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628650" y="1090608"/>
            <a:ext cx="7886700" cy="670967"/>
          </a:xfrm>
        </p:spPr>
        <p:txBody>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83223" y="1985690"/>
            <a:ext cx="8322118" cy="155854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fontAlgn="auto">
              <a:spcBef>
                <a:spcPts val="750"/>
              </a:spcBef>
              <a:spcAft>
                <a:spcPts val="0"/>
              </a:spcAft>
              <a:buNone/>
              <a:defRPr/>
            </a:pPr>
            <a:r>
              <a:rPr lang="en-US" sz="2700" dirty="0">
                <a:solidFill>
                  <a:srgbClr val="CC0000"/>
                </a:solidFill>
                <a:latin typeface="Calibri" panose="020F0502020204030204"/>
              </a:rPr>
              <a:t>CIDR:</a:t>
            </a:r>
            <a:r>
              <a:rPr lang="en-US" sz="2700" dirty="0">
                <a:solidFill>
                  <a:prstClr val="black"/>
                </a:solidFill>
                <a:latin typeface="Calibri" panose="020F0502020204030204"/>
              </a:rPr>
              <a:t> </a:t>
            </a:r>
            <a:r>
              <a:rPr lang="en-US" sz="2700" dirty="0">
                <a:solidFill>
                  <a:srgbClr val="CC0000"/>
                </a:solidFill>
                <a:latin typeface="Calibri" panose="020F0502020204030204"/>
              </a:rPr>
              <a:t>C</a:t>
            </a:r>
            <a:r>
              <a:rPr lang="en-US" sz="2700" dirty="0">
                <a:solidFill>
                  <a:prstClr val="black"/>
                </a:solidFill>
                <a:latin typeface="Calibri" panose="020F0502020204030204"/>
              </a:rPr>
              <a:t>lassless </a:t>
            </a:r>
            <a:r>
              <a:rPr lang="en-US" sz="2700" dirty="0">
                <a:solidFill>
                  <a:srgbClr val="CC0000"/>
                </a:solidFill>
                <a:latin typeface="Calibri" panose="020F0502020204030204"/>
              </a:rPr>
              <a:t>I</a:t>
            </a:r>
            <a:r>
              <a:rPr lang="en-US" sz="2700" dirty="0">
                <a:solidFill>
                  <a:prstClr val="black"/>
                </a:solidFill>
                <a:latin typeface="Calibri" panose="020F0502020204030204"/>
              </a:rPr>
              <a:t>nter</a:t>
            </a:r>
            <a:r>
              <a:rPr lang="en-US" sz="2700" dirty="0">
                <a:solidFill>
                  <a:srgbClr val="CC0000"/>
                </a:solidFill>
                <a:latin typeface="Calibri" panose="020F0502020204030204"/>
              </a:rPr>
              <a:t>D</a:t>
            </a:r>
            <a:r>
              <a:rPr lang="en-US" sz="2700" dirty="0">
                <a:solidFill>
                  <a:prstClr val="black"/>
                </a:solidFill>
                <a:latin typeface="Calibri" panose="020F0502020204030204"/>
              </a:rPr>
              <a:t>omain </a:t>
            </a:r>
            <a:r>
              <a:rPr lang="en-US" sz="2700" dirty="0">
                <a:solidFill>
                  <a:srgbClr val="CC0000"/>
                </a:solidFill>
                <a:latin typeface="Calibri" panose="020F0502020204030204"/>
              </a:rPr>
              <a:t>R</a:t>
            </a:r>
            <a:r>
              <a:rPr lang="en-US" sz="2700" dirty="0">
                <a:solidFill>
                  <a:prstClr val="black"/>
                </a:solidFill>
                <a:latin typeface="Calibri" panose="020F0502020204030204"/>
              </a:rPr>
              <a:t>outing </a:t>
            </a:r>
            <a:r>
              <a:rPr lang="en-US" sz="2100" dirty="0">
                <a:solidFill>
                  <a:prstClr val="black"/>
                </a:solidFill>
                <a:latin typeface="Calibri" panose="020F0502020204030204"/>
              </a:rPr>
              <a:t>(pronounced “cider”)</a:t>
            </a:r>
            <a:endParaRPr lang="en-US" sz="2700" dirty="0">
              <a:solidFill>
                <a:prstClr val="black"/>
              </a:solidFill>
              <a:latin typeface="Calibri" panose="020F0502020204030204"/>
            </a:endParaRPr>
          </a:p>
          <a:p>
            <a:pPr marL="521494" lvl="1" indent="-173831" defTabSz="685800" fontAlgn="auto">
              <a:spcBef>
                <a:spcPts val="375"/>
              </a:spcBef>
              <a:spcAft>
                <a:spcPts val="0"/>
              </a:spcAft>
              <a:buFont typeface="Arial"/>
              <a:buChar char="•"/>
              <a:defRPr/>
            </a:pPr>
            <a:r>
              <a:rPr lang="en-US" dirty="0">
                <a:solidFill>
                  <a:prstClr val="black"/>
                </a:solidFill>
                <a:latin typeface="Calibri" panose="020F0502020204030204"/>
              </a:rPr>
              <a:t>subnet portion of address of arbitrary length</a:t>
            </a:r>
          </a:p>
          <a:p>
            <a:pPr marL="521494" lvl="1" indent="-173831" defTabSz="685800" fontAlgn="auto">
              <a:spcBef>
                <a:spcPts val="375"/>
              </a:spcBef>
              <a:spcAft>
                <a:spcPts val="0"/>
              </a:spcAft>
              <a:buFont typeface="Arial"/>
              <a:buChar char="•"/>
              <a:defRPr/>
            </a:pPr>
            <a:r>
              <a:rPr lang="en-US" dirty="0">
                <a:solidFill>
                  <a:prstClr val="black"/>
                </a:solidFill>
                <a:latin typeface="Calibri" panose="020F0502020204030204"/>
              </a:rPr>
              <a:t>address format: </a:t>
            </a:r>
            <a:r>
              <a:rPr lang="en-US" dirty="0">
                <a:solidFill>
                  <a:srgbClr val="CC0000"/>
                </a:solidFill>
                <a:latin typeface="Calibri" panose="020F0502020204030204"/>
              </a:rPr>
              <a:t>a.b.c.d/x</a:t>
            </a:r>
            <a:r>
              <a:rPr lang="en-US" dirty="0">
                <a:solidFill>
                  <a:prstClr val="black"/>
                </a:solidFill>
                <a:latin typeface="Calibri" panose="020F0502020204030204"/>
              </a:rPr>
              <a:t>, where x is # bits in subnet portion of address</a:t>
            </a:r>
          </a:p>
          <a:p>
            <a:pPr marL="436960" lvl="1" indent="-175022" defTabSz="685800" fontAlgn="auto">
              <a:spcBef>
                <a:spcPts val="375"/>
              </a:spcBef>
              <a:spcAft>
                <a:spcPts val="0"/>
              </a:spcAft>
              <a:defRPr/>
            </a:pPr>
            <a:endParaRPr lang="en-US" altLang="en-US" sz="2100" i="1" dirty="0">
              <a:solidFill>
                <a:srgbClr val="CC0000"/>
              </a:solidFill>
              <a:latin typeface="Calibri" panose="020F0502020204030204"/>
              <a:ea typeface="ＭＳ Ｐゴシック" panose="020B0600070205080204" pitchFamily="34" charset="-128"/>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2432037" y="3754703"/>
            <a:ext cx="4621714" cy="1244441"/>
            <a:chOff x="3242716" y="3863272"/>
            <a:chExt cx="6162285" cy="1659255"/>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16228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800" dirty="0">
                  <a:solidFill>
                    <a:srgbClr val="000099"/>
                  </a:solidFill>
                  <a:cs typeface="+mn-cs"/>
                </a:rPr>
                <a:t>11001000  00010111  0001000</a:t>
              </a:r>
              <a:r>
                <a:rPr lang="en-US" altLang="en-US" sz="1800" dirty="0">
                  <a:solidFill>
                    <a:prstClr val="black"/>
                  </a:solidFill>
                  <a:cs typeface="+mn-cs"/>
                </a:rPr>
                <a:t>0  00000000</a:t>
              </a:r>
              <a:endParaRPr lang="en-US" altLang="en-US" sz="1800" dirty="0">
                <a:solidFill>
                  <a:prstClr val="black"/>
                </a:solidFill>
                <a:latin typeface="Times New Roman" panose="02020603050405020304" pitchFamily="18" charset="0"/>
                <a:cs typeface="+mn-cs"/>
              </a:endParaRP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870444" y="3899784"/>
              <a:ext cx="93872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spcBef>
                  <a:spcPts val="0"/>
                </a:spcBef>
                <a:spcAft>
                  <a:spcPts val="0"/>
                </a:spcAft>
                <a:defRPr/>
              </a:pPr>
              <a:r>
                <a:rPr lang="en-US" altLang="en-US" sz="1350" dirty="0">
                  <a:solidFill>
                    <a:srgbClr val="000099"/>
                  </a:solidFill>
                  <a:cs typeface="+mn-cs"/>
                </a:rPr>
                <a:t>subnet</a:t>
              </a:r>
            </a:p>
            <a:p>
              <a:pPr algn="ctr" defTabSz="685800" eaLnBrk="1" fontAlgn="auto" hangingPunct="1">
                <a:spcBef>
                  <a:spcPts val="0"/>
                </a:spcBef>
                <a:spcAft>
                  <a:spcPts val="0"/>
                </a:spcAft>
                <a:defRPr/>
              </a:pPr>
              <a:r>
                <a:rPr lang="en-US" altLang="en-US" sz="1350" dirty="0">
                  <a:solidFill>
                    <a:srgbClr val="000099"/>
                  </a:solidFill>
                  <a:cs typeface="+mn-cs"/>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51458" y="3863272"/>
              <a:ext cx="68224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spcBef>
                  <a:spcPts val="0"/>
                </a:spcBef>
                <a:spcAft>
                  <a:spcPts val="0"/>
                </a:spcAft>
                <a:defRPr/>
              </a:pPr>
              <a:r>
                <a:rPr lang="en-US" altLang="en-US" sz="1350" dirty="0">
                  <a:solidFill>
                    <a:prstClr val="black"/>
                  </a:solidFill>
                  <a:cs typeface="+mn-cs"/>
                </a:rPr>
                <a:t>host</a:t>
              </a:r>
            </a:p>
            <a:p>
              <a:pPr algn="ctr" defTabSz="685800" eaLnBrk="1" fontAlgn="auto" hangingPunct="1">
                <a:spcBef>
                  <a:spcPts val="0"/>
                </a:spcBef>
                <a:spcAft>
                  <a:spcPts val="0"/>
                </a:spcAft>
                <a:defRPr/>
              </a:pPr>
              <a:r>
                <a:rPr lang="en-US" altLang="en-US" sz="1350" dirty="0">
                  <a:solidFill>
                    <a:prstClr val="black"/>
                  </a:solidFill>
                  <a:cs typeface="+mn-cs"/>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7" y="5030084"/>
              <a:ext cx="22980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800" dirty="0">
                  <a:solidFill>
                    <a:prstClr val="black"/>
                  </a:solidFill>
                  <a:cs typeface="+mn-cs"/>
                </a:rPr>
                <a:t>200.23.16.0/23</a:t>
              </a:r>
              <a:endParaRPr lang="en-US" altLang="en-US" sz="1350" dirty="0">
                <a:solidFill>
                  <a:prstClr val="black"/>
                </a:solidFill>
                <a:cs typeface="+mn-cs"/>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spTree>
    <p:extLst>
      <p:ext uri="{BB962C8B-B14F-4D97-AF65-F5344CB8AC3E}">
        <p14:creationId xmlns:p14="http://schemas.microsoft.com/office/powerpoint/2010/main" val="11753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628650" y="1090608"/>
            <a:ext cx="7886700" cy="670967"/>
          </a:xfrm>
        </p:spPr>
        <p:txBody>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83223" y="1985689"/>
            <a:ext cx="8322118" cy="200825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fontAlgn="auto">
              <a:spcBef>
                <a:spcPts val="750"/>
              </a:spcBef>
              <a:spcAft>
                <a:spcPts val="0"/>
              </a:spcAft>
              <a:buNone/>
              <a:defRPr/>
            </a:pP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That’s actually </a:t>
            </a:r>
            <a:r>
              <a:rPr lang="en-US" altLang="en-US" sz="2400" dirty="0">
                <a:solidFill>
                  <a:srgbClr val="C00000"/>
                </a:solidFill>
                <a:latin typeface="Calibri" panose="020F0502020204030204"/>
                <a:ea typeface="ＭＳ Ｐゴシック" panose="020B0600070205080204" pitchFamily="34" charset="-128"/>
                <a:cs typeface="ＭＳ Ｐゴシック" panose="020B0600070205080204" pitchFamily="34" charset="-128"/>
              </a:rPr>
              <a:t>two</a:t>
            </a: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questions:</a:t>
            </a:r>
          </a:p>
          <a:p>
            <a:pPr marL="483394" indent="-259556" defTabSz="685800" fontAlgn="auto">
              <a:spcBef>
                <a:spcPts val="750"/>
              </a:spcBef>
              <a:spcAft>
                <a:spcPts val="0"/>
              </a:spcAft>
              <a:buFont typeface="+mj-lt"/>
              <a:buAutoNum type="arabicPeriod"/>
              <a:defRPr/>
            </a:pPr>
            <a:r>
              <a:rPr lang="en-US" altLang="en-US" sz="225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Q: How does a </a:t>
            </a:r>
            <a:r>
              <a:rPr lang="en-US" altLang="en-US" sz="2250" i="1" dirty="0">
                <a:solidFill>
                  <a:prstClr val="black"/>
                </a:solidFill>
                <a:latin typeface="Calibri" panose="020F0502020204030204"/>
                <a:ea typeface="ＭＳ Ｐゴシック" panose="020B0600070205080204" pitchFamily="34" charset="-128"/>
                <a:cs typeface="ＭＳ Ｐゴシック" panose="020B0600070205080204" pitchFamily="34" charset="-128"/>
              </a:rPr>
              <a:t>host</a:t>
            </a:r>
            <a:r>
              <a:rPr lang="en-US" altLang="en-US" sz="225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get IP address within its network (host part of address)?</a:t>
            </a:r>
          </a:p>
          <a:p>
            <a:pPr marL="483394" indent="-259556" defTabSz="685800" fontAlgn="auto">
              <a:spcBef>
                <a:spcPts val="750"/>
              </a:spcBef>
              <a:spcAft>
                <a:spcPts val="0"/>
              </a:spcAft>
              <a:buFont typeface="+mj-lt"/>
              <a:buAutoNum type="arabicPeriod"/>
              <a:defRPr/>
            </a:pPr>
            <a:r>
              <a:rPr lang="en-US" altLang="en-US" sz="225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Q: How does a </a:t>
            </a:r>
            <a:r>
              <a:rPr lang="en-US" altLang="en-US" sz="2250" i="1" dirty="0">
                <a:solidFill>
                  <a:prstClr val="black"/>
                </a:solidFill>
                <a:latin typeface="Calibri" panose="020F0502020204030204"/>
                <a:ea typeface="ＭＳ Ｐゴシック" panose="020B0600070205080204" pitchFamily="34" charset="-128"/>
                <a:cs typeface="ＭＳ Ｐゴシック" panose="020B0600070205080204" pitchFamily="34" charset="-128"/>
              </a:rPr>
              <a:t>network</a:t>
            </a:r>
            <a:r>
              <a:rPr lang="en-US" altLang="en-US" sz="225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get IP address for itself (network part of address)</a:t>
            </a:r>
          </a:p>
          <a:p>
            <a:pPr marL="261938" lvl="1" indent="0" defTabSz="685800" fontAlgn="auto">
              <a:spcBef>
                <a:spcPts val="375"/>
              </a:spcBef>
              <a:spcAft>
                <a:spcPts val="0"/>
              </a:spcAft>
              <a:buNone/>
              <a:defRPr/>
            </a:pPr>
            <a:endParaRPr lang="en-US" altLang="en-US" sz="2100" i="1" dirty="0">
              <a:solidFill>
                <a:srgbClr val="CC0000"/>
              </a:solidFill>
              <a:latin typeface="Calibri" panose="020F0502020204030204"/>
              <a:ea typeface="ＭＳ Ｐゴシック" panose="020B0600070205080204" pitchFamily="34" charset="-128"/>
            </a:endParaRPr>
          </a:p>
        </p:txBody>
      </p:sp>
      <p:sp>
        <p:nvSpPr>
          <p:cNvPr id="2" name="Rectangle 1">
            <a:extLst>
              <a:ext uri="{FF2B5EF4-FFF2-40B4-BE49-F238E27FC236}">
                <a16:creationId xmlns:a16="http://schemas.microsoft.com/office/drawing/2014/main" id="{30BA2288-FC78-F84B-AA24-40801EC93568}"/>
              </a:ext>
            </a:extLst>
          </p:cNvPr>
          <p:cNvSpPr/>
          <p:nvPr/>
        </p:nvSpPr>
        <p:spPr>
          <a:xfrm>
            <a:off x="828675" y="4032874"/>
            <a:ext cx="7899816" cy="1708160"/>
          </a:xfrm>
          <a:prstGeom prst="rect">
            <a:avLst/>
          </a:prstGeom>
        </p:spPr>
        <p:txBody>
          <a:bodyPr wrap="square">
            <a:spAutoFit/>
          </a:bodyPr>
          <a:lstStyle/>
          <a:p>
            <a:pPr defTabSz="685800" eaLnBrk="1" fontAlgn="auto" hangingPunct="1">
              <a:spcBef>
                <a:spcPts val="0"/>
              </a:spcBef>
              <a:spcAft>
                <a:spcPts val="0"/>
              </a:spcAft>
              <a:defRPr/>
            </a:pP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How does </a:t>
            </a:r>
            <a:r>
              <a:rPr lang="en-US" altLang="en-US" sz="2400" i="1" dirty="0">
                <a:solidFill>
                  <a:prstClr val="black"/>
                </a:solidFill>
                <a:latin typeface="Calibri" panose="020F0502020204030204"/>
                <a:ea typeface="ＭＳ Ｐゴシック" panose="020B0600070205080204" pitchFamily="34" charset="-128"/>
                <a:cs typeface="ＭＳ Ｐゴシック" panose="020B0600070205080204" pitchFamily="34" charset="-128"/>
              </a:rPr>
              <a:t>host</a:t>
            </a: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get IP address?</a:t>
            </a:r>
          </a:p>
          <a:p>
            <a:pPr marL="257175" indent="-257175" defTabSz="685800" eaLnBrk="1" fontAlgn="auto" hangingPunct="1">
              <a:spcBef>
                <a:spcPts val="0"/>
              </a:spcBef>
              <a:spcAft>
                <a:spcPts val="0"/>
              </a:spcAft>
              <a:buClr>
                <a:srgbClr val="0000A3"/>
              </a:buClr>
              <a:buFont typeface="Wingdings" pitchFamily="2" charset="2"/>
              <a:buChar char="§"/>
              <a:defRPr/>
            </a:pPr>
            <a:r>
              <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hard-coded by sysadmin in config file (e.g., </a:t>
            </a:r>
            <a:r>
              <a:rPr lang="en-US" altLang="en-US" sz="2100" dirty="0">
                <a:solidFill>
                  <a:prstClr val="black"/>
                </a:solidFill>
                <a:latin typeface="Calibri" panose="020F0502020204030204"/>
                <a:ea typeface="ＭＳ Ｐゴシック" panose="020B0600070205080204" pitchFamily="34" charset="-128"/>
                <a:cs typeface="+mn-cs"/>
              </a:rPr>
              <a:t>/etc/rc.config in UNIX)</a:t>
            </a:r>
            <a:endPar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endParaRPr>
          </a:p>
          <a:p>
            <a:pPr marL="257175" indent="-257175" defTabSz="685800" eaLnBrk="1" fontAlgn="auto" hangingPunct="1">
              <a:spcBef>
                <a:spcPts val="0"/>
              </a:spcBef>
              <a:spcAft>
                <a:spcPts val="0"/>
              </a:spcAft>
              <a:buClr>
                <a:srgbClr val="0000A3"/>
              </a:buClr>
              <a:buFont typeface="Wingdings" pitchFamily="2" charset="2"/>
              <a:buChar char="§"/>
              <a:defRPr/>
            </a:pPr>
            <a:r>
              <a:rPr lang="en-US" altLang="en-US" sz="2100" dirty="0">
                <a:solidFill>
                  <a:srgbClr val="CC0000"/>
                </a:solidFill>
                <a:latin typeface="Calibri" panose="020F0502020204030204"/>
                <a:ea typeface="ＭＳ Ｐゴシック" panose="020B0600070205080204" pitchFamily="34" charset="-128"/>
                <a:cs typeface="ＭＳ Ｐゴシック" panose="020B0600070205080204" pitchFamily="34" charset="-128"/>
              </a:rPr>
              <a:t>DHCP:</a:t>
            </a:r>
            <a:r>
              <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a:t>
            </a:r>
            <a:r>
              <a:rPr lang="en-US" altLang="en-US" sz="2100" dirty="0">
                <a:solidFill>
                  <a:srgbClr val="CC0000"/>
                </a:solidFill>
                <a:latin typeface="Calibri" panose="020F0502020204030204"/>
                <a:ea typeface="ＭＳ Ｐゴシック" panose="020B0600070205080204" pitchFamily="34" charset="-128"/>
                <a:cs typeface="ＭＳ Ｐゴシック" panose="020B0600070205080204" pitchFamily="34" charset="-128"/>
              </a:rPr>
              <a:t>D</a:t>
            </a:r>
            <a:r>
              <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ynamic </a:t>
            </a:r>
            <a:r>
              <a:rPr lang="en-US" altLang="en-US" sz="2100" dirty="0">
                <a:solidFill>
                  <a:srgbClr val="CC0000"/>
                </a:solidFill>
                <a:latin typeface="Calibri" panose="020F0502020204030204"/>
                <a:ea typeface="ＭＳ Ｐゴシック" panose="020B0600070205080204" pitchFamily="34" charset="-128"/>
                <a:cs typeface="ＭＳ Ｐゴシック" panose="020B0600070205080204" pitchFamily="34" charset="-128"/>
              </a:rPr>
              <a:t>H</a:t>
            </a:r>
            <a:r>
              <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ost </a:t>
            </a:r>
            <a:r>
              <a:rPr lang="en-US" altLang="en-US" sz="2100" dirty="0">
                <a:solidFill>
                  <a:srgbClr val="CC0000"/>
                </a:solidFill>
                <a:latin typeface="Calibri" panose="020F0502020204030204"/>
                <a:ea typeface="ＭＳ Ｐゴシック" panose="020B0600070205080204" pitchFamily="34" charset="-128"/>
                <a:cs typeface="ＭＳ Ｐゴシック" panose="020B0600070205080204" pitchFamily="34" charset="-128"/>
              </a:rPr>
              <a:t>C</a:t>
            </a:r>
            <a:r>
              <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onfiguration </a:t>
            </a:r>
            <a:r>
              <a:rPr lang="en-US" altLang="en-US" sz="2100" dirty="0">
                <a:solidFill>
                  <a:srgbClr val="CC0000"/>
                </a:solidFill>
                <a:latin typeface="Calibri" panose="020F0502020204030204"/>
                <a:ea typeface="ＭＳ Ｐゴシック" panose="020B0600070205080204" pitchFamily="34" charset="-128"/>
                <a:cs typeface="ＭＳ Ｐゴシック" panose="020B0600070205080204" pitchFamily="34" charset="-128"/>
              </a:rPr>
              <a:t>P</a:t>
            </a:r>
            <a:r>
              <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rotocol: dynamically get address from as server</a:t>
            </a:r>
          </a:p>
          <a:p>
            <a:pPr marL="600075" lvl="1" indent="-257175" defTabSz="685800" eaLnBrk="1" fontAlgn="auto" hangingPunct="1">
              <a:spcBef>
                <a:spcPts val="0"/>
              </a:spcBef>
              <a:spcAft>
                <a:spcPts val="0"/>
              </a:spcAft>
              <a:buFont typeface="Arial" panose="020B0604020202020204" pitchFamily="34" charset="0"/>
              <a:buChar char="•"/>
              <a:defRPr/>
            </a:pPr>
            <a:r>
              <a:rPr lang="en-US" altLang="ja-JP" dirty="0">
                <a:solidFill>
                  <a:prstClr val="black"/>
                </a:solidFill>
                <a:latin typeface="Calibri" panose="020F0502020204030204"/>
                <a:ea typeface="ＭＳ Ｐゴシック" panose="020B0600070205080204" pitchFamily="34" charset="-128"/>
                <a:cs typeface="+mn-cs"/>
              </a:rPr>
              <a:t>“plug-and-play”</a:t>
            </a:r>
          </a:p>
        </p:txBody>
      </p:sp>
    </p:spTree>
    <p:extLst>
      <p:ext uri="{BB962C8B-B14F-4D97-AF65-F5344CB8AC3E}">
        <p14:creationId xmlns:p14="http://schemas.microsoft.com/office/powerpoint/2010/main" val="15956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628650" y="1090608"/>
            <a:ext cx="7886700" cy="670967"/>
          </a:xfrm>
        </p:spPr>
        <p:txBody>
          <a:bodyPr/>
          <a:lstStyle/>
          <a:p>
            <a:r>
              <a:rPr lang="en-US" altLang="en-US" dirty="0">
                <a:ea typeface="ＭＳ Ｐゴシック" panose="020B0600070205080204" pitchFamily="34" charset="-128"/>
              </a:rPr>
              <a:t>IP addresses: how to get one?</a:t>
            </a:r>
            <a:endParaRPr lang="en-US" dirty="0"/>
          </a:p>
        </p:txBody>
      </p:sp>
      <p:sp>
        <p:nvSpPr>
          <p:cNvPr id="187" name="Rectangle 3">
            <a:extLst>
              <a:ext uri="{FF2B5EF4-FFF2-40B4-BE49-F238E27FC236}">
                <a16:creationId xmlns:a16="http://schemas.microsoft.com/office/drawing/2014/main" id="{2073622D-6F9C-D746-A469-197BF98377DD}"/>
              </a:ext>
            </a:extLst>
          </p:cNvPr>
          <p:cNvSpPr txBox="1">
            <a:spLocks noChangeArrowheads="1"/>
          </p:cNvSpPr>
          <p:nvPr/>
        </p:nvSpPr>
        <p:spPr>
          <a:xfrm>
            <a:off x="627850" y="1864519"/>
            <a:ext cx="8516150" cy="135731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fontAlgn="auto">
              <a:spcBef>
                <a:spcPts val="750"/>
              </a:spcBef>
              <a:spcAft>
                <a:spcPts val="0"/>
              </a:spcAft>
              <a:buNone/>
              <a:defRPr/>
            </a:pPr>
            <a:r>
              <a:rPr lang="en-US" altLang="en-US" sz="2400" i="1" dirty="0">
                <a:solidFill>
                  <a:srgbClr val="CC0000"/>
                </a:solidFill>
                <a:latin typeface="Calibri" panose="020F0502020204030204"/>
                <a:ea typeface="ＭＳ Ｐゴシック" panose="020B0600070205080204" pitchFamily="34" charset="-128"/>
                <a:cs typeface="ＭＳ Ｐゴシック" panose="020B0600070205080204" pitchFamily="34" charset="-128"/>
              </a:rPr>
              <a:t>Q:</a:t>
            </a: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how does </a:t>
            </a:r>
            <a:r>
              <a:rPr lang="en-US" altLang="en-US" sz="2400" i="1" dirty="0">
                <a:solidFill>
                  <a:prstClr val="black"/>
                </a:solidFill>
                <a:latin typeface="Calibri" panose="020F0502020204030204"/>
                <a:ea typeface="ＭＳ Ｐゴシック" panose="020B0600070205080204" pitchFamily="34" charset="-128"/>
                <a:cs typeface="ＭＳ Ｐゴシック" panose="020B0600070205080204" pitchFamily="34" charset="-128"/>
              </a:rPr>
              <a:t>network</a:t>
            </a: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get subnet part of IP address?</a:t>
            </a:r>
          </a:p>
          <a:p>
            <a:pPr marL="264319" indent="-166688" defTabSz="685800" fontAlgn="auto">
              <a:spcBef>
                <a:spcPts val="750"/>
              </a:spcBef>
              <a:spcAft>
                <a:spcPts val="0"/>
              </a:spcAft>
              <a:buNone/>
              <a:defRPr/>
            </a:pPr>
            <a:r>
              <a:rPr lang="en-US" altLang="en-US" sz="2400" i="1" dirty="0">
                <a:solidFill>
                  <a:srgbClr val="CC0000"/>
                </a:solidFill>
                <a:latin typeface="Calibri" panose="020F0502020204030204"/>
                <a:ea typeface="ＭＳ Ｐゴシック" panose="020B0600070205080204" pitchFamily="34" charset="-128"/>
                <a:cs typeface="ＭＳ Ｐゴシック" panose="020B0600070205080204" pitchFamily="34" charset="-128"/>
              </a:rPr>
              <a:t>A:</a:t>
            </a: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gets allocated portion of its provider ISP’</a:t>
            </a:r>
            <a:r>
              <a:rPr lang="en-US" altLang="ja-JP"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s address space</a:t>
            </a:r>
            <a:endPar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endParaRPr>
          </a:p>
        </p:txBody>
      </p:sp>
      <p:sp>
        <p:nvSpPr>
          <p:cNvPr id="188" name="Text Box 4">
            <a:extLst>
              <a:ext uri="{FF2B5EF4-FFF2-40B4-BE49-F238E27FC236}">
                <a16:creationId xmlns:a16="http://schemas.microsoft.com/office/drawing/2014/main" id="{BF69A025-ADD0-274A-BCF8-C6B01CCE25BF}"/>
              </a:ext>
            </a:extLst>
          </p:cNvPr>
          <p:cNvSpPr txBox="1">
            <a:spLocks noChangeArrowheads="1"/>
          </p:cNvSpPr>
          <p:nvPr/>
        </p:nvSpPr>
        <p:spPr bwMode="auto">
          <a:xfrm>
            <a:off x="1028721" y="2911801"/>
            <a:ext cx="766182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dirty="0">
                <a:solidFill>
                  <a:srgbClr val="000099"/>
                </a:solidFill>
                <a:cs typeface="+mn-cs"/>
              </a:rPr>
              <a:t>ISP's block          </a:t>
            </a:r>
            <a:r>
              <a:rPr lang="en-US" altLang="en-US" sz="1500" u="sng" dirty="0">
                <a:solidFill>
                  <a:srgbClr val="000099"/>
                </a:solidFill>
                <a:cs typeface="+mn-cs"/>
              </a:rPr>
              <a:t>11001000  00010111  0001</a:t>
            </a:r>
            <a:r>
              <a:rPr lang="en-US" altLang="en-US" sz="1500" dirty="0">
                <a:solidFill>
                  <a:srgbClr val="000099"/>
                </a:solidFill>
                <a:cs typeface="+mn-cs"/>
              </a:rPr>
              <a:t>0000  00000000    200.23.16.0/20</a:t>
            </a:r>
            <a:r>
              <a:rPr lang="en-US" altLang="en-US" sz="1500" dirty="0">
                <a:solidFill>
                  <a:srgbClr val="ED7D31"/>
                </a:solidFill>
                <a:cs typeface="+mn-cs"/>
              </a:rPr>
              <a:t> </a:t>
            </a:r>
          </a:p>
          <a:p>
            <a:pPr defTabSz="685800" eaLnBrk="1" fontAlgn="auto" hangingPunct="1">
              <a:spcBef>
                <a:spcPts val="0"/>
              </a:spcBef>
              <a:spcAft>
                <a:spcPts val="0"/>
              </a:spcAft>
              <a:defRPr/>
            </a:pPr>
            <a:endParaRPr lang="en-US" altLang="en-US" sz="1500" dirty="0">
              <a:solidFill>
                <a:prstClr val="black"/>
              </a:solidFill>
              <a:cs typeface="+mn-cs"/>
            </a:endParaRPr>
          </a:p>
          <a:p>
            <a:pPr defTabSz="685800" eaLnBrk="1" fontAlgn="auto" hangingPunct="1">
              <a:spcBef>
                <a:spcPts val="0"/>
              </a:spcBef>
              <a:spcAft>
                <a:spcPts val="0"/>
              </a:spcAft>
              <a:defRPr/>
            </a:pPr>
            <a:endParaRPr lang="en-US" altLang="en-US" sz="1500" dirty="0">
              <a:solidFill>
                <a:prstClr val="black"/>
              </a:solidFill>
              <a:latin typeface="Comic Sans MS" panose="030F0902030302020204" pitchFamily="66" charset="0"/>
              <a:cs typeface="+mn-cs"/>
            </a:endParaRPr>
          </a:p>
        </p:txBody>
      </p:sp>
      <p:sp>
        <p:nvSpPr>
          <p:cNvPr id="6" name="Text Box 4">
            <a:extLst>
              <a:ext uri="{FF2B5EF4-FFF2-40B4-BE49-F238E27FC236}">
                <a16:creationId xmlns:a16="http://schemas.microsoft.com/office/drawing/2014/main" id="{36F5AF04-FCF6-9549-BBEA-D1CFFCEE090E}"/>
              </a:ext>
            </a:extLst>
          </p:cNvPr>
          <p:cNvSpPr txBox="1">
            <a:spLocks noChangeArrowheads="1"/>
          </p:cNvSpPr>
          <p:nvPr/>
        </p:nvSpPr>
        <p:spPr bwMode="auto">
          <a:xfrm>
            <a:off x="1028700" y="3623000"/>
            <a:ext cx="766182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prstClr val="black"/>
                </a:solidFill>
                <a:latin typeface="Calibri" panose="020F0502020204030204"/>
                <a:cs typeface="+mn-cs"/>
              </a:rPr>
              <a:t>ISP can then allocate out its address space in 8 blocks: </a:t>
            </a:r>
          </a:p>
          <a:p>
            <a:pPr defTabSz="685800" eaLnBrk="1" fontAlgn="auto" hangingPunct="1">
              <a:spcBef>
                <a:spcPts val="0"/>
              </a:spcBef>
              <a:spcAft>
                <a:spcPts val="0"/>
              </a:spcAft>
              <a:defRPr/>
            </a:pPr>
            <a:endParaRPr lang="en-US" altLang="en-US" sz="1500" dirty="0">
              <a:solidFill>
                <a:prstClr val="black"/>
              </a:solidFill>
              <a:cs typeface="+mn-cs"/>
            </a:endParaRPr>
          </a:p>
          <a:p>
            <a:pPr defTabSz="685800" eaLnBrk="1" fontAlgn="auto" hangingPunct="1">
              <a:spcBef>
                <a:spcPts val="0"/>
              </a:spcBef>
              <a:spcAft>
                <a:spcPts val="0"/>
              </a:spcAft>
              <a:defRPr/>
            </a:pPr>
            <a:r>
              <a:rPr lang="en-US" altLang="en-US" sz="1500" dirty="0">
                <a:solidFill>
                  <a:prstClr val="black"/>
                </a:solidFill>
                <a:cs typeface="+mn-cs"/>
              </a:rPr>
              <a:t>Organization 0    </a:t>
            </a:r>
            <a:r>
              <a:rPr lang="en-US" altLang="en-US" sz="1500" u="sng" dirty="0">
                <a:solidFill>
                  <a:prstClr val="black"/>
                </a:solidFill>
                <a:cs typeface="+mn-cs"/>
              </a:rPr>
              <a:t>11001000  00010111  0001000</a:t>
            </a:r>
            <a:r>
              <a:rPr lang="en-US" altLang="en-US" sz="1500" dirty="0">
                <a:solidFill>
                  <a:prstClr val="black"/>
                </a:solidFill>
                <a:cs typeface="+mn-cs"/>
              </a:rPr>
              <a:t>0  00000000    200.23.16.0/23 </a:t>
            </a:r>
          </a:p>
          <a:p>
            <a:pPr defTabSz="685800" eaLnBrk="1" fontAlgn="auto" hangingPunct="1">
              <a:spcBef>
                <a:spcPts val="0"/>
              </a:spcBef>
              <a:spcAft>
                <a:spcPts val="0"/>
              </a:spcAft>
              <a:defRPr/>
            </a:pPr>
            <a:r>
              <a:rPr lang="en-US" altLang="en-US" sz="1500" dirty="0">
                <a:solidFill>
                  <a:prstClr val="black"/>
                </a:solidFill>
                <a:cs typeface="+mn-cs"/>
              </a:rPr>
              <a:t>Organization 1    </a:t>
            </a:r>
            <a:r>
              <a:rPr lang="en-US" altLang="en-US" sz="1500" u="sng" dirty="0">
                <a:solidFill>
                  <a:prstClr val="black"/>
                </a:solidFill>
                <a:cs typeface="+mn-cs"/>
              </a:rPr>
              <a:t>11001000  00010111  0001001</a:t>
            </a:r>
            <a:r>
              <a:rPr lang="en-US" altLang="en-US" sz="1500" dirty="0">
                <a:solidFill>
                  <a:prstClr val="black"/>
                </a:solidFill>
                <a:cs typeface="+mn-cs"/>
              </a:rPr>
              <a:t>0  00000000    200.23.18.0/23 </a:t>
            </a:r>
          </a:p>
          <a:p>
            <a:pPr defTabSz="685800" eaLnBrk="1" fontAlgn="auto" hangingPunct="1">
              <a:spcBef>
                <a:spcPts val="0"/>
              </a:spcBef>
              <a:spcAft>
                <a:spcPts val="0"/>
              </a:spcAft>
              <a:defRPr/>
            </a:pPr>
            <a:r>
              <a:rPr lang="en-US" altLang="en-US" sz="1500" dirty="0">
                <a:solidFill>
                  <a:prstClr val="black"/>
                </a:solidFill>
                <a:cs typeface="+mn-cs"/>
              </a:rPr>
              <a:t>Organization 2    </a:t>
            </a:r>
            <a:r>
              <a:rPr lang="en-US" altLang="en-US" sz="1500" u="sng" dirty="0">
                <a:solidFill>
                  <a:prstClr val="black"/>
                </a:solidFill>
                <a:cs typeface="+mn-cs"/>
              </a:rPr>
              <a:t>11001000  00010111  0001010</a:t>
            </a:r>
            <a:r>
              <a:rPr lang="en-US" altLang="en-US" sz="1500" dirty="0">
                <a:solidFill>
                  <a:prstClr val="black"/>
                </a:solidFill>
                <a:cs typeface="+mn-cs"/>
              </a:rPr>
              <a:t>0  00000000    200.23.20.0/23 </a:t>
            </a:r>
          </a:p>
          <a:p>
            <a:pPr defTabSz="685800" eaLnBrk="1" fontAlgn="auto" hangingPunct="1">
              <a:spcBef>
                <a:spcPts val="0"/>
              </a:spcBef>
              <a:spcAft>
                <a:spcPts val="0"/>
              </a:spcAft>
              <a:defRPr/>
            </a:pPr>
            <a:r>
              <a:rPr lang="en-US" altLang="en-US" sz="1500" dirty="0">
                <a:solidFill>
                  <a:prstClr val="black"/>
                </a:solidFill>
                <a:cs typeface="+mn-cs"/>
              </a:rPr>
              <a:t>   ...                                          …..                                   ….                ….</a:t>
            </a:r>
          </a:p>
          <a:p>
            <a:pPr defTabSz="685800" eaLnBrk="1" fontAlgn="auto" hangingPunct="1">
              <a:spcBef>
                <a:spcPts val="0"/>
              </a:spcBef>
              <a:spcAft>
                <a:spcPts val="0"/>
              </a:spcAft>
              <a:defRPr/>
            </a:pPr>
            <a:r>
              <a:rPr lang="en-US" altLang="en-US" sz="1500" dirty="0">
                <a:solidFill>
                  <a:prstClr val="black"/>
                </a:solidFill>
                <a:cs typeface="+mn-cs"/>
              </a:rPr>
              <a:t>Organization 7    </a:t>
            </a:r>
            <a:r>
              <a:rPr lang="en-US" altLang="en-US" sz="1500" u="sng" dirty="0">
                <a:solidFill>
                  <a:prstClr val="black"/>
                </a:solidFill>
                <a:cs typeface="+mn-cs"/>
              </a:rPr>
              <a:t>11001000  00010111  0001111</a:t>
            </a:r>
            <a:r>
              <a:rPr lang="en-US" altLang="en-US" sz="1500" dirty="0">
                <a:solidFill>
                  <a:prstClr val="black"/>
                </a:solidFill>
                <a:cs typeface="+mn-cs"/>
              </a:rPr>
              <a:t>0   00000000    200.23.30.0/23</a:t>
            </a:r>
            <a:r>
              <a:rPr lang="en-US" altLang="en-US" sz="2100" dirty="0">
                <a:solidFill>
                  <a:prstClr val="black"/>
                </a:solidFill>
                <a:latin typeface="Times New Roman" panose="02020603050405020304" pitchFamily="18" charset="0"/>
                <a:cs typeface="+mn-cs"/>
              </a:rPr>
              <a:t> </a:t>
            </a:r>
          </a:p>
          <a:p>
            <a:pPr defTabSz="685800" eaLnBrk="1" fontAlgn="auto" hangingPunct="1">
              <a:spcBef>
                <a:spcPts val="0"/>
              </a:spcBef>
              <a:spcAft>
                <a:spcPts val="0"/>
              </a:spcAft>
              <a:defRPr/>
            </a:pPr>
            <a:endParaRPr lang="en-US" altLang="en-US" sz="1500" dirty="0">
              <a:solidFill>
                <a:prstClr val="black"/>
              </a:solidFill>
              <a:latin typeface="Comic Sans MS" panose="030F0902030302020204" pitchFamily="66" charset="0"/>
              <a:cs typeface="+mn-cs"/>
            </a:endParaRPr>
          </a:p>
        </p:txBody>
      </p:sp>
    </p:spTree>
    <p:extLst>
      <p:ext uri="{BB962C8B-B14F-4D97-AF65-F5344CB8AC3E}">
        <p14:creationId xmlns:p14="http://schemas.microsoft.com/office/powerpoint/2010/main" val="34659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527466" y="1068123"/>
            <a:ext cx="7886700" cy="800963"/>
          </a:xfrm>
        </p:spPr>
        <p:txBody>
          <a:bodyPr>
            <a:normAutofit/>
          </a:bodyPr>
          <a:lstStyle/>
          <a:p>
            <a:r>
              <a:rPr lang="en-US" altLang="en-US" sz="3600" dirty="0">
                <a:ea typeface="ＭＳ Ｐゴシック" panose="020B0600070205080204" pitchFamily="34" charset="-128"/>
              </a:rPr>
              <a:t>IP addressing: </a:t>
            </a:r>
            <a:endParaRPr lang="en-US" sz="3600" dirty="0"/>
          </a:p>
        </p:txBody>
      </p:sp>
      <p:sp>
        <p:nvSpPr>
          <p:cNvPr id="92" name="Rectangle 3">
            <a:extLst>
              <a:ext uri="{FF2B5EF4-FFF2-40B4-BE49-F238E27FC236}">
                <a16:creationId xmlns:a16="http://schemas.microsoft.com/office/drawing/2014/main" id="{058056E2-464C-DC49-8D30-5CF2C211BBDF}"/>
              </a:ext>
            </a:extLst>
          </p:cNvPr>
          <p:cNvSpPr txBox="1">
            <a:spLocks noChangeArrowheads="1"/>
          </p:cNvSpPr>
          <p:nvPr/>
        </p:nvSpPr>
        <p:spPr>
          <a:xfrm>
            <a:off x="389459" y="1853404"/>
            <a:ext cx="4361445" cy="382432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fontAlgn="auto">
              <a:spcBef>
                <a:spcPts val="750"/>
              </a:spcBef>
              <a:spcAft>
                <a:spcPts val="0"/>
              </a:spcAft>
              <a:buNone/>
              <a:defRPr/>
            </a:pPr>
            <a:r>
              <a:rPr lang="en-US" sz="2100" i="1" dirty="0">
                <a:solidFill>
                  <a:srgbClr val="CC0000"/>
                </a:solidFill>
                <a:latin typeface="Calibri" panose="020F0502020204030204"/>
              </a:rPr>
              <a:t>Q:</a:t>
            </a:r>
            <a:r>
              <a:rPr lang="en-US" sz="2100" dirty="0">
                <a:solidFill>
                  <a:prstClr val="black"/>
                </a:solidFill>
                <a:latin typeface="Calibri" panose="020F0502020204030204"/>
              </a:rPr>
              <a:t> how does an ISP get block of addresses?</a:t>
            </a:r>
          </a:p>
          <a:p>
            <a:pPr marL="264319" indent="-166688" defTabSz="685800" fontAlgn="auto">
              <a:spcBef>
                <a:spcPts val="750"/>
              </a:spcBef>
              <a:spcAft>
                <a:spcPts val="0"/>
              </a:spcAft>
              <a:buNone/>
              <a:defRPr/>
            </a:pPr>
            <a:r>
              <a:rPr lang="en-US" sz="2100" i="1" dirty="0">
                <a:solidFill>
                  <a:srgbClr val="CC0000"/>
                </a:solidFill>
                <a:latin typeface="Calibri" panose="020F0502020204030204"/>
              </a:rPr>
              <a:t>A:</a:t>
            </a:r>
            <a:r>
              <a:rPr lang="en-US" sz="2100" dirty="0">
                <a:solidFill>
                  <a:srgbClr val="FF0000"/>
                </a:solidFill>
                <a:latin typeface="Calibri" panose="020F0502020204030204"/>
              </a:rPr>
              <a:t> </a:t>
            </a:r>
            <a:r>
              <a:rPr lang="en-US" sz="2100" dirty="0">
                <a:solidFill>
                  <a:srgbClr val="000099"/>
                </a:solidFill>
                <a:latin typeface="Calibri" panose="020F0502020204030204"/>
              </a:rPr>
              <a:t>ICANN</a:t>
            </a:r>
            <a:r>
              <a:rPr lang="en-US" sz="2100" dirty="0">
                <a:solidFill>
                  <a:prstClr val="black"/>
                </a:solidFill>
                <a:latin typeface="Calibri" panose="020F0502020204030204"/>
              </a:rPr>
              <a:t>: </a:t>
            </a:r>
            <a:r>
              <a:rPr lang="en-US" sz="2100" dirty="0">
                <a:solidFill>
                  <a:srgbClr val="000099"/>
                </a:solidFill>
                <a:latin typeface="Calibri" panose="020F0502020204030204"/>
              </a:rPr>
              <a:t>I</a:t>
            </a:r>
            <a:r>
              <a:rPr lang="en-US" sz="2100" dirty="0">
                <a:solidFill>
                  <a:prstClr val="black"/>
                </a:solidFill>
                <a:latin typeface="Calibri" panose="020F0502020204030204"/>
              </a:rPr>
              <a:t>nternet </a:t>
            </a:r>
            <a:r>
              <a:rPr lang="en-US" sz="2100" dirty="0">
                <a:solidFill>
                  <a:srgbClr val="000099"/>
                </a:solidFill>
                <a:latin typeface="Calibri" panose="020F0502020204030204"/>
              </a:rPr>
              <a:t>C</a:t>
            </a:r>
            <a:r>
              <a:rPr lang="en-US" sz="2100" dirty="0">
                <a:solidFill>
                  <a:prstClr val="black"/>
                </a:solidFill>
                <a:latin typeface="Calibri" panose="020F0502020204030204"/>
              </a:rPr>
              <a:t>orporation for </a:t>
            </a:r>
            <a:r>
              <a:rPr lang="en-US" sz="2100" dirty="0">
                <a:solidFill>
                  <a:srgbClr val="000099"/>
                </a:solidFill>
                <a:latin typeface="Calibri" panose="020F0502020204030204"/>
              </a:rPr>
              <a:t>A</a:t>
            </a:r>
            <a:r>
              <a:rPr lang="en-US" sz="2100" dirty="0">
                <a:solidFill>
                  <a:prstClr val="black"/>
                </a:solidFill>
                <a:latin typeface="Calibri" panose="020F0502020204030204"/>
              </a:rPr>
              <a:t>ssigned  </a:t>
            </a:r>
            <a:r>
              <a:rPr lang="en-US" sz="2100" dirty="0">
                <a:solidFill>
                  <a:srgbClr val="000099"/>
                </a:solidFill>
                <a:latin typeface="Calibri" panose="020F0502020204030204"/>
              </a:rPr>
              <a:t>N</a:t>
            </a:r>
            <a:r>
              <a:rPr lang="en-US" sz="2100" dirty="0">
                <a:solidFill>
                  <a:prstClr val="black"/>
                </a:solidFill>
                <a:latin typeface="Calibri" panose="020F0502020204030204"/>
              </a:rPr>
              <a:t>ames and </a:t>
            </a:r>
            <a:r>
              <a:rPr lang="en-US" sz="2100" dirty="0">
                <a:solidFill>
                  <a:srgbClr val="000099"/>
                </a:solidFill>
                <a:latin typeface="Calibri" panose="020F0502020204030204"/>
              </a:rPr>
              <a:t>N</a:t>
            </a:r>
            <a:r>
              <a:rPr lang="en-US" sz="2100" dirty="0">
                <a:solidFill>
                  <a:prstClr val="black"/>
                </a:solidFill>
                <a:latin typeface="Calibri" panose="020F0502020204030204"/>
              </a:rPr>
              <a:t>umbers http://www.icann.org/</a:t>
            </a:r>
          </a:p>
          <a:p>
            <a:pPr marL="431006" lvl="1" indent="-176213" defTabSz="685800" fontAlgn="auto">
              <a:spcBef>
                <a:spcPts val="375"/>
              </a:spcBef>
              <a:spcAft>
                <a:spcPts val="0"/>
              </a:spcAft>
              <a:buFont typeface="Arial"/>
              <a:buChar char="•"/>
              <a:defRPr/>
            </a:pPr>
            <a:r>
              <a:rPr lang="en-US" sz="2100" dirty="0">
                <a:solidFill>
                  <a:prstClr val="black"/>
                </a:solidFill>
                <a:latin typeface="Calibri" panose="020F0502020204030204"/>
              </a:rPr>
              <a:t>allocates IP addresses, through </a:t>
            </a:r>
            <a:r>
              <a:rPr lang="en-US" sz="2100" dirty="0">
                <a:solidFill>
                  <a:srgbClr val="0000A3"/>
                </a:solidFill>
                <a:latin typeface="Calibri" panose="020F0502020204030204"/>
              </a:rPr>
              <a:t>5 regional registries (RRs) </a:t>
            </a:r>
            <a:r>
              <a:rPr lang="en-US" sz="1800" dirty="0">
                <a:solidFill>
                  <a:prstClr val="black"/>
                </a:solidFill>
                <a:latin typeface="Calibri" panose="020F0502020204030204"/>
              </a:rPr>
              <a:t>(who may then allocate to local registries)</a:t>
            </a:r>
          </a:p>
          <a:p>
            <a:pPr marL="431006" lvl="1" indent="-176213" defTabSz="685800" fontAlgn="auto">
              <a:spcBef>
                <a:spcPts val="375"/>
              </a:spcBef>
              <a:spcAft>
                <a:spcPts val="0"/>
              </a:spcAft>
              <a:buFont typeface="Arial"/>
              <a:buChar char="•"/>
              <a:defRPr/>
            </a:pPr>
            <a:r>
              <a:rPr lang="en-US" sz="2100" dirty="0">
                <a:solidFill>
                  <a:prstClr val="black"/>
                </a:solidFill>
                <a:latin typeface="Calibri" panose="020F0502020204030204"/>
              </a:rPr>
              <a:t>manages DNS root zone, including delegation of individual TLD (.com, .edu , …) management </a:t>
            </a:r>
          </a:p>
          <a:p>
            <a:pPr marL="347663" lvl="1" indent="0" defTabSz="685800" fontAlgn="auto">
              <a:spcBef>
                <a:spcPts val="375"/>
              </a:spcBef>
              <a:spcAft>
                <a:spcPts val="0"/>
              </a:spcAft>
              <a:buNone/>
              <a:defRPr/>
            </a:pPr>
            <a:endParaRPr lang="en-US" sz="2100" dirty="0">
              <a:solidFill>
                <a:prstClr val="black"/>
              </a:solidFill>
              <a:latin typeface="Calibri" panose="020F0502020204030204"/>
            </a:endParaRPr>
          </a:p>
        </p:txBody>
      </p:sp>
      <p:sp>
        <p:nvSpPr>
          <p:cNvPr id="5" name="Rectangle 3">
            <a:extLst>
              <a:ext uri="{FF2B5EF4-FFF2-40B4-BE49-F238E27FC236}">
                <a16:creationId xmlns:a16="http://schemas.microsoft.com/office/drawing/2014/main" id="{43E8044C-3653-B545-AA12-E470B06AA0C3}"/>
              </a:ext>
            </a:extLst>
          </p:cNvPr>
          <p:cNvSpPr txBox="1">
            <a:spLocks noChangeArrowheads="1"/>
          </p:cNvSpPr>
          <p:nvPr/>
        </p:nvSpPr>
        <p:spPr>
          <a:xfrm>
            <a:off x="5085699" y="1888192"/>
            <a:ext cx="3780007" cy="272605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fontAlgn="auto">
              <a:spcBef>
                <a:spcPts val="750"/>
              </a:spcBef>
              <a:spcAft>
                <a:spcPts val="0"/>
              </a:spcAft>
              <a:buNone/>
              <a:defRPr/>
            </a:pPr>
            <a:r>
              <a:rPr lang="en-US" sz="2100" i="1" dirty="0">
                <a:solidFill>
                  <a:srgbClr val="CC0000"/>
                </a:solidFill>
                <a:latin typeface="Calibri" panose="020F0502020204030204"/>
              </a:rPr>
              <a:t>Q:</a:t>
            </a:r>
            <a:r>
              <a:rPr lang="en-US" sz="2100" dirty="0">
                <a:solidFill>
                  <a:prstClr val="black"/>
                </a:solidFill>
                <a:latin typeface="Calibri" panose="020F0502020204030204"/>
              </a:rPr>
              <a:t> are there enough 32-bit IP addresses?</a:t>
            </a:r>
          </a:p>
          <a:p>
            <a:pPr marL="303610" indent="-205979" defTabSz="685800" fontAlgn="auto">
              <a:spcBef>
                <a:spcPts val="750"/>
              </a:spcBef>
              <a:spcAft>
                <a:spcPts val="0"/>
              </a:spcAft>
              <a:defRPr/>
            </a:pPr>
            <a:r>
              <a:rPr lang="en-US" sz="2100" dirty="0">
                <a:solidFill>
                  <a:prstClr val="black"/>
                </a:solidFill>
                <a:latin typeface="Calibri" panose="020F0502020204030204"/>
              </a:rPr>
              <a:t>ICANN allocated last chunk of IPv4 addresses to RRs in 2011</a:t>
            </a:r>
          </a:p>
          <a:p>
            <a:pPr marL="303610" indent="-205979" defTabSz="685800" fontAlgn="auto">
              <a:spcBef>
                <a:spcPts val="750"/>
              </a:spcBef>
              <a:spcAft>
                <a:spcPts val="0"/>
              </a:spcAft>
              <a:defRPr/>
            </a:pPr>
            <a:r>
              <a:rPr lang="en-US" sz="2100" dirty="0">
                <a:solidFill>
                  <a:prstClr val="black"/>
                </a:solidFill>
                <a:latin typeface="Calibri" panose="020F0502020204030204"/>
              </a:rPr>
              <a:t>NAT (next) helps IPv4 address space exhaustion</a:t>
            </a:r>
          </a:p>
          <a:p>
            <a:pPr marL="303610" indent="-205979" defTabSz="685800" fontAlgn="auto">
              <a:spcBef>
                <a:spcPts val="750"/>
              </a:spcBef>
              <a:spcAft>
                <a:spcPts val="0"/>
              </a:spcAft>
              <a:defRPr/>
            </a:pPr>
            <a:r>
              <a:rPr lang="en-US" sz="2100" dirty="0">
                <a:solidFill>
                  <a:prstClr val="black"/>
                </a:solidFill>
                <a:latin typeface="Calibri" panose="020F0502020204030204"/>
              </a:rPr>
              <a:t>IPv6 has 128-bit address space</a:t>
            </a:r>
          </a:p>
        </p:txBody>
      </p:sp>
      <p:sp>
        <p:nvSpPr>
          <p:cNvPr id="2" name="TextBox 1">
            <a:extLst>
              <a:ext uri="{FF2B5EF4-FFF2-40B4-BE49-F238E27FC236}">
                <a16:creationId xmlns:a16="http://schemas.microsoft.com/office/drawing/2014/main" id="{DA23334C-B3DF-EA4F-9B01-0254D3D4FA54}"/>
              </a:ext>
            </a:extLst>
          </p:cNvPr>
          <p:cNvSpPr txBox="1"/>
          <p:nvPr/>
        </p:nvSpPr>
        <p:spPr>
          <a:xfrm flipH="1">
            <a:off x="5362906" y="4644059"/>
            <a:ext cx="3383529" cy="1015663"/>
          </a:xfrm>
          <a:prstGeom prst="rect">
            <a:avLst/>
          </a:prstGeom>
          <a:noFill/>
        </p:spPr>
        <p:txBody>
          <a:bodyPr wrap="square" rtlCol="0">
            <a:spAutoFit/>
          </a:bodyPr>
          <a:lstStyle/>
          <a:p>
            <a:pPr defTabSz="685800" eaLnBrk="1" fontAlgn="auto" hangingPunct="1">
              <a:spcBef>
                <a:spcPts val="0"/>
              </a:spcBef>
              <a:spcAft>
                <a:spcPts val="0"/>
              </a:spcAft>
              <a:defRPr/>
            </a:pPr>
            <a:r>
              <a:rPr lang="en-US" sz="1500" dirty="0">
                <a:solidFill>
                  <a:prstClr val="black"/>
                </a:solidFill>
                <a:latin typeface="Calibri" panose="020F0502020204030204"/>
                <a:ea typeface="+mn-ea"/>
                <a:cs typeface="+mn-cs"/>
              </a:rPr>
              <a:t>"Who the hell knew how much address space we needed?"  Vint Cerf (reflecting on decision to make IPv4 address 32 bits long)</a:t>
            </a:r>
          </a:p>
        </p:txBody>
      </p:sp>
    </p:spTree>
    <p:extLst>
      <p:ext uri="{BB962C8B-B14F-4D97-AF65-F5344CB8AC3E}">
        <p14:creationId xmlns:p14="http://schemas.microsoft.com/office/powerpoint/2010/main" val="290835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dissolve">
                                      <p:cBhvr>
                                        <p:cTn id="7" dur="500"/>
                                        <p:tgtEl>
                                          <p:spTgt spid="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Effect transition="in" filter="dissolve">
                                      <p:cBhvr>
                                        <p:cTn id="12" dur="500"/>
                                        <p:tgtEl>
                                          <p:spTgt spid="92">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animEffect transition="in" filter="dissolve">
                                      <p:cBhvr>
                                        <p:cTn id="15" dur="500"/>
                                        <p:tgtEl>
                                          <p:spTgt spid="92">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2">
                                            <p:txEl>
                                              <p:pRg st="3" end="3"/>
                                            </p:txEl>
                                          </p:spTgt>
                                        </p:tgtEl>
                                        <p:attrNameLst>
                                          <p:attrName>style.visibility</p:attrName>
                                        </p:attrNameLst>
                                      </p:cBhvr>
                                      <p:to>
                                        <p:strVal val="visible"/>
                                      </p:to>
                                    </p:set>
                                    <p:animEffect transition="in" filter="dissolve">
                                      <p:cBhvr>
                                        <p:cTn id="18" dur="500"/>
                                        <p:tgtEl>
                                          <p:spTgt spid="9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dissolve">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dissolve">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dissolve">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p:bldP spid="5" grpId="0" uiExpand="1"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4968654" y="3091193"/>
            <a:ext cx="2455334" cy="1720541"/>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6927180" y="3305770"/>
            <a:ext cx="692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6886117" y="3848413"/>
            <a:ext cx="692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6866352" y="4414030"/>
            <a:ext cx="692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4848640" y="3425310"/>
            <a:ext cx="692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5115664" y="3653182"/>
            <a:ext cx="1568" cy="26915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5009829" y="2712652"/>
            <a:ext cx="2102138" cy="46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90000"/>
              </a:lnSpc>
              <a:defRPr/>
            </a:pPr>
            <a:r>
              <a:rPr lang="en-US" altLang="en-US" sz="1350" kern="0" dirty="0">
                <a:solidFill>
                  <a:srgbClr val="000000"/>
                </a:solidFill>
                <a:latin typeface="Calibri" panose="020F0502020204030204"/>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7063221" y="2889096"/>
            <a:ext cx="843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4653933" y="2799189"/>
            <a:ext cx="0" cy="846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4758707" y="2898593"/>
            <a:ext cx="320933" cy="3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7491191" y="3180656"/>
            <a:ext cx="481013" cy="437384"/>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7436291" y="3721450"/>
            <a:ext cx="481013" cy="437384"/>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7450711" y="4276324"/>
            <a:ext cx="481013" cy="437384"/>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1628555" y="2722149"/>
            <a:ext cx="2972991" cy="1834030"/>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5" y="3410471"/>
              <a:ext cx="1237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798242" y="2486532"/>
              <a:ext cx="1013525" cy="62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90000"/>
                </a:lnSpc>
                <a:defRPr/>
              </a:pPr>
              <a:r>
                <a:rPr lang="en-US" altLang="en-US" sz="1350" kern="0" dirty="0">
                  <a:solidFill>
                    <a:srgbClr val="000000"/>
                  </a:solidFill>
                  <a:latin typeface="Calibri" panose="020F0502020204030204"/>
                  <a:cs typeface="+mn-cs"/>
                </a:rPr>
                <a:t>rest of</a:t>
              </a:r>
            </a:p>
            <a:p>
              <a:pPr algn="ctr" defTabSz="685800">
                <a:lnSpc>
                  <a:spcPct val="90000"/>
                </a:lnSpc>
                <a:defRPr/>
              </a:pPr>
              <a:r>
                <a:rPr lang="en-US" altLang="en-US" sz="1350" kern="0" dirty="0">
                  <a:solidFill>
                    <a:srgbClr val="000000"/>
                  </a:solidFill>
                  <a:latin typeface="Calibri" panose="020F0502020204030204"/>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4264350" y="3792048"/>
            <a:ext cx="780415" cy="337416"/>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7318261" y="353034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7263968" y="406713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7278256" y="4627778"/>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527466" y="1068123"/>
            <a:ext cx="7886700" cy="800963"/>
          </a:xfrm>
        </p:spPr>
        <p:txBody>
          <a:bodyPr>
            <a:normAutofit/>
          </a:bodyPr>
          <a:lstStyle/>
          <a:p>
            <a:r>
              <a:rPr lang="en-US" sz="36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4673694" y="3965412"/>
            <a:ext cx="4106863" cy="1846430"/>
            <a:chOff x="6191250" y="3243263"/>
            <a:chExt cx="5475817" cy="246190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6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defRPr/>
              </a:pPr>
              <a:r>
                <a:rPr lang="en-US" altLang="en-US" sz="1800" dirty="0">
                  <a:solidFill>
                    <a:srgbClr val="000000"/>
                  </a:solidFill>
                  <a:latin typeface="Calibri" panose="020F0502020204030204"/>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285008" y="3938028"/>
            <a:ext cx="4146196" cy="1877386"/>
            <a:chOff x="339669" y="3206750"/>
            <a:chExt cx="5528261" cy="250318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6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lnSpc>
                  <a:spcPct val="85000"/>
                </a:lnSpc>
                <a:defRPr/>
              </a:pPr>
              <a:r>
                <a:rPr lang="en-US" altLang="en-US" sz="1800" i="1" dirty="0">
                  <a:solidFill>
                    <a:srgbClr val="CC0000"/>
                  </a:solidFill>
                  <a:latin typeface="Calibri" panose="020F0502020204030204"/>
                  <a:cs typeface="+mn-cs"/>
                </a:rPr>
                <a:t>all</a:t>
              </a:r>
              <a:r>
                <a:rPr lang="en-US" altLang="en-US" sz="1800" dirty="0">
                  <a:solidFill>
                    <a:srgbClr val="CC0000"/>
                  </a:solidFill>
                  <a:latin typeface="Calibri" panose="020F0502020204030204"/>
                  <a:cs typeface="+mn-cs"/>
                </a:rPr>
                <a:t> </a:t>
              </a:r>
              <a:r>
                <a:rPr lang="en-US" altLang="en-US" sz="1800" dirty="0">
                  <a:solidFill>
                    <a:srgbClr val="000000"/>
                  </a:solidFill>
                  <a:latin typeface="Calibri" panose="020F0502020204030204"/>
                  <a:cs typeface="+mn-cs"/>
                </a:rPr>
                <a:t>datagrams </a:t>
              </a:r>
              <a:r>
                <a:rPr lang="en-US" altLang="en-US" sz="1800" i="1" dirty="0">
                  <a:solidFill>
                    <a:srgbClr val="CC0000"/>
                  </a:solidFill>
                  <a:latin typeface="Calibri" panose="020F0502020204030204"/>
                  <a:cs typeface="+mn-cs"/>
                </a:rPr>
                <a:t>leaving</a:t>
              </a:r>
              <a:r>
                <a:rPr lang="en-US" altLang="en-US" sz="1800" dirty="0">
                  <a:solidFill>
                    <a:srgbClr val="000000"/>
                  </a:solidFill>
                  <a:latin typeface="Calibri" panose="020F0502020204030204"/>
                  <a:cs typeface="+mn-cs"/>
                </a:rPr>
                <a:t> local network have </a:t>
              </a:r>
              <a:r>
                <a:rPr lang="en-US" altLang="en-US" sz="1800" i="1" dirty="0">
                  <a:solidFill>
                    <a:srgbClr val="CC0000"/>
                  </a:solidFill>
                  <a:latin typeface="Calibri" panose="020F0502020204030204"/>
                  <a:cs typeface="+mn-cs"/>
                </a:rPr>
                <a:t>same</a:t>
              </a:r>
              <a:r>
                <a:rPr lang="en-US" altLang="en-US" sz="1800" dirty="0">
                  <a:solidFill>
                    <a:srgbClr val="000000"/>
                  </a:solidFill>
                  <a:latin typeface="Calibri" panose="020F0502020204030204"/>
                </a:rPr>
                <a:t> </a:t>
              </a:r>
              <a:r>
                <a:rPr lang="en-US" altLang="en-US" sz="1800" dirty="0">
                  <a:solidFill>
                    <a:srgbClr val="000000"/>
                  </a:solidFill>
                  <a:latin typeface="Calibri" panose="020F0502020204030204"/>
                  <a:cs typeface="+mn-cs"/>
                </a:rPr>
                <a:t>source NAT IP address: 138.76.29.7,  but </a:t>
              </a:r>
              <a:r>
                <a:rPr lang="en-US" altLang="en-US" sz="1800" i="1" dirty="0">
                  <a:solidFill>
                    <a:srgbClr val="000000"/>
                  </a:solidFill>
                  <a:latin typeface="Calibri" panose="020F0502020204030204"/>
                  <a:cs typeface="+mn-cs"/>
                </a:rPr>
                <a:t>different</a:t>
              </a:r>
              <a:r>
                <a:rPr lang="en-US" altLang="en-US" sz="1800" dirty="0">
                  <a:solidFill>
                    <a:srgbClr val="000000"/>
                  </a:solidFill>
                  <a:latin typeface="Calibri" panose="020F0502020204030204"/>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328733" y="1853810"/>
            <a:ext cx="8343900" cy="798680"/>
          </a:xfrm>
          <a:prstGeom prst="rect">
            <a:avLst/>
          </a:prstGeom>
        </p:spPr>
        <p:txBody>
          <a:bodyPr wrap="square">
            <a:spAutoFit/>
          </a:bodyPr>
          <a:lstStyle/>
          <a:p>
            <a:pPr marL="179785">
              <a:lnSpc>
                <a:spcPct val="90000"/>
              </a:lnSpc>
              <a:spcBef>
                <a:spcPts val="750"/>
              </a:spcBef>
              <a:buClr>
                <a:srgbClr val="0000A3"/>
              </a:buClr>
              <a:defRPr/>
            </a:pPr>
            <a:r>
              <a:rPr lang="en-US" altLang="en-US" sz="2700" dirty="0">
                <a:solidFill>
                  <a:srgbClr val="CC0000"/>
                </a:solidFill>
                <a:ea typeface="ＭＳ Ｐゴシック" panose="020B0600070205080204" pitchFamily="34" charset="-128"/>
                <a:cs typeface="ＭＳ Ｐゴシック" panose="020B0600070205080204" pitchFamily="34" charset="-128"/>
              </a:rPr>
              <a:t>NAT:</a:t>
            </a:r>
            <a:r>
              <a:rPr lang="en-US" altLang="en-US" sz="2700" dirty="0">
                <a:solidFill>
                  <a:prstClr val="black"/>
                </a:solidFill>
                <a:ea typeface="ＭＳ Ｐゴシック" panose="020B0600070205080204" pitchFamily="34" charset="-128"/>
                <a:cs typeface="ＭＳ Ｐゴシック" panose="020B0600070205080204" pitchFamily="34" charset="-128"/>
              </a:rPr>
              <a:t> </a:t>
            </a:r>
            <a:r>
              <a:rPr lang="en-US" altLang="en-US" sz="2400" dirty="0">
                <a:solidFill>
                  <a:prstClr val="black"/>
                </a:solidFill>
                <a:ea typeface="ＭＳ Ｐゴシック" panose="020B0600070205080204" pitchFamily="34" charset="-128"/>
                <a:cs typeface="ＭＳ Ｐゴシック" panose="020B0600070205080204" pitchFamily="34" charset="-128"/>
              </a:rPr>
              <a:t>all devices in local network share just </a:t>
            </a:r>
            <a:r>
              <a:rPr lang="en-US" altLang="en-US" sz="2400" dirty="0">
                <a:solidFill>
                  <a:srgbClr val="C00000"/>
                </a:solidFill>
                <a:ea typeface="ＭＳ Ｐゴシック" panose="020B0600070205080204" pitchFamily="34" charset="-128"/>
                <a:cs typeface="ＭＳ Ｐゴシック" panose="020B0600070205080204" pitchFamily="34" charset="-128"/>
              </a:rPr>
              <a:t>one</a:t>
            </a:r>
            <a:r>
              <a:rPr lang="en-US" altLang="en-US" sz="2400" dirty="0">
                <a:solidFill>
                  <a:prstClr val="black"/>
                </a:solidFill>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5057775" y="3950740"/>
            <a:ext cx="4116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46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356261" y="1916206"/>
            <a:ext cx="7952853" cy="3963521"/>
          </a:xfrm>
          <a:prstGeom prst="rect">
            <a:avLst/>
          </a:prstGeom>
        </p:spPr>
        <p:txBody>
          <a:bodyPr vert="horz" lIns="68580" tIns="34290" rIns="68580" bIns="3429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217885">
              <a:buFont typeface="Wingdings" pitchFamily="2" charset="2"/>
              <a:buChar char="§"/>
              <a:defRPr/>
            </a:pPr>
            <a:r>
              <a:rPr lang="en-US" altLang="en-US" sz="2100" dirty="0">
                <a:solidFill>
                  <a:prstClr val="black"/>
                </a:solidFill>
                <a:latin typeface="Calibri" panose="020F0502020204030204"/>
                <a:ea typeface="ＭＳ Ｐゴシック" panose="020B0600070205080204" pitchFamily="34" charset="-128"/>
              </a:rPr>
              <a:t>Network Address Translation (NAT) is a process in which one or more local IP address is translated into one or more Global IP address and vice versa in order to provide Internet access to the local hosts. NAT generally operates on a router or firewall. </a:t>
            </a:r>
            <a:endParaRPr lang="en-US" altLang="en-US" sz="2100" dirty="0" smtClean="0">
              <a:solidFill>
                <a:prstClr val="black"/>
              </a:solidFill>
              <a:latin typeface="Calibri" panose="020F0502020204030204"/>
              <a:ea typeface="ＭＳ Ｐゴシック" panose="020B0600070205080204" pitchFamily="34" charset="-128"/>
            </a:endParaRPr>
          </a:p>
          <a:p>
            <a:pPr lvl="1" indent="-217885">
              <a:buFont typeface="Wingdings" pitchFamily="2" charset="2"/>
              <a:buChar char="§"/>
              <a:defRPr/>
            </a:pPr>
            <a:endParaRPr lang="en-US" altLang="en-US" sz="2100" dirty="0">
              <a:solidFill>
                <a:prstClr val="black"/>
              </a:solidFill>
              <a:latin typeface="Calibri" panose="020F0502020204030204"/>
              <a:ea typeface="ＭＳ Ｐゴシック" panose="020B0600070205080204" pitchFamily="34" charset="-128"/>
            </a:endParaRPr>
          </a:p>
          <a:p>
            <a:pPr lvl="1" indent="-217885">
              <a:buFont typeface="Wingdings" pitchFamily="2" charset="2"/>
              <a:buChar char="§"/>
              <a:defRPr/>
            </a:pPr>
            <a:r>
              <a:rPr lang="en-US" altLang="en-US" sz="2100" dirty="0" smtClean="0">
                <a:solidFill>
                  <a:prstClr val="black"/>
                </a:solidFill>
                <a:latin typeface="Calibri" panose="020F0502020204030204"/>
                <a:ea typeface="ＭＳ Ｐゴシック" panose="020B0600070205080204" pitchFamily="34" charset="-128"/>
              </a:rPr>
              <a:t>all </a:t>
            </a:r>
            <a:r>
              <a:rPr lang="en-US" altLang="en-US" sz="2100" dirty="0">
                <a:solidFill>
                  <a:prstClr val="black"/>
                </a:solidFill>
                <a:latin typeface="Calibri" panose="020F0502020204030204"/>
                <a:ea typeface="ＭＳ Ｐゴシック" panose="020B0600070205080204" pitchFamily="34" charset="-128"/>
              </a:rPr>
              <a:t>devices in local network have 32-bit addresses in a “private” IP address space (</a:t>
            </a:r>
            <a:r>
              <a:rPr lang="en-US" sz="2100" dirty="0"/>
              <a:t>10/8, 172.16/12, 192.168/16 prefixes) that can only be used in local network</a:t>
            </a:r>
          </a:p>
          <a:p>
            <a:pPr lvl="1" indent="-217885">
              <a:buFont typeface="Wingdings" pitchFamily="2" charset="2"/>
              <a:buChar char="§"/>
              <a:defRPr/>
            </a:pPr>
            <a:r>
              <a:rPr lang="en-US" altLang="en-US" sz="2100" dirty="0">
                <a:solidFill>
                  <a:prstClr val="black"/>
                </a:solidFill>
                <a:ea typeface="ＭＳ Ｐゴシック" panose="020B0600070205080204" pitchFamily="34" charset="-128"/>
              </a:rPr>
              <a:t>advantages:</a:t>
            </a:r>
          </a:p>
          <a:p>
            <a:pPr lvl="2" indent="-217885">
              <a:buClr>
                <a:srgbClr val="0000A3"/>
              </a:buClr>
              <a:buFont typeface="Wingdings" pitchFamily="2" charset="2"/>
              <a:buChar char="§"/>
              <a:defRPr/>
            </a:pPr>
            <a:r>
              <a:rPr lang="en-US" altLang="en-US" sz="2100" dirty="0">
                <a:solidFill>
                  <a:prstClr val="black"/>
                </a:solidFill>
                <a:ea typeface="ＭＳ Ｐゴシック" panose="020B0600070205080204" pitchFamily="34" charset="-128"/>
              </a:rPr>
              <a:t>just </a:t>
            </a:r>
            <a:r>
              <a:rPr lang="en-US" altLang="en-US" sz="2100" dirty="0">
                <a:solidFill>
                  <a:srgbClr val="C00000"/>
                </a:solidFill>
                <a:ea typeface="ＭＳ Ｐゴシック" panose="020B0600070205080204" pitchFamily="34" charset="-128"/>
              </a:rPr>
              <a:t>one</a:t>
            </a:r>
            <a:r>
              <a:rPr lang="en-US" altLang="en-US" sz="2100" dirty="0">
                <a:solidFill>
                  <a:prstClr val="black"/>
                </a:solidFill>
                <a:ea typeface="ＭＳ Ｐゴシック" panose="020B0600070205080204" pitchFamily="34" charset="-128"/>
              </a:rPr>
              <a:t> IP address needed from provider ISP for </a:t>
            </a:r>
            <a:r>
              <a:rPr lang="en-US" altLang="en-US" sz="2100" i="1" dirty="0">
                <a:solidFill>
                  <a:srgbClr val="0000A3"/>
                </a:solidFill>
                <a:ea typeface="ＭＳ Ｐゴシック" panose="020B0600070205080204" pitchFamily="34" charset="-128"/>
              </a:rPr>
              <a:t>all</a:t>
            </a:r>
            <a:r>
              <a:rPr lang="en-US" altLang="en-US" sz="2100" dirty="0">
                <a:solidFill>
                  <a:prstClr val="black"/>
                </a:solidFill>
                <a:ea typeface="ＭＳ Ｐゴシック" panose="020B0600070205080204" pitchFamily="34" charset="-128"/>
              </a:rPr>
              <a:t> devices</a:t>
            </a:r>
          </a:p>
          <a:p>
            <a:pPr lvl="2" indent="-217885">
              <a:buClr>
                <a:srgbClr val="0000A8"/>
              </a:buClr>
              <a:buFont typeface="Wingdings" pitchFamily="2" charset="2"/>
              <a:buChar char="§"/>
              <a:defRPr/>
            </a:pPr>
            <a:r>
              <a:rPr lang="en-US" altLang="en-US" sz="2100" dirty="0">
                <a:solidFill>
                  <a:prstClr val="black"/>
                </a:solidFill>
                <a:ea typeface="ＭＳ Ｐゴシック" panose="020B0600070205080204" pitchFamily="34" charset="-128"/>
              </a:rPr>
              <a:t>can change addresses of host in local network without notifying outside world</a:t>
            </a:r>
          </a:p>
          <a:p>
            <a:pPr lvl="2" indent="-217885">
              <a:buClr>
                <a:srgbClr val="0000A8"/>
              </a:buClr>
              <a:buFont typeface="Wingdings" pitchFamily="2" charset="2"/>
              <a:buChar char="§"/>
              <a:defRPr/>
            </a:pPr>
            <a:r>
              <a:rPr lang="en-US" altLang="en-US" sz="2100" dirty="0">
                <a:solidFill>
                  <a:prstClr val="black"/>
                </a:solidFill>
                <a:ea typeface="ＭＳ Ｐゴシック" panose="020B0600070205080204" pitchFamily="34" charset="-128"/>
              </a:rPr>
              <a:t>can change ISP without changing addresses of devices in local network</a:t>
            </a:r>
          </a:p>
          <a:p>
            <a:pPr lvl="2" indent="-217885">
              <a:buClr>
                <a:srgbClr val="0000A8"/>
              </a:buClr>
              <a:buFont typeface="Wingdings" pitchFamily="2" charset="2"/>
              <a:buChar char="§"/>
              <a:defRPr/>
            </a:pPr>
            <a:r>
              <a:rPr lang="en-US" altLang="en-US" sz="2100" dirty="0">
                <a:solidFill>
                  <a:prstClr val="black"/>
                </a:solidFill>
                <a:ea typeface="ＭＳ Ｐゴシック" panose="020B0600070205080204" pitchFamily="34" charset="-128"/>
              </a:rPr>
              <a:t>security: devices inside local net not directly addressable, visible by outside world</a:t>
            </a:r>
          </a:p>
          <a:p>
            <a:pPr marL="261938" lvl="1" indent="0" defTabSz="685800" fontAlgn="auto">
              <a:spcBef>
                <a:spcPts val="375"/>
              </a:spcBef>
              <a:spcAft>
                <a:spcPts val="0"/>
              </a:spcAft>
              <a:buNone/>
              <a:defRPr/>
            </a:pPr>
            <a:endParaRPr lang="en-US" altLang="en-US" sz="2100" i="1" dirty="0">
              <a:solidFill>
                <a:srgbClr val="CC0000"/>
              </a:solidFill>
              <a:latin typeface="Calibri" panose="020F0502020204030204"/>
              <a:ea typeface="ＭＳ Ｐゴシック" panose="020B0600070205080204" pitchFamily="34" charset="-12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527466" y="1068123"/>
            <a:ext cx="7886700" cy="800963"/>
          </a:xfrm>
        </p:spPr>
        <p:txBody>
          <a:bodyPr>
            <a:normAutofit/>
          </a:bodyPr>
          <a:lstStyle/>
          <a:p>
            <a:r>
              <a:rPr lang="en-US" sz="3600" dirty="0"/>
              <a:t>NAT: network address translation</a:t>
            </a:r>
          </a:p>
        </p:txBody>
      </p:sp>
    </p:spTree>
    <p:extLst>
      <p:ext uri="{BB962C8B-B14F-4D97-AF65-F5344CB8AC3E}">
        <p14:creationId xmlns:p14="http://schemas.microsoft.com/office/powerpoint/2010/main" val="35099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2" end="2"/>
                                            </p:txEl>
                                          </p:spTgt>
                                        </p:tgtEl>
                                        <p:attrNameLst>
                                          <p:attrName>style.visibility</p:attrName>
                                        </p:attrNameLst>
                                      </p:cBhvr>
                                      <p:to>
                                        <p:strVal val="visible"/>
                                      </p:to>
                                    </p:set>
                                    <p:animEffect transition="in" filter="dissolve">
                                      <p:cBhvr>
                                        <p:cTn id="7" dur="500"/>
                                        <p:tgtEl>
                                          <p:spTgt spid="8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0" end="0"/>
                                            </p:txEl>
                                          </p:spTgt>
                                        </p:tgtEl>
                                        <p:attrNameLst>
                                          <p:attrName>style.visibility</p:attrName>
                                        </p:attrNameLst>
                                      </p:cBhvr>
                                      <p:to>
                                        <p:strVal val="visible"/>
                                      </p:to>
                                    </p:set>
                                    <p:animEffect transition="in" filter="dissolve">
                                      <p:cBhvr>
                                        <p:cTn id="12" dur="500"/>
                                        <p:tgtEl>
                                          <p:spTgt spid="8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3" end="3"/>
                                            </p:txEl>
                                          </p:spTgt>
                                        </p:tgtEl>
                                        <p:attrNameLst>
                                          <p:attrName>style.visibility</p:attrName>
                                        </p:attrNameLst>
                                      </p:cBhvr>
                                      <p:to>
                                        <p:strVal val="visible"/>
                                      </p:to>
                                    </p:set>
                                    <p:animEffect transition="in" filter="dissolve">
                                      <p:cBhvr>
                                        <p:cTn id="17" dur="500"/>
                                        <p:tgtEl>
                                          <p:spTgt spid="81">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1">
                                            <p:txEl>
                                              <p:pRg st="5" end="5"/>
                                            </p:txEl>
                                          </p:spTgt>
                                        </p:tgtEl>
                                        <p:attrNameLst>
                                          <p:attrName>style.visibility</p:attrName>
                                        </p:attrNameLst>
                                      </p:cBhvr>
                                      <p:to>
                                        <p:strVal val="visible"/>
                                      </p:to>
                                    </p:set>
                                    <p:animEffect transition="in" filter="dissolve">
                                      <p:cBhvr>
                                        <p:cTn id="23" dur="500"/>
                                        <p:tgtEl>
                                          <p:spTgt spid="81">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81">
                                            <p:txEl>
                                              <p:pRg st="6" end="6"/>
                                            </p:txEl>
                                          </p:spTgt>
                                        </p:tgtEl>
                                        <p:attrNameLst>
                                          <p:attrName>style.visibility</p:attrName>
                                        </p:attrNameLst>
                                      </p:cBhvr>
                                      <p:to>
                                        <p:strVal val="visible"/>
                                      </p:to>
                                    </p:set>
                                    <p:animEffect transition="in" filter="dissolve">
                                      <p:cBhvr>
                                        <p:cTn id="26" dur="500"/>
                                        <p:tgtEl>
                                          <p:spTgt spid="81">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81">
                                            <p:txEl>
                                              <p:pRg st="7" end="7"/>
                                            </p:txEl>
                                          </p:spTgt>
                                        </p:tgtEl>
                                        <p:attrNameLst>
                                          <p:attrName>style.visibility</p:attrName>
                                        </p:attrNameLst>
                                      </p:cBhvr>
                                      <p:to>
                                        <p:strVal val="visible"/>
                                      </p:to>
                                    </p:set>
                                    <p:animEffect transition="in" filter="dissolve">
                                      <p:cBhvr>
                                        <p:cTn id="29" dur="500"/>
                                        <p:tgtEl>
                                          <p:spTgt spid="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53319" y="1934200"/>
            <a:ext cx="8322933"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fontAlgn="auto">
              <a:lnSpc>
                <a:spcPct val="80000"/>
              </a:lnSpc>
              <a:spcBef>
                <a:spcPts val="750"/>
              </a:spcBef>
              <a:spcAft>
                <a:spcPts val="0"/>
              </a:spcAft>
              <a:buNone/>
              <a:defRPr/>
            </a:pPr>
            <a:r>
              <a:rPr lang="en-US" altLang="en-US" sz="2400" dirty="0">
                <a:solidFill>
                  <a:srgbClr val="FF0000"/>
                </a:solidFill>
                <a:latin typeface="Calibri" panose="020F0502020204030204"/>
                <a:ea typeface="ＭＳ Ｐゴシック" panose="020B0600070205080204" pitchFamily="34" charset="-128"/>
                <a:cs typeface="ＭＳ Ｐゴシック" panose="020B0600070205080204" pitchFamily="34" charset="-128"/>
              </a:rPr>
              <a:t> </a:t>
            </a:r>
            <a:r>
              <a:rPr lang="en-US" altLang="en-US" sz="2400" dirty="0">
                <a:solidFill>
                  <a:srgbClr val="CC0000"/>
                </a:solidFill>
                <a:latin typeface="Calibri" panose="020F0502020204030204"/>
                <a:ea typeface="ＭＳ Ｐゴシック" panose="020B0600070205080204" pitchFamily="34" charset="-128"/>
                <a:cs typeface="ＭＳ Ｐゴシック" panose="020B0600070205080204" pitchFamily="34" charset="-128"/>
              </a:rPr>
              <a:t>implementation:</a:t>
            </a: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endParaRPr>
          </a:p>
          <a:p>
            <a:pPr marL="521494" lvl="1" indent="-217885" defTabSz="685800" fontAlgn="auto">
              <a:lnSpc>
                <a:spcPct val="100000"/>
              </a:lnSpc>
              <a:spcBef>
                <a:spcPts val="825"/>
              </a:spcBef>
              <a:spcAft>
                <a:spcPts val="0"/>
              </a:spcAft>
              <a:buFont typeface="Wingdings" pitchFamily="2" charset="2"/>
              <a:buChar char="§"/>
              <a:defRPr/>
            </a:pPr>
            <a:r>
              <a:rPr lang="en-US" altLang="en-US" sz="2100" dirty="0">
                <a:solidFill>
                  <a:srgbClr val="000099"/>
                </a:solidFill>
                <a:latin typeface="Calibri" panose="020F0502020204030204"/>
                <a:ea typeface="ＭＳ Ｐゴシック" panose="020B0600070205080204" pitchFamily="34" charset="-128"/>
              </a:rPr>
              <a:t>outgoing datagrams: replace</a:t>
            </a:r>
            <a:r>
              <a:rPr lang="en-US" altLang="en-US" sz="2100" dirty="0">
                <a:solidFill>
                  <a:prstClr val="black"/>
                </a:solidFill>
                <a:latin typeface="Calibri" panose="020F0502020204030204"/>
                <a:ea typeface="ＭＳ Ｐゴシック" panose="020B0600070205080204" pitchFamily="34" charset="-128"/>
              </a:rPr>
              <a:t> (source IP address, port #) of every outgoing datagram to (NAT IP address, new port #)</a:t>
            </a:r>
          </a:p>
          <a:p>
            <a:pPr marL="863204" lvl="3" indent="-215504" defTabSz="685800" fontAlgn="auto">
              <a:lnSpc>
                <a:spcPct val="100000"/>
              </a:lnSpc>
              <a:spcBef>
                <a:spcPts val="825"/>
              </a:spcBef>
              <a:spcAft>
                <a:spcPts val="0"/>
              </a:spcAft>
              <a:buClr>
                <a:srgbClr val="0000A3"/>
              </a:buClr>
              <a:defRPr/>
            </a:pPr>
            <a:r>
              <a:rPr lang="en-US" altLang="en-US" sz="2100" dirty="0">
                <a:solidFill>
                  <a:prstClr val="black"/>
                </a:solidFill>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521494" lvl="1" indent="-217885" defTabSz="685800" fontAlgn="auto">
              <a:lnSpc>
                <a:spcPct val="100000"/>
              </a:lnSpc>
              <a:spcBef>
                <a:spcPts val="825"/>
              </a:spcBef>
              <a:spcAft>
                <a:spcPts val="0"/>
              </a:spcAft>
              <a:buFont typeface="Wingdings" pitchFamily="2" charset="2"/>
              <a:buChar char="§"/>
              <a:defRPr/>
            </a:pPr>
            <a:r>
              <a:rPr lang="en-US" altLang="en-US" sz="2100" dirty="0">
                <a:solidFill>
                  <a:srgbClr val="000099"/>
                </a:solidFill>
                <a:latin typeface="Calibri" panose="020F0502020204030204"/>
                <a:ea typeface="ＭＳ Ｐゴシック" panose="020B0600070205080204" pitchFamily="34" charset="-128"/>
              </a:rPr>
              <a:t>remember (in NAT translation table)</a:t>
            </a:r>
            <a:r>
              <a:rPr lang="en-US" altLang="en-US" sz="2100" dirty="0">
                <a:solidFill>
                  <a:srgbClr val="ED7D31"/>
                </a:solidFill>
                <a:latin typeface="Calibri" panose="020F0502020204030204"/>
                <a:ea typeface="ＭＳ Ｐゴシック" panose="020B0600070205080204" pitchFamily="34" charset="-128"/>
              </a:rPr>
              <a:t> </a:t>
            </a:r>
            <a:r>
              <a:rPr lang="en-US" altLang="en-US" sz="2100" dirty="0">
                <a:solidFill>
                  <a:prstClr val="black"/>
                </a:solidFill>
                <a:latin typeface="Calibri" panose="020F0502020204030204"/>
                <a:ea typeface="ＭＳ Ｐゴシック" panose="020B0600070205080204" pitchFamily="34" charset="-128"/>
              </a:rPr>
              <a:t>every (source IP address, port #)  to (NAT IP address, new port #) translation pair</a:t>
            </a:r>
          </a:p>
          <a:p>
            <a:pPr marL="521494" lvl="1" indent="-217885" defTabSz="685800" fontAlgn="auto">
              <a:lnSpc>
                <a:spcPct val="100000"/>
              </a:lnSpc>
              <a:spcBef>
                <a:spcPts val="825"/>
              </a:spcBef>
              <a:spcAft>
                <a:spcPts val="0"/>
              </a:spcAft>
              <a:buFont typeface="Wingdings" pitchFamily="2" charset="2"/>
              <a:buChar char="§"/>
              <a:defRPr/>
            </a:pPr>
            <a:r>
              <a:rPr lang="en-US" altLang="en-US" sz="2100" dirty="0">
                <a:solidFill>
                  <a:srgbClr val="000099"/>
                </a:solidFill>
                <a:latin typeface="Calibri" panose="020F0502020204030204"/>
                <a:ea typeface="ＭＳ Ｐゴシック" panose="020B0600070205080204" pitchFamily="34" charset="-128"/>
              </a:rPr>
              <a:t>incoming datagrams: replace</a:t>
            </a:r>
            <a:r>
              <a:rPr lang="en-US" altLang="en-US" sz="2100" dirty="0">
                <a:solidFill>
                  <a:prstClr val="black"/>
                </a:solidFill>
                <a:latin typeface="Calibri" panose="020F0502020204030204"/>
                <a:ea typeface="ＭＳ Ｐゴシック" panose="020B0600070205080204" pitchFamily="34" charset="-128"/>
              </a:rPr>
              <a:t> (NAT IP address, new port #) in destination fields of every incoming datagram with corresponding (source IP address, port #) stored in NAT table</a:t>
            </a:r>
            <a:endParaRPr lang="en-US" altLang="en-US" i="1" dirty="0">
              <a:solidFill>
                <a:srgbClr val="CC0000"/>
              </a:solidFill>
              <a:latin typeface="Calibri" panose="020F0502020204030204"/>
              <a:ea typeface="ＭＳ Ｐゴシック" panose="020B0600070205080204" pitchFamily="34" charset="-12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527466" y="1068123"/>
            <a:ext cx="7886700" cy="800963"/>
          </a:xfrm>
        </p:spPr>
        <p:txBody>
          <a:bodyPr>
            <a:normAutofit/>
          </a:bodyPr>
          <a:lstStyle/>
          <a:p>
            <a:r>
              <a:rPr lang="en-US" sz="3600" dirty="0"/>
              <a:t>NAT: network address translation</a:t>
            </a:r>
          </a:p>
        </p:txBody>
      </p:sp>
    </p:spTree>
    <p:extLst>
      <p:ext uri="{BB962C8B-B14F-4D97-AF65-F5344CB8AC3E}">
        <p14:creationId xmlns:p14="http://schemas.microsoft.com/office/powerpoint/2010/main" val="100723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527466" y="1068123"/>
            <a:ext cx="7886700" cy="800963"/>
          </a:xfrm>
        </p:spPr>
        <p:txBody>
          <a:bodyPr>
            <a:normAutofit/>
          </a:bodyPr>
          <a:lstStyle/>
          <a:p>
            <a:r>
              <a:rPr lang="en-US" sz="36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1545898" y="3744775"/>
            <a:ext cx="3067050"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a:defRPr/>
            </a:pPr>
            <a:endParaRPr lang="en-US" sz="1350" dirty="0">
              <a:solidFill>
                <a:srgbClr val="000000"/>
              </a:solidFill>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4762966" y="3198278"/>
            <a:ext cx="2803922"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a:defRPr/>
            </a:pPr>
            <a:endParaRPr lang="en-US" sz="1350" dirty="0">
              <a:solidFill>
                <a:srgbClr val="000000"/>
              </a:solidFill>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5634504" y="3148272"/>
            <a:ext cx="1403747" cy="775097"/>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kern="0" dirty="0">
                  <a:solidFill>
                    <a:srgbClr val="000000"/>
                  </a:solidFill>
                  <a:latin typeface="Calibri" panose="020F0502020204030204"/>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latin typeface="Calibri" panose="020F0502020204030204"/>
                    <a:cs typeface="+mn-cs"/>
                  </a:rPr>
                  <a:t>S: 10.0.0.1, 3345</a:t>
                </a:r>
              </a:p>
              <a:p>
                <a:pPr defTabSz="685800">
                  <a:defRPr/>
                </a:pPr>
                <a:r>
                  <a:rPr lang="en-US" altLang="en-US" sz="900" kern="0" dirty="0">
                    <a:solidFill>
                      <a:srgbClr val="000000"/>
                    </a:solidFill>
                    <a:latin typeface="Calibri" panose="020F0502020204030204"/>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43" cy="252"/>
              <a:chOff x="5140" y="400"/>
              <a:chExt cx="243" cy="252"/>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kern="0" dirty="0">
                  <a:solidFill>
                    <a:srgbClr val="000000"/>
                  </a:solidFill>
                  <a:latin typeface="Calibri" panose="020F0502020204030204"/>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2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CC0000"/>
                    </a:solidFill>
                    <a:latin typeface="Calibri" panose="020F0502020204030204"/>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4906900" y="3884461"/>
            <a:ext cx="692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3429371" y="4251027"/>
            <a:ext cx="9284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6263156" y="2183866"/>
            <a:ext cx="2513410" cy="1041797"/>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defRPr/>
              </a:pPr>
              <a:r>
                <a:rPr lang="en-US" altLang="en-US" sz="1500" b="1" i="1" kern="0" dirty="0">
                  <a:solidFill>
                    <a:srgbClr val="CC0000"/>
                  </a:solidFill>
                  <a:latin typeface="Calibri" panose="020F0502020204030204"/>
                  <a:cs typeface="+mn-cs"/>
                </a:rPr>
                <a:t>1:</a:t>
              </a:r>
              <a:r>
                <a:rPr lang="en-US" altLang="en-US" sz="1500" kern="0" dirty="0">
                  <a:solidFill>
                    <a:srgbClr val="FF0000"/>
                  </a:solidFill>
                  <a:latin typeface="Calibri" panose="020F0502020204030204"/>
                  <a:cs typeface="+mn-cs"/>
                </a:rPr>
                <a:t> </a:t>
              </a:r>
              <a:r>
                <a:rPr lang="en-US" altLang="en-US" sz="1500" kern="0" dirty="0">
                  <a:solidFill>
                    <a:srgbClr val="000099"/>
                  </a:solidFill>
                  <a:latin typeface="Calibri" panose="020F0502020204030204"/>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3169911" y="2976822"/>
            <a:ext cx="2896790" cy="1148953"/>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3169910" y="2037418"/>
            <a:ext cx="2838450" cy="1015604"/>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kern="0" dirty="0">
              <a:solidFill>
                <a:srgbClr val="000000"/>
              </a:solidFill>
              <a:latin typeface="Calibri" panose="020F0502020204030204"/>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3189647" y="2040939"/>
            <a:ext cx="27799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500" kern="0" dirty="0">
                <a:solidFill>
                  <a:srgbClr val="000000"/>
                </a:solidFill>
                <a:latin typeface="Calibri" panose="020F0502020204030204"/>
                <a:cs typeface="+mn-cs"/>
              </a:rPr>
              <a:t>NAT translation table</a:t>
            </a:r>
          </a:p>
          <a:p>
            <a:pPr algn="ctr" defTabSz="685800">
              <a:defRPr/>
            </a:pPr>
            <a:r>
              <a:rPr lang="en-US" altLang="en-US" sz="1500" kern="0" dirty="0">
                <a:solidFill>
                  <a:srgbClr val="000000"/>
                </a:solidFill>
                <a:latin typeface="Calibri" panose="020F0502020204030204"/>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3169910" y="2317216"/>
            <a:ext cx="2843213" cy="83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3180626" y="2525575"/>
            <a:ext cx="2812256" cy="8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4762967" y="2333885"/>
            <a:ext cx="2381" cy="7167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3313670" y="2539863"/>
            <a:ext cx="257474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CC0000"/>
                </a:solidFill>
                <a:latin typeface="Calibri" panose="020F0502020204030204"/>
                <a:cs typeface="+mn-cs"/>
              </a:rPr>
              <a:t>138.76.29.7, 5001   10.0.0.1, 3345</a:t>
            </a:r>
          </a:p>
          <a:p>
            <a:pPr algn="ctr" defTabSz="685800">
              <a:defRPr/>
            </a:pPr>
            <a:r>
              <a:rPr lang="en-US" altLang="en-US" sz="1350" kern="0" dirty="0">
                <a:solidFill>
                  <a:srgbClr val="000000"/>
                </a:solidFill>
                <a:latin typeface="Calibri" panose="020F0502020204030204"/>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4985614" y="3582851"/>
            <a:ext cx="2088356" cy="1252538"/>
            <a:chOff x="3002" y="2417"/>
            <a:chExt cx="1754" cy="105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kern="0" dirty="0">
                <a:solidFill>
                  <a:srgbClr val="000000"/>
                </a:solidFill>
                <a:latin typeface="Calibri" panose="020F0502020204030204"/>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latin typeface="Calibri" panose="020F0502020204030204"/>
                  <a:cs typeface="+mn-cs"/>
                </a:rPr>
                <a:t>S: 128.119.40.186, 80 </a:t>
              </a:r>
            </a:p>
            <a:p>
              <a:pPr defTabSz="685800">
                <a:defRPr/>
              </a:pPr>
              <a:r>
                <a:rPr lang="en-US" altLang="en-US" sz="900" kern="0" dirty="0">
                  <a:solidFill>
                    <a:srgbClr val="000000"/>
                  </a:solidFill>
                  <a:latin typeface="Calibri" panose="020F0502020204030204"/>
                  <a:cs typeface="+mn-cs"/>
                </a:rPr>
                <a:t>D: 10.0.0.1, 3345</a:t>
              </a:r>
            </a:p>
            <a:p>
              <a:pPr defTabSz="685800">
                <a:defRPr/>
              </a:pPr>
              <a:endParaRPr lang="en-US" altLang="en-US" sz="900" kern="0" dirty="0">
                <a:solidFill>
                  <a:srgbClr val="000000"/>
                </a:solidFill>
                <a:latin typeface="Calibri" panose="020F0502020204030204"/>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43" cy="252"/>
              <a:chOff x="5140" y="400"/>
              <a:chExt cx="243" cy="252"/>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kern="0" dirty="0">
                  <a:solidFill>
                    <a:srgbClr val="000000"/>
                  </a:solidFill>
                  <a:latin typeface="Calibri" panose="020F0502020204030204"/>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2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CC0000"/>
                    </a:solidFill>
                    <a:latin typeface="Calibri" panose="020F0502020204030204"/>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2560311" y="3745966"/>
            <a:ext cx="1872853" cy="425053"/>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kern="0" dirty="0">
                  <a:solidFill>
                    <a:srgbClr val="000000"/>
                  </a:solidFill>
                  <a:latin typeface="Calibri" panose="020F0502020204030204"/>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latin typeface="Calibri" panose="020F0502020204030204"/>
                    <a:cs typeface="+mn-cs"/>
                  </a:rPr>
                  <a:t>S: 138.76.29.7, 5001</a:t>
                </a:r>
              </a:p>
              <a:p>
                <a:pPr defTabSz="685800">
                  <a:defRPr/>
                </a:pPr>
                <a:r>
                  <a:rPr lang="en-US" altLang="en-US" sz="900" kern="0" dirty="0">
                    <a:solidFill>
                      <a:srgbClr val="000000"/>
                    </a:solidFill>
                    <a:latin typeface="Calibri" panose="020F0502020204030204"/>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43" cy="252"/>
              <a:chOff x="5140" y="400"/>
              <a:chExt cx="243" cy="252"/>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kern="0" dirty="0">
                  <a:solidFill>
                    <a:srgbClr val="000000"/>
                  </a:solidFill>
                  <a:latin typeface="Calibri" panose="020F0502020204030204"/>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2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CC0000"/>
                    </a:solidFill>
                    <a:latin typeface="Calibri" panose="020F0502020204030204"/>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427901" y="2260066"/>
            <a:ext cx="4849416" cy="1539478"/>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defRPr/>
              </a:pPr>
              <a:r>
                <a:rPr lang="en-US" altLang="en-US" sz="1500" b="1" i="1" kern="0" dirty="0">
                  <a:solidFill>
                    <a:srgbClr val="CC0000"/>
                  </a:solidFill>
                  <a:latin typeface="Calibri" panose="020F0502020204030204"/>
                  <a:cs typeface="+mn-cs"/>
                </a:rPr>
                <a:t>2:</a:t>
              </a:r>
              <a:r>
                <a:rPr lang="en-US" altLang="en-US" sz="1500" kern="0" dirty="0">
                  <a:solidFill>
                    <a:srgbClr val="FF0000"/>
                  </a:solidFill>
                  <a:latin typeface="Calibri" panose="020F0502020204030204"/>
                  <a:cs typeface="+mn-cs"/>
                </a:rPr>
                <a:t> </a:t>
              </a:r>
              <a:r>
                <a:rPr lang="en-US" altLang="en-US" sz="1500" kern="0" dirty="0">
                  <a:solidFill>
                    <a:srgbClr val="000099"/>
                  </a:solidFill>
                  <a:latin typeface="Calibri" panose="020F0502020204030204"/>
                  <a:cs typeface="+mn-cs"/>
                </a:rPr>
                <a:t>NAT router changes datagram source address from 10.0.0.1, 3345 to 138.76.29.7, 5001,</a:t>
              </a:r>
            </a:p>
            <a:p>
              <a:pPr defTabSz="685800">
                <a:lnSpc>
                  <a:spcPct val="85000"/>
                </a:lnSpc>
                <a:defRPr/>
              </a:pPr>
              <a:r>
                <a:rPr lang="en-US" altLang="en-US" sz="1500" kern="0" dirty="0">
                  <a:solidFill>
                    <a:srgbClr val="000099"/>
                  </a:solidFill>
                  <a:latin typeface="Calibri" panose="020F0502020204030204"/>
                  <a:cs typeface="+mn-cs"/>
                </a:rPr>
                <a:t>updates table</a:t>
              </a:r>
              <a:endParaRPr lang="en-US" altLang="en-US" sz="1350" kern="0" dirty="0">
                <a:solidFill>
                  <a:srgbClr val="000099"/>
                </a:solidFill>
                <a:latin typeface="Calibri" panose="020F0502020204030204"/>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2431723" y="4517494"/>
            <a:ext cx="1853803" cy="551260"/>
            <a:chOff x="1163" y="3752"/>
            <a:chExt cx="1557" cy="46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kern="0" dirty="0">
                <a:solidFill>
                  <a:srgbClr val="000000"/>
                </a:solidFill>
                <a:latin typeface="Calibri" panose="020F0502020204030204"/>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latin typeface="Calibri" panose="020F0502020204030204"/>
                  <a:cs typeface="+mn-cs"/>
                </a:rPr>
                <a:t>S: 128.119.40.186, 80 </a:t>
              </a:r>
            </a:p>
            <a:p>
              <a:pPr defTabSz="685800">
                <a:defRPr/>
              </a:pPr>
              <a:r>
                <a:rPr lang="en-US" altLang="en-US" sz="900" kern="0" dirty="0">
                  <a:solidFill>
                    <a:srgbClr val="000000"/>
                  </a:solidFill>
                  <a:latin typeface="Calibri" panose="020F0502020204030204"/>
                  <a:cs typeface="+mn-cs"/>
                </a:rPr>
                <a:t>D: 138.76.29.7, 5001</a:t>
              </a:r>
            </a:p>
            <a:p>
              <a:pPr defTabSz="685800">
                <a:defRPr/>
              </a:pPr>
              <a:endParaRPr lang="en-US" altLang="en-US" sz="900" kern="0" dirty="0">
                <a:solidFill>
                  <a:srgbClr val="000000"/>
                </a:solidFill>
                <a:latin typeface="Calibri" panose="020F0502020204030204"/>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kern="0" dirty="0">
                <a:solidFill>
                  <a:srgbClr val="000000"/>
                </a:solidFill>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43" cy="252"/>
              <a:chOff x="5140" y="400"/>
              <a:chExt cx="243" cy="252"/>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kern="0" dirty="0">
                  <a:solidFill>
                    <a:srgbClr val="000000"/>
                  </a:solidFill>
                  <a:latin typeface="Calibri" panose="020F0502020204030204"/>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2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CC0000"/>
                    </a:solidFill>
                    <a:latin typeface="Calibri" panose="020F0502020204030204"/>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2359819" y="4933899"/>
            <a:ext cx="2669381"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defRPr/>
            </a:pPr>
            <a:r>
              <a:rPr lang="en-US" altLang="en-US" sz="1500" b="1" i="1" kern="0" dirty="0">
                <a:solidFill>
                  <a:srgbClr val="CC0000"/>
                </a:solidFill>
                <a:latin typeface="Calibri" panose="020F0502020204030204"/>
                <a:cs typeface="+mn-cs"/>
              </a:rPr>
              <a:t>3:</a:t>
            </a:r>
            <a:r>
              <a:rPr lang="en-US" altLang="en-US" sz="1500" kern="0" dirty="0">
                <a:solidFill>
                  <a:srgbClr val="FF0000"/>
                </a:solidFill>
                <a:latin typeface="Calibri" panose="020F0502020204030204"/>
                <a:cs typeface="+mn-cs"/>
              </a:rPr>
              <a:t> </a:t>
            </a:r>
            <a:r>
              <a:rPr lang="en-US" altLang="en-US" sz="1500" kern="0" dirty="0">
                <a:solidFill>
                  <a:srgbClr val="000099"/>
                </a:solidFill>
                <a:latin typeface="Calibri" panose="020F0502020204030204"/>
                <a:cs typeface="+mn-cs"/>
              </a:rPr>
              <a:t>reply arrives, dest</a:t>
            </a:r>
            <a:r>
              <a:rPr lang="en-US" altLang="en-US" sz="1500" kern="0" dirty="0">
                <a:solidFill>
                  <a:srgbClr val="000099"/>
                </a:solidFill>
                <a:latin typeface="Calibri" panose="020F0502020204030204"/>
              </a:rPr>
              <a:t>ination</a:t>
            </a:r>
            <a:r>
              <a:rPr lang="en-US" altLang="en-US" sz="1500" kern="0" dirty="0">
                <a:solidFill>
                  <a:srgbClr val="000099"/>
                </a:solidFill>
                <a:latin typeface="Calibri" panose="020F0502020204030204"/>
                <a:cs typeface="+mn-cs"/>
              </a:rPr>
              <a:t>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7081596" y="3441624"/>
            <a:ext cx="692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7040533" y="3961583"/>
            <a:ext cx="692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7020768" y="4503556"/>
            <a:ext cx="692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latin typeface="Calibri" panose="020F0502020204030204"/>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7645607" y="3321740"/>
            <a:ext cx="481013" cy="4191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7590707" y="3839927"/>
            <a:ext cx="481013" cy="4191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7605127" y="4371607"/>
            <a:ext cx="481013" cy="4191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7472677" y="3656809"/>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7418384" y="4171159"/>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7432672" y="4708369"/>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2953164" y="4107346"/>
            <a:ext cx="2276061" cy="2286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4276165" y="4234907"/>
            <a:ext cx="0" cy="205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4933237" y="3982469"/>
            <a:ext cx="0" cy="205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70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53319" y="1934200"/>
            <a:ext cx="8322933"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16" indent="-255985" defTabSz="685800" fontAlgn="auto">
              <a:lnSpc>
                <a:spcPct val="100000"/>
              </a:lnSpc>
              <a:spcBef>
                <a:spcPts val="450"/>
              </a:spcBef>
              <a:spcAft>
                <a:spcPts val="0"/>
              </a:spcAft>
              <a:defRPr/>
            </a:pP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NAT has been controversial:</a:t>
            </a:r>
          </a:p>
          <a:p>
            <a:pPr marL="521494" lvl="1" indent="-173831" defTabSz="685800" fontAlgn="auto">
              <a:lnSpc>
                <a:spcPct val="100000"/>
              </a:lnSpc>
              <a:spcBef>
                <a:spcPts val="450"/>
              </a:spcBef>
              <a:spcAft>
                <a:spcPts val="0"/>
              </a:spcAft>
              <a:defRPr/>
            </a:pPr>
            <a:r>
              <a:rPr lang="en-US" altLang="en-US" sz="2100" dirty="0">
                <a:solidFill>
                  <a:prstClr val="black"/>
                </a:solidFill>
                <a:latin typeface="Calibri" panose="020F0502020204030204"/>
                <a:ea typeface="ＭＳ Ｐゴシック" panose="020B0600070205080204" pitchFamily="34" charset="-128"/>
              </a:rPr>
              <a:t>routers “should” only process up to layer 3</a:t>
            </a:r>
          </a:p>
          <a:p>
            <a:pPr marL="521494" lvl="1" indent="-173831" defTabSz="685800" fontAlgn="auto">
              <a:lnSpc>
                <a:spcPct val="100000"/>
              </a:lnSpc>
              <a:spcBef>
                <a:spcPts val="450"/>
              </a:spcBef>
              <a:spcAft>
                <a:spcPts val="0"/>
              </a:spcAft>
              <a:defRPr/>
            </a:pPr>
            <a:r>
              <a:rPr lang="en-US" altLang="en-US" sz="2100" dirty="0">
                <a:solidFill>
                  <a:prstClr val="black"/>
                </a:solidFill>
                <a:latin typeface="Calibri" panose="020F0502020204030204"/>
                <a:ea typeface="ＭＳ Ｐゴシック" panose="020B0600070205080204" pitchFamily="34" charset="-128"/>
              </a:rPr>
              <a:t>address “shortage” should be solved by IPv6</a:t>
            </a:r>
          </a:p>
          <a:p>
            <a:pPr marL="521494" lvl="1" indent="-173831" defTabSz="685800" fontAlgn="auto">
              <a:lnSpc>
                <a:spcPct val="100000"/>
              </a:lnSpc>
              <a:spcBef>
                <a:spcPts val="450"/>
              </a:spcBef>
              <a:spcAft>
                <a:spcPts val="0"/>
              </a:spcAft>
              <a:defRPr/>
            </a:pPr>
            <a:r>
              <a:rPr lang="en-US" altLang="en-US" sz="2100" dirty="0">
                <a:solidFill>
                  <a:prstClr val="black"/>
                </a:solidFill>
                <a:latin typeface="Calibri" panose="020F0502020204030204"/>
                <a:ea typeface="ＭＳ Ｐゴシック" panose="020B0600070205080204" pitchFamily="34" charset="-128"/>
              </a:rPr>
              <a:t>violates end-to-end argument </a:t>
            </a:r>
            <a:r>
              <a:rPr lang="en-US" altLang="en-US" sz="1800" dirty="0">
                <a:solidFill>
                  <a:prstClr val="black"/>
                </a:solidFill>
                <a:latin typeface="Calibri" panose="020F0502020204030204"/>
                <a:ea typeface="ＭＳ Ｐゴシック" panose="020B0600070205080204" pitchFamily="34" charset="-128"/>
              </a:rPr>
              <a:t>(port # manipulation by network-layer device)</a:t>
            </a:r>
            <a:endParaRPr lang="en-US" altLang="en-US" sz="2100" dirty="0">
              <a:solidFill>
                <a:prstClr val="black"/>
              </a:solidFill>
              <a:latin typeface="Calibri" panose="020F0502020204030204"/>
              <a:ea typeface="ＭＳ Ｐゴシック" panose="020B0600070205080204" pitchFamily="34" charset="-128"/>
            </a:endParaRPr>
          </a:p>
          <a:p>
            <a:pPr marL="521494" lvl="1" indent="-173831" defTabSz="685800" fontAlgn="auto">
              <a:lnSpc>
                <a:spcPct val="100000"/>
              </a:lnSpc>
              <a:spcBef>
                <a:spcPts val="450"/>
              </a:spcBef>
              <a:spcAft>
                <a:spcPts val="0"/>
              </a:spcAft>
              <a:defRPr/>
            </a:pPr>
            <a:r>
              <a:rPr lang="en-US" altLang="en-US" sz="2100" dirty="0">
                <a:solidFill>
                  <a:prstClr val="black"/>
                </a:solidFill>
                <a:latin typeface="Calibri" panose="020F0502020204030204"/>
                <a:ea typeface="ＭＳ Ｐゴシック" panose="020B0600070205080204" pitchFamily="34" charset="-128"/>
              </a:rPr>
              <a:t>NAT traversal: what if client wants to connect to server behind NAT?</a:t>
            </a:r>
          </a:p>
          <a:p>
            <a:pPr marL="353616" indent="-255985" defTabSz="685800" fontAlgn="auto">
              <a:lnSpc>
                <a:spcPct val="100000"/>
              </a:lnSpc>
              <a:spcBef>
                <a:spcPts val="450"/>
              </a:spcBef>
              <a:spcAft>
                <a:spcPts val="0"/>
              </a:spcAft>
              <a:defRPr/>
            </a:pPr>
            <a:r>
              <a:rPr lang="en-US" altLang="en-US" sz="2400" dirty="0">
                <a:solidFill>
                  <a:prstClr val="black"/>
                </a:solidFill>
                <a:latin typeface="Calibri" panose="020F0502020204030204"/>
                <a:ea typeface="ＭＳ Ｐゴシック" panose="020B0600070205080204" pitchFamily="34" charset="-128"/>
              </a:rPr>
              <a:t>but NAT is here to stay:</a:t>
            </a:r>
          </a:p>
          <a:p>
            <a:pPr marL="521494" lvl="1" indent="-173831" defTabSz="685800" fontAlgn="auto">
              <a:lnSpc>
                <a:spcPct val="100000"/>
              </a:lnSpc>
              <a:spcBef>
                <a:spcPts val="450"/>
              </a:spcBef>
              <a:spcAft>
                <a:spcPts val="0"/>
              </a:spcAft>
              <a:defRPr/>
            </a:pPr>
            <a:r>
              <a:rPr lang="en-US" altLang="en-US" sz="2100" dirty="0">
                <a:solidFill>
                  <a:prstClr val="black"/>
                </a:solidFill>
                <a:latin typeface="Calibri" panose="020F0502020204030204"/>
                <a:ea typeface="ＭＳ Ｐゴシック" panose="020B0600070205080204" pitchFamily="34" charset="-128"/>
              </a:rPr>
              <a:t>extensively used in home and institutional nets, 4G/5G cellular  nets</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527466" y="1068123"/>
            <a:ext cx="7886700" cy="800963"/>
          </a:xfrm>
        </p:spPr>
        <p:txBody>
          <a:bodyPr>
            <a:normAutofit/>
          </a:bodyPr>
          <a:lstStyle/>
          <a:p>
            <a:r>
              <a:rPr lang="en-US" sz="3600" dirty="0"/>
              <a:t>NAT: network address translation</a:t>
            </a:r>
          </a:p>
        </p:txBody>
      </p:sp>
    </p:spTree>
    <p:extLst>
      <p:ext uri="{BB962C8B-B14F-4D97-AF65-F5344CB8AC3E}">
        <p14:creationId xmlns:p14="http://schemas.microsoft.com/office/powerpoint/2010/main" val="12766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1">
                                            <p:txEl>
                                              <p:pRg st="1" end="1"/>
                                            </p:txEl>
                                          </p:spTgt>
                                        </p:tgtEl>
                                        <p:attrNameLst>
                                          <p:attrName>style.visibility</p:attrName>
                                        </p:attrNameLst>
                                      </p:cBhvr>
                                      <p:to>
                                        <p:strVal val="visible"/>
                                      </p:to>
                                    </p:set>
                                    <p:animEffect transition="in" filter="dissolve">
                                      <p:cBhvr>
                                        <p:cTn id="10" dur="500"/>
                                        <p:tgtEl>
                                          <p:spTgt spid="8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xEl>
                                              <p:pRg st="2" end="2"/>
                                            </p:txEl>
                                          </p:spTgt>
                                        </p:tgtEl>
                                        <p:attrNameLst>
                                          <p:attrName>style.visibility</p:attrName>
                                        </p:attrNameLst>
                                      </p:cBhvr>
                                      <p:to>
                                        <p:strVal val="visible"/>
                                      </p:to>
                                    </p:set>
                                    <p:animEffect transition="in" filter="dissolve">
                                      <p:cBhvr>
                                        <p:cTn id="13" dur="500"/>
                                        <p:tgtEl>
                                          <p:spTgt spid="8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1">
                                            <p:txEl>
                                              <p:pRg st="3" end="3"/>
                                            </p:txEl>
                                          </p:spTgt>
                                        </p:tgtEl>
                                        <p:attrNameLst>
                                          <p:attrName>style.visibility</p:attrName>
                                        </p:attrNameLst>
                                      </p:cBhvr>
                                      <p:to>
                                        <p:strVal val="visible"/>
                                      </p:to>
                                    </p:set>
                                    <p:animEffect transition="in" filter="dissolve">
                                      <p:cBhvr>
                                        <p:cTn id="16" dur="500"/>
                                        <p:tgtEl>
                                          <p:spTgt spid="8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animEffect transition="in" filter="dissolve">
                                      <p:cBhvr>
                                        <p:cTn id="19" dur="500"/>
                                        <p:tgtEl>
                                          <p:spTgt spid="8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1">
                                            <p:txEl>
                                              <p:pRg st="6" end="6"/>
                                            </p:txEl>
                                          </p:spTgt>
                                        </p:tgtEl>
                                        <p:attrNameLst>
                                          <p:attrName>style.visibility</p:attrName>
                                        </p:attrNameLst>
                                      </p:cBhvr>
                                      <p:to>
                                        <p:strVal val="visible"/>
                                      </p:to>
                                    </p:set>
                                    <p:animEffect transition="in" filter="dissolve">
                                      <p:cBhvr>
                                        <p:cTn id="27" dur="500"/>
                                        <p:tgtEl>
                                          <p:spTgt spid="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628650" y="1090608"/>
            <a:ext cx="7886700" cy="670967"/>
          </a:xfrm>
        </p:spPr>
        <p:txBody>
          <a:bodyPr/>
          <a:lstStyle/>
          <a:p>
            <a:r>
              <a:rPr lang="en-US" dirty="0">
                <a:ea typeface="ＭＳ Ｐゴシック" panose="020B0600070205080204" pitchFamily="34" charset="-128"/>
              </a:rPr>
              <a:t>Network Layer: Internet</a:t>
            </a:r>
            <a:endParaRPr lang="en-US" dirty="0"/>
          </a:p>
        </p:txBody>
      </p:sp>
      <p:sp>
        <p:nvSpPr>
          <p:cNvPr id="42" name="Rectangle 3">
            <a:extLst>
              <a:ext uri="{FF2B5EF4-FFF2-40B4-BE49-F238E27FC236}">
                <a16:creationId xmlns:a16="http://schemas.microsoft.com/office/drawing/2014/main" id="{54249E09-2CB1-514A-AC5F-40ADE00A2799}"/>
              </a:ext>
            </a:extLst>
          </p:cNvPr>
          <p:cNvSpPr>
            <a:spLocks noChangeArrowheads="1"/>
          </p:cNvSpPr>
          <p:nvPr/>
        </p:nvSpPr>
        <p:spPr bwMode="auto">
          <a:xfrm>
            <a:off x="2352988" y="2518914"/>
            <a:ext cx="5528091" cy="3057525"/>
          </a:xfrm>
          <a:prstGeom prst="rect">
            <a:avLst/>
          </a:prstGeom>
          <a:solidFill>
            <a:srgbClr val="FFFFFF"/>
          </a:solidFill>
          <a:ln w="19050">
            <a:solidFill>
              <a:srgbClr val="000000"/>
            </a:solidFill>
            <a:miter lim="800000"/>
            <a:headEnd/>
            <a:tailEnd/>
          </a:ln>
          <a:effectLst>
            <a:outerShdw blurRad="1651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500" kern="0" dirty="0">
              <a:solidFill>
                <a:srgbClr val="000000"/>
              </a:solidFill>
              <a:latin typeface="Calibri" panose="020F0502020204030204"/>
              <a:cs typeface="+mn-cs"/>
            </a:endParaRPr>
          </a:p>
        </p:txBody>
      </p:sp>
      <p:sp>
        <p:nvSpPr>
          <p:cNvPr id="53" name="Rectangle 16">
            <a:extLst>
              <a:ext uri="{FF2B5EF4-FFF2-40B4-BE49-F238E27FC236}">
                <a16:creationId xmlns:a16="http://schemas.microsoft.com/office/drawing/2014/main" id="{B180F0D6-1F8C-804C-9B7D-8CC6486CAF5D}"/>
              </a:ext>
            </a:extLst>
          </p:cNvPr>
          <p:cNvSpPr txBox="1">
            <a:spLocks noChangeArrowheads="1"/>
          </p:cNvSpPr>
          <p:nvPr/>
        </p:nvSpPr>
        <p:spPr bwMode="auto">
          <a:xfrm>
            <a:off x="666439" y="1917668"/>
            <a:ext cx="5650706"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57175" indent="-257175" defTabSz="685800">
              <a:buNone/>
              <a:defRPr/>
            </a:pPr>
            <a:r>
              <a:rPr lang="en-US" sz="2400" kern="0" dirty="0">
                <a:solidFill>
                  <a:srgbClr val="000000"/>
                </a:solidFill>
                <a:latin typeface="Calibri" panose="020F0502020204030204"/>
                <a:cs typeface="+mn-cs"/>
              </a:rPr>
              <a:t>host, router network layer functions:</a:t>
            </a:r>
          </a:p>
        </p:txBody>
      </p:sp>
      <p:sp>
        <p:nvSpPr>
          <p:cNvPr id="54" name="Line 17">
            <a:extLst>
              <a:ext uri="{FF2B5EF4-FFF2-40B4-BE49-F238E27FC236}">
                <a16:creationId xmlns:a16="http://schemas.microsoft.com/office/drawing/2014/main" id="{C662B522-B91B-764B-B1C6-707D227F7B4D}"/>
              </a:ext>
            </a:extLst>
          </p:cNvPr>
          <p:cNvSpPr>
            <a:spLocks noChangeShapeType="1"/>
          </p:cNvSpPr>
          <p:nvPr/>
        </p:nvSpPr>
        <p:spPr bwMode="auto">
          <a:xfrm flipV="1">
            <a:off x="2345845" y="5183746"/>
            <a:ext cx="5546477" cy="8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kern="0" dirty="0">
              <a:solidFill>
                <a:srgbClr val="000000"/>
              </a:solidFill>
              <a:latin typeface="Calibri" panose="020F0502020204030204"/>
              <a:ea typeface="ＭＳ Ｐゴシック" panose="020B0600070205080204" pitchFamily="34" charset="-128"/>
              <a:cs typeface="+mn-cs"/>
            </a:endParaRPr>
          </a:p>
        </p:txBody>
      </p:sp>
      <p:sp>
        <p:nvSpPr>
          <p:cNvPr id="55" name="Line 18">
            <a:extLst>
              <a:ext uri="{FF2B5EF4-FFF2-40B4-BE49-F238E27FC236}">
                <a16:creationId xmlns:a16="http://schemas.microsoft.com/office/drawing/2014/main" id="{FF84D1AE-B7A3-194D-8C60-F60894071514}"/>
              </a:ext>
            </a:extLst>
          </p:cNvPr>
          <p:cNvSpPr>
            <a:spLocks noChangeShapeType="1"/>
          </p:cNvSpPr>
          <p:nvPr/>
        </p:nvSpPr>
        <p:spPr bwMode="auto">
          <a:xfrm flipV="1">
            <a:off x="2367275" y="4790895"/>
            <a:ext cx="5525046" cy="80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kern="0" dirty="0">
              <a:solidFill>
                <a:srgbClr val="000000"/>
              </a:solidFill>
              <a:latin typeface="Calibri" panose="020F0502020204030204"/>
              <a:ea typeface="ＭＳ Ｐゴシック" panose="020B0600070205080204" pitchFamily="34" charset="-128"/>
              <a:cs typeface="+mn-cs"/>
            </a:endParaRPr>
          </a:p>
        </p:txBody>
      </p:sp>
      <p:grpSp>
        <p:nvGrpSpPr>
          <p:cNvPr id="60" name="Group 24">
            <a:extLst>
              <a:ext uri="{FF2B5EF4-FFF2-40B4-BE49-F238E27FC236}">
                <a16:creationId xmlns:a16="http://schemas.microsoft.com/office/drawing/2014/main" id="{5EB605D2-4BE6-F84E-ADE0-AB4D2A7BF140}"/>
              </a:ext>
            </a:extLst>
          </p:cNvPr>
          <p:cNvGrpSpPr>
            <a:grpSpLocks/>
          </p:cNvGrpSpPr>
          <p:nvPr/>
        </p:nvGrpSpPr>
        <p:grpSpPr bwMode="auto">
          <a:xfrm>
            <a:off x="5388502" y="3053186"/>
            <a:ext cx="2364583" cy="960835"/>
            <a:chOff x="102" y="1294"/>
            <a:chExt cx="1986" cy="807"/>
          </a:xfrm>
        </p:grpSpPr>
        <p:sp>
          <p:nvSpPr>
            <p:cNvPr id="62" name="Rectangle 26">
              <a:extLst>
                <a:ext uri="{FF2B5EF4-FFF2-40B4-BE49-F238E27FC236}">
                  <a16:creationId xmlns:a16="http://schemas.microsoft.com/office/drawing/2014/main" id="{2EDD264A-A709-3A4C-A00D-67F984963850}"/>
                </a:ext>
              </a:extLst>
            </p:cNvPr>
            <p:cNvSpPr>
              <a:spLocks noChangeArrowheads="1"/>
            </p:cNvSpPr>
            <p:nvPr/>
          </p:nvSpPr>
          <p:spPr bwMode="auto">
            <a:xfrm>
              <a:off x="102" y="1314"/>
              <a:ext cx="1976" cy="784"/>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500" kern="0" dirty="0">
                <a:solidFill>
                  <a:srgbClr val="000000"/>
                </a:solidFill>
                <a:latin typeface="Calibri" panose="020F0502020204030204"/>
                <a:cs typeface="+mn-cs"/>
              </a:endParaRPr>
            </a:p>
          </p:txBody>
        </p:sp>
        <p:sp>
          <p:nvSpPr>
            <p:cNvPr id="63" name="Text Box 27">
              <a:extLst>
                <a:ext uri="{FF2B5EF4-FFF2-40B4-BE49-F238E27FC236}">
                  <a16:creationId xmlns:a16="http://schemas.microsoft.com/office/drawing/2014/main" id="{0296BAAF-C3F3-6D4C-8BEA-A71228A41980}"/>
                </a:ext>
              </a:extLst>
            </p:cNvPr>
            <p:cNvSpPr txBox="1">
              <a:spLocks noChangeArrowheads="1"/>
            </p:cNvSpPr>
            <p:nvPr/>
          </p:nvSpPr>
          <p:spPr bwMode="auto">
            <a:xfrm>
              <a:off x="131" y="1294"/>
              <a:ext cx="1957"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i="1" kern="0" dirty="0">
                  <a:solidFill>
                    <a:srgbClr val="CC0000"/>
                  </a:solidFill>
                  <a:latin typeface="Calibri" panose="020F0502020204030204"/>
                  <a:cs typeface="+mn-cs"/>
                </a:rPr>
                <a:t>IP protocol</a:t>
              </a:r>
              <a:endParaRPr lang="en-US" altLang="en-US" sz="1350" kern="0" dirty="0">
                <a:solidFill>
                  <a:srgbClr val="000000"/>
                </a:solidFill>
                <a:latin typeface="Calibri" panose="020F0502020204030204"/>
                <a:cs typeface="+mn-cs"/>
              </a:endParaRPr>
            </a:p>
            <a:p>
              <a:pPr defTabSz="685800">
                <a:lnSpc>
                  <a:spcPct val="95000"/>
                </a:lnSpc>
                <a:buClr>
                  <a:srgbClr val="0000A3"/>
                </a:buClr>
                <a:buFontTx/>
                <a:buChar char="•"/>
                <a:defRPr/>
              </a:pPr>
              <a:r>
                <a:rPr lang="en-US" altLang="en-US" sz="1350" kern="0" dirty="0">
                  <a:solidFill>
                    <a:srgbClr val="000000"/>
                  </a:solidFill>
                  <a:latin typeface="Calibri" panose="020F0502020204030204"/>
                  <a:cs typeface="+mn-cs"/>
                </a:rPr>
                <a:t> datagram format</a:t>
              </a:r>
            </a:p>
            <a:p>
              <a:pPr defTabSz="685800">
                <a:lnSpc>
                  <a:spcPct val="95000"/>
                </a:lnSpc>
                <a:buClr>
                  <a:srgbClr val="0000A3"/>
                </a:buClr>
                <a:buFontTx/>
                <a:buChar char="•"/>
                <a:defRPr/>
              </a:pPr>
              <a:r>
                <a:rPr lang="en-US" altLang="en-US" sz="1350" kern="0" dirty="0">
                  <a:solidFill>
                    <a:srgbClr val="000000"/>
                  </a:solidFill>
                  <a:latin typeface="Calibri" panose="020F0502020204030204"/>
                  <a:cs typeface="+mn-cs"/>
                </a:rPr>
                <a:t> addressing</a:t>
              </a:r>
            </a:p>
            <a:p>
              <a:pPr defTabSz="685800">
                <a:lnSpc>
                  <a:spcPct val="95000"/>
                </a:lnSpc>
                <a:buClr>
                  <a:srgbClr val="0000A3"/>
                </a:buClr>
                <a:buFontTx/>
                <a:buChar char="•"/>
                <a:defRPr/>
              </a:pPr>
              <a:r>
                <a:rPr lang="en-US" altLang="en-US" sz="1350" kern="0" dirty="0">
                  <a:solidFill>
                    <a:srgbClr val="000000"/>
                  </a:solidFill>
                  <a:latin typeface="Calibri" panose="020F0502020204030204"/>
                  <a:cs typeface="+mn-cs"/>
                </a:rPr>
                <a:t> packet handling conventions</a:t>
              </a:r>
              <a:endParaRPr lang="en-US" altLang="en-US" sz="1500" kern="0" dirty="0">
                <a:solidFill>
                  <a:srgbClr val="000000"/>
                </a:solidFill>
                <a:latin typeface="Calibri" panose="020F0502020204030204"/>
                <a:cs typeface="+mn-cs"/>
              </a:endParaRPr>
            </a:p>
          </p:txBody>
        </p:sp>
      </p:grpSp>
      <p:sp>
        <p:nvSpPr>
          <p:cNvPr id="65" name="Rectangle 30">
            <a:extLst>
              <a:ext uri="{FF2B5EF4-FFF2-40B4-BE49-F238E27FC236}">
                <a16:creationId xmlns:a16="http://schemas.microsoft.com/office/drawing/2014/main" id="{D53E8097-7EF9-9F40-A258-C7BAC9FB04F8}"/>
              </a:ext>
            </a:extLst>
          </p:cNvPr>
          <p:cNvSpPr>
            <a:spLocks noChangeArrowheads="1"/>
          </p:cNvSpPr>
          <p:nvPr/>
        </p:nvSpPr>
        <p:spPr bwMode="auto">
          <a:xfrm>
            <a:off x="5792527" y="4067119"/>
            <a:ext cx="1782074" cy="66375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500" kern="0" dirty="0">
              <a:solidFill>
                <a:srgbClr val="000000"/>
              </a:solidFill>
              <a:latin typeface="Calibri" panose="020F0502020204030204"/>
              <a:cs typeface="+mn-cs"/>
            </a:endParaRPr>
          </a:p>
        </p:txBody>
      </p:sp>
      <p:sp>
        <p:nvSpPr>
          <p:cNvPr id="66" name="Text Box 31">
            <a:extLst>
              <a:ext uri="{FF2B5EF4-FFF2-40B4-BE49-F238E27FC236}">
                <a16:creationId xmlns:a16="http://schemas.microsoft.com/office/drawing/2014/main" id="{CA5FE275-A1EE-6149-A25B-AB47FE13C914}"/>
              </a:ext>
            </a:extLst>
          </p:cNvPr>
          <p:cNvSpPr txBox="1">
            <a:spLocks noChangeArrowheads="1"/>
          </p:cNvSpPr>
          <p:nvPr/>
        </p:nvSpPr>
        <p:spPr bwMode="auto">
          <a:xfrm>
            <a:off x="5834514" y="4032367"/>
            <a:ext cx="1841535" cy="75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95000"/>
              </a:lnSpc>
              <a:defRPr/>
            </a:pPr>
            <a:r>
              <a:rPr lang="en-US" altLang="en-US" sz="1800" i="1" kern="0" dirty="0">
                <a:solidFill>
                  <a:srgbClr val="CC0000"/>
                </a:solidFill>
                <a:latin typeface="Calibri" panose="020F0502020204030204"/>
                <a:cs typeface="+mn-cs"/>
              </a:rPr>
              <a:t>ICMP protocol</a:t>
            </a:r>
          </a:p>
          <a:p>
            <a:pPr defTabSz="685800">
              <a:lnSpc>
                <a:spcPct val="95000"/>
              </a:lnSpc>
              <a:buFontTx/>
              <a:buChar char="•"/>
              <a:defRPr/>
            </a:pPr>
            <a:r>
              <a:rPr lang="en-US" altLang="en-US" sz="1350" kern="0" dirty="0">
                <a:solidFill>
                  <a:srgbClr val="000000"/>
                </a:solidFill>
                <a:latin typeface="Calibri" panose="020F0502020204030204"/>
                <a:cs typeface="+mn-cs"/>
              </a:rPr>
              <a:t> error reporting</a:t>
            </a:r>
          </a:p>
          <a:p>
            <a:pPr defTabSz="685800">
              <a:lnSpc>
                <a:spcPct val="95000"/>
              </a:lnSpc>
              <a:buFontTx/>
              <a:buChar char="•"/>
              <a:defRPr/>
            </a:pPr>
            <a:r>
              <a:rPr lang="en-US" altLang="en-US" sz="1350" kern="0" dirty="0">
                <a:solidFill>
                  <a:srgbClr val="000000"/>
                </a:solidFill>
                <a:latin typeface="Calibri" panose="020F0502020204030204"/>
                <a:cs typeface="+mn-cs"/>
              </a:rPr>
              <a:t> router “</a:t>
            </a:r>
            <a:r>
              <a:rPr lang="en-US" altLang="ja-JP" sz="1350" kern="0" dirty="0">
                <a:solidFill>
                  <a:srgbClr val="000000"/>
                </a:solidFill>
                <a:latin typeface="Calibri" panose="020F0502020204030204"/>
                <a:cs typeface="+mn-cs"/>
              </a:rPr>
              <a:t>signaling”</a:t>
            </a:r>
            <a:endParaRPr lang="en-US" altLang="en-US" sz="1500" kern="0" dirty="0">
              <a:solidFill>
                <a:srgbClr val="000000"/>
              </a:solidFill>
              <a:latin typeface="Calibri" panose="020F0502020204030204"/>
              <a:cs typeface="+mn-cs"/>
            </a:endParaRPr>
          </a:p>
        </p:txBody>
      </p:sp>
      <p:sp>
        <p:nvSpPr>
          <p:cNvPr id="67" name="Line 32">
            <a:extLst>
              <a:ext uri="{FF2B5EF4-FFF2-40B4-BE49-F238E27FC236}">
                <a16:creationId xmlns:a16="http://schemas.microsoft.com/office/drawing/2014/main" id="{83D8B023-CCE3-A545-A900-2FBC5363CBA5}"/>
              </a:ext>
            </a:extLst>
          </p:cNvPr>
          <p:cNvSpPr>
            <a:spLocks noChangeShapeType="1"/>
          </p:cNvSpPr>
          <p:nvPr/>
        </p:nvSpPr>
        <p:spPr bwMode="auto">
          <a:xfrm flipV="1">
            <a:off x="2367275" y="2976382"/>
            <a:ext cx="5525046" cy="80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kern="0" dirty="0">
              <a:solidFill>
                <a:srgbClr val="000000"/>
              </a:solidFill>
              <a:latin typeface="Calibri" panose="020F0502020204030204"/>
              <a:ea typeface="ＭＳ Ｐゴシック" panose="020B0600070205080204" pitchFamily="34" charset="-128"/>
              <a:cs typeface="+mn-cs"/>
            </a:endParaRPr>
          </a:p>
        </p:txBody>
      </p:sp>
      <p:sp>
        <p:nvSpPr>
          <p:cNvPr id="68" name="Text Box 33">
            <a:extLst>
              <a:ext uri="{FF2B5EF4-FFF2-40B4-BE49-F238E27FC236}">
                <a16:creationId xmlns:a16="http://schemas.microsoft.com/office/drawing/2014/main" id="{0FCECF46-65B8-9744-948E-304AC0DAC27D}"/>
              </a:ext>
            </a:extLst>
          </p:cNvPr>
          <p:cNvSpPr txBox="1">
            <a:spLocks noChangeArrowheads="1"/>
          </p:cNvSpPr>
          <p:nvPr/>
        </p:nvSpPr>
        <p:spPr bwMode="auto">
          <a:xfrm>
            <a:off x="4010494" y="2596442"/>
            <a:ext cx="21691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kern="0" dirty="0">
                <a:solidFill>
                  <a:srgbClr val="808080"/>
                </a:solidFill>
                <a:latin typeface="Calibri" panose="020F0502020204030204"/>
                <a:cs typeface="+mn-cs"/>
              </a:rPr>
              <a:t>transport layer: TCP, UDP</a:t>
            </a:r>
            <a:endParaRPr lang="en-US" altLang="en-US" sz="1500" kern="0" dirty="0">
              <a:solidFill>
                <a:srgbClr val="000000"/>
              </a:solidFill>
              <a:latin typeface="Calibri" panose="020F0502020204030204"/>
              <a:cs typeface="+mn-cs"/>
            </a:endParaRPr>
          </a:p>
        </p:txBody>
      </p:sp>
      <p:sp>
        <p:nvSpPr>
          <p:cNvPr id="69" name="Text Box 34">
            <a:extLst>
              <a:ext uri="{FF2B5EF4-FFF2-40B4-BE49-F238E27FC236}">
                <a16:creationId xmlns:a16="http://schemas.microsoft.com/office/drawing/2014/main" id="{F0EDF1E8-9470-B34D-B8BA-67D4C38586E9}"/>
              </a:ext>
            </a:extLst>
          </p:cNvPr>
          <p:cNvSpPr txBox="1">
            <a:spLocks noChangeArrowheads="1"/>
          </p:cNvSpPr>
          <p:nvPr/>
        </p:nvSpPr>
        <p:spPr bwMode="auto">
          <a:xfrm>
            <a:off x="4621461" y="4859019"/>
            <a:ext cx="89319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kern="0" dirty="0">
                <a:solidFill>
                  <a:srgbClr val="808080"/>
                </a:solidFill>
                <a:latin typeface="Calibri" panose="020F0502020204030204"/>
                <a:cs typeface="+mn-cs"/>
              </a:rPr>
              <a:t>link layer</a:t>
            </a:r>
            <a:endParaRPr lang="en-US" altLang="en-US" sz="1500" kern="0" dirty="0">
              <a:solidFill>
                <a:srgbClr val="000000"/>
              </a:solidFill>
              <a:latin typeface="Calibri" panose="020F0502020204030204"/>
              <a:cs typeface="+mn-cs"/>
            </a:endParaRPr>
          </a:p>
        </p:txBody>
      </p:sp>
      <p:sp>
        <p:nvSpPr>
          <p:cNvPr id="70" name="Text Box 35">
            <a:extLst>
              <a:ext uri="{FF2B5EF4-FFF2-40B4-BE49-F238E27FC236}">
                <a16:creationId xmlns:a16="http://schemas.microsoft.com/office/drawing/2014/main" id="{DC66EFC2-D14F-D54B-94E4-C02AED9BE40C}"/>
              </a:ext>
            </a:extLst>
          </p:cNvPr>
          <p:cNvSpPr txBox="1">
            <a:spLocks noChangeArrowheads="1"/>
          </p:cNvSpPr>
          <p:nvPr/>
        </p:nvSpPr>
        <p:spPr bwMode="auto">
          <a:xfrm>
            <a:off x="4529646" y="5240683"/>
            <a:ext cx="124104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kern="0" dirty="0">
                <a:solidFill>
                  <a:srgbClr val="808080"/>
                </a:solidFill>
                <a:latin typeface="Calibri" panose="020F0502020204030204"/>
                <a:cs typeface="+mn-cs"/>
              </a:rPr>
              <a:t>physical layer</a:t>
            </a:r>
            <a:endParaRPr lang="en-US" altLang="en-US" sz="1500" kern="0" dirty="0">
              <a:solidFill>
                <a:srgbClr val="000000"/>
              </a:solidFill>
              <a:latin typeface="Calibri" panose="020F0502020204030204"/>
              <a:cs typeface="+mn-cs"/>
            </a:endParaRPr>
          </a:p>
        </p:txBody>
      </p:sp>
      <p:sp>
        <p:nvSpPr>
          <p:cNvPr id="71" name="Text Box 36">
            <a:extLst>
              <a:ext uri="{FF2B5EF4-FFF2-40B4-BE49-F238E27FC236}">
                <a16:creationId xmlns:a16="http://schemas.microsoft.com/office/drawing/2014/main" id="{443CA5C2-E267-9843-988A-10AA069D7A88}"/>
              </a:ext>
            </a:extLst>
          </p:cNvPr>
          <p:cNvSpPr txBox="1">
            <a:spLocks noChangeArrowheads="1"/>
          </p:cNvSpPr>
          <p:nvPr/>
        </p:nvSpPr>
        <p:spPr bwMode="auto">
          <a:xfrm>
            <a:off x="1201397" y="3571427"/>
            <a:ext cx="110158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2100" kern="0" dirty="0">
                <a:solidFill>
                  <a:srgbClr val="CC0000"/>
                </a:solidFill>
                <a:latin typeface="Calibri" panose="020F0502020204030204"/>
                <a:cs typeface="+mn-cs"/>
              </a:rPr>
              <a:t>network</a:t>
            </a:r>
          </a:p>
          <a:p>
            <a:pPr algn="r" defTabSz="685800">
              <a:defRPr/>
            </a:pPr>
            <a:r>
              <a:rPr lang="en-US" altLang="en-US" sz="2100" kern="0" dirty="0">
                <a:solidFill>
                  <a:srgbClr val="CC0000"/>
                </a:solidFill>
                <a:latin typeface="Calibri" panose="020F0502020204030204"/>
                <a:cs typeface="+mn-cs"/>
              </a:rPr>
              <a:t>layer</a:t>
            </a:r>
            <a:endParaRPr lang="en-US" altLang="en-US" sz="1500" kern="0" dirty="0">
              <a:solidFill>
                <a:srgbClr val="CC0000"/>
              </a:solidFill>
              <a:latin typeface="Calibri" panose="020F0502020204030204"/>
              <a:cs typeface="+mn-cs"/>
            </a:endParaRPr>
          </a:p>
        </p:txBody>
      </p:sp>
      <p:sp>
        <p:nvSpPr>
          <p:cNvPr id="72" name="Line 37">
            <a:extLst>
              <a:ext uri="{FF2B5EF4-FFF2-40B4-BE49-F238E27FC236}">
                <a16:creationId xmlns:a16="http://schemas.microsoft.com/office/drawing/2014/main" id="{3FA09A96-5FBE-6E4C-B57D-75ADA055202E}"/>
              </a:ext>
            </a:extLst>
          </p:cNvPr>
          <p:cNvSpPr>
            <a:spLocks noChangeShapeType="1"/>
          </p:cNvSpPr>
          <p:nvPr/>
        </p:nvSpPr>
        <p:spPr bwMode="auto">
          <a:xfrm flipV="1">
            <a:off x="2160107" y="2991592"/>
            <a:ext cx="0" cy="557213"/>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dirty="0">
              <a:solidFill>
                <a:srgbClr val="000000"/>
              </a:solidFill>
              <a:latin typeface="Calibri" panose="020F0502020204030204"/>
              <a:ea typeface="ＭＳ Ｐゴシック" panose="020B0600070205080204" pitchFamily="34" charset="-128"/>
              <a:cs typeface="+mn-cs"/>
            </a:endParaRPr>
          </a:p>
        </p:txBody>
      </p:sp>
      <p:sp>
        <p:nvSpPr>
          <p:cNvPr id="73" name="Line 38">
            <a:extLst>
              <a:ext uri="{FF2B5EF4-FFF2-40B4-BE49-F238E27FC236}">
                <a16:creationId xmlns:a16="http://schemas.microsoft.com/office/drawing/2014/main" id="{F1A87A3C-ABBA-1445-B932-9F07DDB1DC8B}"/>
              </a:ext>
            </a:extLst>
          </p:cNvPr>
          <p:cNvSpPr>
            <a:spLocks noChangeShapeType="1"/>
          </p:cNvSpPr>
          <p:nvPr/>
        </p:nvSpPr>
        <p:spPr bwMode="auto">
          <a:xfrm>
            <a:off x="2170934" y="4241748"/>
            <a:ext cx="0" cy="557213"/>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500" dirty="0">
              <a:solidFill>
                <a:srgbClr val="000000"/>
              </a:solidFill>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C8E5DB8E-5758-7A40-B6B5-7D4AF5690956}"/>
              </a:ext>
            </a:extLst>
          </p:cNvPr>
          <p:cNvGrpSpPr/>
          <p:nvPr/>
        </p:nvGrpSpPr>
        <p:grpSpPr>
          <a:xfrm>
            <a:off x="2555899" y="3177329"/>
            <a:ext cx="2765498" cy="1491171"/>
            <a:chOff x="3407866" y="3093438"/>
            <a:chExt cx="3687330" cy="1988228"/>
          </a:xfrm>
        </p:grpSpPr>
        <p:grpSp>
          <p:nvGrpSpPr>
            <p:cNvPr id="43" name="Group 6">
              <a:extLst>
                <a:ext uri="{FF2B5EF4-FFF2-40B4-BE49-F238E27FC236}">
                  <a16:creationId xmlns:a16="http://schemas.microsoft.com/office/drawing/2014/main" id="{871F3AA1-3276-FB48-99A0-4DB2EA4E1228}"/>
                </a:ext>
              </a:extLst>
            </p:cNvPr>
            <p:cNvGrpSpPr>
              <a:grpSpLocks/>
            </p:cNvGrpSpPr>
            <p:nvPr/>
          </p:nvGrpSpPr>
          <p:grpSpPr bwMode="auto">
            <a:xfrm>
              <a:off x="5700768" y="3657572"/>
              <a:ext cx="1394428" cy="1171575"/>
              <a:chOff x="3957" y="2910"/>
              <a:chExt cx="679" cy="738"/>
            </a:xfrm>
          </p:grpSpPr>
          <p:sp>
            <p:nvSpPr>
              <p:cNvPr id="45" name="Rectangle 8">
                <a:extLst>
                  <a:ext uri="{FF2B5EF4-FFF2-40B4-BE49-F238E27FC236}">
                    <a16:creationId xmlns:a16="http://schemas.microsoft.com/office/drawing/2014/main" id="{BA7260F4-B2A7-AF47-BF92-9B85CFE6FC13}"/>
                  </a:ext>
                </a:extLst>
              </p:cNvPr>
              <p:cNvSpPr>
                <a:spLocks noChangeArrowheads="1"/>
              </p:cNvSpPr>
              <p:nvPr/>
            </p:nvSpPr>
            <p:spPr bwMode="auto">
              <a:xfrm>
                <a:off x="3996" y="2910"/>
                <a:ext cx="582" cy="73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500" kern="0" dirty="0">
                  <a:solidFill>
                    <a:srgbClr val="000000"/>
                  </a:solidFill>
                  <a:latin typeface="Calibri" panose="020F0502020204030204"/>
                  <a:cs typeface="+mn-cs"/>
                </a:endParaRPr>
              </a:p>
            </p:txBody>
          </p:sp>
          <p:sp>
            <p:nvSpPr>
              <p:cNvPr id="46" name="Text Box 9">
                <a:extLst>
                  <a:ext uri="{FF2B5EF4-FFF2-40B4-BE49-F238E27FC236}">
                    <a16:creationId xmlns:a16="http://schemas.microsoft.com/office/drawing/2014/main" id="{C24F447E-295B-5343-A770-64A4288623FA}"/>
                  </a:ext>
                </a:extLst>
              </p:cNvPr>
              <p:cNvSpPr txBox="1">
                <a:spLocks noChangeArrowheads="1"/>
              </p:cNvSpPr>
              <p:nvPr/>
            </p:nvSpPr>
            <p:spPr bwMode="auto">
              <a:xfrm>
                <a:off x="3957" y="3071"/>
                <a:ext cx="67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500" kern="0" dirty="0">
                    <a:solidFill>
                      <a:srgbClr val="000000"/>
                    </a:solidFill>
                    <a:latin typeface="Calibri" panose="020F0502020204030204"/>
                    <a:cs typeface="+mn-cs"/>
                  </a:rPr>
                  <a:t>forwarding</a:t>
                </a:r>
              </a:p>
              <a:p>
                <a:pPr algn="ctr" defTabSz="685800">
                  <a:defRPr/>
                </a:pPr>
                <a:r>
                  <a:rPr lang="en-US" altLang="en-US" sz="1500" kern="0" dirty="0">
                    <a:solidFill>
                      <a:srgbClr val="000000"/>
                    </a:solidFill>
                    <a:latin typeface="Calibri" panose="020F0502020204030204"/>
                    <a:cs typeface="+mn-cs"/>
                  </a:rPr>
                  <a:t>table</a:t>
                </a:r>
              </a:p>
            </p:txBody>
          </p:sp>
          <p:sp>
            <p:nvSpPr>
              <p:cNvPr id="47" name="Line 10">
                <a:extLst>
                  <a:ext uri="{FF2B5EF4-FFF2-40B4-BE49-F238E27FC236}">
                    <a16:creationId xmlns:a16="http://schemas.microsoft.com/office/drawing/2014/main" id="{A1A6378B-7AD4-9543-A13E-9D075DF319CB}"/>
                  </a:ext>
                </a:extLst>
              </p:cNvPr>
              <p:cNvSpPr>
                <a:spLocks noChangeShapeType="1"/>
              </p:cNvSpPr>
              <p:nvPr/>
            </p:nvSpPr>
            <p:spPr bwMode="auto">
              <a:xfrm>
                <a:off x="4065" y="2994"/>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kern="0" dirty="0">
                  <a:solidFill>
                    <a:srgbClr val="000000"/>
                  </a:solidFill>
                  <a:latin typeface="Calibri" panose="020F0502020204030204"/>
                  <a:ea typeface="ＭＳ Ｐゴシック" panose="020B0600070205080204" pitchFamily="34" charset="-128"/>
                  <a:cs typeface="+mn-cs"/>
                </a:endParaRPr>
              </a:p>
            </p:txBody>
          </p:sp>
          <p:sp>
            <p:nvSpPr>
              <p:cNvPr id="48" name="Line 11">
                <a:extLst>
                  <a:ext uri="{FF2B5EF4-FFF2-40B4-BE49-F238E27FC236}">
                    <a16:creationId xmlns:a16="http://schemas.microsoft.com/office/drawing/2014/main" id="{AFF84EEF-BF82-EE46-A8CD-990D38D7B888}"/>
                  </a:ext>
                </a:extLst>
              </p:cNvPr>
              <p:cNvSpPr>
                <a:spLocks noChangeShapeType="1"/>
              </p:cNvSpPr>
              <p:nvPr/>
            </p:nvSpPr>
            <p:spPr bwMode="auto">
              <a:xfrm>
                <a:off x="4071" y="304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kern="0" dirty="0">
                  <a:solidFill>
                    <a:srgbClr val="000000"/>
                  </a:solidFill>
                  <a:latin typeface="Calibri" panose="020F0502020204030204"/>
                  <a:ea typeface="ＭＳ Ｐゴシック" panose="020B0600070205080204" pitchFamily="34" charset="-128"/>
                  <a:cs typeface="+mn-cs"/>
                </a:endParaRPr>
              </a:p>
            </p:txBody>
          </p:sp>
          <p:sp>
            <p:nvSpPr>
              <p:cNvPr id="49" name="Line 12">
                <a:extLst>
                  <a:ext uri="{FF2B5EF4-FFF2-40B4-BE49-F238E27FC236}">
                    <a16:creationId xmlns:a16="http://schemas.microsoft.com/office/drawing/2014/main" id="{F9BAE992-9BF7-104C-8ECA-81D34B658B5E}"/>
                  </a:ext>
                </a:extLst>
              </p:cNvPr>
              <p:cNvSpPr>
                <a:spLocks noChangeShapeType="1"/>
              </p:cNvSpPr>
              <p:nvPr/>
            </p:nvSpPr>
            <p:spPr bwMode="auto">
              <a:xfrm>
                <a:off x="4074" y="3102"/>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kern="0" dirty="0">
                  <a:solidFill>
                    <a:srgbClr val="000000"/>
                  </a:solidFill>
                  <a:latin typeface="Calibri" panose="020F0502020204030204"/>
                  <a:ea typeface="ＭＳ Ｐゴシック" panose="020B0600070205080204" pitchFamily="34" charset="-128"/>
                  <a:cs typeface="+mn-cs"/>
                </a:endParaRPr>
              </a:p>
            </p:txBody>
          </p:sp>
          <p:sp>
            <p:nvSpPr>
              <p:cNvPr id="50" name="Line 13">
                <a:extLst>
                  <a:ext uri="{FF2B5EF4-FFF2-40B4-BE49-F238E27FC236}">
                    <a16:creationId xmlns:a16="http://schemas.microsoft.com/office/drawing/2014/main" id="{3429694D-F679-004A-9DBC-A3A9033DE14F}"/>
                  </a:ext>
                </a:extLst>
              </p:cNvPr>
              <p:cNvSpPr>
                <a:spLocks noChangeShapeType="1"/>
              </p:cNvSpPr>
              <p:nvPr/>
            </p:nvSpPr>
            <p:spPr bwMode="auto">
              <a:xfrm>
                <a:off x="4065" y="3477"/>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kern="0" dirty="0">
                  <a:solidFill>
                    <a:srgbClr val="000000"/>
                  </a:solidFill>
                  <a:latin typeface="Calibri" panose="020F0502020204030204"/>
                  <a:ea typeface="ＭＳ Ｐゴシック" panose="020B0600070205080204" pitchFamily="34" charset="-128"/>
                  <a:cs typeface="+mn-cs"/>
                </a:endParaRPr>
              </a:p>
            </p:txBody>
          </p:sp>
          <p:sp>
            <p:nvSpPr>
              <p:cNvPr id="51" name="Line 14">
                <a:extLst>
                  <a:ext uri="{FF2B5EF4-FFF2-40B4-BE49-F238E27FC236}">
                    <a16:creationId xmlns:a16="http://schemas.microsoft.com/office/drawing/2014/main" id="{76EE42B6-BAC1-4944-9196-448650DA216C}"/>
                  </a:ext>
                </a:extLst>
              </p:cNvPr>
              <p:cNvSpPr>
                <a:spLocks noChangeShapeType="1"/>
              </p:cNvSpPr>
              <p:nvPr/>
            </p:nvSpPr>
            <p:spPr bwMode="auto">
              <a:xfrm>
                <a:off x="4068" y="352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kern="0" dirty="0">
                  <a:solidFill>
                    <a:srgbClr val="000000"/>
                  </a:solidFill>
                  <a:latin typeface="Calibri" panose="020F0502020204030204"/>
                  <a:ea typeface="ＭＳ Ｐゴシック" panose="020B0600070205080204" pitchFamily="34" charset="-128"/>
                  <a:cs typeface="+mn-cs"/>
                </a:endParaRPr>
              </a:p>
            </p:txBody>
          </p:sp>
          <p:sp>
            <p:nvSpPr>
              <p:cNvPr id="52" name="Line 15">
                <a:extLst>
                  <a:ext uri="{FF2B5EF4-FFF2-40B4-BE49-F238E27FC236}">
                    <a16:creationId xmlns:a16="http://schemas.microsoft.com/office/drawing/2014/main" id="{F59AD1B5-E124-0149-BDFB-A6D75F8BE6E8}"/>
                  </a:ext>
                </a:extLst>
              </p:cNvPr>
              <p:cNvSpPr>
                <a:spLocks noChangeShapeType="1"/>
              </p:cNvSpPr>
              <p:nvPr/>
            </p:nvSpPr>
            <p:spPr bwMode="auto">
              <a:xfrm>
                <a:off x="4071" y="3579"/>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500" kern="0" dirty="0">
                  <a:solidFill>
                    <a:srgbClr val="000000"/>
                  </a:solidFill>
                  <a:latin typeface="Calibri" panose="020F0502020204030204"/>
                  <a:ea typeface="ＭＳ Ｐゴシック" panose="020B0600070205080204" pitchFamily="34" charset="-128"/>
                  <a:cs typeface="+mn-cs"/>
                </a:endParaRPr>
              </a:p>
            </p:txBody>
          </p:sp>
        </p:grpSp>
        <p:sp>
          <p:nvSpPr>
            <p:cNvPr id="57" name="Rectangle 21">
              <a:extLst>
                <a:ext uri="{FF2B5EF4-FFF2-40B4-BE49-F238E27FC236}">
                  <a16:creationId xmlns:a16="http://schemas.microsoft.com/office/drawing/2014/main" id="{D79EAD81-D7BF-7740-89CA-28286122F096}"/>
                </a:ext>
              </a:extLst>
            </p:cNvPr>
            <p:cNvSpPr>
              <a:spLocks noChangeArrowheads="1"/>
            </p:cNvSpPr>
            <p:nvPr/>
          </p:nvSpPr>
          <p:spPr bwMode="auto">
            <a:xfrm>
              <a:off x="3407866" y="3093438"/>
              <a:ext cx="2048551" cy="198822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500" kern="0" dirty="0">
                <a:solidFill>
                  <a:srgbClr val="000000"/>
                </a:solidFill>
                <a:latin typeface="Calibri" panose="020F0502020204030204"/>
                <a:cs typeface="+mn-cs"/>
              </a:endParaRPr>
            </a:p>
          </p:txBody>
        </p:sp>
        <p:sp>
          <p:nvSpPr>
            <p:cNvPr id="58" name="Text Box 22">
              <a:extLst>
                <a:ext uri="{FF2B5EF4-FFF2-40B4-BE49-F238E27FC236}">
                  <a16:creationId xmlns:a16="http://schemas.microsoft.com/office/drawing/2014/main" id="{468D56E5-617A-EB4B-A291-7109B25CF16E}"/>
                </a:ext>
              </a:extLst>
            </p:cNvPr>
            <p:cNvSpPr txBox="1">
              <a:spLocks noChangeArrowheads="1"/>
            </p:cNvSpPr>
            <p:nvPr/>
          </p:nvSpPr>
          <p:spPr bwMode="auto">
            <a:xfrm>
              <a:off x="3446597" y="3128879"/>
              <a:ext cx="212521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i="1" kern="0" dirty="0">
                  <a:solidFill>
                    <a:srgbClr val="CC0000"/>
                  </a:solidFill>
                  <a:latin typeface="Calibri" panose="020F0502020204030204"/>
                  <a:cs typeface="+mn-cs"/>
                </a:rPr>
                <a:t>Path-selection  algorithms: </a:t>
              </a:r>
              <a:r>
                <a:rPr lang="en-US" altLang="en-US" sz="1500" kern="0" dirty="0">
                  <a:latin typeface="Calibri" panose="020F0502020204030204"/>
                  <a:cs typeface="+mn-cs"/>
                </a:rPr>
                <a:t>implemented in </a:t>
              </a:r>
            </a:p>
            <a:p>
              <a:pPr marL="171450" indent="-128588" defTabSz="685800">
                <a:buClr>
                  <a:srgbClr val="0000A3"/>
                </a:buClr>
                <a:buFont typeface="Arial" panose="020B0604020202020204" pitchFamily="34" charset="0"/>
                <a:buChar char="•"/>
                <a:tabLst>
                  <a:tab pos="40481" algn="l"/>
                  <a:tab pos="83344" algn="l"/>
                </a:tabLst>
                <a:defRPr/>
              </a:pPr>
              <a:r>
                <a:rPr lang="en-US" altLang="en-US" sz="1350" kern="0" dirty="0">
                  <a:solidFill>
                    <a:srgbClr val="000000"/>
                  </a:solidFill>
                  <a:latin typeface="Calibri" panose="020F0502020204030204"/>
                </a:rPr>
                <a:t>routing protocols (OSPF, BGP)</a:t>
              </a:r>
            </a:p>
            <a:p>
              <a:pPr marL="171450" indent="-128588" defTabSz="685800">
                <a:buClr>
                  <a:srgbClr val="0000A3"/>
                </a:buClr>
                <a:buFont typeface="Arial" panose="020B0604020202020204" pitchFamily="34" charset="0"/>
                <a:buChar char="•"/>
                <a:tabLst>
                  <a:tab pos="40481" algn="l"/>
                  <a:tab pos="83344" algn="l"/>
                </a:tabLst>
                <a:defRPr/>
              </a:pPr>
              <a:r>
                <a:rPr lang="en-US" altLang="en-US" sz="1350" kern="0" dirty="0">
                  <a:solidFill>
                    <a:srgbClr val="000000"/>
                  </a:solidFill>
                  <a:latin typeface="Calibri" panose="020F0502020204030204"/>
                  <a:cs typeface="+mn-cs"/>
                </a:rPr>
                <a:t>SDN controller</a:t>
              </a:r>
              <a:endParaRPr lang="en-US" altLang="en-US" sz="1500" kern="0" dirty="0">
                <a:solidFill>
                  <a:srgbClr val="000000"/>
                </a:solidFill>
                <a:latin typeface="Calibri" panose="020F0502020204030204"/>
                <a:cs typeface="+mn-cs"/>
              </a:endParaRPr>
            </a:p>
          </p:txBody>
        </p:sp>
        <p:sp>
          <p:nvSpPr>
            <p:cNvPr id="74" name="Bent Arrow 73">
              <a:extLst>
                <a:ext uri="{FF2B5EF4-FFF2-40B4-BE49-F238E27FC236}">
                  <a16:creationId xmlns:a16="http://schemas.microsoft.com/office/drawing/2014/main" id="{0C3DF2E4-3C65-BB46-9EC4-94CCFD39934B}"/>
                </a:ext>
              </a:extLst>
            </p:cNvPr>
            <p:cNvSpPr/>
            <p:nvPr/>
          </p:nvSpPr>
          <p:spPr>
            <a:xfrm rot="5400000">
              <a:off x="5728412" y="2923460"/>
              <a:ext cx="479687"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black"/>
                </a:solidFill>
                <a:latin typeface="Calibri" panose="020F0502020204030204"/>
              </a:endParaRPr>
            </a:p>
          </p:txBody>
        </p:sp>
      </p:grpSp>
    </p:spTree>
    <p:extLst>
      <p:ext uri="{BB962C8B-B14F-4D97-AF65-F5344CB8AC3E}">
        <p14:creationId xmlns:p14="http://schemas.microsoft.com/office/powerpoint/2010/main" val="20447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dissolve">
                                      <p:cBhvr>
                                        <p:cTn id="2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53319" y="1934200"/>
            <a:ext cx="8394590"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16" indent="-255985" defTabSz="685800" fontAlgn="auto">
              <a:spcBef>
                <a:spcPts val="750"/>
              </a:spcBef>
              <a:spcAft>
                <a:spcPts val="0"/>
              </a:spcAft>
              <a:defRPr/>
            </a:pPr>
            <a:r>
              <a:rPr lang="en-US" altLang="en-US" sz="2400" dirty="0">
                <a:solidFill>
                  <a:srgbClr val="CC0000"/>
                </a:solidFill>
                <a:latin typeface="Calibri" panose="020F0502020204030204"/>
                <a:ea typeface="ＭＳ Ｐゴシック" panose="020B0600070205080204" pitchFamily="34" charset="-128"/>
                <a:cs typeface="ＭＳ Ｐゴシック" panose="020B0600070205080204" pitchFamily="34" charset="-128"/>
              </a:rPr>
              <a:t>initial motivation:</a:t>
            </a: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32-bit IPv4 address space would be completely allocated  </a:t>
            </a:r>
          </a:p>
          <a:p>
            <a:pPr marL="353616" indent="-255985" defTabSz="685800" fontAlgn="auto">
              <a:spcBef>
                <a:spcPts val="750"/>
              </a:spcBef>
              <a:spcAft>
                <a:spcPts val="0"/>
              </a:spcAft>
              <a:defRPr/>
            </a:pP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additional motivation:</a:t>
            </a:r>
          </a:p>
          <a:p>
            <a:pPr marL="521494" lvl="1" indent="-173831" defTabSz="685800" fontAlgn="auto">
              <a:spcBef>
                <a:spcPts val="375"/>
              </a:spcBef>
              <a:spcAft>
                <a:spcPts val="0"/>
              </a:spcAft>
              <a:defRPr/>
            </a:pPr>
            <a:r>
              <a:rPr lang="en-US" altLang="en-US" sz="2100" dirty="0">
                <a:solidFill>
                  <a:prstClr val="black"/>
                </a:solidFill>
                <a:latin typeface="Calibri" panose="020F0502020204030204"/>
                <a:ea typeface="ＭＳ Ｐゴシック" panose="020B0600070205080204" pitchFamily="34" charset="-128"/>
              </a:rPr>
              <a:t>speed processing/forwarding: 40-byte fixed length header</a:t>
            </a:r>
          </a:p>
          <a:p>
            <a:pPr marL="521494" lvl="1" indent="-173831" defTabSz="685800" fontAlgn="auto">
              <a:spcBef>
                <a:spcPts val="375"/>
              </a:spcBef>
              <a:spcAft>
                <a:spcPts val="0"/>
              </a:spcAft>
              <a:defRPr/>
            </a:pPr>
            <a:r>
              <a:rPr lang="en-US" altLang="en-US" sz="2100" dirty="0">
                <a:solidFill>
                  <a:prstClr val="black"/>
                </a:solidFill>
                <a:latin typeface="Calibri" panose="020F0502020204030204"/>
                <a:ea typeface="ＭＳ Ｐゴシック" panose="020B0600070205080204" pitchFamily="34" charset="-128"/>
              </a:rPr>
              <a:t>e</a:t>
            </a:r>
            <a:r>
              <a:rPr lang="en-US" altLang="en-US" sz="2100" dirty="0" err="1">
                <a:solidFill>
                  <a:prstClr val="black"/>
                </a:solidFill>
                <a:latin typeface="Calibri" panose="020F0502020204030204"/>
                <a:ea typeface="ＭＳ Ｐゴシック" panose="020B0600070205080204" pitchFamily="34" charset="-128"/>
              </a:rPr>
              <a:t>nable</a:t>
            </a:r>
            <a:r>
              <a:rPr lang="en-US" altLang="en-US" sz="2100" dirty="0">
                <a:solidFill>
                  <a:prstClr val="black"/>
                </a:solidFill>
                <a:latin typeface="Calibri" panose="020F0502020204030204"/>
                <a:ea typeface="ＭＳ Ｐゴシック" panose="020B0600070205080204" pitchFamily="34" charset="-128"/>
              </a:rPr>
              <a:t> different network-layer treatment of “flows”</a:t>
            </a:r>
          </a:p>
          <a:p>
            <a:pPr marL="521494" lvl="1" indent="-173831" defTabSz="685800" fontAlgn="auto">
              <a:spcBef>
                <a:spcPts val="375"/>
              </a:spcBef>
              <a:spcAft>
                <a:spcPts val="0"/>
              </a:spcAft>
              <a:defRPr/>
            </a:pPr>
            <a:endParaRPr lang="en-US" altLang="en-US" sz="2100" dirty="0">
              <a:solidFill>
                <a:prstClr val="black"/>
              </a:solidFill>
              <a:latin typeface="Calibri" panose="020F0502020204030204"/>
              <a:ea typeface="ＭＳ Ｐゴシック" panose="020B0600070205080204" pitchFamily="34" charset="-12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527466" y="1068123"/>
            <a:ext cx="7886700" cy="800963"/>
          </a:xfrm>
        </p:spPr>
        <p:txBody>
          <a:bodyPr>
            <a:normAutofit/>
          </a:bodyPr>
          <a:lstStyle/>
          <a:p>
            <a:r>
              <a:rPr lang="en-US" sz="3600" dirty="0"/>
              <a:t>IPv6: motivation</a:t>
            </a:r>
          </a:p>
        </p:txBody>
      </p:sp>
    </p:spTree>
    <p:extLst>
      <p:ext uri="{BB962C8B-B14F-4D97-AF65-F5344CB8AC3E}">
        <p14:creationId xmlns:p14="http://schemas.microsoft.com/office/powerpoint/2010/main" val="341878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527466" y="1068123"/>
            <a:ext cx="7886700" cy="800963"/>
          </a:xfrm>
        </p:spPr>
        <p:txBody>
          <a:bodyPr>
            <a:normAutofit/>
          </a:bodyPr>
          <a:lstStyle/>
          <a:p>
            <a:r>
              <a:rPr lang="en-US" sz="3600" dirty="0"/>
              <a:t>IPv6 datagram format</a:t>
            </a:r>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2798851" y="2471375"/>
            <a:ext cx="3561159" cy="2113359"/>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2800042" y="2703547"/>
            <a:ext cx="35456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3288197" y="2478520"/>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3804929" y="2476138"/>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4500254" y="2699976"/>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5359885" y="2702357"/>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2790516" y="3844166"/>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2803613" y="3364344"/>
            <a:ext cx="35706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2792898" y="2927384"/>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3925669" y="4052939"/>
            <a:ext cx="13388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3695816" y="3396491"/>
            <a:ext cx="1685077"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350" dirty="0">
                <a:solidFill>
                  <a:prstClr val="black"/>
                </a:solidFill>
                <a:cs typeface="+mn-cs"/>
              </a:rPr>
              <a:t>destination address</a:t>
            </a:r>
          </a:p>
          <a:p>
            <a:pPr algn="ctr" defTabSz="685800" eaLnBrk="1" fontAlgn="auto" hangingPunct="1">
              <a:lnSpc>
                <a:spcPct val="85000"/>
              </a:lnSpc>
              <a:spcBef>
                <a:spcPts val="0"/>
              </a:spcBef>
              <a:spcAft>
                <a:spcPts val="0"/>
              </a:spcAft>
              <a:defRPr/>
            </a:pPr>
            <a:r>
              <a:rPr lang="en-US" altLang="en-US" sz="1350" dirty="0">
                <a:solidFill>
                  <a:prstClr val="black"/>
                </a:solidFill>
                <a:cs typeface="+mn-cs"/>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3821175" y="2941672"/>
            <a:ext cx="1367682"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350" dirty="0">
                <a:solidFill>
                  <a:prstClr val="black"/>
                </a:solidFill>
                <a:cs typeface="+mn-cs"/>
              </a:rPr>
              <a:t>source address</a:t>
            </a:r>
          </a:p>
          <a:p>
            <a:pPr algn="ctr" defTabSz="685800" eaLnBrk="1" fontAlgn="auto" hangingPunct="1">
              <a:lnSpc>
                <a:spcPct val="85000"/>
              </a:lnSpc>
              <a:spcBef>
                <a:spcPts val="0"/>
              </a:spcBef>
              <a:spcAft>
                <a:spcPts val="0"/>
              </a:spcAft>
              <a:defRPr/>
            </a:pPr>
            <a:r>
              <a:rPr lang="en-US" altLang="en-US" sz="1350" dirty="0">
                <a:solidFill>
                  <a:prstClr val="black"/>
                </a:solidFill>
                <a:cs typeface="+mn-cs"/>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3163182" y="2677353"/>
            <a:ext cx="106952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4499064" y="2683306"/>
            <a:ext cx="80983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5440848" y="2672590"/>
            <a:ext cx="82907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4593123" y="2452325"/>
            <a:ext cx="90601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3377494" y="2441609"/>
            <a:ext cx="37702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pri</a:t>
            </a: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2847666" y="2447563"/>
            <a:ext cx="42511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2772244" y="2298424"/>
            <a:ext cx="36123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r>
              <a:rPr lang="en-US" sz="1350" dirty="0">
                <a:solidFill>
                  <a:prstClr val="black"/>
                </a:solidFill>
                <a:latin typeface="Calibri" panose="020F0502020204030204"/>
                <a:ea typeface="+mn-ea"/>
                <a:cs typeface="+mn-cs"/>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4166465" y="2155549"/>
            <a:ext cx="694421"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19269" y="2284292"/>
            <a:ext cx="3299792" cy="840230"/>
            <a:chOff x="159026" y="1902722"/>
            <a:chExt cx="4399722" cy="1120307"/>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1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1" fontAlgn="auto" hangingPunct="1">
                <a:lnSpc>
                  <a:spcPct val="90000"/>
                </a:lnSpc>
                <a:spcBef>
                  <a:spcPts val="0"/>
                </a:spcBef>
                <a:spcAft>
                  <a:spcPts val="0"/>
                </a:spcAft>
                <a:defRPr/>
              </a:pPr>
              <a:r>
                <a:rPr lang="en-US" altLang="en-US" sz="1800" dirty="0">
                  <a:solidFill>
                    <a:srgbClr val="C00000"/>
                  </a:solidFill>
                  <a:latin typeface="Calibri" panose="020F0502020204030204"/>
                  <a:cs typeface="+mn-cs"/>
                </a:rPr>
                <a:t>priority:  </a:t>
              </a:r>
              <a:r>
                <a:rPr lang="en-US" altLang="en-US" sz="1800" dirty="0">
                  <a:solidFill>
                    <a:prstClr val="black"/>
                  </a:solidFill>
                  <a:latin typeface="Calibri" panose="020F0502020204030204"/>
                  <a:cs typeface="+mn-cs"/>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5610639" y="1927491"/>
            <a:ext cx="3374334" cy="1089529"/>
            <a:chOff x="7480852" y="1426988"/>
            <a:chExt cx="4499112" cy="1452705"/>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45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90000"/>
                </a:lnSpc>
                <a:spcBef>
                  <a:spcPts val="0"/>
                </a:spcBef>
                <a:spcAft>
                  <a:spcPts val="0"/>
                </a:spcAft>
                <a:defRPr/>
              </a:pPr>
              <a:r>
                <a:rPr lang="en-US" altLang="en-US" sz="1800" dirty="0">
                  <a:solidFill>
                    <a:srgbClr val="C00000"/>
                  </a:solidFill>
                  <a:latin typeface="Calibri" panose="020F0502020204030204"/>
                  <a:cs typeface="+mn-cs"/>
                </a:rPr>
                <a:t>flow label: </a:t>
              </a:r>
              <a:r>
                <a:rPr lang="en-US" altLang="en-US" sz="1800" dirty="0">
                  <a:solidFill>
                    <a:prstClr val="black"/>
                  </a:solidFill>
                  <a:latin typeface="Calibri" panose="020F0502020204030204"/>
                  <a:cs typeface="+mn-cs"/>
                </a:rPr>
                <a:t>identify datagrams in same "</a:t>
              </a:r>
              <a:r>
                <a:rPr lang="en-US" altLang="ja-JP" sz="1800" dirty="0">
                  <a:solidFill>
                    <a:prstClr val="black"/>
                  </a:solidFill>
                  <a:latin typeface="Calibri" panose="020F0502020204030204"/>
                  <a:cs typeface="+mn-cs"/>
                </a:rPr>
                <a:t>flow.” </a:t>
              </a:r>
              <a:r>
                <a:rPr lang="en-US" altLang="en-US" sz="1800" dirty="0">
                  <a:solidFill>
                    <a:prstClr val="black"/>
                  </a:solidFill>
                  <a:latin typeface="Calibri" panose="020F0502020204030204"/>
                  <a:cs typeface="+mn-cs"/>
                </a:rPr>
                <a:t>(concept of “</a:t>
              </a:r>
              <a:r>
                <a:rPr lang="en-US" altLang="ja-JP" sz="1800" dirty="0">
                  <a:solidFill>
                    <a:prstClr val="black"/>
                  </a:solidFill>
                  <a:latin typeface="Calibri" panose="020F0502020204030204"/>
                  <a:cs typeface="+mn-cs"/>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0" y="3085400"/>
            <a:ext cx="3021496" cy="590931"/>
            <a:chOff x="0" y="2970865"/>
            <a:chExt cx="4028661" cy="787908"/>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8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1" fontAlgn="auto" hangingPunct="1">
                <a:lnSpc>
                  <a:spcPct val="90000"/>
                </a:lnSpc>
                <a:spcBef>
                  <a:spcPts val="0"/>
                </a:spcBef>
                <a:spcAft>
                  <a:spcPts val="0"/>
                </a:spcAft>
                <a:defRPr/>
              </a:pPr>
              <a:r>
                <a:rPr lang="en-US" altLang="en-US" sz="1800" dirty="0">
                  <a:solidFill>
                    <a:srgbClr val="C00000"/>
                  </a:solidFill>
                  <a:latin typeface="Calibri" panose="020F0502020204030204"/>
                  <a:cs typeface="+mn-cs"/>
                </a:rPr>
                <a:t>128-bit </a:t>
              </a:r>
            </a:p>
            <a:p>
              <a:pPr algn="r" defTabSz="685800" eaLnBrk="1" fontAlgn="auto" hangingPunct="1">
                <a:lnSpc>
                  <a:spcPct val="90000"/>
                </a:lnSpc>
                <a:spcBef>
                  <a:spcPts val="0"/>
                </a:spcBef>
                <a:spcAft>
                  <a:spcPts val="0"/>
                </a:spcAft>
                <a:defRPr/>
              </a:pPr>
              <a:r>
                <a:rPr lang="en-US" altLang="en-US" sz="1800" dirty="0">
                  <a:solidFill>
                    <a:prstClr val="black"/>
                  </a:solidFill>
                  <a:latin typeface="Calibri" panose="020F0502020204030204"/>
                  <a:cs typeface="+mn-cs"/>
                </a:rPr>
                <a:t>IPv6 addresses</a:t>
              </a:r>
              <a:endParaRPr lang="en-US" altLang="ja-JP" sz="1800" dirty="0">
                <a:solidFill>
                  <a:prstClr val="black"/>
                </a:solidFill>
                <a:latin typeface="Calibri" panose="020F0502020204030204"/>
                <a:cs typeface="+mn-cs"/>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894522" y="4624181"/>
            <a:ext cx="6728792" cy="1200329"/>
          </a:xfrm>
          <a:prstGeom prst="rect">
            <a:avLst/>
          </a:prstGeom>
          <a:noFill/>
        </p:spPr>
        <p:txBody>
          <a:bodyPr wrap="square" rtlCol="0">
            <a:spAutoFit/>
          </a:bodyPr>
          <a:lstStyle/>
          <a:p>
            <a:pPr defTabSz="685800" eaLnBrk="1" fontAlgn="auto" hangingPunct="1">
              <a:spcBef>
                <a:spcPts val="0"/>
              </a:spcBef>
              <a:spcAft>
                <a:spcPts val="0"/>
              </a:spcAft>
              <a:defRPr/>
            </a:pPr>
            <a:r>
              <a:rPr lang="en-US" dirty="0">
                <a:solidFill>
                  <a:prstClr val="black"/>
                </a:solidFill>
                <a:latin typeface="Calibri" panose="020F0502020204030204"/>
                <a:ea typeface="+mn-ea"/>
                <a:cs typeface="+mn-cs"/>
              </a:rPr>
              <a:t>What’s missing (compared with IPv4): </a:t>
            </a:r>
          </a:p>
          <a:p>
            <a:pPr marL="214313" indent="-214313" defTabSz="685800" eaLnBrk="1" fontAlgn="auto" hangingPunct="1">
              <a:spcBef>
                <a:spcPts val="0"/>
              </a:spcBef>
              <a:spcAft>
                <a:spcPts val="0"/>
              </a:spcAft>
              <a:buClr>
                <a:srgbClr val="0000A3"/>
              </a:buClr>
              <a:buFont typeface="Wingdings" pitchFamily="2" charset="2"/>
              <a:buChar char="§"/>
              <a:defRPr/>
            </a:pPr>
            <a:r>
              <a:rPr lang="en-US" dirty="0">
                <a:solidFill>
                  <a:prstClr val="black"/>
                </a:solidFill>
                <a:latin typeface="Calibri" panose="020F0502020204030204"/>
                <a:ea typeface="+mn-ea"/>
                <a:cs typeface="+mn-cs"/>
              </a:rPr>
              <a:t>no checksum (to speed processing at routers)</a:t>
            </a:r>
          </a:p>
          <a:p>
            <a:pPr marL="214313" indent="-214313" defTabSz="685800" eaLnBrk="1" fontAlgn="auto" hangingPunct="1">
              <a:spcBef>
                <a:spcPts val="0"/>
              </a:spcBef>
              <a:spcAft>
                <a:spcPts val="0"/>
              </a:spcAft>
              <a:buClr>
                <a:srgbClr val="0000A3"/>
              </a:buClr>
              <a:buFont typeface="Wingdings" pitchFamily="2" charset="2"/>
              <a:buChar char="§"/>
              <a:defRPr/>
            </a:pPr>
            <a:r>
              <a:rPr lang="en-US" dirty="0">
                <a:solidFill>
                  <a:prstClr val="black"/>
                </a:solidFill>
                <a:latin typeface="Calibri" panose="020F0502020204030204"/>
              </a:rPr>
              <a:t>no fragmentation/reassembly</a:t>
            </a:r>
            <a:endParaRPr lang="en-US" dirty="0">
              <a:solidFill>
                <a:prstClr val="black"/>
              </a:solidFill>
              <a:latin typeface="Calibri" panose="020F0502020204030204"/>
              <a:ea typeface="+mn-ea"/>
              <a:cs typeface="+mn-cs"/>
            </a:endParaRPr>
          </a:p>
          <a:p>
            <a:pPr marL="214313" indent="-214313" defTabSz="685800" eaLnBrk="1" fontAlgn="auto" hangingPunct="1">
              <a:spcBef>
                <a:spcPts val="0"/>
              </a:spcBef>
              <a:spcAft>
                <a:spcPts val="0"/>
              </a:spcAft>
              <a:buClr>
                <a:srgbClr val="0000A3"/>
              </a:buClr>
              <a:buFont typeface="Wingdings" pitchFamily="2" charset="2"/>
              <a:buChar char="§"/>
              <a:defRPr/>
            </a:pPr>
            <a:r>
              <a:rPr lang="en-US" dirty="0">
                <a:solidFill>
                  <a:prstClr val="black"/>
                </a:solidFill>
                <a:latin typeface="Calibri" panose="020F0502020204030204"/>
              </a:rPr>
              <a:t>n</a:t>
            </a:r>
            <a:r>
              <a:rPr lang="en-US" dirty="0">
                <a:solidFill>
                  <a:prstClr val="black"/>
                </a:solidFill>
                <a:latin typeface="Calibri" panose="020F0502020204030204"/>
                <a:ea typeface="+mn-ea"/>
                <a:cs typeface="+mn-cs"/>
              </a:rPr>
              <a:t>o options (available as upper-layer, next-header protocol at router)</a:t>
            </a:r>
            <a:endParaRPr lang="en-US" sz="135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97407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628340" y="1219216"/>
            <a:ext cx="7886700" cy="894829"/>
          </a:xfrm>
        </p:spPr>
        <p:txBody>
          <a:bodyPr/>
          <a:lstStyle/>
          <a:p>
            <a:pPr>
              <a:lnSpc>
                <a:spcPct val="75000"/>
              </a:lnSpc>
            </a:pPr>
            <a:r>
              <a:rPr lang="en-US" altLang="en-US" dirty="0">
                <a:ea typeface="ＭＳ Ｐゴシック" panose="020B0600070205080204" pitchFamily="34" charset="-128"/>
                <a:cs typeface="ＭＳ Ｐゴシック" panose="020B0600070205080204" pitchFamily="34" charset="-128"/>
              </a:rPr>
              <a:t>not all routers can be upgraded simultaneously</a:t>
            </a:r>
          </a:p>
          <a:p>
            <a:pPr lvl="1">
              <a:lnSpc>
                <a:spcPct val="75000"/>
              </a:lnSpc>
            </a:pPr>
            <a:r>
              <a:rPr lang="en-US" altLang="en-US" sz="2100" dirty="0">
                <a:ea typeface="ＭＳ Ｐゴシック" panose="020B0600070205080204" pitchFamily="34" charset="-128"/>
              </a:rPr>
              <a:t>no “</a:t>
            </a:r>
            <a:r>
              <a:rPr lang="en-US" altLang="ja-JP" sz="2100" dirty="0">
                <a:ea typeface="ＭＳ Ｐゴシック" panose="020B0600070205080204" pitchFamily="34" charset="-128"/>
              </a:rPr>
              <a:t>flag days”</a:t>
            </a:r>
          </a:p>
          <a:p>
            <a:pPr lvl="1">
              <a:lnSpc>
                <a:spcPct val="75000"/>
              </a:lnSpc>
            </a:pPr>
            <a:r>
              <a:rPr lang="en-US" altLang="en-US" sz="2100" dirty="0">
                <a:ea typeface="ＭＳ Ｐゴシック" panose="020B0600070205080204" pitchFamily="34" charset="-128"/>
              </a:rPr>
              <a:t>how will network operate with mixed IPv4 and IPv6 routers? </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628340" y="351640"/>
            <a:ext cx="7886700" cy="670967"/>
          </a:xfrm>
        </p:spPr>
        <p:txBody>
          <a:bodyPr>
            <a:normAutofit/>
          </a:bodyPr>
          <a:lstStyle/>
          <a:p>
            <a:r>
              <a:rPr lang="en-US" sz="3600" dirty="0"/>
              <a:t>Transition from IPv4 to IPv6</a:t>
            </a:r>
          </a:p>
        </p:txBody>
      </p:sp>
      <p:grpSp>
        <p:nvGrpSpPr>
          <p:cNvPr id="3" name="Group 2">
            <a:extLst>
              <a:ext uri="{FF2B5EF4-FFF2-40B4-BE49-F238E27FC236}">
                <a16:creationId xmlns:a16="http://schemas.microsoft.com/office/drawing/2014/main" id="{B2DCBD89-E19C-084D-BCB3-FA5D2DD220BC}"/>
              </a:ext>
            </a:extLst>
          </p:cNvPr>
          <p:cNvGrpSpPr/>
          <p:nvPr/>
        </p:nvGrpSpPr>
        <p:grpSpPr>
          <a:xfrm>
            <a:off x="1941600" y="4093990"/>
            <a:ext cx="5030392" cy="1695495"/>
            <a:chOff x="2588799" y="4315653"/>
            <a:chExt cx="6707189" cy="2260660"/>
          </a:xfrm>
        </p:grpSpPr>
        <p:grpSp>
          <p:nvGrpSpPr>
            <p:cNvPr id="44" name="Group 47">
              <a:extLst>
                <a:ext uri="{FF2B5EF4-FFF2-40B4-BE49-F238E27FC236}">
                  <a16:creationId xmlns:a16="http://schemas.microsoft.com/office/drawing/2014/main" id="{85CE4E48-327A-8A4D-A954-DE107FCAEB31}"/>
                </a:ext>
              </a:extLst>
            </p:cNvPr>
            <p:cNvGrpSpPr>
              <a:grpSpLocks/>
            </p:cNvGrpSpPr>
            <p:nvPr/>
          </p:nvGrpSpPr>
          <p:grpSpPr bwMode="auto">
            <a:xfrm>
              <a:off x="3387311" y="5349116"/>
              <a:ext cx="4854575" cy="473075"/>
              <a:chOff x="1163" y="3504"/>
              <a:chExt cx="3058" cy="298"/>
            </a:xfrm>
          </p:grpSpPr>
          <p:sp>
            <p:nvSpPr>
              <p:cNvPr id="45" name="Rectangle 26">
                <a:extLst>
                  <a:ext uri="{FF2B5EF4-FFF2-40B4-BE49-F238E27FC236}">
                    <a16:creationId xmlns:a16="http://schemas.microsoft.com/office/drawing/2014/main" id="{0B8F7B45-E1EB-F74C-93D5-404449143184}"/>
                  </a:ext>
                </a:extLst>
              </p:cNvPr>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46" name="Line 27">
                <a:extLst>
                  <a:ext uri="{FF2B5EF4-FFF2-40B4-BE49-F238E27FC236}">
                    <a16:creationId xmlns:a16="http://schemas.microsoft.com/office/drawing/2014/main" id="{5BB83C09-29F8-E14A-8594-6289590FD122}"/>
                  </a:ext>
                </a:extLst>
              </p:cNvPr>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7" name="Line 28">
                <a:extLst>
                  <a:ext uri="{FF2B5EF4-FFF2-40B4-BE49-F238E27FC236}">
                    <a16:creationId xmlns:a16="http://schemas.microsoft.com/office/drawing/2014/main" id="{45A07E19-C579-6C4A-B872-F2972F10380C}"/>
                  </a:ext>
                </a:extLst>
              </p:cNvPr>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8" name="Line 29">
                <a:extLst>
                  <a:ext uri="{FF2B5EF4-FFF2-40B4-BE49-F238E27FC236}">
                    <a16:creationId xmlns:a16="http://schemas.microsoft.com/office/drawing/2014/main" id="{26CE7756-DC4E-8F4C-B1A2-C3AAC5F9E1D7}"/>
                  </a:ext>
                </a:extLst>
              </p:cNvPr>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9" name="Line 31">
                <a:extLst>
                  <a:ext uri="{FF2B5EF4-FFF2-40B4-BE49-F238E27FC236}">
                    <a16:creationId xmlns:a16="http://schemas.microsoft.com/office/drawing/2014/main" id="{E7FFE15F-A560-7B48-9D5C-0D4C42F11873}"/>
                  </a:ext>
                </a:extLst>
              </p:cNvPr>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0" name="Line 32">
                <a:extLst>
                  <a:ext uri="{FF2B5EF4-FFF2-40B4-BE49-F238E27FC236}">
                    <a16:creationId xmlns:a16="http://schemas.microsoft.com/office/drawing/2014/main" id="{DCA21855-02AD-4C46-B913-B70528AA95D3}"/>
                  </a:ext>
                </a:extLst>
              </p:cNvPr>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1" name="Line 33">
                <a:extLst>
                  <a:ext uri="{FF2B5EF4-FFF2-40B4-BE49-F238E27FC236}">
                    <a16:creationId xmlns:a16="http://schemas.microsoft.com/office/drawing/2014/main" id="{9214E5A2-AFB0-BD42-B022-36FDD4FC8793}"/>
                  </a:ext>
                </a:extLst>
              </p:cNvPr>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2" name="Line 34">
                <a:extLst>
                  <a:ext uri="{FF2B5EF4-FFF2-40B4-BE49-F238E27FC236}">
                    <a16:creationId xmlns:a16="http://schemas.microsoft.com/office/drawing/2014/main" id="{06D605D3-808D-7B4E-BBDE-CF4C297F5023}"/>
                  </a:ext>
                </a:extLst>
              </p:cNvPr>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3" name="Line 35">
                <a:extLst>
                  <a:ext uri="{FF2B5EF4-FFF2-40B4-BE49-F238E27FC236}">
                    <a16:creationId xmlns:a16="http://schemas.microsoft.com/office/drawing/2014/main" id="{2EAA871A-A6B1-2F44-9A79-2326FD66CA28}"/>
                  </a:ext>
                </a:extLst>
              </p:cNvPr>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4" name="Line 36">
                <a:extLst>
                  <a:ext uri="{FF2B5EF4-FFF2-40B4-BE49-F238E27FC236}">
                    <a16:creationId xmlns:a16="http://schemas.microsoft.com/office/drawing/2014/main" id="{4AB1D42E-1D5F-FE45-A523-C7543989DE8F}"/>
                  </a:ext>
                </a:extLst>
              </p:cNvPr>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5" name="Line 37">
                <a:extLst>
                  <a:ext uri="{FF2B5EF4-FFF2-40B4-BE49-F238E27FC236}">
                    <a16:creationId xmlns:a16="http://schemas.microsoft.com/office/drawing/2014/main" id="{90B32EFE-1E28-D647-8125-D4EB79D8100B}"/>
                  </a:ext>
                </a:extLst>
              </p:cNvPr>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6" name="Line 38">
                <a:extLst>
                  <a:ext uri="{FF2B5EF4-FFF2-40B4-BE49-F238E27FC236}">
                    <a16:creationId xmlns:a16="http://schemas.microsoft.com/office/drawing/2014/main" id="{9AF24D69-1E89-014E-983B-84CE811B3B6C}"/>
                  </a:ext>
                </a:extLst>
              </p:cNvPr>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7" name="Line 39">
                <a:extLst>
                  <a:ext uri="{FF2B5EF4-FFF2-40B4-BE49-F238E27FC236}">
                    <a16:creationId xmlns:a16="http://schemas.microsoft.com/office/drawing/2014/main" id="{E5582665-5410-4F4B-BB26-C2BE5777C922}"/>
                  </a:ext>
                </a:extLst>
              </p:cNvPr>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8" name="Line 40">
                <a:extLst>
                  <a:ext uri="{FF2B5EF4-FFF2-40B4-BE49-F238E27FC236}">
                    <a16:creationId xmlns:a16="http://schemas.microsoft.com/office/drawing/2014/main" id="{517D11AD-7383-864C-AED0-B4B1CA23D875}"/>
                  </a:ext>
                </a:extLst>
              </p:cNvPr>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59" name="Line 41">
                <a:extLst>
                  <a:ext uri="{FF2B5EF4-FFF2-40B4-BE49-F238E27FC236}">
                    <a16:creationId xmlns:a16="http://schemas.microsoft.com/office/drawing/2014/main" id="{740AB5BD-C969-9E46-818D-C58B8E93548F}"/>
                  </a:ext>
                </a:extLst>
              </p:cNvPr>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60" name="Line 42">
                <a:extLst>
                  <a:ext uri="{FF2B5EF4-FFF2-40B4-BE49-F238E27FC236}">
                    <a16:creationId xmlns:a16="http://schemas.microsoft.com/office/drawing/2014/main" id="{484D648A-3257-2B45-8669-ED9980CF3F79}"/>
                  </a:ext>
                </a:extLst>
              </p:cNvPr>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sp>
          <p:nvSpPr>
            <p:cNvPr id="61" name="Text Box 48">
              <a:extLst>
                <a:ext uri="{FF2B5EF4-FFF2-40B4-BE49-F238E27FC236}">
                  <a16:creationId xmlns:a16="http://schemas.microsoft.com/office/drawing/2014/main" id="{3025677D-1A39-4D4E-952D-47FA93E9C304}"/>
                </a:ext>
              </a:extLst>
            </p:cNvPr>
            <p:cNvSpPr txBox="1">
              <a:spLocks noChangeArrowheads="1"/>
            </p:cNvSpPr>
            <p:nvPr/>
          </p:nvSpPr>
          <p:spPr bwMode="auto">
            <a:xfrm>
              <a:off x="2882486" y="4547428"/>
              <a:ext cx="2092880"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050" dirty="0">
                  <a:solidFill>
                    <a:prstClr val="black"/>
                  </a:solidFill>
                  <a:cs typeface="+mn-cs"/>
                </a:rPr>
                <a:t>IPv4 source, dest addr </a:t>
              </a:r>
            </a:p>
          </p:txBody>
        </p:sp>
        <p:sp>
          <p:nvSpPr>
            <p:cNvPr id="62" name="Text Box 50">
              <a:extLst>
                <a:ext uri="{FF2B5EF4-FFF2-40B4-BE49-F238E27FC236}">
                  <a16:creationId xmlns:a16="http://schemas.microsoft.com/office/drawing/2014/main" id="{3F15789A-CD81-DA43-90BD-430C29BF1ECC}"/>
                </a:ext>
              </a:extLst>
            </p:cNvPr>
            <p:cNvSpPr txBox="1">
              <a:spLocks noChangeArrowheads="1"/>
            </p:cNvSpPr>
            <p:nvPr/>
          </p:nvSpPr>
          <p:spPr bwMode="auto">
            <a:xfrm>
              <a:off x="2588799" y="4315653"/>
              <a:ext cx="1735945"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050" dirty="0">
                  <a:solidFill>
                    <a:prstClr val="black"/>
                  </a:solidFill>
                  <a:cs typeface="+mn-cs"/>
                </a:rPr>
                <a:t>IPv4 header fields </a:t>
              </a:r>
            </a:p>
          </p:txBody>
        </p:sp>
        <p:sp>
          <p:nvSpPr>
            <p:cNvPr id="63" name="Line 55">
              <a:extLst>
                <a:ext uri="{FF2B5EF4-FFF2-40B4-BE49-F238E27FC236}">
                  <a16:creationId xmlns:a16="http://schemas.microsoft.com/office/drawing/2014/main" id="{2B0FC6EA-6836-1247-B55A-1F3BC4B8C3BF}"/>
                </a:ext>
              </a:extLst>
            </p:cNvPr>
            <p:cNvSpPr>
              <a:spLocks noChangeShapeType="1"/>
            </p:cNvSpPr>
            <p:nvPr/>
          </p:nvSpPr>
          <p:spPr bwMode="auto">
            <a:xfrm>
              <a:off x="4141374" y="4806191"/>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64" name="Line 56">
              <a:extLst>
                <a:ext uri="{FF2B5EF4-FFF2-40B4-BE49-F238E27FC236}">
                  <a16:creationId xmlns:a16="http://schemas.microsoft.com/office/drawing/2014/main" id="{575738DA-3D85-0C40-B1CC-102540708635}"/>
                </a:ext>
              </a:extLst>
            </p:cNvPr>
            <p:cNvSpPr>
              <a:spLocks noChangeShapeType="1"/>
            </p:cNvSpPr>
            <p:nvPr/>
          </p:nvSpPr>
          <p:spPr bwMode="auto">
            <a:xfrm>
              <a:off x="4146136" y="4801428"/>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65" name="Line 57">
              <a:extLst>
                <a:ext uri="{FF2B5EF4-FFF2-40B4-BE49-F238E27FC236}">
                  <a16:creationId xmlns:a16="http://schemas.microsoft.com/office/drawing/2014/main" id="{25FB55E6-487A-584F-801B-6DCFD28711EB}"/>
                </a:ext>
              </a:extLst>
            </p:cNvPr>
            <p:cNvSpPr>
              <a:spLocks noChangeShapeType="1"/>
            </p:cNvSpPr>
            <p:nvPr/>
          </p:nvSpPr>
          <p:spPr bwMode="auto">
            <a:xfrm>
              <a:off x="3546061" y="4558541"/>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66" name="Text Box 23">
              <a:extLst>
                <a:ext uri="{FF2B5EF4-FFF2-40B4-BE49-F238E27FC236}">
                  <a16:creationId xmlns:a16="http://schemas.microsoft.com/office/drawing/2014/main" id="{F83CF542-0D7B-B642-9D47-1F5780EFFFE6}"/>
                </a:ext>
              </a:extLst>
            </p:cNvPr>
            <p:cNvSpPr txBox="1">
              <a:spLocks noChangeArrowheads="1"/>
            </p:cNvSpPr>
            <p:nvPr/>
          </p:nvSpPr>
          <p:spPr bwMode="auto">
            <a:xfrm>
              <a:off x="4949411" y="6176204"/>
              <a:ext cx="174663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IPv4 datagram</a:t>
              </a:r>
            </a:p>
          </p:txBody>
        </p:sp>
        <p:sp>
          <p:nvSpPr>
            <p:cNvPr id="67" name="Line 24">
              <a:extLst>
                <a:ext uri="{FF2B5EF4-FFF2-40B4-BE49-F238E27FC236}">
                  <a16:creationId xmlns:a16="http://schemas.microsoft.com/office/drawing/2014/main" id="{FC5D76F7-DA23-B744-AEE7-007E350319B9}"/>
                </a:ext>
              </a:extLst>
            </p:cNvPr>
            <p:cNvSpPr>
              <a:spLocks noChangeShapeType="1"/>
            </p:cNvSpPr>
            <p:nvPr/>
          </p:nvSpPr>
          <p:spPr bwMode="auto">
            <a:xfrm>
              <a:off x="6570249" y="6365116"/>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68" name="Line 25">
              <a:extLst>
                <a:ext uri="{FF2B5EF4-FFF2-40B4-BE49-F238E27FC236}">
                  <a16:creationId xmlns:a16="http://schemas.microsoft.com/office/drawing/2014/main" id="{37CA3CBB-F876-E848-B825-EA004F538DB7}"/>
                </a:ext>
              </a:extLst>
            </p:cNvPr>
            <p:cNvSpPr>
              <a:spLocks noChangeShapeType="1"/>
            </p:cNvSpPr>
            <p:nvPr/>
          </p:nvSpPr>
          <p:spPr bwMode="auto">
            <a:xfrm flipH="1">
              <a:off x="3380961" y="6365116"/>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69" name="Text Box 64">
              <a:extLst>
                <a:ext uri="{FF2B5EF4-FFF2-40B4-BE49-F238E27FC236}">
                  <a16:creationId xmlns:a16="http://schemas.microsoft.com/office/drawing/2014/main" id="{3D823FF2-049B-2745-A899-C1EADB194DD4}"/>
                </a:ext>
              </a:extLst>
            </p:cNvPr>
            <p:cNvSpPr txBox="1">
              <a:spLocks noChangeArrowheads="1"/>
            </p:cNvSpPr>
            <p:nvPr/>
          </p:nvSpPr>
          <p:spPr bwMode="auto">
            <a:xfrm>
              <a:off x="5670136" y="5826953"/>
              <a:ext cx="174663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IPv6 datagram</a:t>
              </a:r>
            </a:p>
          </p:txBody>
        </p:sp>
        <p:sp>
          <p:nvSpPr>
            <p:cNvPr id="70" name="Line 65">
              <a:extLst>
                <a:ext uri="{FF2B5EF4-FFF2-40B4-BE49-F238E27FC236}">
                  <a16:creationId xmlns:a16="http://schemas.microsoft.com/office/drawing/2014/main" id="{647F016D-72CE-0A42-A123-FC8779F68E9D}"/>
                </a:ext>
              </a:extLst>
            </p:cNvPr>
            <p:cNvSpPr>
              <a:spLocks noChangeShapeType="1"/>
            </p:cNvSpPr>
            <p:nvPr/>
          </p:nvSpPr>
          <p:spPr bwMode="auto">
            <a:xfrm>
              <a:off x="7306849" y="59968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71" name="Line 66">
              <a:extLst>
                <a:ext uri="{FF2B5EF4-FFF2-40B4-BE49-F238E27FC236}">
                  <a16:creationId xmlns:a16="http://schemas.microsoft.com/office/drawing/2014/main" id="{D1F92FDA-6A3B-4F4D-9882-D486C8F81A16}"/>
                </a:ext>
              </a:extLst>
            </p:cNvPr>
            <p:cNvSpPr>
              <a:spLocks noChangeShapeType="1"/>
            </p:cNvSpPr>
            <p:nvPr/>
          </p:nvSpPr>
          <p:spPr bwMode="auto">
            <a:xfrm flipH="1">
              <a:off x="4808124" y="5996816"/>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72" name="Rectangle 69">
              <a:extLst>
                <a:ext uri="{FF2B5EF4-FFF2-40B4-BE49-F238E27FC236}">
                  <a16:creationId xmlns:a16="http://schemas.microsoft.com/office/drawing/2014/main" id="{3CA4B0A3-1924-9F4B-8C00-0B7305199E0B}"/>
                </a:ext>
              </a:extLst>
            </p:cNvPr>
            <p:cNvSpPr>
              <a:spLocks noChangeArrowheads="1"/>
            </p:cNvSpPr>
            <p:nvPr/>
          </p:nvSpPr>
          <p:spPr bwMode="auto">
            <a:xfrm>
              <a:off x="4776374" y="5384041"/>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grpSp>
          <p:nvGrpSpPr>
            <p:cNvPr id="73" name="Group 70">
              <a:extLst>
                <a:ext uri="{FF2B5EF4-FFF2-40B4-BE49-F238E27FC236}">
                  <a16:creationId xmlns:a16="http://schemas.microsoft.com/office/drawing/2014/main" id="{F5129026-19D5-D04F-AA22-0EA328FF6601}"/>
                </a:ext>
              </a:extLst>
            </p:cNvPr>
            <p:cNvGrpSpPr>
              <a:grpSpLocks/>
            </p:cNvGrpSpPr>
            <p:nvPr/>
          </p:nvGrpSpPr>
          <p:grpSpPr bwMode="auto">
            <a:xfrm>
              <a:off x="5838412" y="4414078"/>
              <a:ext cx="3457576" cy="1109663"/>
              <a:chOff x="2868" y="2782"/>
              <a:chExt cx="2178" cy="699"/>
            </a:xfrm>
          </p:grpSpPr>
          <p:sp>
            <p:nvSpPr>
              <p:cNvPr id="74" name="Text Box 51">
                <a:extLst>
                  <a:ext uri="{FF2B5EF4-FFF2-40B4-BE49-F238E27FC236}">
                    <a16:creationId xmlns:a16="http://schemas.microsoft.com/office/drawing/2014/main" id="{0B64CEDF-9FF3-9140-9742-3908E5BF0A76}"/>
                  </a:ext>
                </a:extLst>
              </p:cNvPr>
              <p:cNvSpPr txBox="1">
                <a:spLocks noChangeArrowheads="1"/>
              </p:cNvSpPr>
              <p:nvPr/>
            </p:nvSpPr>
            <p:spPr bwMode="auto">
              <a:xfrm>
                <a:off x="4204" y="2782"/>
                <a:ext cx="8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050" dirty="0">
                    <a:solidFill>
                      <a:prstClr val="black"/>
                    </a:solidFill>
                    <a:cs typeface="+mn-cs"/>
                  </a:rPr>
                  <a:t>IPv4 payload </a:t>
                </a:r>
              </a:p>
            </p:txBody>
          </p:sp>
          <p:sp>
            <p:nvSpPr>
              <p:cNvPr id="75" name="Line 54">
                <a:extLst>
                  <a:ext uri="{FF2B5EF4-FFF2-40B4-BE49-F238E27FC236}">
                    <a16:creationId xmlns:a16="http://schemas.microsoft.com/office/drawing/2014/main" id="{A0D83449-189A-C940-A264-4540DB3CDD5C}"/>
                  </a:ext>
                </a:extLst>
              </p:cNvPr>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grpSp>
        <p:nvGrpSpPr>
          <p:cNvPr id="76" name="Group 71">
            <a:extLst>
              <a:ext uri="{FF2B5EF4-FFF2-40B4-BE49-F238E27FC236}">
                <a16:creationId xmlns:a16="http://schemas.microsoft.com/office/drawing/2014/main" id="{11FE3D05-AB54-8048-97B8-F988E3FA27D7}"/>
              </a:ext>
            </a:extLst>
          </p:cNvPr>
          <p:cNvGrpSpPr>
            <a:grpSpLocks/>
          </p:cNvGrpSpPr>
          <p:nvPr/>
        </p:nvGrpSpPr>
        <p:grpSpPr bwMode="auto">
          <a:xfrm>
            <a:off x="3594187" y="4096372"/>
            <a:ext cx="2551509" cy="1107281"/>
            <a:chOff x="2280" y="1247"/>
            <a:chExt cx="2143" cy="930"/>
          </a:xfrm>
        </p:grpSpPr>
        <p:sp>
          <p:nvSpPr>
            <p:cNvPr id="77" name="Rectangle 5">
              <a:extLst>
                <a:ext uri="{FF2B5EF4-FFF2-40B4-BE49-F238E27FC236}">
                  <a16:creationId xmlns:a16="http://schemas.microsoft.com/office/drawing/2014/main" id="{7836EF7C-2C36-D04E-9464-59A64A8CE943}"/>
                </a:ext>
              </a:extLst>
            </p:cNvPr>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78" name="Line 8">
              <a:extLst>
                <a:ext uri="{FF2B5EF4-FFF2-40B4-BE49-F238E27FC236}">
                  <a16:creationId xmlns:a16="http://schemas.microsoft.com/office/drawing/2014/main" id="{22F7E034-02DD-0244-A9BA-0A7469D63EA3}"/>
                </a:ext>
              </a:extLst>
            </p:cNvPr>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79" name="Line 9">
              <a:extLst>
                <a:ext uri="{FF2B5EF4-FFF2-40B4-BE49-F238E27FC236}">
                  <a16:creationId xmlns:a16="http://schemas.microsoft.com/office/drawing/2014/main" id="{43D3B1B8-8C3B-8940-B5FC-CC0850459D80}"/>
                </a:ext>
              </a:extLst>
            </p:cNvPr>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0" name="Line 10">
              <a:extLst>
                <a:ext uri="{FF2B5EF4-FFF2-40B4-BE49-F238E27FC236}">
                  <a16:creationId xmlns:a16="http://schemas.microsoft.com/office/drawing/2014/main" id="{D4EEA358-A0E2-2E4C-B3F1-4AB85620D57A}"/>
                </a:ext>
              </a:extLst>
            </p:cNvPr>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1" name="Line 11">
              <a:extLst>
                <a:ext uri="{FF2B5EF4-FFF2-40B4-BE49-F238E27FC236}">
                  <a16:creationId xmlns:a16="http://schemas.microsoft.com/office/drawing/2014/main" id="{044BD051-8D50-4149-AA8D-83655F9F0995}"/>
                </a:ext>
              </a:extLst>
            </p:cNvPr>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2" name="Line 12">
              <a:extLst>
                <a:ext uri="{FF2B5EF4-FFF2-40B4-BE49-F238E27FC236}">
                  <a16:creationId xmlns:a16="http://schemas.microsoft.com/office/drawing/2014/main" id="{16F7C54D-7A80-2C4A-80DA-304D757F0F38}"/>
                </a:ext>
              </a:extLst>
            </p:cNvPr>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3" name="Line 13">
              <a:extLst>
                <a:ext uri="{FF2B5EF4-FFF2-40B4-BE49-F238E27FC236}">
                  <a16:creationId xmlns:a16="http://schemas.microsoft.com/office/drawing/2014/main" id="{BCAFC5F9-EFA9-0C42-B353-8A1070775B65}"/>
                </a:ext>
              </a:extLst>
            </p:cNvPr>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4" name="Line 14">
              <a:extLst>
                <a:ext uri="{FF2B5EF4-FFF2-40B4-BE49-F238E27FC236}">
                  <a16:creationId xmlns:a16="http://schemas.microsoft.com/office/drawing/2014/main" id="{7A455CBF-E8BD-0F48-B73C-FE33944CE085}"/>
                </a:ext>
              </a:extLst>
            </p:cNvPr>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5" name="Line 15">
              <a:extLst>
                <a:ext uri="{FF2B5EF4-FFF2-40B4-BE49-F238E27FC236}">
                  <a16:creationId xmlns:a16="http://schemas.microsoft.com/office/drawing/2014/main" id="{850745A4-4FB6-764F-9779-3BFEABB0B564}"/>
                </a:ext>
              </a:extLst>
            </p:cNvPr>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86" name="Text Box 16">
              <a:extLst>
                <a:ext uri="{FF2B5EF4-FFF2-40B4-BE49-F238E27FC236}">
                  <a16:creationId xmlns:a16="http://schemas.microsoft.com/office/drawing/2014/main" id="{C92465C7-640E-8E40-AABE-A68237BB5270}"/>
                </a:ext>
              </a:extLst>
            </p:cNvPr>
            <p:cNvSpPr txBox="1">
              <a:spLocks noChangeArrowheads="1"/>
            </p:cNvSpPr>
            <p:nvPr/>
          </p:nvSpPr>
          <p:spPr bwMode="auto">
            <a:xfrm>
              <a:off x="2672" y="1557"/>
              <a:ext cx="10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050" dirty="0">
                  <a:solidFill>
                    <a:prstClr val="black"/>
                  </a:solidFill>
                  <a:cs typeface="+mn-cs"/>
                </a:rPr>
                <a:t>UDP/TCP payload</a:t>
              </a:r>
            </a:p>
          </p:txBody>
        </p:sp>
        <p:sp>
          <p:nvSpPr>
            <p:cNvPr id="87" name="Text Box 17">
              <a:extLst>
                <a:ext uri="{FF2B5EF4-FFF2-40B4-BE49-F238E27FC236}">
                  <a16:creationId xmlns:a16="http://schemas.microsoft.com/office/drawing/2014/main" id="{0FFE545A-E60B-2A44-B522-258BF945C0F5}"/>
                </a:ext>
              </a:extLst>
            </p:cNvPr>
            <p:cNvSpPr txBox="1">
              <a:spLocks noChangeArrowheads="1"/>
            </p:cNvSpPr>
            <p:nvPr/>
          </p:nvSpPr>
          <p:spPr bwMode="auto">
            <a:xfrm>
              <a:off x="2473" y="1396"/>
              <a:ext cx="125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050" dirty="0">
                  <a:solidFill>
                    <a:prstClr val="black"/>
                  </a:solidFill>
                  <a:cs typeface="+mn-cs"/>
                </a:rPr>
                <a:t>IPv6 source dest addr</a:t>
              </a:r>
            </a:p>
          </p:txBody>
        </p:sp>
        <p:sp>
          <p:nvSpPr>
            <p:cNvPr id="88" name="Text Box 18">
              <a:extLst>
                <a:ext uri="{FF2B5EF4-FFF2-40B4-BE49-F238E27FC236}">
                  <a16:creationId xmlns:a16="http://schemas.microsoft.com/office/drawing/2014/main" id="{5BD7D9E7-6402-9D47-BA33-3A9B8E5B107C}"/>
                </a:ext>
              </a:extLst>
            </p:cNvPr>
            <p:cNvSpPr txBox="1">
              <a:spLocks noChangeArrowheads="1"/>
            </p:cNvSpPr>
            <p:nvPr/>
          </p:nvSpPr>
          <p:spPr bwMode="auto">
            <a:xfrm>
              <a:off x="2288" y="1247"/>
              <a:ext cx="106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050" dirty="0">
                  <a:solidFill>
                    <a:prstClr val="black"/>
                  </a:solidFill>
                  <a:cs typeface="+mn-cs"/>
                </a:rPr>
                <a:t>IPv6 header fields</a:t>
              </a:r>
            </a:p>
          </p:txBody>
        </p:sp>
        <p:sp>
          <p:nvSpPr>
            <p:cNvPr id="89" name="Line 19">
              <a:extLst>
                <a:ext uri="{FF2B5EF4-FFF2-40B4-BE49-F238E27FC236}">
                  <a16:creationId xmlns:a16="http://schemas.microsoft.com/office/drawing/2014/main" id="{966AB423-8D07-2E42-BE6D-24621D3AA5B0}"/>
                </a:ext>
              </a:extLst>
            </p:cNvPr>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0" name="Line 20">
              <a:extLst>
                <a:ext uri="{FF2B5EF4-FFF2-40B4-BE49-F238E27FC236}">
                  <a16:creationId xmlns:a16="http://schemas.microsoft.com/office/drawing/2014/main" id="{E2986984-445C-9D40-98A5-B2B136507A4C}"/>
                </a:ext>
              </a:extLst>
            </p:cNvPr>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1" name="Line 58">
              <a:extLst>
                <a:ext uri="{FF2B5EF4-FFF2-40B4-BE49-F238E27FC236}">
                  <a16:creationId xmlns:a16="http://schemas.microsoft.com/office/drawing/2014/main" id="{FCCF7949-C7D9-4B4B-8F2F-D4A3EAD4DD97}"/>
                </a:ext>
              </a:extLst>
            </p:cNvPr>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2" name="Line 59">
              <a:extLst>
                <a:ext uri="{FF2B5EF4-FFF2-40B4-BE49-F238E27FC236}">
                  <a16:creationId xmlns:a16="http://schemas.microsoft.com/office/drawing/2014/main" id="{2EE4142D-9D18-8544-8787-6701552DE833}"/>
                </a:ext>
              </a:extLst>
            </p:cNvPr>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sp>
        <p:nvSpPr>
          <p:cNvPr id="93" name="Content Placeholder 1">
            <a:extLst>
              <a:ext uri="{FF2B5EF4-FFF2-40B4-BE49-F238E27FC236}">
                <a16:creationId xmlns:a16="http://schemas.microsoft.com/office/drawing/2014/main" id="{540A4A87-3C0C-F547-82DE-27743B195213}"/>
              </a:ext>
            </a:extLst>
          </p:cNvPr>
          <p:cNvSpPr txBox="1">
            <a:spLocks/>
          </p:cNvSpPr>
          <p:nvPr/>
        </p:nvSpPr>
        <p:spPr>
          <a:xfrm>
            <a:off x="629834" y="2398072"/>
            <a:ext cx="7886700" cy="1482796"/>
          </a:xfrm>
          <a:prstGeom prst="rect">
            <a:avLst/>
          </a:prstGeom>
        </p:spPr>
        <p:txBody>
          <a:bodyPr vert="horz" lIns="68580" tIns="34290" rIns="68580" bIns="3429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fontAlgn="auto">
              <a:spcBef>
                <a:spcPts val="750"/>
              </a:spcBef>
              <a:spcAft>
                <a:spcPts val="0"/>
              </a:spcAft>
              <a:defRPr/>
            </a:pPr>
            <a:r>
              <a:rPr lang="en-US" sz="2400" b="1" dirty="0">
                <a:solidFill>
                  <a:srgbClr val="202124"/>
                </a:solidFill>
                <a:latin typeface="arial" panose="020B0604020202020204" pitchFamily="34" charset="0"/>
              </a:rPr>
              <a:t>encapsulation</a:t>
            </a:r>
            <a:r>
              <a:rPr lang="en-US" sz="2400" dirty="0">
                <a:solidFill>
                  <a:srgbClr val="202124"/>
                </a:solidFill>
                <a:latin typeface="arial" panose="020B0604020202020204" pitchFamily="34" charset="0"/>
              </a:rPr>
              <a:t>: wrapping a packet inside another packet</a:t>
            </a:r>
            <a:endParaRPr lang="en-US" altLang="en-US" sz="2100" dirty="0" smtClean="0">
              <a:solidFill>
                <a:srgbClr val="C00000"/>
              </a:solidFill>
              <a:latin typeface="Calibri" panose="020F0502020204030204"/>
              <a:ea typeface="ＭＳ Ｐゴシック" panose="020B0600070205080204" pitchFamily="34" charset="-128"/>
              <a:cs typeface="ＭＳ Ｐゴシック" panose="020B0600070205080204" pitchFamily="34" charset="-128"/>
            </a:endParaRPr>
          </a:p>
          <a:p>
            <a:pPr marL="264319" indent="-166688" defTabSz="685800" fontAlgn="auto">
              <a:spcBef>
                <a:spcPts val="750"/>
              </a:spcBef>
              <a:spcAft>
                <a:spcPts val="0"/>
              </a:spcAft>
              <a:defRPr/>
            </a:pPr>
            <a:r>
              <a:rPr lang="en-US" altLang="en-US" sz="2100" dirty="0" smtClean="0">
                <a:solidFill>
                  <a:srgbClr val="C00000"/>
                </a:solidFill>
                <a:latin typeface="Calibri" panose="020F0502020204030204"/>
                <a:ea typeface="ＭＳ Ｐゴシック" panose="020B0600070205080204" pitchFamily="34" charset="-128"/>
                <a:cs typeface="ＭＳ Ｐゴシック" panose="020B0600070205080204" pitchFamily="34" charset="-128"/>
              </a:rPr>
              <a:t>tunneling</a:t>
            </a:r>
            <a:r>
              <a:rPr lang="en-US" altLang="en-US" sz="2100" dirty="0">
                <a:solidFill>
                  <a:srgbClr val="C00000"/>
                </a:solidFill>
                <a:latin typeface="Calibri" panose="020F0502020204030204"/>
                <a:ea typeface="ＭＳ Ｐゴシック" panose="020B0600070205080204" pitchFamily="34" charset="-128"/>
                <a:cs typeface="ＭＳ Ｐゴシック" panose="020B0600070205080204" pitchFamily="34" charset="-128"/>
              </a:rPr>
              <a:t>: </a:t>
            </a:r>
            <a:r>
              <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IPv6 datagram carried as </a:t>
            </a:r>
            <a:r>
              <a:rPr lang="en-US" altLang="en-US" sz="2100" i="1" dirty="0">
                <a:solidFill>
                  <a:prstClr val="black"/>
                </a:solidFill>
                <a:latin typeface="Calibri" panose="020F0502020204030204"/>
                <a:ea typeface="ＭＳ Ｐゴシック" panose="020B0600070205080204" pitchFamily="34" charset="-128"/>
                <a:cs typeface="ＭＳ Ｐゴシック" panose="020B0600070205080204" pitchFamily="34" charset="-128"/>
              </a:rPr>
              <a:t>payload</a:t>
            </a:r>
            <a:r>
              <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in IPv4 datagram among IPv4 </a:t>
            </a:r>
            <a:r>
              <a:rPr lang="en-US" altLang="en-US" sz="18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routers (“packet within a packet</a:t>
            </a:r>
            <a:r>
              <a:rPr lang="en-US" altLang="en-US" sz="1800" dirty="0" smtClean="0">
                <a:solidFill>
                  <a:prstClr val="black"/>
                </a:solidFill>
                <a:latin typeface="Calibri" panose="020F0502020204030204"/>
                <a:ea typeface="ＭＳ Ｐゴシック" panose="020B0600070205080204" pitchFamily="34" charset="-128"/>
                <a:cs typeface="ＭＳ Ｐゴシック" panose="020B0600070205080204" pitchFamily="34" charset="-128"/>
              </a:rPr>
              <a:t>”)</a:t>
            </a:r>
          </a:p>
          <a:p>
            <a:pPr marL="264319" indent="-166688" defTabSz="685800" fontAlgn="auto">
              <a:spcBef>
                <a:spcPts val="750"/>
              </a:spcBef>
              <a:spcAft>
                <a:spcPts val="0"/>
              </a:spcAft>
              <a:defRPr/>
            </a:pPr>
            <a:r>
              <a:rPr lang="en-US" sz="1800" b="1" dirty="0">
                <a:solidFill>
                  <a:srgbClr val="202124"/>
                </a:solidFill>
                <a:latin typeface="arial" panose="020B0604020202020204" pitchFamily="34" charset="0"/>
              </a:rPr>
              <a:t>Tunneling is a way to move packets from one network to another</a:t>
            </a:r>
            <a:endParaRPr lang="en-US" altLang="en-US" sz="1800" dirty="0">
              <a:solidFill>
                <a:prstClr val="black"/>
              </a:solidFill>
              <a:latin typeface="Calibri" panose="020F0502020204030204"/>
              <a:ea typeface="ＭＳ Ｐゴシック" panose="020B0600070205080204" pitchFamily="34" charset="-128"/>
              <a:cs typeface="ＭＳ Ｐゴシック" panose="020B0600070205080204" pitchFamily="34" charset="-128"/>
            </a:endParaRPr>
          </a:p>
          <a:p>
            <a:pPr marL="521494" lvl="1" indent="-173831" defTabSz="685800" fontAlgn="auto">
              <a:spcBef>
                <a:spcPts val="375"/>
              </a:spcBef>
              <a:spcAft>
                <a:spcPts val="0"/>
              </a:spcAft>
              <a:defRPr/>
            </a:pPr>
            <a:r>
              <a:rPr lang="en-US" altLang="en-US" sz="21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tunneling used extensively in other contexts (4G/5G)</a:t>
            </a:r>
          </a:p>
          <a:p>
            <a:pPr marL="264319" indent="-166688" defTabSz="685800" fontAlgn="auto">
              <a:spcBef>
                <a:spcPts val="750"/>
              </a:spcBef>
              <a:spcAft>
                <a:spcPts val="0"/>
              </a:spcAft>
              <a:defRPr/>
            </a:pPr>
            <a:endParaRPr lang="en-US" sz="2100" dirty="0">
              <a:solidFill>
                <a:prstClr val="black"/>
              </a:solidFill>
              <a:latin typeface="Calibri" panose="020F0502020204030204"/>
            </a:endParaRPr>
          </a:p>
        </p:txBody>
      </p:sp>
    </p:spTree>
    <p:extLst>
      <p:ext uri="{BB962C8B-B14F-4D97-AF65-F5344CB8AC3E}">
        <p14:creationId xmlns:p14="http://schemas.microsoft.com/office/powerpoint/2010/main" val="49213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dissolve">
                                      <p:cBhvr>
                                        <p:cTn id="1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628650" y="1116604"/>
            <a:ext cx="7886700" cy="670967"/>
          </a:xfrm>
        </p:spPr>
        <p:txBody>
          <a:bodyPr>
            <a:normAutofit/>
          </a:bodyPr>
          <a:lstStyle/>
          <a:p>
            <a:r>
              <a:rPr lang="en-US" sz="3600" dirty="0"/>
              <a:t>Tunneling and encapsulation</a:t>
            </a:r>
          </a:p>
        </p:txBody>
      </p:sp>
      <p:sp>
        <p:nvSpPr>
          <p:cNvPr id="168" name="Text Box 75">
            <a:extLst>
              <a:ext uri="{FF2B5EF4-FFF2-40B4-BE49-F238E27FC236}">
                <a16:creationId xmlns:a16="http://schemas.microsoft.com/office/drawing/2014/main" id="{9929FFB1-4B85-B14E-8A8D-EE3B2BBCB609}"/>
              </a:ext>
            </a:extLst>
          </p:cNvPr>
          <p:cNvSpPr txBox="1">
            <a:spLocks noChangeArrowheads="1"/>
          </p:cNvSpPr>
          <p:nvPr/>
        </p:nvSpPr>
        <p:spPr bwMode="auto">
          <a:xfrm>
            <a:off x="666206" y="2130663"/>
            <a:ext cx="20696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800" dirty="0">
                <a:solidFill>
                  <a:prstClr val="black"/>
                </a:solidFill>
                <a:latin typeface="Calibri" panose="020F0502020204030204"/>
                <a:cs typeface="+mn-cs"/>
              </a:rPr>
              <a:t>Ethernet connecting two IPv6 routers:</a:t>
            </a:r>
          </a:p>
        </p:txBody>
      </p:sp>
      <p:grpSp>
        <p:nvGrpSpPr>
          <p:cNvPr id="3" name="Group 2">
            <a:extLst>
              <a:ext uri="{FF2B5EF4-FFF2-40B4-BE49-F238E27FC236}">
                <a16:creationId xmlns:a16="http://schemas.microsoft.com/office/drawing/2014/main" id="{9516739A-1258-BE4F-9C41-77F7DE9A3736}"/>
              </a:ext>
            </a:extLst>
          </p:cNvPr>
          <p:cNvGrpSpPr/>
          <p:nvPr/>
        </p:nvGrpSpPr>
        <p:grpSpPr>
          <a:xfrm>
            <a:off x="3205711" y="2077082"/>
            <a:ext cx="4380579" cy="770927"/>
            <a:chOff x="3663591" y="1108282"/>
            <a:chExt cx="5840772" cy="1027902"/>
          </a:xfrm>
        </p:grpSpPr>
        <p:sp>
          <p:nvSpPr>
            <p:cNvPr id="167" name="Rectangle 67">
              <a:extLst>
                <a:ext uri="{FF2B5EF4-FFF2-40B4-BE49-F238E27FC236}">
                  <a16:creationId xmlns:a16="http://schemas.microsoft.com/office/drawing/2014/main" id="{09A35161-06D7-5F46-8581-CAD586A060A0}"/>
                </a:ext>
              </a:extLst>
            </p:cNvPr>
            <p:cNvSpPr>
              <a:spLocks noChangeArrowheads="1"/>
            </p:cNvSpPr>
            <p:nvPr/>
          </p:nvSpPr>
          <p:spPr bwMode="auto">
            <a:xfrm>
              <a:off x="5385352" y="1616420"/>
              <a:ext cx="2405062" cy="666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169" name="Text Box 244">
              <a:extLst>
                <a:ext uri="{FF2B5EF4-FFF2-40B4-BE49-F238E27FC236}">
                  <a16:creationId xmlns:a16="http://schemas.microsoft.com/office/drawing/2014/main" id="{8F946424-1CCF-1D48-9329-4BE5B2E1BE06}"/>
                </a:ext>
              </a:extLst>
            </p:cNvPr>
            <p:cNvSpPr txBox="1">
              <a:spLocks noChangeArrowheads="1"/>
            </p:cNvSpPr>
            <p:nvPr/>
          </p:nvSpPr>
          <p:spPr bwMode="auto">
            <a:xfrm>
              <a:off x="5480234" y="1110007"/>
              <a:ext cx="2471780" cy="54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200" i="1" dirty="0">
                  <a:solidFill>
                    <a:srgbClr val="CC0000"/>
                  </a:solidFill>
                  <a:cs typeface="+mn-cs"/>
                </a:rPr>
                <a:t>Ethernet connects two IPv6 routers</a:t>
              </a:r>
            </a:p>
          </p:txBody>
        </p:sp>
        <p:grpSp>
          <p:nvGrpSpPr>
            <p:cNvPr id="269" name="Group 268">
              <a:extLst>
                <a:ext uri="{FF2B5EF4-FFF2-40B4-BE49-F238E27FC236}">
                  <a16:creationId xmlns:a16="http://schemas.microsoft.com/office/drawing/2014/main" id="{F2AFC9CA-57A7-2A4B-B2A8-73EE2B3D1201}"/>
                </a:ext>
              </a:extLst>
            </p:cNvPr>
            <p:cNvGrpSpPr/>
            <p:nvPr/>
          </p:nvGrpSpPr>
          <p:grpSpPr>
            <a:xfrm>
              <a:off x="3663591" y="1108282"/>
              <a:ext cx="1770063" cy="997982"/>
              <a:chOff x="3670217" y="2254595"/>
              <a:chExt cx="1770063" cy="997982"/>
            </a:xfrm>
          </p:grpSpPr>
          <p:sp>
            <p:nvSpPr>
              <p:cNvPr id="270" name="Text Box 92">
                <a:extLst>
                  <a:ext uri="{FF2B5EF4-FFF2-40B4-BE49-F238E27FC236}">
                    <a16:creationId xmlns:a16="http://schemas.microsoft.com/office/drawing/2014/main" id="{2E0B16B3-F2F3-2C48-B2D9-7825734D0A01}"/>
                  </a:ext>
                </a:extLst>
              </p:cNvPr>
              <p:cNvSpPr txBox="1">
                <a:spLocks noChangeArrowheads="1"/>
              </p:cNvSpPr>
              <p:nvPr/>
            </p:nvSpPr>
            <p:spPr bwMode="auto">
              <a:xfrm>
                <a:off x="3858177"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A</a:t>
                </a:r>
              </a:p>
            </p:txBody>
          </p:sp>
          <p:sp>
            <p:nvSpPr>
              <p:cNvPr id="271" name="Text Box 108">
                <a:extLst>
                  <a:ext uri="{FF2B5EF4-FFF2-40B4-BE49-F238E27FC236}">
                    <a16:creationId xmlns:a16="http://schemas.microsoft.com/office/drawing/2014/main" id="{F159ED48-E177-7C41-B64B-06B2B085521B}"/>
                  </a:ext>
                </a:extLst>
              </p:cNvPr>
              <p:cNvSpPr txBox="1">
                <a:spLocks noChangeArrowheads="1"/>
              </p:cNvSpPr>
              <p:nvPr/>
            </p:nvSpPr>
            <p:spPr bwMode="auto">
              <a:xfrm>
                <a:off x="4904340"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B</a:t>
                </a:r>
              </a:p>
            </p:txBody>
          </p:sp>
          <p:sp>
            <p:nvSpPr>
              <p:cNvPr id="272" name="Line 141">
                <a:extLst>
                  <a:ext uri="{FF2B5EF4-FFF2-40B4-BE49-F238E27FC236}">
                    <a16:creationId xmlns:a16="http://schemas.microsoft.com/office/drawing/2014/main" id="{0635167B-2AF3-A14C-85E2-3598CB9CF52F}"/>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273" name="Text Box 143">
                <a:extLst>
                  <a:ext uri="{FF2B5EF4-FFF2-40B4-BE49-F238E27FC236}">
                    <a16:creationId xmlns:a16="http://schemas.microsoft.com/office/drawing/2014/main" id="{87A044D8-2093-0E46-9D20-BAE30730DC1F}"/>
                  </a:ext>
                </a:extLst>
              </p:cNvPr>
              <p:cNvSpPr txBox="1">
                <a:spLocks noChangeArrowheads="1"/>
              </p:cNvSpPr>
              <p:nvPr/>
            </p:nvSpPr>
            <p:spPr bwMode="auto">
              <a:xfrm>
                <a:off x="3737526" y="2881657"/>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sp>
            <p:nvSpPr>
              <p:cNvPr id="274" name="Text Box 144">
                <a:extLst>
                  <a:ext uri="{FF2B5EF4-FFF2-40B4-BE49-F238E27FC236}">
                    <a16:creationId xmlns:a16="http://schemas.microsoft.com/office/drawing/2014/main" id="{F207BD95-5E7A-4D4E-BE7D-41925B60863F}"/>
                  </a:ext>
                </a:extLst>
              </p:cNvPr>
              <p:cNvSpPr txBox="1">
                <a:spLocks noChangeArrowheads="1"/>
              </p:cNvSpPr>
              <p:nvPr/>
            </p:nvSpPr>
            <p:spPr bwMode="auto">
              <a:xfrm>
                <a:off x="4783689" y="2883245"/>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grpSp>
            <p:nvGrpSpPr>
              <p:cNvPr id="275" name="Group 274">
                <a:extLst>
                  <a:ext uri="{FF2B5EF4-FFF2-40B4-BE49-F238E27FC236}">
                    <a16:creationId xmlns:a16="http://schemas.microsoft.com/office/drawing/2014/main" id="{4A073E69-860F-5249-AFC4-C4A38D391439}"/>
                  </a:ext>
                </a:extLst>
              </p:cNvPr>
              <p:cNvGrpSpPr/>
              <p:nvPr/>
            </p:nvGrpSpPr>
            <p:grpSpPr>
              <a:xfrm>
                <a:off x="3670217" y="2586162"/>
                <a:ext cx="731126" cy="344556"/>
                <a:chOff x="7493876" y="2774731"/>
                <a:chExt cx="1481958" cy="894622"/>
              </a:xfrm>
            </p:grpSpPr>
            <p:sp>
              <p:nvSpPr>
                <p:cNvPr id="284" name="Freeform 283">
                  <a:extLst>
                    <a:ext uri="{FF2B5EF4-FFF2-40B4-BE49-F238E27FC236}">
                      <a16:creationId xmlns:a16="http://schemas.microsoft.com/office/drawing/2014/main" id="{F8A16A7C-85C7-A24F-BB87-4093501CBD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85" name="Oval 284">
                  <a:extLst>
                    <a:ext uri="{FF2B5EF4-FFF2-40B4-BE49-F238E27FC236}">
                      <a16:creationId xmlns:a16="http://schemas.microsoft.com/office/drawing/2014/main" id="{8BC5BF39-F377-5146-97C0-6EF8F1928312}"/>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86" name="Group 285">
                  <a:extLst>
                    <a:ext uri="{FF2B5EF4-FFF2-40B4-BE49-F238E27FC236}">
                      <a16:creationId xmlns:a16="http://schemas.microsoft.com/office/drawing/2014/main" id="{591C4487-83B3-D542-ADA7-A3219B9450D3}"/>
                    </a:ext>
                  </a:extLst>
                </p:cNvPr>
                <p:cNvGrpSpPr/>
                <p:nvPr/>
              </p:nvGrpSpPr>
              <p:grpSpPr>
                <a:xfrm>
                  <a:off x="7713663" y="2848339"/>
                  <a:ext cx="1042107" cy="425543"/>
                  <a:chOff x="7786941" y="2884917"/>
                  <a:chExt cx="897649" cy="353919"/>
                </a:xfrm>
              </p:grpSpPr>
              <p:sp>
                <p:nvSpPr>
                  <p:cNvPr id="287" name="Freeform 286">
                    <a:extLst>
                      <a:ext uri="{FF2B5EF4-FFF2-40B4-BE49-F238E27FC236}">
                        <a16:creationId xmlns:a16="http://schemas.microsoft.com/office/drawing/2014/main" id="{587D49BB-7359-F14F-9FAA-DBE4B215BD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8" name="Freeform 287">
                    <a:extLst>
                      <a:ext uri="{FF2B5EF4-FFF2-40B4-BE49-F238E27FC236}">
                        <a16:creationId xmlns:a16="http://schemas.microsoft.com/office/drawing/2014/main" id="{A081F8B5-4855-AD41-8946-CFB9780B4B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9" name="Freeform 288">
                    <a:extLst>
                      <a:ext uri="{FF2B5EF4-FFF2-40B4-BE49-F238E27FC236}">
                        <a16:creationId xmlns:a16="http://schemas.microsoft.com/office/drawing/2014/main" id="{12524264-0777-0C42-AF6A-3CBF1F755F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90" name="Freeform 289">
                    <a:extLst>
                      <a:ext uri="{FF2B5EF4-FFF2-40B4-BE49-F238E27FC236}">
                        <a16:creationId xmlns:a16="http://schemas.microsoft.com/office/drawing/2014/main" id="{FF4F4DB1-DF2D-BD4D-8E20-DCBADE21EC3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76" name="Group 275">
                <a:extLst>
                  <a:ext uri="{FF2B5EF4-FFF2-40B4-BE49-F238E27FC236}">
                    <a16:creationId xmlns:a16="http://schemas.microsoft.com/office/drawing/2014/main" id="{B5FF489C-4A51-4246-9098-943E871C0053}"/>
                  </a:ext>
                </a:extLst>
              </p:cNvPr>
              <p:cNvGrpSpPr/>
              <p:nvPr/>
            </p:nvGrpSpPr>
            <p:grpSpPr>
              <a:xfrm>
                <a:off x="4703149" y="2589549"/>
                <a:ext cx="731126" cy="344556"/>
                <a:chOff x="7493876" y="2774731"/>
                <a:chExt cx="1481958" cy="894622"/>
              </a:xfrm>
            </p:grpSpPr>
            <p:sp>
              <p:nvSpPr>
                <p:cNvPr id="277" name="Freeform 276">
                  <a:extLst>
                    <a:ext uri="{FF2B5EF4-FFF2-40B4-BE49-F238E27FC236}">
                      <a16:creationId xmlns:a16="http://schemas.microsoft.com/office/drawing/2014/main" id="{DF781C98-CD40-6448-A759-51A33B9B7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78" name="Oval 277">
                  <a:extLst>
                    <a:ext uri="{FF2B5EF4-FFF2-40B4-BE49-F238E27FC236}">
                      <a16:creationId xmlns:a16="http://schemas.microsoft.com/office/drawing/2014/main" id="{1ED403CB-BAEA-6B47-A295-E1B338E81081}"/>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79" name="Group 278">
                  <a:extLst>
                    <a:ext uri="{FF2B5EF4-FFF2-40B4-BE49-F238E27FC236}">
                      <a16:creationId xmlns:a16="http://schemas.microsoft.com/office/drawing/2014/main" id="{B654F614-FA15-3B4E-AF13-036BBC0D152E}"/>
                    </a:ext>
                  </a:extLst>
                </p:cNvPr>
                <p:cNvGrpSpPr/>
                <p:nvPr/>
              </p:nvGrpSpPr>
              <p:grpSpPr>
                <a:xfrm>
                  <a:off x="7713663" y="2848339"/>
                  <a:ext cx="1042107" cy="425543"/>
                  <a:chOff x="7786941" y="2884917"/>
                  <a:chExt cx="897649" cy="353919"/>
                </a:xfrm>
              </p:grpSpPr>
              <p:sp>
                <p:nvSpPr>
                  <p:cNvPr id="280" name="Freeform 279">
                    <a:extLst>
                      <a:ext uri="{FF2B5EF4-FFF2-40B4-BE49-F238E27FC236}">
                        <a16:creationId xmlns:a16="http://schemas.microsoft.com/office/drawing/2014/main" id="{3010894A-4D62-8948-8AAC-9B942BF5F2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1" name="Freeform 280">
                    <a:extLst>
                      <a:ext uri="{FF2B5EF4-FFF2-40B4-BE49-F238E27FC236}">
                        <a16:creationId xmlns:a16="http://schemas.microsoft.com/office/drawing/2014/main" id="{27D3A458-EB4A-F945-B4E8-15003E8491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2" name="Freeform 281">
                    <a:extLst>
                      <a:ext uri="{FF2B5EF4-FFF2-40B4-BE49-F238E27FC236}">
                        <a16:creationId xmlns:a16="http://schemas.microsoft.com/office/drawing/2014/main" id="{CEF2E442-594C-4E44-B866-4A3771967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3" name="Freeform 282">
                    <a:extLst>
                      <a:ext uri="{FF2B5EF4-FFF2-40B4-BE49-F238E27FC236}">
                        <a16:creationId xmlns:a16="http://schemas.microsoft.com/office/drawing/2014/main" id="{4AEACB60-4D98-B143-9AD1-BDCACC68427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nvGrpSpPr>
            <p:cNvPr id="291" name="Group 290">
              <a:extLst>
                <a:ext uri="{FF2B5EF4-FFF2-40B4-BE49-F238E27FC236}">
                  <a16:creationId xmlns:a16="http://schemas.microsoft.com/office/drawing/2014/main" id="{6CD9FE67-1834-004F-B7B8-EC2ACE51FC02}"/>
                </a:ext>
              </a:extLst>
            </p:cNvPr>
            <p:cNvGrpSpPr/>
            <p:nvPr/>
          </p:nvGrpSpPr>
          <p:grpSpPr>
            <a:xfrm>
              <a:off x="7734300" y="1138202"/>
              <a:ext cx="1770063" cy="997982"/>
              <a:chOff x="3670217" y="2254595"/>
              <a:chExt cx="1770063" cy="997982"/>
            </a:xfrm>
          </p:grpSpPr>
          <p:sp>
            <p:nvSpPr>
              <p:cNvPr id="292" name="Text Box 92">
                <a:extLst>
                  <a:ext uri="{FF2B5EF4-FFF2-40B4-BE49-F238E27FC236}">
                    <a16:creationId xmlns:a16="http://schemas.microsoft.com/office/drawing/2014/main" id="{4E1422BC-3A6A-6B44-A701-1A4C4A646A43}"/>
                  </a:ext>
                </a:extLst>
              </p:cNvPr>
              <p:cNvSpPr txBox="1">
                <a:spLocks noChangeArrowheads="1"/>
              </p:cNvSpPr>
              <p:nvPr/>
            </p:nvSpPr>
            <p:spPr bwMode="auto">
              <a:xfrm>
                <a:off x="3858177"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E</a:t>
                </a:r>
              </a:p>
            </p:txBody>
          </p:sp>
          <p:sp>
            <p:nvSpPr>
              <p:cNvPr id="293" name="Text Box 108">
                <a:extLst>
                  <a:ext uri="{FF2B5EF4-FFF2-40B4-BE49-F238E27FC236}">
                    <a16:creationId xmlns:a16="http://schemas.microsoft.com/office/drawing/2014/main" id="{6FC6F4F3-504B-0A4C-99EE-AAE5D6AF031D}"/>
                  </a:ext>
                </a:extLst>
              </p:cNvPr>
              <p:cNvSpPr txBox="1">
                <a:spLocks noChangeArrowheads="1"/>
              </p:cNvSpPr>
              <p:nvPr/>
            </p:nvSpPr>
            <p:spPr bwMode="auto">
              <a:xfrm>
                <a:off x="4888228"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F</a:t>
                </a:r>
              </a:p>
            </p:txBody>
          </p:sp>
          <p:sp>
            <p:nvSpPr>
              <p:cNvPr id="294" name="Line 141">
                <a:extLst>
                  <a:ext uri="{FF2B5EF4-FFF2-40B4-BE49-F238E27FC236}">
                    <a16:creationId xmlns:a16="http://schemas.microsoft.com/office/drawing/2014/main" id="{90DCDADB-6394-A84B-BA95-D8E0F9F2E56B}"/>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295" name="Text Box 143">
                <a:extLst>
                  <a:ext uri="{FF2B5EF4-FFF2-40B4-BE49-F238E27FC236}">
                    <a16:creationId xmlns:a16="http://schemas.microsoft.com/office/drawing/2014/main" id="{18B62826-F267-0049-A412-8619C591057C}"/>
                  </a:ext>
                </a:extLst>
              </p:cNvPr>
              <p:cNvSpPr txBox="1">
                <a:spLocks noChangeArrowheads="1"/>
              </p:cNvSpPr>
              <p:nvPr/>
            </p:nvSpPr>
            <p:spPr bwMode="auto">
              <a:xfrm>
                <a:off x="3737526" y="2881657"/>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sp>
            <p:nvSpPr>
              <p:cNvPr id="296" name="Text Box 144">
                <a:extLst>
                  <a:ext uri="{FF2B5EF4-FFF2-40B4-BE49-F238E27FC236}">
                    <a16:creationId xmlns:a16="http://schemas.microsoft.com/office/drawing/2014/main" id="{DB366F83-3A13-0249-80B2-D1CABCF6E95E}"/>
                  </a:ext>
                </a:extLst>
              </p:cNvPr>
              <p:cNvSpPr txBox="1">
                <a:spLocks noChangeArrowheads="1"/>
              </p:cNvSpPr>
              <p:nvPr/>
            </p:nvSpPr>
            <p:spPr bwMode="auto">
              <a:xfrm>
                <a:off x="4783689" y="2883245"/>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grpSp>
            <p:nvGrpSpPr>
              <p:cNvPr id="297" name="Group 296">
                <a:extLst>
                  <a:ext uri="{FF2B5EF4-FFF2-40B4-BE49-F238E27FC236}">
                    <a16:creationId xmlns:a16="http://schemas.microsoft.com/office/drawing/2014/main" id="{811A1EE5-9CFA-BD4B-BC78-E2DEBF1097E9}"/>
                  </a:ext>
                </a:extLst>
              </p:cNvPr>
              <p:cNvGrpSpPr/>
              <p:nvPr/>
            </p:nvGrpSpPr>
            <p:grpSpPr>
              <a:xfrm>
                <a:off x="3670217" y="2586162"/>
                <a:ext cx="731126" cy="344556"/>
                <a:chOff x="7493876" y="2774731"/>
                <a:chExt cx="1481958" cy="894622"/>
              </a:xfrm>
            </p:grpSpPr>
            <p:sp>
              <p:nvSpPr>
                <p:cNvPr id="306" name="Freeform 305">
                  <a:extLst>
                    <a:ext uri="{FF2B5EF4-FFF2-40B4-BE49-F238E27FC236}">
                      <a16:creationId xmlns:a16="http://schemas.microsoft.com/office/drawing/2014/main" id="{3A74AED1-F0EA-0349-BE24-8AC41946D5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07" name="Oval 306">
                  <a:extLst>
                    <a:ext uri="{FF2B5EF4-FFF2-40B4-BE49-F238E27FC236}">
                      <a16:creationId xmlns:a16="http://schemas.microsoft.com/office/drawing/2014/main" id="{EBB7616C-F33E-2141-AF35-E0C68F6DA62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08" name="Group 307">
                  <a:extLst>
                    <a:ext uri="{FF2B5EF4-FFF2-40B4-BE49-F238E27FC236}">
                      <a16:creationId xmlns:a16="http://schemas.microsoft.com/office/drawing/2014/main" id="{885BD882-BC9B-DD4D-8DDC-9F2AB1102AB3}"/>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B030882F-74FC-2847-B126-520EE17206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0" name="Freeform 309">
                    <a:extLst>
                      <a:ext uri="{FF2B5EF4-FFF2-40B4-BE49-F238E27FC236}">
                        <a16:creationId xmlns:a16="http://schemas.microsoft.com/office/drawing/2014/main" id="{0E0B8D53-1472-DA4D-AE29-51DFB53F57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1" name="Freeform 310">
                    <a:extLst>
                      <a:ext uri="{FF2B5EF4-FFF2-40B4-BE49-F238E27FC236}">
                        <a16:creationId xmlns:a16="http://schemas.microsoft.com/office/drawing/2014/main" id="{058C9471-DEE6-AE4F-8503-FD801436B8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2" name="Freeform 311">
                    <a:extLst>
                      <a:ext uri="{FF2B5EF4-FFF2-40B4-BE49-F238E27FC236}">
                        <a16:creationId xmlns:a16="http://schemas.microsoft.com/office/drawing/2014/main" id="{4F6D32E6-1749-DB4A-918E-98CCCD972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98" name="Group 297">
                <a:extLst>
                  <a:ext uri="{FF2B5EF4-FFF2-40B4-BE49-F238E27FC236}">
                    <a16:creationId xmlns:a16="http://schemas.microsoft.com/office/drawing/2014/main" id="{1DD98ED7-111E-954C-9872-D507EE1D2233}"/>
                  </a:ext>
                </a:extLst>
              </p:cNvPr>
              <p:cNvGrpSpPr/>
              <p:nvPr/>
            </p:nvGrpSpPr>
            <p:grpSpPr>
              <a:xfrm>
                <a:off x="4703149" y="2589549"/>
                <a:ext cx="731126" cy="344556"/>
                <a:chOff x="7493876" y="2774731"/>
                <a:chExt cx="1481958" cy="894622"/>
              </a:xfrm>
            </p:grpSpPr>
            <p:sp>
              <p:nvSpPr>
                <p:cNvPr id="299" name="Freeform 298">
                  <a:extLst>
                    <a:ext uri="{FF2B5EF4-FFF2-40B4-BE49-F238E27FC236}">
                      <a16:creationId xmlns:a16="http://schemas.microsoft.com/office/drawing/2014/main" id="{CE90818F-F7C9-8A4F-8C28-757575ABCA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00" name="Oval 299">
                  <a:extLst>
                    <a:ext uri="{FF2B5EF4-FFF2-40B4-BE49-F238E27FC236}">
                      <a16:creationId xmlns:a16="http://schemas.microsoft.com/office/drawing/2014/main" id="{CEC89AC2-BDFD-AC4F-A951-DA4DB8992147}"/>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01" name="Group 300">
                  <a:extLst>
                    <a:ext uri="{FF2B5EF4-FFF2-40B4-BE49-F238E27FC236}">
                      <a16:creationId xmlns:a16="http://schemas.microsoft.com/office/drawing/2014/main" id="{695885FE-D0A9-7145-8BD4-0AB640821495}"/>
                    </a:ext>
                  </a:extLst>
                </p:cNvPr>
                <p:cNvGrpSpPr/>
                <p:nvPr/>
              </p:nvGrpSpPr>
              <p:grpSpPr>
                <a:xfrm>
                  <a:off x="7713663" y="2848339"/>
                  <a:ext cx="1042107" cy="425543"/>
                  <a:chOff x="7786941" y="2884917"/>
                  <a:chExt cx="897649" cy="353919"/>
                </a:xfrm>
              </p:grpSpPr>
              <p:sp>
                <p:nvSpPr>
                  <p:cNvPr id="302" name="Freeform 301">
                    <a:extLst>
                      <a:ext uri="{FF2B5EF4-FFF2-40B4-BE49-F238E27FC236}">
                        <a16:creationId xmlns:a16="http://schemas.microsoft.com/office/drawing/2014/main" id="{C9F1E916-77E1-464F-9DA9-93947467D4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3" name="Freeform 302">
                    <a:extLst>
                      <a:ext uri="{FF2B5EF4-FFF2-40B4-BE49-F238E27FC236}">
                        <a16:creationId xmlns:a16="http://schemas.microsoft.com/office/drawing/2014/main" id="{D22EEE39-5B44-8441-8AA6-2DC425C85D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4" name="Freeform 303">
                    <a:extLst>
                      <a:ext uri="{FF2B5EF4-FFF2-40B4-BE49-F238E27FC236}">
                        <a16:creationId xmlns:a16="http://schemas.microsoft.com/office/drawing/2014/main" id="{9DADD220-43C9-0848-95D9-0ED14661FF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5" name="Freeform 304">
                    <a:extLst>
                      <a:ext uri="{FF2B5EF4-FFF2-40B4-BE49-F238E27FC236}">
                        <a16:creationId xmlns:a16="http://schemas.microsoft.com/office/drawing/2014/main" id="{FF7D8FD7-6529-FE42-B132-6122472F47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grpSp>
        <p:nvGrpSpPr>
          <p:cNvPr id="18" name="Group 17">
            <a:extLst>
              <a:ext uri="{FF2B5EF4-FFF2-40B4-BE49-F238E27FC236}">
                <a16:creationId xmlns:a16="http://schemas.microsoft.com/office/drawing/2014/main" id="{CBFD91D7-0B04-D846-BFE6-3B2EB08046BF}"/>
              </a:ext>
            </a:extLst>
          </p:cNvPr>
          <p:cNvGrpSpPr/>
          <p:nvPr/>
        </p:nvGrpSpPr>
        <p:grpSpPr>
          <a:xfrm>
            <a:off x="2425872" y="3253740"/>
            <a:ext cx="1318707" cy="374016"/>
            <a:chOff x="3219256" y="3119120"/>
            <a:chExt cx="1758276" cy="498688"/>
          </a:xfrm>
        </p:grpSpPr>
        <p:sp>
          <p:nvSpPr>
            <p:cNvPr id="260" name="Line 57">
              <a:extLst>
                <a:ext uri="{FF2B5EF4-FFF2-40B4-BE49-F238E27FC236}">
                  <a16:creationId xmlns:a16="http://schemas.microsoft.com/office/drawing/2014/main" id="{444FAB3B-BC2A-474E-B52E-60DB95D89EE7}"/>
                </a:ext>
              </a:extLst>
            </p:cNvPr>
            <p:cNvSpPr>
              <a:spLocks noChangeShapeType="1"/>
            </p:cNvSpPr>
            <p:nvPr/>
          </p:nvSpPr>
          <p:spPr bwMode="auto">
            <a:xfrm flipH="1">
              <a:off x="4023360" y="3119120"/>
              <a:ext cx="954172" cy="18796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91" name="Text Box 18">
              <a:extLst>
                <a:ext uri="{FF2B5EF4-FFF2-40B4-BE49-F238E27FC236}">
                  <a16:creationId xmlns:a16="http://schemas.microsoft.com/office/drawing/2014/main" id="{765FA291-F9CB-864C-A7BD-493491891E46}"/>
                </a:ext>
              </a:extLst>
            </p:cNvPr>
            <p:cNvSpPr txBox="1">
              <a:spLocks noChangeArrowheads="1"/>
            </p:cNvSpPr>
            <p:nvPr/>
          </p:nvSpPr>
          <p:spPr bwMode="auto">
            <a:xfrm>
              <a:off x="3219256" y="3311571"/>
              <a:ext cx="1537174" cy="30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050" dirty="0">
                  <a:solidFill>
                    <a:prstClr val="black"/>
                  </a:solidFill>
                  <a:cs typeface="+mn-cs"/>
                </a:rPr>
                <a:t>Link-layer frame</a:t>
              </a:r>
            </a:p>
          </p:txBody>
        </p:sp>
      </p:grpSp>
      <p:grpSp>
        <p:nvGrpSpPr>
          <p:cNvPr id="13" name="Group 12">
            <a:extLst>
              <a:ext uri="{FF2B5EF4-FFF2-40B4-BE49-F238E27FC236}">
                <a16:creationId xmlns:a16="http://schemas.microsoft.com/office/drawing/2014/main" id="{F3A2D044-A80D-BF48-BFF6-B13D3278C64F}"/>
              </a:ext>
            </a:extLst>
          </p:cNvPr>
          <p:cNvGrpSpPr/>
          <p:nvPr/>
        </p:nvGrpSpPr>
        <p:grpSpPr>
          <a:xfrm>
            <a:off x="3606880" y="2692480"/>
            <a:ext cx="3664744" cy="729620"/>
            <a:chOff x="4672013" y="2614613"/>
            <a:chExt cx="4886325" cy="1183088"/>
          </a:xfrm>
        </p:grpSpPr>
        <p:grpSp>
          <p:nvGrpSpPr>
            <p:cNvPr id="5" name="Group 4">
              <a:extLst>
                <a:ext uri="{FF2B5EF4-FFF2-40B4-BE49-F238E27FC236}">
                  <a16:creationId xmlns:a16="http://schemas.microsoft.com/office/drawing/2014/main" id="{A8B018EE-E224-B940-B878-E69EDA1EA956}"/>
                </a:ext>
              </a:extLst>
            </p:cNvPr>
            <p:cNvGrpSpPr/>
            <p:nvPr/>
          </p:nvGrpSpPr>
          <p:grpSpPr>
            <a:xfrm>
              <a:off x="4674002" y="3295572"/>
              <a:ext cx="4854575" cy="502129"/>
              <a:chOff x="1427882" y="4286172"/>
              <a:chExt cx="4854575" cy="502129"/>
            </a:xfrm>
          </p:grpSpPr>
          <p:sp>
            <p:nvSpPr>
              <p:cNvPr id="363" name="Rectangle 26">
                <a:extLst>
                  <a:ext uri="{FF2B5EF4-FFF2-40B4-BE49-F238E27FC236}">
                    <a16:creationId xmlns:a16="http://schemas.microsoft.com/office/drawing/2014/main" id="{6BFDBC4B-8987-6D40-B37D-40C15D4A02DF}"/>
                  </a:ext>
                </a:extLst>
              </p:cNvPr>
              <p:cNvSpPr>
                <a:spLocks noChangeArrowheads="1"/>
              </p:cNvSpPr>
              <p:nvPr/>
            </p:nvSpPr>
            <p:spPr bwMode="auto">
              <a:xfrm>
                <a:off x="1427882" y="4289347"/>
                <a:ext cx="4854575" cy="468313"/>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64" name="Line 27">
                <a:extLst>
                  <a:ext uri="{FF2B5EF4-FFF2-40B4-BE49-F238E27FC236}">
                    <a16:creationId xmlns:a16="http://schemas.microsoft.com/office/drawing/2014/main" id="{41F3CE6F-3D8F-6541-A266-4991BCC28A29}"/>
                  </a:ext>
                </a:extLst>
              </p:cNvPr>
              <p:cNvSpPr>
                <a:spLocks noChangeShapeType="1"/>
              </p:cNvSpPr>
              <p:nvPr/>
            </p:nvSpPr>
            <p:spPr bwMode="auto">
              <a:xfrm>
                <a:off x="2791545" y="428775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65" name="Line 28">
                <a:extLst>
                  <a:ext uri="{FF2B5EF4-FFF2-40B4-BE49-F238E27FC236}">
                    <a16:creationId xmlns:a16="http://schemas.microsoft.com/office/drawing/2014/main" id="{6FA825CB-5465-7D40-B46B-B6CEDF1233D8}"/>
                  </a:ext>
                </a:extLst>
              </p:cNvPr>
              <p:cNvSpPr>
                <a:spLocks noChangeShapeType="1"/>
              </p:cNvSpPr>
              <p:nvPr/>
            </p:nvSpPr>
            <p:spPr bwMode="auto">
              <a:xfrm>
                <a:off x="2313707" y="4286172"/>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66" name="Line 29">
                <a:extLst>
                  <a:ext uri="{FF2B5EF4-FFF2-40B4-BE49-F238E27FC236}">
                    <a16:creationId xmlns:a16="http://schemas.microsoft.com/office/drawing/2014/main" id="{5DC15200-24FA-DB49-BEA1-C166763FD829}"/>
                  </a:ext>
                </a:extLst>
              </p:cNvPr>
              <p:cNvSpPr>
                <a:spLocks noChangeShapeType="1"/>
              </p:cNvSpPr>
              <p:nvPr/>
            </p:nvSpPr>
            <p:spPr bwMode="auto">
              <a:xfrm>
                <a:off x="1867620" y="429410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nvGrpSpPr>
              <p:cNvPr id="2" name="Group 1">
                <a:extLst>
                  <a:ext uri="{FF2B5EF4-FFF2-40B4-BE49-F238E27FC236}">
                    <a16:creationId xmlns:a16="http://schemas.microsoft.com/office/drawing/2014/main" id="{642ADB5E-2087-8042-9E8E-E6E371A900BA}"/>
                  </a:ext>
                </a:extLst>
              </p:cNvPr>
              <p:cNvGrpSpPr/>
              <p:nvPr/>
            </p:nvGrpSpPr>
            <p:grpSpPr>
              <a:xfrm>
                <a:off x="2865478" y="4319509"/>
                <a:ext cx="3402012" cy="414337"/>
                <a:chOff x="8090620" y="3748009"/>
                <a:chExt cx="3402012" cy="414337"/>
              </a:xfrm>
            </p:grpSpPr>
            <p:sp>
              <p:nvSpPr>
                <p:cNvPr id="357" name="Line 65">
                  <a:extLst>
                    <a:ext uri="{FF2B5EF4-FFF2-40B4-BE49-F238E27FC236}">
                      <a16:creationId xmlns:a16="http://schemas.microsoft.com/office/drawing/2014/main" id="{BD890452-F6E7-4448-B613-CFB0A5846EB1}"/>
                    </a:ext>
                  </a:extLst>
                </p:cNvPr>
                <p:cNvSpPr>
                  <a:spLocks noChangeShapeType="1"/>
                </p:cNvSpPr>
                <p:nvPr/>
              </p:nvSpPr>
              <p:spPr bwMode="auto">
                <a:xfrm>
                  <a:off x="8743763" y="40537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0" name="Rectangle 5">
                  <a:extLst>
                    <a:ext uri="{FF2B5EF4-FFF2-40B4-BE49-F238E27FC236}">
                      <a16:creationId xmlns:a16="http://schemas.microsoft.com/office/drawing/2014/main" id="{5EF7AC7D-7AE1-C241-9F61-F18D9E6049CC}"/>
                    </a:ext>
                  </a:extLst>
                </p:cNvPr>
                <p:cNvSpPr>
                  <a:spLocks noChangeArrowheads="1"/>
                </p:cNvSpPr>
                <p:nvPr/>
              </p:nvSpPr>
              <p:spPr bwMode="auto">
                <a:xfrm>
                  <a:off x="8090620" y="3751184"/>
                  <a:ext cx="3402012" cy="401638"/>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81" name="Line 8">
                  <a:extLst>
                    <a:ext uri="{FF2B5EF4-FFF2-40B4-BE49-F238E27FC236}">
                      <a16:creationId xmlns:a16="http://schemas.microsoft.com/office/drawing/2014/main" id="{618C687D-95D3-1A4E-B0FA-FBAF474EB450}"/>
                    </a:ext>
                  </a:extLst>
                </p:cNvPr>
                <p:cNvSpPr>
                  <a:spLocks noChangeShapeType="1"/>
                </p:cNvSpPr>
                <p:nvPr/>
              </p:nvSpPr>
              <p:spPr bwMode="auto">
                <a:xfrm>
                  <a:off x="81747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2" name="Line 9">
                  <a:extLst>
                    <a:ext uri="{FF2B5EF4-FFF2-40B4-BE49-F238E27FC236}">
                      <a16:creationId xmlns:a16="http://schemas.microsoft.com/office/drawing/2014/main" id="{AC79F5F7-9AC4-9640-BA5C-522DDD5C0A1A}"/>
                    </a:ext>
                  </a:extLst>
                </p:cNvPr>
                <p:cNvSpPr>
                  <a:spLocks noChangeShapeType="1"/>
                </p:cNvSpPr>
                <p:nvPr/>
              </p:nvSpPr>
              <p:spPr bwMode="auto">
                <a:xfrm>
                  <a:off x="8133482" y="3749596"/>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3" name="Line 10">
                  <a:extLst>
                    <a:ext uri="{FF2B5EF4-FFF2-40B4-BE49-F238E27FC236}">
                      <a16:creationId xmlns:a16="http://schemas.microsoft.com/office/drawing/2014/main" id="{65704044-79FE-A64A-9FF3-9C238BBA6EBE}"/>
                    </a:ext>
                  </a:extLst>
                </p:cNvPr>
                <p:cNvSpPr>
                  <a:spLocks noChangeShapeType="1"/>
                </p:cNvSpPr>
                <p:nvPr/>
              </p:nvSpPr>
              <p:spPr bwMode="auto">
                <a:xfrm>
                  <a:off x="82509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4" name="Line 11">
                  <a:extLst>
                    <a:ext uri="{FF2B5EF4-FFF2-40B4-BE49-F238E27FC236}">
                      <a16:creationId xmlns:a16="http://schemas.microsoft.com/office/drawing/2014/main" id="{DEF1C2BA-CE66-FF4D-9460-A93DC4051AD1}"/>
                    </a:ext>
                  </a:extLst>
                </p:cNvPr>
                <p:cNvSpPr>
                  <a:spLocks noChangeShapeType="1"/>
                </p:cNvSpPr>
                <p:nvPr/>
              </p:nvSpPr>
              <p:spPr bwMode="auto">
                <a:xfrm>
                  <a:off x="829223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5" name="Line 12">
                  <a:extLst>
                    <a:ext uri="{FF2B5EF4-FFF2-40B4-BE49-F238E27FC236}">
                      <a16:creationId xmlns:a16="http://schemas.microsoft.com/office/drawing/2014/main" id="{D8887A1E-28D5-0A4F-92E6-4ECCFDBB64BD}"/>
                    </a:ext>
                  </a:extLst>
                </p:cNvPr>
                <p:cNvSpPr>
                  <a:spLocks noChangeShapeType="1"/>
                </p:cNvSpPr>
                <p:nvPr/>
              </p:nvSpPr>
              <p:spPr bwMode="auto">
                <a:xfrm>
                  <a:off x="8346207"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6" name="Line 13">
                  <a:extLst>
                    <a:ext uri="{FF2B5EF4-FFF2-40B4-BE49-F238E27FC236}">
                      <a16:creationId xmlns:a16="http://schemas.microsoft.com/office/drawing/2014/main" id="{95560225-2265-4D42-A60A-F3E5B304489D}"/>
                    </a:ext>
                  </a:extLst>
                </p:cNvPr>
                <p:cNvSpPr>
                  <a:spLocks noChangeShapeType="1"/>
                </p:cNvSpPr>
                <p:nvPr/>
              </p:nvSpPr>
              <p:spPr bwMode="auto">
                <a:xfrm>
                  <a:off x="841288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7" name="Line 14">
                  <a:extLst>
                    <a:ext uri="{FF2B5EF4-FFF2-40B4-BE49-F238E27FC236}">
                      <a16:creationId xmlns:a16="http://schemas.microsoft.com/office/drawing/2014/main" id="{B139DC60-F2B1-EB4B-9B25-F3D05712A88E}"/>
                    </a:ext>
                  </a:extLst>
                </p:cNvPr>
                <p:cNvSpPr>
                  <a:spLocks noChangeShapeType="1"/>
                </p:cNvSpPr>
                <p:nvPr/>
              </p:nvSpPr>
              <p:spPr bwMode="auto">
                <a:xfrm>
                  <a:off x="872403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8" name="Line 15">
                  <a:extLst>
                    <a:ext uri="{FF2B5EF4-FFF2-40B4-BE49-F238E27FC236}">
                      <a16:creationId xmlns:a16="http://schemas.microsoft.com/office/drawing/2014/main" id="{D3E0CBF2-6911-6140-9A17-888FFCCF0907}"/>
                    </a:ext>
                  </a:extLst>
                </p:cNvPr>
                <p:cNvSpPr>
                  <a:spLocks noChangeShapeType="1"/>
                </p:cNvSpPr>
                <p:nvPr/>
              </p:nvSpPr>
              <p:spPr bwMode="auto">
                <a:xfrm>
                  <a:off x="909868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sp>
            <p:nvSpPr>
              <p:cNvPr id="398" name="Rectangle 5">
                <a:extLst>
                  <a:ext uri="{FF2B5EF4-FFF2-40B4-BE49-F238E27FC236}">
                    <a16:creationId xmlns:a16="http://schemas.microsoft.com/office/drawing/2014/main" id="{2B3FAF22-1D43-DB4D-8D8C-2A571BF20F1F}"/>
                  </a:ext>
                </a:extLst>
              </p:cNvPr>
              <p:cNvSpPr>
                <a:spLocks noChangeArrowheads="1"/>
              </p:cNvSpPr>
              <p:nvPr/>
            </p:nvSpPr>
            <p:spPr bwMode="auto">
              <a:xfrm>
                <a:off x="2901848" y="4384275"/>
                <a:ext cx="3244616" cy="285690"/>
              </a:xfrm>
              <a:prstGeom prst="rect">
                <a:avLst/>
              </a:prstGeom>
              <a:solidFill>
                <a:srgbClr val="66CCFF"/>
              </a:solidFill>
              <a:ln w="12700">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56" name="Text Box 64">
                <a:extLst>
                  <a:ext uri="{FF2B5EF4-FFF2-40B4-BE49-F238E27FC236}">
                    <a16:creationId xmlns:a16="http://schemas.microsoft.com/office/drawing/2014/main" id="{E06A4353-7E86-5847-8F31-E80191A371FB}"/>
                  </a:ext>
                </a:extLst>
              </p:cNvPr>
              <p:cNvSpPr txBox="1">
                <a:spLocks noChangeArrowheads="1"/>
              </p:cNvSpPr>
              <p:nvPr/>
            </p:nvSpPr>
            <p:spPr bwMode="auto">
              <a:xfrm>
                <a:off x="4133520" y="4301714"/>
                <a:ext cx="1746632" cy="48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IPv6 datagram</a:t>
                </a:r>
              </a:p>
            </p:txBody>
          </p:sp>
        </p:grpSp>
        <p:sp>
          <p:nvSpPr>
            <p:cNvPr id="10" name="Freeform 9">
              <a:extLst>
                <a:ext uri="{FF2B5EF4-FFF2-40B4-BE49-F238E27FC236}">
                  <a16:creationId xmlns:a16="http://schemas.microsoft.com/office/drawing/2014/main" id="{67D3DA8C-D325-4046-9687-29D212044012}"/>
                </a:ext>
              </a:extLst>
            </p:cNvPr>
            <p:cNvSpPr/>
            <p:nvPr/>
          </p:nvSpPr>
          <p:spPr>
            <a:xfrm>
              <a:off x="4672013" y="2614613"/>
              <a:ext cx="4886325" cy="685800"/>
            </a:xfrm>
            <a:custGeom>
              <a:avLst/>
              <a:gdLst>
                <a:gd name="connsiteX0" fmla="*/ 0 w 4886325"/>
                <a:gd name="connsiteY0" fmla="*/ 685800 h 685800"/>
                <a:gd name="connsiteX1" fmla="*/ 2171700 w 4886325"/>
                <a:gd name="connsiteY1" fmla="*/ 0 h 685800"/>
                <a:gd name="connsiteX2" fmla="*/ 2443162 w 4886325"/>
                <a:gd name="connsiteY2" fmla="*/ 157162 h 685800"/>
                <a:gd name="connsiteX3" fmla="*/ 2493168 w 4886325"/>
                <a:gd name="connsiteY3" fmla="*/ 150018 h 685800"/>
                <a:gd name="connsiteX4" fmla="*/ 4886325 w 4886325"/>
                <a:gd name="connsiteY4" fmla="*/ 685800 h 685800"/>
                <a:gd name="connsiteX5" fmla="*/ 0 w 4886325"/>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325" h="685800">
                  <a:moveTo>
                    <a:pt x="0" y="685800"/>
                  </a:moveTo>
                  <a:lnTo>
                    <a:pt x="2171700" y="0"/>
                  </a:lnTo>
                  <a:lnTo>
                    <a:pt x="2443162" y="157162"/>
                  </a:lnTo>
                  <a:lnTo>
                    <a:pt x="2493168" y="150018"/>
                  </a:lnTo>
                  <a:lnTo>
                    <a:pt x="4886325" y="685800"/>
                  </a:lnTo>
                  <a:lnTo>
                    <a:pt x="0" y="685800"/>
                  </a:lnTo>
                  <a:close/>
                </a:path>
              </a:pathLst>
            </a:custGeom>
            <a:gradFill>
              <a:gsLst>
                <a:gs pos="0">
                  <a:schemeClr val="accent1">
                    <a:lumMod val="5000"/>
                    <a:lumOff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grpSp>
        <p:nvGrpSpPr>
          <p:cNvPr id="14" name="Group 13">
            <a:extLst>
              <a:ext uri="{FF2B5EF4-FFF2-40B4-BE49-F238E27FC236}">
                <a16:creationId xmlns:a16="http://schemas.microsoft.com/office/drawing/2014/main" id="{03E5998F-A621-DC4D-AA10-4A3065CB51C8}"/>
              </a:ext>
            </a:extLst>
          </p:cNvPr>
          <p:cNvGrpSpPr/>
          <p:nvPr/>
        </p:nvGrpSpPr>
        <p:grpSpPr>
          <a:xfrm>
            <a:off x="5223510" y="2540833"/>
            <a:ext cx="628650" cy="282377"/>
            <a:chOff x="6827520" y="2412417"/>
            <a:chExt cx="838200" cy="376503"/>
          </a:xfrm>
        </p:grpSpPr>
        <p:sp>
          <p:nvSpPr>
            <p:cNvPr id="4" name="Right Arrow 3">
              <a:extLst>
                <a:ext uri="{FF2B5EF4-FFF2-40B4-BE49-F238E27FC236}">
                  <a16:creationId xmlns:a16="http://schemas.microsoft.com/office/drawing/2014/main" id="{F775AAA1-C68A-6E48-B93F-2EC82451679E}"/>
                </a:ext>
              </a:extLst>
            </p:cNvPr>
            <p:cNvSpPr/>
            <p:nvPr/>
          </p:nvSpPr>
          <p:spPr>
            <a:xfrm>
              <a:off x="7178040" y="2468880"/>
              <a:ext cx="487680" cy="304800"/>
            </a:xfrm>
            <a:prstGeom prst="rightArrow">
              <a:avLst/>
            </a:prstGeom>
            <a:gradFill>
              <a:gsLst>
                <a:gs pos="0">
                  <a:schemeClr val="accent1">
                    <a:lumMod val="5000"/>
                    <a:lumOff val="95000"/>
                  </a:schemeClr>
                </a:gs>
                <a:gs pos="100000">
                  <a:srgbClr val="CC000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3" name="Group 61">
              <a:extLst>
                <a:ext uri="{FF2B5EF4-FFF2-40B4-BE49-F238E27FC236}">
                  <a16:creationId xmlns:a16="http://schemas.microsoft.com/office/drawing/2014/main" id="{DA8A7729-4179-2747-BD0E-4CE16794F2C1}"/>
                </a:ext>
              </a:extLst>
            </p:cNvPr>
            <p:cNvGrpSpPr>
              <a:grpSpLocks/>
            </p:cNvGrpSpPr>
            <p:nvPr/>
          </p:nvGrpSpPr>
          <p:grpSpPr bwMode="auto">
            <a:xfrm>
              <a:off x="6827520" y="2412417"/>
              <a:ext cx="335280" cy="376503"/>
              <a:chOff x="335231" y="4405745"/>
              <a:chExt cx="1252537" cy="2138362"/>
            </a:xfrm>
          </p:grpSpPr>
          <p:sp>
            <p:nvSpPr>
              <p:cNvPr id="415" name="Freeform 414">
                <a:extLst>
                  <a:ext uri="{FF2B5EF4-FFF2-40B4-BE49-F238E27FC236}">
                    <a16:creationId xmlns:a16="http://schemas.microsoft.com/office/drawing/2014/main" id="{00613895-5F49-B341-AE32-45F01EC3F402}"/>
                  </a:ext>
                </a:extLst>
              </p:cNvPr>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CC0001"/>
              </a:solidFill>
              <a:ln w="25400" cap="flat" cmpd="sng" algn="ctr">
                <a:noFill/>
                <a:prstDash val="solid"/>
              </a:ln>
              <a:effectLst/>
            </p:spPr>
            <p:txBody>
              <a:bodyPr anchor="ctr"/>
              <a:lstStyle/>
              <a:p>
                <a:pPr algn="ctr" eaLnBrk="1" fontAlgn="auto" hangingPunct="1">
                  <a:spcBef>
                    <a:spcPts val="0"/>
                  </a:spcBef>
                  <a:spcAft>
                    <a:spcPts val="0"/>
                  </a:spcAft>
                  <a:defRPr/>
                </a:pPr>
                <a:endParaRPr lang="en-US" sz="1350" kern="0" dirty="0">
                  <a:solidFill>
                    <a:sysClr val="window" lastClr="FFFFFF"/>
                  </a:solidFill>
                  <a:latin typeface="Calibri"/>
                  <a:ea typeface="+mn-ea"/>
                </a:endParaRPr>
              </a:p>
            </p:txBody>
          </p:sp>
          <p:sp>
            <p:nvSpPr>
              <p:cNvPr id="416" name="Freeform 415">
                <a:extLst>
                  <a:ext uri="{FF2B5EF4-FFF2-40B4-BE49-F238E27FC236}">
                    <a16:creationId xmlns:a16="http://schemas.microsoft.com/office/drawing/2014/main" id="{43B7ABE8-5D31-7143-AA6A-3AB733CE2DC6}"/>
                  </a:ext>
                </a:extLst>
              </p:cNvPr>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w="25400" cap="flat" cmpd="sng" algn="ctr">
                <a:noFill/>
                <a:prstDash val="solid"/>
              </a:ln>
              <a:effectLst/>
            </p:spPr>
            <p:txBody>
              <a:bodyPr anchor="ctr"/>
              <a:lstStyle/>
              <a:p>
                <a:pPr algn="ctr" eaLnBrk="1" fontAlgn="auto" hangingPunct="1">
                  <a:spcBef>
                    <a:spcPts val="0"/>
                  </a:spcBef>
                  <a:spcAft>
                    <a:spcPts val="0"/>
                  </a:spcAft>
                  <a:defRPr/>
                </a:pPr>
                <a:endParaRPr lang="en-US" sz="1350" kern="0" dirty="0">
                  <a:solidFill>
                    <a:sysClr val="window" lastClr="FFFFFF"/>
                  </a:solidFill>
                  <a:latin typeface="Calibri"/>
                  <a:ea typeface="+mn-ea"/>
                </a:endParaRPr>
              </a:p>
            </p:txBody>
          </p:sp>
          <p:sp>
            <p:nvSpPr>
              <p:cNvPr id="417" name="Rectangle 65">
                <a:extLst>
                  <a:ext uri="{FF2B5EF4-FFF2-40B4-BE49-F238E27FC236}">
                    <a16:creationId xmlns:a16="http://schemas.microsoft.com/office/drawing/2014/main" id="{68F192F6-ED5A-CE43-91EA-B245844A9187}"/>
                  </a:ext>
                </a:extLst>
              </p:cNvPr>
              <p:cNvSpPr>
                <a:spLocks noChangeArrowheads="1"/>
              </p:cNvSpPr>
              <p:nvPr/>
            </p:nvSpPr>
            <p:spPr bwMode="auto">
              <a:xfrm>
                <a:off x="1296825" y="5178575"/>
                <a:ext cx="289686" cy="1351389"/>
              </a:xfrm>
              <a:prstGeom prst="rect">
                <a:avLst/>
              </a:prstGeom>
              <a:solidFill>
                <a:srgbClr val="EBADAA"/>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350" dirty="0">
                  <a:solidFill>
                    <a:srgbClr val="FFFFFF"/>
                  </a:solidFill>
                  <a:latin typeface="Calibri" panose="020F0502020204030204" pitchFamily="34" charset="0"/>
                </a:endParaRPr>
              </a:p>
            </p:txBody>
          </p:sp>
        </p:grpSp>
      </p:grpSp>
      <p:sp>
        <p:nvSpPr>
          <p:cNvPr id="15" name="TextBox 14">
            <a:extLst>
              <a:ext uri="{FF2B5EF4-FFF2-40B4-BE49-F238E27FC236}">
                <a16:creationId xmlns:a16="http://schemas.microsoft.com/office/drawing/2014/main" id="{B24DFD8D-7E45-C14A-98B8-9FDCF13CB43E}"/>
              </a:ext>
            </a:extLst>
          </p:cNvPr>
          <p:cNvSpPr txBox="1"/>
          <p:nvPr/>
        </p:nvSpPr>
        <p:spPr>
          <a:xfrm>
            <a:off x="3623310" y="3394710"/>
            <a:ext cx="5365571" cy="369332"/>
          </a:xfrm>
          <a:prstGeom prst="rect">
            <a:avLst/>
          </a:prstGeom>
          <a:noFill/>
        </p:spPr>
        <p:txBody>
          <a:bodyPr wrap="none" rtlCol="0">
            <a:spAutoFit/>
          </a:bodyPr>
          <a:lstStyle/>
          <a:p>
            <a:r>
              <a:rPr lang="en-US" dirty="0"/>
              <a:t>The usual: datagram as payload in link-layer frame</a:t>
            </a:r>
          </a:p>
        </p:txBody>
      </p:sp>
      <p:grpSp>
        <p:nvGrpSpPr>
          <p:cNvPr id="22" name="Group 21">
            <a:extLst>
              <a:ext uri="{FF2B5EF4-FFF2-40B4-BE49-F238E27FC236}">
                <a16:creationId xmlns:a16="http://schemas.microsoft.com/office/drawing/2014/main" id="{6955EFF3-F060-3445-9081-547BFBAF19BD}"/>
              </a:ext>
            </a:extLst>
          </p:cNvPr>
          <p:cNvGrpSpPr/>
          <p:nvPr/>
        </p:nvGrpSpPr>
        <p:grpSpPr>
          <a:xfrm>
            <a:off x="3211655" y="4060477"/>
            <a:ext cx="4380579" cy="1250080"/>
            <a:chOff x="4282206" y="4270968"/>
            <a:chExt cx="5840773" cy="1666773"/>
          </a:xfrm>
        </p:grpSpPr>
        <p:grpSp>
          <p:nvGrpSpPr>
            <p:cNvPr id="496" name="Group 495">
              <a:extLst>
                <a:ext uri="{FF2B5EF4-FFF2-40B4-BE49-F238E27FC236}">
                  <a16:creationId xmlns:a16="http://schemas.microsoft.com/office/drawing/2014/main" id="{84987C4E-F0D3-1E4E-9333-AA4663F4A8D6}"/>
                </a:ext>
              </a:extLst>
            </p:cNvPr>
            <p:cNvGrpSpPr/>
            <p:nvPr/>
          </p:nvGrpSpPr>
          <p:grpSpPr>
            <a:xfrm>
              <a:off x="5980176" y="4270968"/>
              <a:ext cx="2432304" cy="1345360"/>
              <a:chOff x="5705856" y="2228808"/>
              <a:chExt cx="2432304" cy="1345360"/>
            </a:xfrm>
          </p:grpSpPr>
          <p:sp>
            <p:nvSpPr>
              <p:cNvPr id="497" name="Freeform 417">
                <a:extLst>
                  <a:ext uri="{FF2B5EF4-FFF2-40B4-BE49-F238E27FC236}">
                    <a16:creationId xmlns:a16="http://schemas.microsoft.com/office/drawing/2014/main" id="{87F82499-92C4-7044-81C6-8C0BE2857D86}"/>
                  </a:ext>
                </a:extLst>
              </p:cNvPr>
              <p:cNvSpPr>
                <a:spLocks/>
              </p:cNvSpPr>
              <p:nvPr/>
            </p:nvSpPr>
            <p:spPr bwMode="auto">
              <a:xfrm rot="659626">
                <a:off x="5879224" y="2228808"/>
                <a:ext cx="2125934" cy="1345360"/>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 name="connsiteX0" fmla="*/ 6208 w 10764"/>
                  <a:gd name="connsiteY0" fmla="*/ 124 h 9874"/>
                  <a:gd name="connsiteX1" fmla="*/ 3717 w 10764"/>
                  <a:gd name="connsiteY1" fmla="*/ 746 h 9874"/>
                  <a:gd name="connsiteX2" fmla="*/ 1941 w 10764"/>
                  <a:gd name="connsiteY2" fmla="*/ 1872 h 9874"/>
                  <a:gd name="connsiteX3" fmla="*/ 1420 w 10764"/>
                  <a:gd name="connsiteY3" fmla="*/ 3354 h 9874"/>
                  <a:gd name="connsiteX4" fmla="*/ 165 w 10764"/>
                  <a:gd name="connsiteY4" fmla="*/ 4361 h 9874"/>
                  <a:gd name="connsiteX5" fmla="*/ 127 w 10764"/>
                  <a:gd name="connsiteY5" fmla="*/ 6761 h 9874"/>
                  <a:gd name="connsiteX6" fmla="*/ 1227 w 10764"/>
                  <a:gd name="connsiteY6" fmla="*/ 7205 h 9874"/>
                  <a:gd name="connsiteX7" fmla="*/ 4374 w 10764"/>
                  <a:gd name="connsiteY7" fmla="*/ 7205 h 9874"/>
                  <a:gd name="connsiteX8" fmla="*/ 5725 w 10764"/>
                  <a:gd name="connsiteY8" fmla="*/ 8183 h 9874"/>
                  <a:gd name="connsiteX9" fmla="*/ 7212 w 10764"/>
                  <a:gd name="connsiteY9" fmla="*/ 9694 h 9874"/>
                  <a:gd name="connsiteX10" fmla="*/ 8351 w 10764"/>
                  <a:gd name="connsiteY10" fmla="*/ 9754 h 9874"/>
                  <a:gd name="connsiteX11" fmla="*/ 9142 w 10764"/>
                  <a:gd name="connsiteY11" fmla="*/ 8894 h 9874"/>
                  <a:gd name="connsiteX12" fmla="*/ 9528 w 10764"/>
                  <a:gd name="connsiteY12" fmla="*/ 6554 h 9874"/>
                  <a:gd name="connsiteX13" fmla="*/ 10762 w 10764"/>
                  <a:gd name="connsiteY13" fmla="*/ 4612 h 9874"/>
                  <a:gd name="connsiteX14" fmla="*/ 9818 w 10764"/>
                  <a:gd name="connsiteY14" fmla="*/ 1546 h 9874"/>
                  <a:gd name="connsiteX15" fmla="*/ 8968 w 10764"/>
                  <a:gd name="connsiteY15" fmla="*/ 213 h 9874"/>
                  <a:gd name="connsiteX16" fmla="*/ 7443 w 10764"/>
                  <a:gd name="connsiteY16" fmla="*/ 5 h 9874"/>
                  <a:gd name="connsiteX17" fmla="*/ 6208 w 10764"/>
                  <a:gd name="connsiteY17" fmla="*/ 124 h 9874"/>
                  <a:gd name="connsiteX0" fmla="*/ 5767 w 10000"/>
                  <a:gd name="connsiteY0" fmla="*/ 126 h 12428"/>
                  <a:gd name="connsiteX1" fmla="*/ 3453 w 10000"/>
                  <a:gd name="connsiteY1" fmla="*/ 756 h 12428"/>
                  <a:gd name="connsiteX2" fmla="*/ 1803 w 10000"/>
                  <a:gd name="connsiteY2" fmla="*/ 1896 h 12428"/>
                  <a:gd name="connsiteX3" fmla="*/ 1319 w 10000"/>
                  <a:gd name="connsiteY3" fmla="*/ 3397 h 12428"/>
                  <a:gd name="connsiteX4" fmla="*/ 153 w 10000"/>
                  <a:gd name="connsiteY4" fmla="*/ 4417 h 12428"/>
                  <a:gd name="connsiteX5" fmla="*/ 118 w 10000"/>
                  <a:gd name="connsiteY5" fmla="*/ 6847 h 12428"/>
                  <a:gd name="connsiteX6" fmla="*/ 1140 w 10000"/>
                  <a:gd name="connsiteY6" fmla="*/ 7297 h 12428"/>
                  <a:gd name="connsiteX7" fmla="*/ 4064 w 10000"/>
                  <a:gd name="connsiteY7" fmla="*/ 7297 h 12428"/>
                  <a:gd name="connsiteX8" fmla="*/ 4730 w 10000"/>
                  <a:gd name="connsiteY8" fmla="*/ 12382 h 12428"/>
                  <a:gd name="connsiteX9" fmla="*/ 6700 w 10000"/>
                  <a:gd name="connsiteY9" fmla="*/ 9818 h 12428"/>
                  <a:gd name="connsiteX10" fmla="*/ 7758 w 10000"/>
                  <a:gd name="connsiteY10" fmla="*/ 9878 h 12428"/>
                  <a:gd name="connsiteX11" fmla="*/ 8493 w 10000"/>
                  <a:gd name="connsiteY11" fmla="*/ 9007 h 12428"/>
                  <a:gd name="connsiteX12" fmla="*/ 8852 w 10000"/>
                  <a:gd name="connsiteY12" fmla="*/ 6638 h 12428"/>
                  <a:gd name="connsiteX13" fmla="*/ 9998 w 10000"/>
                  <a:gd name="connsiteY13" fmla="*/ 4671 h 12428"/>
                  <a:gd name="connsiteX14" fmla="*/ 9121 w 10000"/>
                  <a:gd name="connsiteY14" fmla="*/ 1566 h 12428"/>
                  <a:gd name="connsiteX15" fmla="*/ 8331 w 10000"/>
                  <a:gd name="connsiteY15" fmla="*/ 216 h 12428"/>
                  <a:gd name="connsiteX16" fmla="*/ 6915 w 10000"/>
                  <a:gd name="connsiteY16" fmla="*/ 5 h 12428"/>
                  <a:gd name="connsiteX17" fmla="*/ 5767 w 10000"/>
                  <a:gd name="connsiteY17" fmla="*/ 126 h 12428"/>
                  <a:gd name="connsiteX0" fmla="*/ 5767 w 10000"/>
                  <a:gd name="connsiteY0" fmla="*/ 126 h 12382"/>
                  <a:gd name="connsiteX1" fmla="*/ 3453 w 10000"/>
                  <a:gd name="connsiteY1" fmla="*/ 756 h 12382"/>
                  <a:gd name="connsiteX2" fmla="*/ 1803 w 10000"/>
                  <a:gd name="connsiteY2" fmla="*/ 1896 h 12382"/>
                  <a:gd name="connsiteX3" fmla="*/ 1319 w 10000"/>
                  <a:gd name="connsiteY3" fmla="*/ 3397 h 12382"/>
                  <a:gd name="connsiteX4" fmla="*/ 153 w 10000"/>
                  <a:gd name="connsiteY4" fmla="*/ 4417 h 12382"/>
                  <a:gd name="connsiteX5" fmla="*/ 118 w 10000"/>
                  <a:gd name="connsiteY5" fmla="*/ 6847 h 12382"/>
                  <a:gd name="connsiteX6" fmla="*/ 1140 w 10000"/>
                  <a:gd name="connsiteY6" fmla="*/ 7297 h 12382"/>
                  <a:gd name="connsiteX7" fmla="*/ 3325 w 10000"/>
                  <a:gd name="connsiteY7" fmla="*/ 9972 h 12382"/>
                  <a:gd name="connsiteX8" fmla="*/ 4730 w 10000"/>
                  <a:gd name="connsiteY8" fmla="*/ 12382 h 12382"/>
                  <a:gd name="connsiteX9" fmla="*/ 6700 w 10000"/>
                  <a:gd name="connsiteY9" fmla="*/ 9818 h 12382"/>
                  <a:gd name="connsiteX10" fmla="*/ 7758 w 10000"/>
                  <a:gd name="connsiteY10" fmla="*/ 9878 h 12382"/>
                  <a:gd name="connsiteX11" fmla="*/ 8493 w 10000"/>
                  <a:gd name="connsiteY11" fmla="*/ 9007 h 12382"/>
                  <a:gd name="connsiteX12" fmla="*/ 8852 w 10000"/>
                  <a:gd name="connsiteY12" fmla="*/ 6638 h 12382"/>
                  <a:gd name="connsiteX13" fmla="*/ 9998 w 10000"/>
                  <a:gd name="connsiteY13" fmla="*/ 4671 h 12382"/>
                  <a:gd name="connsiteX14" fmla="*/ 9121 w 10000"/>
                  <a:gd name="connsiteY14" fmla="*/ 1566 h 12382"/>
                  <a:gd name="connsiteX15" fmla="*/ 8331 w 10000"/>
                  <a:gd name="connsiteY15" fmla="*/ 216 h 12382"/>
                  <a:gd name="connsiteX16" fmla="*/ 6915 w 10000"/>
                  <a:gd name="connsiteY16" fmla="*/ 5 h 12382"/>
                  <a:gd name="connsiteX17" fmla="*/ 5767 w 10000"/>
                  <a:gd name="connsiteY17" fmla="*/ 126 h 12382"/>
                  <a:gd name="connsiteX0" fmla="*/ 5770 w 10003"/>
                  <a:gd name="connsiteY0" fmla="*/ 126 h 12382"/>
                  <a:gd name="connsiteX1" fmla="*/ 3456 w 10003"/>
                  <a:gd name="connsiteY1" fmla="*/ 756 h 12382"/>
                  <a:gd name="connsiteX2" fmla="*/ 1806 w 10003"/>
                  <a:gd name="connsiteY2" fmla="*/ 1896 h 12382"/>
                  <a:gd name="connsiteX3" fmla="*/ 1322 w 10003"/>
                  <a:gd name="connsiteY3" fmla="*/ 3397 h 12382"/>
                  <a:gd name="connsiteX4" fmla="*/ 156 w 10003"/>
                  <a:gd name="connsiteY4" fmla="*/ 4417 h 12382"/>
                  <a:gd name="connsiteX5" fmla="*/ 121 w 10003"/>
                  <a:gd name="connsiteY5" fmla="*/ 6847 h 12382"/>
                  <a:gd name="connsiteX6" fmla="*/ 1194 w 10003"/>
                  <a:gd name="connsiteY6" fmla="*/ 9155 h 12382"/>
                  <a:gd name="connsiteX7" fmla="*/ 3328 w 10003"/>
                  <a:gd name="connsiteY7" fmla="*/ 9972 h 12382"/>
                  <a:gd name="connsiteX8" fmla="*/ 4733 w 10003"/>
                  <a:gd name="connsiteY8" fmla="*/ 12382 h 12382"/>
                  <a:gd name="connsiteX9" fmla="*/ 6703 w 10003"/>
                  <a:gd name="connsiteY9" fmla="*/ 9818 h 12382"/>
                  <a:gd name="connsiteX10" fmla="*/ 7761 w 10003"/>
                  <a:gd name="connsiteY10" fmla="*/ 9878 h 12382"/>
                  <a:gd name="connsiteX11" fmla="*/ 8496 w 10003"/>
                  <a:gd name="connsiteY11" fmla="*/ 9007 h 12382"/>
                  <a:gd name="connsiteX12" fmla="*/ 8855 w 10003"/>
                  <a:gd name="connsiteY12" fmla="*/ 6638 h 12382"/>
                  <a:gd name="connsiteX13" fmla="*/ 10001 w 10003"/>
                  <a:gd name="connsiteY13" fmla="*/ 4671 h 12382"/>
                  <a:gd name="connsiteX14" fmla="*/ 9124 w 10003"/>
                  <a:gd name="connsiteY14" fmla="*/ 1566 h 12382"/>
                  <a:gd name="connsiteX15" fmla="*/ 8334 w 10003"/>
                  <a:gd name="connsiteY15" fmla="*/ 216 h 12382"/>
                  <a:gd name="connsiteX16" fmla="*/ 6918 w 10003"/>
                  <a:gd name="connsiteY16" fmla="*/ 5 h 12382"/>
                  <a:gd name="connsiteX17" fmla="*/ 5770 w 10003"/>
                  <a:gd name="connsiteY17" fmla="*/ 126 h 12382"/>
                  <a:gd name="connsiteX0" fmla="*/ 5770 w 10003"/>
                  <a:gd name="connsiteY0" fmla="*/ 126 h 11611"/>
                  <a:gd name="connsiteX1" fmla="*/ 3456 w 10003"/>
                  <a:gd name="connsiteY1" fmla="*/ 756 h 11611"/>
                  <a:gd name="connsiteX2" fmla="*/ 1806 w 10003"/>
                  <a:gd name="connsiteY2" fmla="*/ 1896 h 11611"/>
                  <a:gd name="connsiteX3" fmla="*/ 1322 w 10003"/>
                  <a:gd name="connsiteY3" fmla="*/ 3397 h 11611"/>
                  <a:gd name="connsiteX4" fmla="*/ 156 w 10003"/>
                  <a:gd name="connsiteY4" fmla="*/ 4417 h 11611"/>
                  <a:gd name="connsiteX5" fmla="*/ 121 w 10003"/>
                  <a:gd name="connsiteY5" fmla="*/ 6847 h 11611"/>
                  <a:gd name="connsiteX6" fmla="*/ 1194 w 10003"/>
                  <a:gd name="connsiteY6" fmla="*/ 9155 h 11611"/>
                  <a:gd name="connsiteX7" fmla="*/ 3328 w 10003"/>
                  <a:gd name="connsiteY7" fmla="*/ 9972 h 11611"/>
                  <a:gd name="connsiteX8" fmla="*/ 5017 w 10003"/>
                  <a:gd name="connsiteY8" fmla="*/ 11611 h 11611"/>
                  <a:gd name="connsiteX9" fmla="*/ 6703 w 10003"/>
                  <a:gd name="connsiteY9" fmla="*/ 9818 h 11611"/>
                  <a:gd name="connsiteX10" fmla="*/ 7761 w 10003"/>
                  <a:gd name="connsiteY10" fmla="*/ 9878 h 11611"/>
                  <a:gd name="connsiteX11" fmla="*/ 8496 w 10003"/>
                  <a:gd name="connsiteY11" fmla="*/ 9007 h 11611"/>
                  <a:gd name="connsiteX12" fmla="*/ 8855 w 10003"/>
                  <a:gd name="connsiteY12" fmla="*/ 6638 h 11611"/>
                  <a:gd name="connsiteX13" fmla="*/ 10001 w 10003"/>
                  <a:gd name="connsiteY13" fmla="*/ 4671 h 11611"/>
                  <a:gd name="connsiteX14" fmla="*/ 9124 w 10003"/>
                  <a:gd name="connsiteY14" fmla="*/ 1566 h 11611"/>
                  <a:gd name="connsiteX15" fmla="*/ 8334 w 10003"/>
                  <a:gd name="connsiteY15" fmla="*/ 216 h 11611"/>
                  <a:gd name="connsiteX16" fmla="*/ 6918 w 10003"/>
                  <a:gd name="connsiteY16" fmla="*/ 5 h 11611"/>
                  <a:gd name="connsiteX17" fmla="*/ 5770 w 10003"/>
                  <a:gd name="connsiteY17" fmla="*/ 126 h 1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3" h="11611">
                    <a:moveTo>
                      <a:pt x="5770" y="126"/>
                    </a:moveTo>
                    <a:cubicBezTo>
                      <a:pt x="5196" y="245"/>
                      <a:pt x="4120" y="456"/>
                      <a:pt x="3456" y="756"/>
                    </a:cubicBezTo>
                    <a:cubicBezTo>
                      <a:pt x="2793" y="1055"/>
                      <a:pt x="2166" y="1460"/>
                      <a:pt x="1806" y="1896"/>
                    </a:cubicBezTo>
                    <a:cubicBezTo>
                      <a:pt x="1448" y="2331"/>
                      <a:pt x="1600" y="2977"/>
                      <a:pt x="1322" y="3397"/>
                    </a:cubicBezTo>
                    <a:cubicBezTo>
                      <a:pt x="1044" y="3816"/>
                      <a:pt x="354" y="3846"/>
                      <a:pt x="156" y="4417"/>
                    </a:cubicBezTo>
                    <a:cubicBezTo>
                      <a:pt x="-41" y="4987"/>
                      <a:pt x="-52" y="6057"/>
                      <a:pt x="121" y="6847"/>
                    </a:cubicBezTo>
                    <a:cubicBezTo>
                      <a:pt x="294" y="7637"/>
                      <a:pt x="660" y="8634"/>
                      <a:pt x="1194" y="9155"/>
                    </a:cubicBezTo>
                    <a:cubicBezTo>
                      <a:pt x="1728" y="9676"/>
                      <a:pt x="2691" y="9563"/>
                      <a:pt x="3328" y="9972"/>
                    </a:cubicBezTo>
                    <a:cubicBezTo>
                      <a:pt x="3965" y="10381"/>
                      <a:pt x="4455" y="11637"/>
                      <a:pt x="5017" y="11611"/>
                    </a:cubicBezTo>
                    <a:cubicBezTo>
                      <a:pt x="5579" y="11585"/>
                      <a:pt x="6246" y="10107"/>
                      <a:pt x="6703" y="9818"/>
                    </a:cubicBezTo>
                    <a:cubicBezTo>
                      <a:pt x="7160" y="9529"/>
                      <a:pt x="7465" y="10013"/>
                      <a:pt x="7761" y="9878"/>
                    </a:cubicBezTo>
                    <a:cubicBezTo>
                      <a:pt x="8057" y="9743"/>
                      <a:pt x="8317" y="9548"/>
                      <a:pt x="8496" y="9007"/>
                    </a:cubicBezTo>
                    <a:cubicBezTo>
                      <a:pt x="8675" y="8468"/>
                      <a:pt x="8604" y="7361"/>
                      <a:pt x="8855" y="6638"/>
                    </a:cubicBezTo>
                    <a:cubicBezTo>
                      <a:pt x="9106" y="5915"/>
                      <a:pt x="9957" y="5511"/>
                      <a:pt x="10001" y="4671"/>
                    </a:cubicBezTo>
                    <a:cubicBezTo>
                      <a:pt x="10047" y="3830"/>
                      <a:pt x="9402" y="2308"/>
                      <a:pt x="9124" y="1566"/>
                    </a:cubicBezTo>
                    <a:cubicBezTo>
                      <a:pt x="8846" y="823"/>
                      <a:pt x="8702" y="471"/>
                      <a:pt x="8334" y="216"/>
                    </a:cubicBezTo>
                    <a:cubicBezTo>
                      <a:pt x="7968" y="-39"/>
                      <a:pt x="7349" y="20"/>
                      <a:pt x="6918" y="5"/>
                    </a:cubicBezTo>
                    <a:cubicBezTo>
                      <a:pt x="6488" y="-9"/>
                      <a:pt x="6345" y="5"/>
                      <a:pt x="5770" y="126"/>
                    </a:cubicBezTo>
                    <a:close/>
                  </a:path>
                </a:pathLst>
              </a:custGeom>
              <a:solidFill>
                <a:srgbClr val="9CDFF9"/>
              </a:solidFill>
              <a:ln>
                <a:noFill/>
              </a:ln>
            </p:spPr>
            <p:txBody>
              <a:bodyPr/>
              <a:lstStyle/>
              <a:p>
                <a:endParaRPr lang="en-US" dirty="0"/>
              </a:p>
            </p:txBody>
          </p:sp>
          <p:grpSp>
            <p:nvGrpSpPr>
              <p:cNvPr id="498" name="Group 497">
                <a:extLst>
                  <a:ext uri="{FF2B5EF4-FFF2-40B4-BE49-F238E27FC236}">
                    <a16:creationId xmlns:a16="http://schemas.microsoft.com/office/drawing/2014/main" id="{6B8DEDCB-9DCF-6E46-9C42-540C19255E9B}"/>
                  </a:ext>
                </a:extLst>
              </p:cNvPr>
              <p:cNvGrpSpPr/>
              <p:nvPr/>
            </p:nvGrpSpPr>
            <p:grpSpPr>
              <a:xfrm>
                <a:off x="5705856" y="2321052"/>
                <a:ext cx="2432304" cy="1054608"/>
                <a:chOff x="5705856" y="2321052"/>
                <a:chExt cx="2432304" cy="1054608"/>
              </a:xfrm>
            </p:grpSpPr>
            <p:cxnSp>
              <p:nvCxnSpPr>
                <p:cNvPr id="499" name="Straight Connector 498">
                  <a:extLst>
                    <a:ext uri="{FF2B5EF4-FFF2-40B4-BE49-F238E27FC236}">
                      <a16:creationId xmlns:a16="http://schemas.microsoft.com/office/drawing/2014/main" id="{2E80BCA9-6A41-0A47-A48F-1F0931A1CB93}"/>
                    </a:ext>
                  </a:extLst>
                </p:cNvPr>
                <p:cNvCxnSpPr/>
                <p:nvPr/>
              </p:nvCxnSpPr>
              <p:spPr>
                <a:xfrm>
                  <a:off x="5705856" y="2811780"/>
                  <a:ext cx="2432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0A17012B-B85C-C64A-A03B-D6E609A17059}"/>
                    </a:ext>
                  </a:extLst>
                </p:cNvPr>
                <p:cNvCxnSpPr>
                  <a:cxnSpLocks/>
                  <a:stCxn id="517" idx="5"/>
                </p:cNvCxnSpPr>
                <p:nvPr/>
              </p:nvCxnSpPr>
              <p:spPr>
                <a:xfrm flipV="1">
                  <a:off x="6858545" y="2397253"/>
                  <a:ext cx="83275" cy="884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7E5F492-5D82-9742-BEC7-2ABD50579949}"/>
                    </a:ext>
                  </a:extLst>
                </p:cNvPr>
                <p:cNvCxnSpPr>
                  <a:cxnSpLocks/>
                  <a:stCxn id="523" idx="2"/>
                </p:cNvCxnSpPr>
                <p:nvPr/>
              </p:nvCxnSpPr>
              <p:spPr>
                <a:xfrm flipV="1">
                  <a:off x="6858272" y="2805686"/>
                  <a:ext cx="734296" cy="3961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45559EFA-A03E-B24F-A350-22BF777FDDEC}"/>
                    </a:ext>
                  </a:extLst>
                </p:cNvPr>
                <p:cNvCxnSpPr>
                  <a:cxnSpLocks/>
                  <a:stCxn id="537" idx="2"/>
                  <a:endCxn id="516" idx="2"/>
                </p:cNvCxnSpPr>
                <p:nvPr/>
              </p:nvCxnSpPr>
              <p:spPr>
                <a:xfrm flipV="1">
                  <a:off x="6218192" y="2413902"/>
                  <a:ext cx="714756" cy="387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ED15AEF3-2CE4-9346-A5A8-6831B41099CE}"/>
                    </a:ext>
                  </a:extLst>
                </p:cNvPr>
                <p:cNvCxnSpPr>
                  <a:cxnSpLocks/>
                  <a:stCxn id="532" idx="4"/>
                </p:cNvCxnSpPr>
                <p:nvPr/>
              </p:nvCxnSpPr>
              <p:spPr>
                <a:xfrm>
                  <a:off x="6219785" y="2880798"/>
                  <a:ext cx="646107" cy="3210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A0769067-25CC-F042-AEE7-FBE84938EAA9}"/>
                    </a:ext>
                  </a:extLst>
                </p:cNvPr>
                <p:cNvCxnSpPr>
                  <a:cxnSpLocks/>
                  <a:endCxn id="530" idx="2"/>
                </p:cNvCxnSpPr>
                <p:nvPr/>
              </p:nvCxnSpPr>
              <p:spPr>
                <a:xfrm>
                  <a:off x="6943685" y="2415978"/>
                  <a:ext cx="661347" cy="3743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5" name="Group 504">
                  <a:extLst>
                    <a:ext uri="{FF2B5EF4-FFF2-40B4-BE49-F238E27FC236}">
                      <a16:creationId xmlns:a16="http://schemas.microsoft.com/office/drawing/2014/main" id="{F85DBEA2-40AF-154A-A705-F1846F58C802}"/>
                    </a:ext>
                  </a:extLst>
                </p:cNvPr>
                <p:cNvGrpSpPr/>
                <p:nvPr/>
              </p:nvGrpSpPr>
              <p:grpSpPr>
                <a:xfrm>
                  <a:off x="5974080" y="2321052"/>
                  <a:ext cx="1878278" cy="1054608"/>
                  <a:chOff x="5974080" y="2321052"/>
                  <a:chExt cx="1878278" cy="1054608"/>
                </a:xfrm>
              </p:grpSpPr>
              <p:grpSp>
                <p:nvGrpSpPr>
                  <p:cNvPr id="506" name="Group 505">
                    <a:extLst>
                      <a:ext uri="{FF2B5EF4-FFF2-40B4-BE49-F238E27FC236}">
                        <a16:creationId xmlns:a16="http://schemas.microsoft.com/office/drawing/2014/main" id="{52F94E6D-D2C5-ED4B-A854-9A2DE1647424}"/>
                      </a:ext>
                    </a:extLst>
                  </p:cNvPr>
                  <p:cNvGrpSpPr/>
                  <p:nvPr/>
                </p:nvGrpSpPr>
                <p:grpSpPr>
                  <a:xfrm>
                    <a:off x="5974080" y="2708148"/>
                    <a:ext cx="491438" cy="266700"/>
                    <a:chOff x="7493876" y="2774731"/>
                    <a:chExt cx="1481958" cy="894622"/>
                  </a:xfrm>
                </p:grpSpPr>
                <p:sp>
                  <p:nvSpPr>
                    <p:cNvPr id="531" name="Freeform 530">
                      <a:extLst>
                        <a:ext uri="{FF2B5EF4-FFF2-40B4-BE49-F238E27FC236}">
                          <a16:creationId xmlns:a16="http://schemas.microsoft.com/office/drawing/2014/main" id="{DC0FF471-B053-A94E-9EE3-2C2616F53DE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32" name="Oval 531">
                      <a:extLst>
                        <a:ext uri="{FF2B5EF4-FFF2-40B4-BE49-F238E27FC236}">
                          <a16:creationId xmlns:a16="http://schemas.microsoft.com/office/drawing/2014/main" id="{194BB483-D6CC-FE4E-8BDB-65B60648A2A5}"/>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33" name="Group 532">
                      <a:extLst>
                        <a:ext uri="{FF2B5EF4-FFF2-40B4-BE49-F238E27FC236}">
                          <a16:creationId xmlns:a16="http://schemas.microsoft.com/office/drawing/2014/main" id="{4E7CE696-6385-564E-B8DA-2AEAD245D327}"/>
                        </a:ext>
                      </a:extLst>
                    </p:cNvPr>
                    <p:cNvGrpSpPr/>
                    <p:nvPr/>
                  </p:nvGrpSpPr>
                  <p:grpSpPr>
                    <a:xfrm>
                      <a:off x="7713663" y="2848339"/>
                      <a:ext cx="1042107" cy="425543"/>
                      <a:chOff x="7786941" y="2884917"/>
                      <a:chExt cx="897649" cy="353919"/>
                    </a:xfrm>
                  </p:grpSpPr>
                  <p:sp>
                    <p:nvSpPr>
                      <p:cNvPr id="534" name="Freeform 533">
                        <a:extLst>
                          <a:ext uri="{FF2B5EF4-FFF2-40B4-BE49-F238E27FC236}">
                            <a16:creationId xmlns:a16="http://schemas.microsoft.com/office/drawing/2014/main" id="{B1AA8AD5-7F1B-2949-B1DF-4A17AE5FE55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35" name="Freeform 534">
                        <a:extLst>
                          <a:ext uri="{FF2B5EF4-FFF2-40B4-BE49-F238E27FC236}">
                            <a16:creationId xmlns:a16="http://schemas.microsoft.com/office/drawing/2014/main" id="{8F5E806C-0542-4249-8912-339743FE36A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36" name="Freeform 535">
                        <a:extLst>
                          <a:ext uri="{FF2B5EF4-FFF2-40B4-BE49-F238E27FC236}">
                            <a16:creationId xmlns:a16="http://schemas.microsoft.com/office/drawing/2014/main" id="{19BC52EA-49A8-464B-AFBE-1BD32FB0774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37" name="Freeform 536">
                        <a:extLst>
                          <a:ext uri="{FF2B5EF4-FFF2-40B4-BE49-F238E27FC236}">
                            <a16:creationId xmlns:a16="http://schemas.microsoft.com/office/drawing/2014/main" id="{ED70C072-1D79-FA49-8319-F162DD83F8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507" name="Group 506">
                    <a:extLst>
                      <a:ext uri="{FF2B5EF4-FFF2-40B4-BE49-F238E27FC236}">
                        <a16:creationId xmlns:a16="http://schemas.microsoft.com/office/drawing/2014/main" id="{BAFC2167-3F82-CA44-B89F-FA4BC8926902}"/>
                      </a:ext>
                    </a:extLst>
                  </p:cNvPr>
                  <p:cNvGrpSpPr/>
                  <p:nvPr/>
                </p:nvGrpSpPr>
                <p:grpSpPr>
                  <a:xfrm>
                    <a:off x="7360920" y="2697480"/>
                    <a:ext cx="491438" cy="266700"/>
                    <a:chOff x="7493876" y="2774731"/>
                    <a:chExt cx="1481958" cy="894622"/>
                  </a:xfrm>
                </p:grpSpPr>
                <p:sp>
                  <p:nvSpPr>
                    <p:cNvPr id="524" name="Freeform 523">
                      <a:extLst>
                        <a:ext uri="{FF2B5EF4-FFF2-40B4-BE49-F238E27FC236}">
                          <a16:creationId xmlns:a16="http://schemas.microsoft.com/office/drawing/2014/main" id="{8F3F73A6-1620-E74B-B7C3-2C379B955B4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25" name="Oval 524">
                      <a:extLst>
                        <a:ext uri="{FF2B5EF4-FFF2-40B4-BE49-F238E27FC236}">
                          <a16:creationId xmlns:a16="http://schemas.microsoft.com/office/drawing/2014/main" id="{3AC20900-95D7-EB4B-9C42-888BBFC5F039}"/>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26" name="Group 525">
                      <a:extLst>
                        <a:ext uri="{FF2B5EF4-FFF2-40B4-BE49-F238E27FC236}">
                          <a16:creationId xmlns:a16="http://schemas.microsoft.com/office/drawing/2014/main" id="{700CCE16-A6CD-5D40-9B6E-FA433DE49AA2}"/>
                        </a:ext>
                      </a:extLst>
                    </p:cNvPr>
                    <p:cNvGrpSpPr/>
                    <p:nvPr/>
                  </p:nvGrpSpPr>
                  <p:grpSpPr>
                    <a:xfrm>
                      <a:off x="7713663" y="2848339"/>
                      <a:ext cx="1042107" cy="425543"/>
                      <a:chOff x="7786941" y="2884917"/>
                      <a:chExt cx="897649" cy="353919"/>
                    </a:xfrm>
                  </p:grpSpPr>
                  <p:sp>
                    <p:nvSpPr>
                      <p:cNvPr id="527" name="Freeform 526">
                        <a:extLst>
                          <a:ext uri="{FF2B5EF4-FFF2-40B4-BE49-F238E27FC236}">
                            <a16:creationId xmlns:a16="http://schemas.microsoft.com/office/drawing/2014/main" id="{89C1937C-9C1F-B047-874F-893D2B52899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28" name="Freeform 527">
                        <a:extLst>
                          <a:ext uri="{FF2B5EF4-FFF2-40B4-BE49-F238E27FC236}">
                            <a16:creationId xmlns:a16="http://schemas.microsoft.com/office/drawing/2014/main" id="{99D4CD0D-1B37-BA45-9DA9-074750C0379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29" name="Freeform 528">
                        <a:extLst>
                          <a:ext uri="{FF2B5EF4-FFF2-40B4-BE49-F238E27FC236}">
                            <a16:creationId xmlns:a16="http://schemas.microsoft.com/office/drawing/2014/main" id="{3E03FF8F-525D-AD4C-A7A2-432F8C1FBDF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30" name="Freeform 529">
                        <a:extLst>
                          <a:ext uri="{FF2B5EF4-FFF2-40B4-BE49-F238E27FC236}">
                            <a16:creationId xmlns:a16="http://schemas.microsoft.com/office/drawing/2014/main" id="{4CAFE4DF-576F-2342-BF99-C4DEE97D2E3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508" name="Group 507">
                    <a:extLst>
                      <a:ext uri="{FF2B5EF4-FFF2-40B4-BE49-F238E27FC236}">
                        <a16:creationId xmlns:a16="http://schemas.microsoft.com/office/drawing/2014/main" id="{FB318CE4-7DA4-4A41-9554-A1B78A74527A}"/>
                      </a:ext>
                    </a:extLst>
                  </p:cNvPr>
                  <p:cNvGrpSpPr/>
                  <p:nvPr/>
                </p:nvGrpSpPr>
                <p:grpSpPr>
                  <a:xfrm>
                    <a:off x="6614160" y="3108960"/>
                    <a:ext cx="491438" cy="266700"/>
                    <a:chOff x="7493876" y="2774731"/>
                    <a:chExt cx="1481958" cy="894622"/>
                  </a:xfrm>
                </p:grpSpPr>
                <p:sp>
                  <p:nvSpPr>
                    <p:cNvPr id="517" name="Freeform 516">
                      <a:extLst>
                        <a:ext uri="{FF2B5EF4-FFF2-40B4-BE49-F238E27FC236}">
                          <a16:creationId xmlns:a16="http://schemas.microsoft.com/office/drawing/2014/main" id="{852B6B81-173A-344A-93A6-A0B8BB76985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18" name="Oval 517">
                      <a:extLst>
                        <a:ext uri="{FF2B5EF4-FFF2-40B4-BE49-F238E27FC236}">
                          <a16:creationId xmlns:a16="http://schemas.microsoft.com/office/drawing/2014/main" id="{9896B737-EC89-4545-841E-5E185FC1D65B}"/>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19" name="Group 518">
                      <a:extLst>
                        <a:ext uri="{FF2B5EF4-FFF2-40B4-BE49-F238E27FC236}">
                          <a16:creationId xmlns:a16="http://schemas.microsoft.com/office/drawing/2014/main" id="{F4DBFAD5-4E96-0748-873E-5522C65E107E}"/>
                        </a:ext>
                      </a:extLst>
                    </p:cNvPr>
                    <p:cNvGrpSpPr/>
                    <p:nvPr/>
                  </p:nvGrpSpPr>
                  <p:grpSpPr>
                    <a:xfrm>
                      <a:off x="7713663" y="2848339"/>
                      <a:ext cx="1042107" cy="425543"/>
                      <a:chOff x="7786941" y="2884917"/>
                      <a:chExt cx="897649" cy="353919"/>
                    </a:xfrm>
                  </p:grpSpPr>
                  <p:sp>
                    <p:nvSpPr>
                      <p:cNvPr id="520" name="Freeform 519">
                        <a:extLst>
                          <a:ext uri="{FF2B5EF4-FFF2-40B4-BE49-F238E27FC236}">
                            <a16:creationId xmlns:a16="http://schemas.microsoft.com/office/drawing/2014/main" id="{3470ECDB-31AB-F140-9FA5-CF439C8B21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21" name="Freeform 520">
                        <a:extLst>
                          <a:ext uri="{FF2B5EF4-FFF2-40B4-BE49-F238E27FC236}">
                            <a16:creationId xmlns:a16="http://schemas.microsoft.com/office/drawing/2014/main" id="{97EC32B7-874F-EB4B-8886-509F6FE4AC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22" name="Freeform 521">
                        <a:extLst>
                          <a:ext uri="{FF2B5EF4-FFF2-40B4-BE49-F238E27FC236}">
                            <a16:creationId xmlns:a16="http://schemas.microsoft.com/office/drawing/2014/main" id="{ED8B1D4F-FE0F-094C-BE00-584F482FB9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23" name="Freeform 522">
                        <a:extLst>
                          <a:ext uri="{FF2B5EF4-FFF2-40B4-BE49-F238E27FC236}">
                            <a16:creationId xmlns:a16="http://schemas.microsoft.com/office/drawing/2014/main" id="{82AC8057-5410-F240-9673-593E954EF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509" name="Group 508">
                    <a:extLst>
                      <a:ext uri="{FF2B5EF4-FFF2-40B4-BE49-F238E27FC236}">
                        <a16:creationId xmlns:a16="http://schemas.microsoft.com/office/drawing/2014/main" id="{0A5A6BEA-B591-4C44-BA4B-CFDD4D1BCBC0}"/>
                      </a:ext>
                    </a:extLst>
                  </p:cNvPr>
                  <p:cNvGrpSpPr/>
                  <p:nvPr/>
                </p:nvGrpSpPr>
                <p:grpSpPr>
                  <a:xfrm>
                    <a:off x="6688836" y="2321052"/>
                    <a:ext cx="491438" cy="266700"/>
                    <a:chOff x="7493876" y="2774731"/>
                    <a:chExt cx="1481958" cy="894622"/>
                  </a:xfrm>
                </p:grpSpPr>
                <p:sp>
                  <p:nvSpPr>
                    <p:cNvPr id="510" name="Freeform 509">
                      <a:extLst>
                        <a:ext uri="{FF2B5EF4-FFF2-40B4-BE49-F238E27FC236}">
                          <a16:creationId xmlns:a16="http://schemas.microsoft.com/office/drawing/2014/main" id="{B3CA2360-C1A8-CB48-BD8E-4C20040473F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511" name="Oval 510">
                      <a:extLst>
                        <a:ext uri="{FF2B5EF4-FFF2-40B4-BE49-F238E27FC236}">
                          <a16:creationId xmlns:a16="http://schemas.microsoft.com/office/drawing/2014/main" id="{91E4C545-CC3F-C24B-8339-B5045FB751B2}"/>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512" name="Group 511">
                      <a:extLst>
                        <a:ext uri="{FF2B5EF4-FFF2-40B4-BE49-F238E27FC236}">
                          <a16:creationId xmlns:a16="http://schemas.microsoft.com/office/drawing/2014/main" id="{28A3E9EF-0314-E244-BB9D-29F966A6BBD5}"/>
                        </a:ext>
                      </a:extLst>
                    </p:cNvPr>
                    <p:cNvGrpSpPr/>
                    <p:nvPr/>
                  </p:nvGrpSpPr>
                  <p:grpSpPr>
                    <a:xfrm>
                      <a:off x="7713663" y="2848339"/>
                      <a:ext cx="1042107" cy="425543"/>
                      <a:chOff x="7786941" y="2884917"/>
                      <a:chExt cx="897649" cy="353919"/>
                    </a:xfrm>
                  </p:grpSpPr>
                  <p:sp>
                    <p:nvSpPr>
                      <p:cNvPr id="513" name="Freeform 512">
                        <a:extLst>
                          <a:ext uri="{FF2B5EF4-FFF2-40B4-BE49-F238E27FC236}">
                            <a16:creationId xmlns:a16="http://schemas.microsoft.com/office/drawing/2014/main" id="{F33744E2-2C8F-664D-8A15-5A1A58CEDF0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14" name="Freeform 513">
                        <a:extLst>
                          <a:ext uri="{FF2B5EF4-FFF2-40B4-BE49-F238E27FC236}">
                            <a16:creationId xmlns:a16="http://schemas.microsoft.com/office/drawing/2014/main" id="{B120A3AD-A34F-244F-A4DD-D84298C772F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15" name="Freeform 514">
                        <a:extLst>
                          <a:ext uri="{FF2B5EF4-FFF2-40B4-BE49-F238E27FC236}">
                            <a16:creationId xmlns:a16="http://schemas.microsoft.com/office/drawing/2014/main" id="{F5851AC2-246D-2448-BE57-5FA08C6263A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16" name="Freeform 515">
                        <a:extLst>
                          <a:ext uri="{FF2B5EF4-FFF2-40B4-BE49-F238E27FC236}">
                            <a16:creationId xmlns:a16="http://schemas.microsoft.com/office/drawing/2014/main" id="{313AD300-51C8-EC46-A5B0-83D840C0D9D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grpSp>
        <p:grpSp>
          <p:nvGrpSpPr>
            <p:cNvPr id="170" name="Group 169">
              <a:extLst>
                <a:ext uri="{FF2B5EF4-FFF2-40B4-BE49-F238E27FC236}">
                  <a16:creationId xmlns:a16="http://schemas.microsoft.com/office/drawing/2014/main" id="{5717A5F8-6A67-F94C-8EEA-6348C9FB101E}"/>
                </a:ext>
              </a:extLst>
            </p:cNvPr>
            <p:cNvGrpSpPr/>
            <p:nvPr/>
          </p:nvGrpSpPr>
          <p:grpSpPr>
            <a:xfrm>
              <a:off x="4282206" y="4335896"/>
              <a:ext cx="1891242" cy="997982"/>
              <a:chOff x="3670217" y="2254595"/>
              <a:chExt cx="1891242" cy="997982"/>
            </a:xfrm>
          </p:grpSpPr>
          <p:sp>
            <p:nvSpPr>
              <p:cNvPr id="193" name="Text Box 92">
                <a:extLst>
                  <a:ext uri="{FF2B5EF4-FFF2-40B4-BE49-F238E27FC236}">
                    <a16:creationId xmlns:a16="http://schemas.microsoft.com/office/drawing/2014/main" id="{110A739D-9FA4-5C47-9104-5929CA817F9D}"/>
                  </a:ext>
                </a:extLst>
              </p:cNvPr>
              <p:cNvSpPr txBox="1">
                <a:spLocks noChangeArrowheads="1"/>
              </p:cNvSpPr>
              <p:nvPr/>
            </p:nvSpPr>
            <p:spPr bwMode="auto">
              <a:xfrm>
                <a:off x="3858177"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A</a:t>
                </a:r>
              </a:p>
            </p:txBody>
          </p:sp>
          <p:sp>
            <p:nvSpPr>
              <p:cNvPr id="194" name="Text Box 108">
                <a:extLst>
                  <a:ext uri="{FF2B5EF4-FFF2-40B4-BE49-F238E27FC236}">
                    <a16:creationId xmlns:a16="http://schemas.microsoft.com/office/drawing/2014/main" id="{D710AC33-80F8-0849-B632-29F5506A7A13}"/>
                  </a:ext>
                </a:extLst>
              </p:cNvPr>
              <p:cNvSpPr txBox="1">
                <a:spLocks noChangeArrowheads="1"/>
              </p:cNvSpPr>
              <p:nvPr/>
            </p:nvSpPr>
            <p:spPr bwMode="auto">
              <a:xfrm>
                <a:off x="4904340"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B</a:t>
                </a:r>
              </a:p>
            </p:txBody>
          </p:sp>
          <p:sp>
            <p:nvSpPr>
              <p:cNvPr id="195" name="Line 141">
                <a:extLst>
                  <a:ext uri="{FF2B5EF4-FFF2-40B4-BE49-F238E27FC236}">
                    <a16:creationId xmlns:a16="http://schemas.microsoft.com/office/drawing/2014/main" id="{9A1C543F-3CDB-554A-BF74-D3706C6A874D}"/>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96" name="Text Box 143">
                <a:extLst>
                  <a:ext uri="{FF2B5EF4-FFF2-40B4-BE49-F238E27FC236}">
                    <a16:creationId xmlns:a16="http://schemas.microsoft.com/office/drawing/2014/main" id="{41501492-C9AF-D446-A361-BE77117F4623}"/>
                  </a:ext>
                </a:extLst>
              </p:cNvPr>
              <p:cNvSpPr txBox="1">
                <a:spLocks noChangeArrowheads="1"/>
              </p:cNvSpPr>
              <p:nvPr/>
            </p:nvSpPr>
            <p:spPr bwMode="auto">
              <a:xfrm>
                <a:off x="3737526" y="2881657"/>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sp>
            <p:nvSpPr>
              <p:cNvPr id="197" name="Text Box 144">
                <a:extLst>
                  <a:ext uri="{FF2B5EF4-FFF2-40B4-BE49-F238E27FC236}">
                    <a16:creationId xmlns:a16="http://schemas.microsoft.com/office/drawing/2014/main" id="{402A1172-046E-434C-B078-59701766D9CA}"/>
                  </a:ext>
                </a:extLst>
              </p:cNvPr>
              <p:cNvSpPr txBox="1">
                <a:spLocks noChangeArrowheads="1"/>
              </p:cNvSpPr>
              <p:nvPr/>
            </p:nvSpPr>
            <p:spPr bwMode="auto">
              <a:xfrm>
                <a:off x="4631289" y="2883245"/>
                <a:ext cx="9301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r>
                  <a:rPr lang="en-US" altLang="en-US" sz="1200" dirty="0">
                    <a:solidFill>
                      <a:srgbClr val="C00000"/>
                    </a:solidFill>
                    <a:cs typeface="+mn-cs"/>
                  </a:rPr>
                  <a:t>v4</a:t>
                </a:r>
              </a:p>
            </p:txBody>
          </p:sp>
          <p:grpSp>
            <p:nvGrpSpPr>
              <p:cNvPr id="198" name="Group 197">
                <a:extLst>
                  <a:ext uri="{FF2B5EF4-FFF2-40B4-BE49-F238E27FC236}">
                    <a16:creationId xmlns:a16="http://schemas.microsoft.com/office/drawing/2014/main" id="{3C95A897-355A-434E-8FC1-AC906BACDFA2}"/>
                  </a:ext>
                </a:extLst>
              </p:cNvPr>
              <p:cNvGrpSpPr/>
              <p:nvPr/>
            </p:nvGrpSpPr>
            <p:grpSpPr>
              <a:xfrm>
                <a:off x="3670217" y="2586162"/>
                <a:ext cx="731126" cy="344556"/>
                <a:chOff x="7493876" y="2774731"/>
                <a:chExt cx="1481958" cy="894622"/>
              </a:xfrm>
            </p:grpSpPr>
            <p:sp>
              <p:nvSpPr>
                <p:cNvPr id="207" name="Freeform 206">
                  <a:extLst>
                    <a:ext uri="{FF2B5EF4-FFF2-40B4-BE49-F238E27FC236}">
                      <a16:creationId xmlns:a16="http://schemas.microsoft.com/office/drawing/2014/main" id="{F5D7D63D-A986-594D-B694-9FF0F91833F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08" name="Oval 207">
                  <a:extLst>
                    <a:ext uri="{FF2B5EF4-FFF2-40B4-BE49-F238E27FC236}">
                      <a16:creationId xmlns:a16="http://schemas.microsoft.com/office/drawing/2014/main" id="{03782CCC-03BC-1347-85AF-252A8230B48E}"/>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09" name="Group 208">
                  <a:extLst>
                    <a:ext uri="{FF2B5EF4-FFF2-40B4-BE49-F238E27FC236}">
                      <a16:creationId xmlns:a16="http://schemas.microsoft.com/office/drawing/2014/main" id="{D0C68AB1-2CD1-EF47-9AC5-019E3F989517}"/>
                    </a:ext>
                  </a:extLst>
                </p:cNvPr>
                <p:cNvGrpSpPr/>
                <p:nvPr/>
              </p:nvGrpSpPr>
              <p:grpSpPr>
                <a:xfrm>
                  <a:off x="7713663" y="2848339"/>
                  <a:ext cx="1042107" cy="425543"/>
                  <a:chOff x="7786941" y="2884917"/>
                  <a:chExt cx="897649" cy="353919"/>
                </a:xfrm>
              </p:grpSpPr>
              <p:sp>
                <p:nvSpPr>
                  <p:cNvPr id="210" name="Freeform 209">
                    <a:extLst>
                      <a:ext uri="{FF2B5EF4-FFF2-40B4-BE49-F238E27FC236}">
                        <a16:creationId xmlns:a16="http://schemas.microsoft.com/office/drawing/2014/main" id="{754B7C8E-ACD3-134F-A641-0F91DB79F6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11" name="Freeform 210">
                    <a:extLst>
                      <a:ext uri="{FF2B5EF4-FFF2-40B4-BE49-F238E27FC236}">
                        <a16:creationId xmlns:a16="http://schemas.microsoft.com/office/drawing/2014/main" id="{589DAF1B-A291-514E-BCC4-CC91BB57E76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12" name="Freeform 211">
                    <a:extLst>
                      <a:ext uri="{FF2B5EF4-FFF2-40B4-BE49-F238E27FC236}">
                        <a16:creationId xmlns:a16="http://schemas.microsoft.com/office/drawing/2014/main" id="{73F904F0-F412-7046-AFD0-5002E429B42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13" name="Freeform 212">
                    <a:extLst>
                      <a:ext uri="{FF2B5EF4-FFF2-40B4-BE49-F238E27FC236}">
                        <a16:creationId xmlns:a16="http://schemas.microsoft.com/office/drawing/2014/main" id="{2CCAAB12-A1D8-6C47-878C-46C3E550321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99" name="Group 198">
                <a:extLst>
                  <a:ext uri="{FF2B5EF4-FFF2-40B4-BE49-F238E27FC236}">
                    <a16:creationId xmlns:a16="http://schemas.microsoft.com/office/drawing/2014/main" id="{4C090431-938E-B942-A193-8E47FD1AF9E2}"/>
                  </a:ext>
                </a:extLst>
              </p:cNvPr>
              <p:cNvGrpSpPr/>
              <p:nvPr/>
            </p:nvGrpSpPr>
            <p:grpSpPr>
              <a:xfrm>
                <a:off x="4703149" y="2589549"/>
                <a:ext cx="731126" cy="344556"/>
                <a:chOff x="7493876" y="2774731"/>
                <a:chExt cx="1481958" cy="894622"/>
              </a:xfrm>
            </p:grpSpPr>
            <p:sp>
              <p:nvSpPr>
                <p:cNvPr id="200" name="Freeform 199">
                  <a:extLst>
                    <a:ext uri="{FF2B5EF4-FFF2-40B4-BE49-F238E27FC236}">
                      <a16:creationId xmlns:a16="http://schemas.microsoft.com/office/drawing/2014/main" id="{49C4F992-971D-C440-8D04-53AAC987516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01" name="Oval 200">
                  <a:extLst>
                    <a:ext uri="{FF2B5EF4-FFF2-40B4-BE49-F238E27FC236}">
                      <a16:creationId xmlns:a16="http://schemas.microsoft.com/office/drawing/2014/main" id="{62AF8A24-58CD-2145-A9F9-90CE2DC79A5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02" name="Group 201">
                  <a:extLst>
                    <a:ext uri="{FF2B5EF4-FFF2-40B4-BE49-F238E27FC236}">
                      <a16:creationId xmlns:a16="http://schemas.microsoft.com/office/drawing/2014/main" id="{0A93BC7E-4BC1-2643-93F4-2AD46845796A}"/>
                    </a:ext>
                  </a:extLst>
                </p:cNvPr>
                <p:cNvGrpSpPr/>
                <p:nvPr/>
              </p:nvGrpSpPr>
              <p:grpSpPr>
                <a:xfrm>
                  <a:off x="7713663" y="2848339"/>
                  <a:ext cx="1042107" cy="425543"/>
                  <a:chOff x="7786941" y="2884917"/>
                  <a:chExt cx="897649" cy="353919"/>
                </a:xfrm>
              </p:grpSpPr>
              <p:sp>
                <p:nvSpPr>
                  <p:cNvPr id="203" name="Freeform 202">
                    <a:extLst>
                      <a:ext uri="{FF2B5EF4-FFF2-40B4-BE49-F238E27FC236}">
                        <a16:creationId xmlns:a16="http://schemas.microsoft.com/office/drawing/2014/main" id="{A7323785-B63B-DE4E-A5EC-E9792BB5D5A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04" name="Freeform 203">
                    <a:extLst>
                      <a:ext uri="{FF2B5EF4-FFF2-40B4-BE49-F238E27FC236}">
                        <a16:creationId xmlns:a16="http://schemas.microsoft.com/office/drawing/2014/main" id="{DEFF491D-45FE-0644-B21D-93F3232315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05" name="Freeform 204">
                    <a:extLst>
                      <a:ext uri="{FF2B5EF4-FFF2-40B4-BE49-F238E27FC236}">
                        <a16:creationId xmlns:a16="http://schemas.microsoft.com/office/drawing/2014/main" id="{D7229D85-BA96-1E47-BEF3-188394D687B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06" name="Freeform 205">
                    <a:extLst>
                      <a:ext uri="{FF2B5EF4-FFF2-40B4-BE49-F238E27FC236}">
                        <a16:creationId xmlns:a16="http://schemas.microsoft.com/office/drawing/2014/main" id="{D328D7ED-E4C8-8145-91E9-1697D90D408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nvGrpSpPr>
            <p:cNvPr id="171" name="Group 170">
              <a:extLst>
                <a:ext uri="{FF2B5EF4-FFF2-40B4-BE49-F238E27FC236}">
                  <a16:creationId xmlns:a16="http://schemas.microsoft.com/office/drawing/2014/main" id="{E3C42B7A-98CB-6347-8B71-39B750B4AA71}"/>
                </a:ext>
              </a:extLst>
            </p:cNvPr>
            <p:cNvGrpSpPr/>
            <p:nvPr/>
          </p:nvGrpSpPr>
          <p:grpSpPr>
            <a:xfrm>
              <a:off x="8298305" y="4365816"/>
              <a:ext cx="1824674" cy="997982"/>
              <a:chOff x="3615607" y="2254595"/>
              <a:chExt cx="1824674" cy="997982"/>
            </a:xfrm>
          </p:grpSpPr>
          <p:sp>
            <p:nvSpPr>
              <p:cNvPr id="172" name="Text Box 92">
                <a:extLst>
                  <a:ext uri="{FF2B5EF4-FFF2-40B4-BE49-F238E27FC236}">
                    <a16:creationId xmlns:a16="http://schemas.microsoft.com/office/drawing/2014/main" id="{B011A2F8-9695-BA46-8CA9-E35BEA783E25}"/>
                  </a:ext>
                </a:extLst>
              </p:cNvPr>
              <p:cNvSpPr txBox="1">
                <a:spLocks noChangeArrowheads="1"/>
              </p:cNvSpPr>
              <p:nvPr/>
            </p:nvSpPr>
            <p:spPr bwMode="auto">
              <a:xfrm>
                <a:off x="3858178"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E</a:t>
                </a:r>
              </a:p>
            </p:txBody>
          </p:sp>
          <p:sp>
            <p:nvSpPr>
              <p:cNvPr id="173" name="Text Box 108">
                <a:extLst>
                  <a:ext uri="{FF2B5EF4-FFF2-40B4-BE49-F238E27FC236}">
                    <a16:creationId xmlns:a16="http://schemas.microsoft.com/office/drawing/2014/main" id="{7163F02F-17ED-C44F-B86B-A1C3E5B30509}"/>
                  </a:ext>
                </a:extLst>
              </p:cNvPr>
              <p:cNvSpPr txBox="1">
                <a:spLocks noChangeArrowheads="1"/>
              </p:cNvSpPr>
              <p:nvPr/>
            </p:nvSpPr>
            <p:spPr bwMode="auto">
              <a:xfrm>
                <a:off x="4888228"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F</a:t>
                </a:r>
              </a:p>
            </p:txBody>
          </p:sp>
          <p:sp>
            <p:nvSpPr>
              <p:cNvPr id="174" name="Line 141">
                <a:extLst>
                  <a:ext uri="{FF2B5EF4-FFF2-40B4-BE49-F238E27FC236}">
                    <a16:creationId xmlns:a16="http://schemas.microsoft.com/office/drawing/2014/main" id="{CBB88C7C-78E5-2740-AA9E-D60B5912D637}"/>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75" name="Text Box 143">
                <a:extLst>
                  <a:ext uri="{FF2B5EF4-FFF2-40B4-BE49-F238E27FC236}">
                    <a16:creationId xmlns:a16="http://schemas.microsoft.com/office/drawing/2014/main" id="{5C6BDB27-D839-A841-8038-49CB793C907E}"/>
                  </a:ext>
                </a:extLst>
              </p:cNvPr>
              <p:cNvSpPr txBox="1">
                <a:spLocks noChangeArrowheads="1"/>
              </p:cNvSpPr>
              <p:nvPr/>
            </p:nvSpPr>
            <p:spPr bwMode="auto">
              <a:xfrm>
                <a:off x="3615607" y="2881657"/>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r>
                  <a:rPr lang="en-US" altLang="en-US" sz="1200" dirty="0">
                    <a:solidFill>
                      <a:srgbClr val="C00000"/>
                    </a:solidFill>
                    <a:cs typeface="+mn-cs"/>
                  </a:rPr>
                  <a:t>v4</a:t>
                </a:r>
              </a:p>
            </p:txBody>
          </p:sp>
          <p:sp>
            <p:nvSpPr>
              <p:cNvPr id="176" name="Text Box 144">
                <a:extLst>
                  <a:ext uri="{FF2B5EF4-FFF2-40B4-BE49-F238E27FC236}">
                    <a16:creationId xmlns:a16="http://schemas.microsoft.com/office/drawing/2014/main" id="{BFE1AB9B-2EAA-3646-A298-AB413E7A5D26}"/>
                  </a:ext>
                </a:extLst>
              </p:cNvPr>
              <p:cNvSpPr txBox="1">
                <a:spLocks noChangeArrowheads="1"/>
              </p:cNvSpPr>
              <p:nvPr/>
            </p:nvSpPr>
            <p:spPr bwMode="auto">
              <a:xfrm>
                <a:off x="4783690" y="2883245"/>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grpSp>
            <p:nvGrpSpPr>
              <p:cNvPr id="177" name="Group 176">
                <a:extLst>
                  <a:ext uri="{FF2B5EF4-FFF2-40B4-BE49-F238E27FC236}">
                    <a16:creationId xmlns:a16="http://schemas.microsoft.com/office/drawing/2014/main" id="{2EEEE9B2-CAF4-4840-9D9B-D6AF0E983459}"/>
                  </a:ext>
                </a:extLst>
              </p:cNvPr>
              <p:cNvGrpSpPr/>
              <p:nvPr/>
            </p:nvGrpSpPr>
            <p:grpSpPr>
              <a:xfrm>
                <a:off x="3670217" y="2586162"/>
                <a:ext cx="731126" cy="344556"/>
                <a:chOff x="7493876" y="2774731"/>
                <a:chExt cx="1481958" cy="894622"/>
              </a:xfrm>
            </p:grpSpPr>
            <p:sp>
              <p:nvSpPr>
                <p:cNvPr id="186" name="Freeform 185">
                  <a:extLst>
                    <a:ext uri="{FF2B5EF4-FFF2-40B4-BE49-F238E27FC236}">
                      <a16:creationId xmlns:a16="http://schemas.microsoft.com/office/drawing/2014/main" id="{7E69BC95-0251-D24F-AD6E-561389FC80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87" name="Oval 186">
                  <a:extLst>
                    <a:ext uri="{FF2B5EF4-FFF2-40B4-BE49-F238E27FC236}">
                      <a16:creationId xmlns:a16="http://schemas.microsoft.com/office/drawing/2014/main" id="{6888D20B-9D89-4B4C-8E8F-1BB165CA61A6}"/>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88" name="Group 187">
                  <a:extLst>
                    <a:ext uri="{FF2B5EF4-FFF2-40B4-BE49-F238E27FC236}">
                      <a16:creationId xmlns:a16="http://schemas.microsoft.com/office/drawing/2014/main" id="{C11A9864-04B0-C642-975B-2FFEB37EC0C9}"/>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F815E172-DF3B-CB47-8E92-A80C6D3657A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90" name="Freeform 189">
                    <a:extLst>
                      <a:ext uri="{FF2B5EF4-FFF2-40B4-BE49-F238E27FC236}">
                        <a16:creationId xmlns:a16="http://schemas.microsoft.com/office/drawing/2014/main" id="{5B86302E-E939-AD4E-AFF9-17636C7897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91" name="Freeform 190">
                    <a:extLst>
                      <a:ext uri="{FF2B5EF4-FFF2-40B4-BE49-F238E27FC236}">
                        <a16:creationId xmlns:a16="http://schemas.microsoft.com/office/drawing/2014/main" id="{5C5917F1-E302-CE45-8D20-9819BFA83C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92" name="Freeform 191">
                    <a:extLst>
                      <a:ext uri="{FF2B5EF4-FFF2-40B4-BE49-F238E27FC236}">
                        <a16:creationId xmlns:a16="http://schemas.microsoft.com/office/drawing/2014/main" id="{56545F24-94D8-7C4B-9573-CCC90CEF14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78" name="Group 177">
                <a:extLst>
                  <a:ext uri="{FF2B5EF4-FFF2-40B4-BE49-F238E27FC236}">
                    <a16:creationId xmlns:a16="http://schemas.microsoft.com/office/drawing/2014/main" id="{5E0A2DE7-07A0-1247-98D1-3173BDB98A4B}"/>
                  </a:ext>
                </a:extLst>
              </p:cNvPr>
              <p:cNvGrpSpPr/>
              <p:nvPr/>
            </p:nvGrpSpPr>
            <p:grpSpPr>
              <a:xfrm>
                <a:off x="4703149" y="2589549"/>
                <a:ext cx="731126" cy="344556"/>
                <a:chOff x="7493876" y="2774731"/>
                <a:chExt cx="1481958" cy="894622"/>
              </a:xfrm>
            </p:grpSpPr>
            <p:sp>
              <p:nvSpPr>
                <p:cNvPr id="179" name="Freeform 178">
                  <a:extLst>
                    <a:ext uri="{FF2B5EF4-FFF2-40B4-BE49-F238E27FC236}">
                      <a16:creationId xmlns:a16="http://schemas.microsoft.com/office/drawing/2014/main" id="{10F4D360-E65F-D849-B554-1067764F2A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80" name="Oval 179">
                  <a:extLst>
                    <a:ext uri="{FF2B5EF4-FFF2-40B4-BE49-F238E27FC236}">
                      <a16:creationId xmlns:a16="http://schemas.microsoft.com/office/drawing/2014/main" id="{A6B447AA-3C49-F74C-844A-DB7E97A9C93A}"/>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81" name="Group 180">
                  <a:extLst>
                    <a:ext uri="{FF2B5EF4-FFF2-40B4-BE49-F238E27FC236}">
                      <a16:creationId xmlns:a16="http://schemas.microsoft.com/office/drawing/2014/main" id="{0EA85C4B-510C-5948-A859-A34940D950C8}"/>
                    </a:ext>
                  </a:extLst>
                </p:cNvPr>
                <p:cNvGrpSpPr/>
                <p:nvPr/>
              </p:nvGrpSpPr>
              <p:grpSpPr>
                <a:xfrm>
                  <a:off x="7713663" y="2848339"/>
                  <a:ext cx="1042107" cy="425543"/>
                  <a:chOff x="7786941" y="2884917"/>
                  <a:chExt cx="897649" cy="353919"/>
                </a:xfrm>
              </p:grpSpPr>
              <p:sp>
                <p:nvSpPr>
                  <p:cNvPr id="182" name="Freeform 181">
                    <a:extLst>
                      <a:ext uri="{FF2B5EF4-FFF2-40B4-BE49-F238E27FC236}">
                        <a16:creationId xmlns:a16="http://schemas.microsoft.com/office/drawing/2014/main" id="{B3CC364E-1AC4-CB48-AA68-0F261278089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83" name="Freeform 182">
                    <a:extLst>
                      <a:ext uri="{FF2B5EF4-FFF2-40B4-BE49-F238E27FC236}">
                        <a16:creationId xmlns:a16="http://schemas.microsoft.com/office/drawing/2014/main" id="{B54FBD29-A743-664D-B298-216BFB6A0E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84" name="Freeform 183">
                    <a:extLst>
                      <a:ext uri="{FF2B5EF4-FFF2-40B4-BE49-F238E27FC236}">
                        <a16:creationId xmlns:a16="http://schemas.microsoft.com/office/drawing/2014/main" id="{C611F43E-D76E-1C42-8DE4-D6081FCAEA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85" name="Freeform 184">
                    <a:extLst>
                      <a:ext uri="{FF2B5EF4-FFF2-40B4-BE49-F238E27FC236}">
                        <a16:creationId xmlns:a16="http://schemas.microsoft.com/office/drawing/2014/main" id="{CAA4831E-FF15-F841-8C6E-C13EB5F994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sp>
          <p:nvSpPr>
            <p:cNvPr id="21" name="TextBox 20">
              <a:extLst>
                <a:ext uri="{FF2B5EF4-FFF2-40B4-BE49-F238E27FC236}">
                  <a16:creationId xmlns:a16="http://schemas.microsoft.com/office/drawing/2014/main" id="{FDF40405-26DE-E04A-AD9E-09DB8BF9FDDC}"/>
                </a:ext>
              </a:extLst>
            </p:cNvPr>
            <p:cNvSpPr txBox="1"/>
            <p:nvPr/>
          </p:nvSpPr>
          <p:spPr>
            <a:xfrm>
              <a:off x="6655028" y="5568409"/>
              <a:ext cx="1430307" cy="369332"/>
            </a:xfrm>
            <a:prstGeom prst="rect">
              <a:avLst/>
            </a:prstGeom>
            <a:noFill/>
          </p:spPr>
          <p:txBody>
            <a:bodyPr wrap="none" rtlCol="0">
              <a:spAutoFit/>
            </a:bodyPr>
            <a:lstStyle/>
            <a:p>
              <a:r>
                <a:rPr lang="en-US" sz="1200" dirty="0"/>
                <a:t>IPv4 network</a:t>
              </a:r>
              <a:endParaRPr lang="en-US" dirty="0"/>
            </a:p>
          </p:txBody>
        </p:sp>
      </p:grpSp>
      <p:sp>
        <p:nvSpPr>
          <p:cNvPr id="541"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645796" y="4023961"/>
            <a:ext cx="19202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800" dirty="0">
                <a:solidFill>
                  <a:prstClr val="black"/>
                </a:solidFill>
                <a:latin typeface="Calibri" panose="020F0502020204030204"/>
                <a:cs typeface="+mn-cs"/>
              </a:rPr>
              <a:t>IPv4 network connecting two IPv6 routers</a:t>
            </a:r>
          </a:p>
        </p:txBody>
      </p:sp>
      <p:sp>
        <p:nvSpPr>
          <p:cNvPr id="542" name="Rectangle 541">
            <a:extLst>
              <a:ext uri="{FF2B5EF4-FFF2-40B4-BE49-F238E27FC236}">
                <a16:creationId xmlns:a16="http://schemas.microsoft.com/office/drawing/2014/main" id="{76ED368D-E910-AF4A-A7B9-EA73D840E651}"/>
              </a:ext>
            </a:extLst>
          </p:cNvPr>
          <p:cNvSpPr/>
          <p:nvPr/>
        </p:nvSpPr>
        <p:spPr>
          <a:xfrm>
            <a:off x="617220" y="1874520"/>
            <a:ext cx="7543800" cy="180594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756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50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par>
                          <p:cTn id="17" fill="hold">
                            <p:stCondLst>
                              <p:cond delay="1500"/>
                            </p:stCondLst>
                            <p:childTnLst>
                              <p:par>
                                <p:cTn id="18" presetID="9" presetClass="entr" presetSubtype="0" fill="hold" grpId="0" nodeType="after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41"/>
                                        </p:tgtEl>
                                        <p:attrNameLst>
                                          <p:attrName>style.visibility</p:attrName>
                                        </p:attrNameLst>
                                      </p:cBhvr>
                                      <p:to>
                                        <p:strVal val="visible"/>
                                      </p:to>
                                    </p:set>
                                    <p:animEffect transition="in" filter="dissolve">
                                      <p:cBhvr>
                                        <p:cTn id="28" dur="500"/>
                                        <p:tgtEl>
                                          <p:spTgt spid="54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42"/>
                                        </p:tgtEl>
                                        <p:attrNameLst>
                                          <p:attrName>style.visibility</p:attrName>
                                        </p:attrNameLst>
                                      </p:cBhvr>
                                      <p:to>
                                        <p:strVal val="visible"/>
                                      </p:to>
                                    </p:set>
                                    <p:animEffect transition="in" filter="dissolve">
                                      <p:cBhvr>
                                        <p:cTn id="31" dur="500"/>
                                        <p:tgtEl>
                                          <p:spTgt spid="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41" grpId="0"/>
      <p:bldP spid="5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628650" y="1116604"/>
            <a:ext cx="7886700" cy="670967"/>
          </a:xfrm>
        </p:spPr>
        <p:txBody>
          <a:bodyPr>
            <a:normAutofit/>
          </a:bodyPr>
          <a:lstStyle/>
          <a:p>
            <a:r>
              <a:rPr lang="en-US" sz="3600" dirty="0"/>
              <a:t>Tunneling and encapsulation</a:t>
            </a:r>
          </a:p>
        </p:txBody>
      </p:sp>
      <p:sp>
        <p:nvSpPr>
          <p:cNvPr id="168" name="Text Box 75">
            <a:extLst>
              <a:ext uri="{FF2B5EF4-FFF2-40B4-BE49-F238E27FC236}">
                <a16:creationId xmlns:a16="http://schemas.microsoft.com/office/drawing/2014/main" id="{9929FFB1-4B85-B14E-8A8D-EE3B2BBCB609}"/>
              </a:ext>
            </a:extLst>
          </p:cNvPr>
          <p:cNvSpPr txBox="1">
            <a:spLocks noChangeArrowheads="1"/>
          </p:cNvSpPr>
          <p:nvPr/>
        </p:nvSpPr>
        <p:spPr bwMode="auto">
          <a:xfrm>
            <a:off x="666206" y="2130663"/>
            <a:ext cx="20696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800" dirty="0">
                <a:solidFill>
                  <a:prstClr val="black"/>
                </a:solidFill>
                <a:latin typeface="Calibri" panose="020F0502020204030204"/>
                <a:cs typeface="+mn-cs"/>
              </a:rPr>
              <a:t>Ethernet connecting two IPv6 routers:</a:t>
            </a:r>
          </a:p>
        </p:txBody>
      </p:sp>
      <p:grpSp>
        <p:nvGrpSpPr>
          <p:cNvPr id="3" name="Group 2">
            <a:extLst>
              <a:ext uri="{FF2B5EF4-FFF2-40B4-BE49-F238E27FC236}">
                <a16:creationId xmlns:a16="http://schemas.microsoft.com/office/drawing/2014/main" id="{9516739A-1258-BE4F-9C41-77F7DE9A3736}"/>
              </a:ext>
            </a:extLst>
          </p:cNvPr>
          <p:cNvGrpSpPr/>
          <p:nvPr/>
        </p:nvGrpSpPr>
        <p:grpSpPr>
          <a:xfrm>
            <a:off x="3205711" y="2077082"/>
            <a:ext cx="4380579" cy="770927"/>
            <a:chOff x="3663591" y="1108282"/>
            <a:chExt cx="5840772" cy="1027902"/>
          </a:xfrm>
        </p:grpSpPr>
        <p:sp>
          <p:nvSpPr>
            <p:cNvPr id="167" name="Rectangle 67">
              <a:extLst>
                <a:ext uri="{FF2B5EF4-FFF2-40B4-BE49-F238E27FC236}">
                  <a16:creationId xmlns:a16="http://schemas.microsoft.com/office/drawing/2014/main" id="{09A35161-06D7-5F46-8581-CAD586A060A0}"/>
                </a:ext>
              </a:extLst>
            </p:cNvPr>
            <p:cNvSpPr>
              <a:spLocks noChangeArrowheads="1"/>
            </p:cNvSpPr>
            <p:nvPr/>
          </p:nvSpPr>
          <p:spPr bwMode="auto">
            <a:xfrm>
              <a:off x="5385352" y="1616420"/>
              <a:ext cx="2405062" cy="666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169" name="Text Box 244">
              <a:extLst>
                <a:ext uri="{FF2B5EF4-FFF2-40B4-BE49-F238E27FC236}">
                  <a16:creationId xmlns:a16="http://schemas.microsoft.com/office/drawing/2014/main" id="{8F946424-1CCF-1D48-9329-4BE5B2E1BE06}"/>
                </a:ext>
              </a:extLst>
            </p:cNvPr>
            <p:cNvSpPr txBox="1">
              <a:spLocks noChangeArrowheads="1"/>
            </p:cNvSpPr>
            <p:nvPr/>
          </p:nvSpPr>
          <p:spPr bwMode="auto">
            <a:xfrm>
              <a:off x="5480234" y="1110007"/>
              <a:ext cx="2471780" cy="54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200" i="1" dirty="0">
                  <a:solidFill>
                    <a:srgbClr val="CC0000"/>
                  </a:solidFill>
                  <a:cs typeface="+mn-cs"/>
                </a:rPr>
                <a:t>Ethernet connects two IPv6 routers</a:t>
              </a:r>
            </a:p>
          </p:txBody>
        </p:sp>
        <p:grpSp>
          <p:nvGrpSpPr>
            <p:cNvPr id="269" name="Group 268">
              <a:extLst>
                <a:ext uri="{FF2B5EF4-FFF2-40B4-BE49-F238E27FC236}">
                  <a16:creationId xmlns:a16="http://schemas.microsoft.com/office/drawing/2014/main" id="{F2AFC9CA-57A7-2A4B-B2A8-73EE2B3D1201}"/>
                </a:ext>
              </a:extLst>
            </p:cNvPr>
            <p:cNvGrpSpPr/>
            <p:nvPr/>
          </p:nvGrpSpPr>
          <p:grpSpPr>
            <a:xfrm>
              <a:off x="3663591" y="1108282"/>
              <a:ext cx="1770063" cy="997982"/>
              <a:chOff x="3670217" y="2254595"/>
              <a:chExt cx="1770063" cy="997982"/>
            </a:xfrm>
          </p:grpSpPr>
          <p:sp>
            <p:nvSpPr>
              <p:cNvPr id="270" name="Text Box 92">
                <a:extLst>
                  <a:ext uri="{FF2B5EF4-FFF2-40B4-BE49-F238E27FC236}">
                    <a16:creationId xmlns:a16="http://schemas.microsoft.com/office/drawing/2014/main" id="{2E0B16B3-F2F3-2C48-B2D9-7825734D0A01}"/>
                  </a:ext>
                </a:extLst>
              </p:cNvPr>
              <p:cNvSpPr txBox="1">
                <a:spLocks noChangeArrowheads="1"/>
              </p:cNvSpPr>
              <p:nvPr/>
            </p:nvSpPr>
            <p:spPr bwMode="auto">
              <a:xfrm>
                <a:off x="3858177"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A</a:t>
                </a:r>
              </a:p>
            </p:txBody>
          </p:sp>
          <p:sp>
            <p:nvSpPr>
              <p:cNvPr id="271" name="Text Box 108">
                <a:extLst>
                  <a:ext uri="{FF2B5EF4-FFF2-40B4-BE49-F238E27FC236}">
                    <a16:creationId xmlns:a16="http://schemas.microsoft.com/office/drawing/2014/main" id="{F159ED48-E177-7C41-B64B-06B2B085521B}"/>
                  </a:ext>
                </a:extLst>
              </p:cNvPr>
              <p:cNvSpPr txBox="1">
                <a:spLocks noChangeArrowheads="1"/>
              </p:cNvSpPr>
              <p:nvPr/>
            </p:nvSpPr>
            <p:spPr bwMode="auto">
              <a:xfrm>
                <a:off x="4904340"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B</a:t>
                </a:r>
              </a:p>
            </p:txBody>
          </p:sp>
          <p:sp>
            <p:nvSpPr>
              <p:cNvPr id="272" name="Line 141">
                <a:extLst>
                  <a:ext uri="{FF2B5EF4-FFF2-40B4-BE49-F238E27FC236}">
                    <a16:creationId xmlns:a16="http://schemas.microsoft.com/office/drawing/2014/main" id="{0635167B-2AF3-A14C-85E2-3598CB9CF52F}"/>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273" name="Text Box 143">
                <a:extLst>
                  <a:ext uri="{FF2B5EF4-FFF2-40B4-BE49-F238E27FC236}">
                    <a16:creationId xmlns:a16="http://schemas.microsoft.com/office/drawing/2014/main" id="{87A044D8-2093-0E46-9D20-BAE30730DC1F}"/>
                  </a:ext>
                </a:extLst>
              </p:cNvPr>
              <p:cNvSpPr txBox="1">
                <a:spLocks noChangeArrowheads="1"/>
              </p:cNvSpPr>
              <p:nvPr/>
            </p:nvSpPr>
            <p:spPr bwMode="auto">
              <a:xfrm>
                <a:off x="3737526" y="2881657"/>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sp>
            <p:nvSpPr>
              <p:cNvPr id="274" name="Text Box 144">
                <a:extLst>
                  <a:ext uri="{FF2B5EF4-FFF2-40B4-BE49-F238E27FC236}">
                    <a16:creationId xmlns:a16="http://schemas.microsoft.com/office/drawing/2014/main" id="{F207BD95-5E7A-4D4E-BE7D-41925B60863F}"/>
                  </a:ext>
                </a:extLst>
              </p:cNvPr>
              <p:cNvSpPr txBox="1">
                <a:spLocks noChangeArrowheads="1"/>
              </p:cNvSpPr>
              <p:nvPr/>
            </p:nvSpPr>
            <p:spPr bwMode="auto">
              <a:xfrm>
                <a:off x="4783689" y="2883245"/>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grpSp>
            <p:nvGrpSpPr>
              <p:cNvPr id="275" name="Group 274">
                <a:extLst>
                  <a:ext uri="{FF2B5EF4-FFF2-40B4-BE49-F238E27FC236}">
                    <a16:creationId xmlns:a16="http://schemas.microsoft.com/office/drawing/2014/main" id="{4A073E69-860F-5249-AFC4-C4A38D391439}"/>
                  </a:ext>
                </a:extLst>
              </p:cNvPr>
              <p:cNvGrpSpPr/>
              <p:nvPr/>
            </p:nvGrpSpPr>
            <p:grpSpPr>
              <a:xfrm>
                <a:off x="3670217" y="2586162"/>
                <a:ext cx="731126" cy="344556"/>
                <a:chOff x="7493876" y="2774731"/>
                <a:chExt cx="1481958" cy="894622"/>
              </a:xfrm>
            </p:grpSpPr>
            <p:sp>
              <p:nvSpPr>
                <p:cNvPr id="284" name="Freeform 283">
                  <a:extLst>
                    <a:ext uri="{FF2B5EF4-FFF2-40B4-BE49-F238E27FC236}">
                      <a16:creationId xmlns:a16="http://schemas.microsoft.com/office/drawing/2014/main" id="{F8A16A7C-85C7-A24F-BB87-4093501CBD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85" name="Oval 284">
                  <a:extLst>
                    <a:ext uri="{FF2B5EF4-FFF2-40B4-BE49-F238E27FC236}">
                      <a16:creationId xmlns:a16="http://schemas.microsoft.com/office/drawing/2014/main" id="{8BC5BF39-F377-5146-97C0-6EF8F1928312}"/>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86" name="Group 285">
                  <a:extLst>
                    <a:ext uri="{FF2B5EF4-FFF2-40B4-BE49-F238E27FC236}">
                      <a16:creationId xmlns:a16="http://schemas.microsoft.com/office/drawing/2014/main" id="{591C4487-83B3-D542-ADA7-A3219B9450D3}"/>
                    </a:ext>
                  </a:extLst>
                </p:cNvPr>
                <p:cNvGrpSpPr/>
                <p:nvPr/>
              </p:nvGrpSpPr>
              <p:grpSpPr>
                <a:xfrm>
                  <a:off x="7713663" y="2848339"/>
                  <a:ext cx="1042107" cy="425543"/>
                  <a:chOff x="7786941" y="2884917"/>
                  <a:chExt cx="897649" cy="353919"/>
                </a:xfrm>
              </p:grpSpPr>
              <p:sp>
                <p:nvSpPr>
                  <p:cNvPr id="287" name="Freeform 286">
                    <a:extLst>
                      <a:ext uri="{FF2B5EF4-FFF2-40B4-BE49-F238E27FC236}">
                        <a16:creationId xmlns:a16="http://schemas.microsoft.com/office/drawing/2014/main" id="{587D49BB-7359-F14F-9FAA-DBE4B215BD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8" name="Freeform 287">
                    <a:extLst>
                      <a:ext uri="{FF2B5EF4-FFF2-40B4-BE49-F238E27FC236}">
                        <a16:creationId xmlns:a16="http://schemas.microsoft.com/office/drawing/2014/main" id="{A081F8B5-4855-AD41-8946-CFB9780B4B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9" name="Freeform 288">
                    <a:extLst>
                      <a:ext uri="{FF2B5EF4-FFF2-40B4-BE49-F238E27FC236}">
                        <a16:creationId xmlns:a16="http://schemas.microsoft.com/office/drawing/2014/main" id="{12524264-0777-0C42-AF6A-3CBF1F755F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90" name="Freeform 289">
                    <a:extLst>
                      <a:ext uri="{FF2B5EF4-FFF2-40B4-BE49-F238E27FC236}">
                        <a16:creationId xmlns:a16="http://schemas.microsoft.com/office/drawing/2014/main" id="{FF4F4DB1-DF2D-BD4D-8E20-DCBADE21EC3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76" name="Group 275">
                <a:extLst>
                  <a:ext uri="{FF2B5EF4-FFF2-40B4-BE49-F238E27FC236}">
                    <a16:creationId xmlns:a16="http://schemas.microsoft.com/office/drawing/2014/main" id="{B5FF489C-4A51-4246-9098-943E871C0053}"/>
                  </a:ext>
                </a:extLst>
              </p:cNvPr>
              <p:cNvGrpSpPr/>
              <p:nvPr/>
            </p:nvGrpSpPr>
            <p:grpSpPr>
              <a:xfrm>
                <a:off x="4703149" y="2589549"/>
                <a:ext cx="731126" cy="344556"/>
                <a:chOff x="7493876" y="2774731"/>
                <a:chExt cx="1481958" cy="894622"/>
              </a:xfrm>
            </p:grpSpPr>
            <p:sp>
              <p:nvSpPr>
                <p:cNvPr id="277" name="Freeform 276">
                  <a:extLst>
                    <a:ext uri="{FF2B5EF4-FFF2-40B4-BE49-F238E27FC236}">
                      <a16:creationId xmlns:a16="http://schemas.microsoft.com/office/drawing/2014/main" id="{DF781C98-CD40-6448-A759-51A33B9B7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78" name="Oval 277">
                  <a:extLst>
                    <a:ext uri="{FF2B5EF4-FFF2-40B4-BE49-F238E27FC236}">
                      <a16:creationId xmlns:a16="http://schemas.microsoft.com/office/drawing/2014/main" id="{1ED403CB-BAEA-6B47-A295-E1B338E81081}"/>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79" name="Group 278">
                  <a:extLst>
                    <a:ext uri="{FF2B5EF4-FFF2-40B4-BE49-F238E27FC236}">
                      <a16:creationId xmlns:a16="http://schemas.microsoft.com/office/drawing/2014/main" id="{B654F614-FA15-3B4E-AF13-036BBC0D152E}"/>
                    </a:ext>
                  </a:extLst>
                </p:cNvPr>
                <p:cNvGrpSpPr/>
                <p:nvPr/>
              </p:nvGrpSpPr>
              <p:grpSpPr>
                <a:xfrm>
                  <a:off x="7713663" y="2848339"/>
                  <a:ext cx="1042107" cy="425543"/>
                  <a:chOff x="7786941" y="2884917"/>
                  <a:chExt cx="897649" cy="353919"/>
                </a:xfrm>
              </p:grpSpPr>
              <p:sp>
                <p:nvSpPr>
                  <p:cNvPr id="280" name="Freeform 279">
                    <a:extLst>
                      <a:ext uri="{FF2B5EF4-FFF2-40B4-BE49-F238E27FC236}">
                        <a16:creationId xmlns:a16="http://schemas.microsoft.com/office/drawing/2014/main" id="{3010894A-4D62-8948-8AAC-9B942BF5F2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1" name="Freeform 280">
                    <a:extLst>
                      <a:ext uri="{FF2B5EF4-FFF2-40B4-BE49-F238E27FC236}">
                        <a16:creationId xmlns:a16="http://schemas.microsoft.com/office/drawing/2014/main" id="{27D3A458-EB4A-F945-B4E8-15003E8491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2" name="Freeform 281">
                    <a:extLst>
                      <a:ext uri="{FF2B5EF4-FFF2-40B4-BE49-F238E27FC236}">
                        <a16:creationId xmlns:a16="http://schemas.microsoft.com/office/drawing/2014/main" id="{CEF2E442-594C-4E44-B866-4A3771967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3" name="Freeform 282">
                    <a:extLst>
                      <a:ext uri="{FF2B5EF4-FFF2-40B4-BE49-F238E27FC236}">
                        <a16:creationId xmlns:a16="http://schemas.microsoft.com/office/drawing/2014/main" id="{4AEACB60-4D98-B143-9AD1-BDCACC68427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nvGrpSpPr>
            <p:cNvPr id="291" name="Group 290">
              <a:extLst>
                <a:ext uri="{FF2B5EF4-FFF2-40B4-BE49-F238E27FC236}">
                  <a16:creationId xmlns:a16="http://schemas.microsoft.com/office/drawing/2014/main" id="{6CD9FE67-1834-004F-B7B8-EC2ACE51FC02}"/>
                </a:ext>
              </a:extLst>
            </p:cNvPr>
            <p:cNvGrpSpPr/>
            <p:nvPr/>
          </p:nvGrpSpPr>
          <p:grpSpPr>
            <a:xfrm>
              <a:off x="7734300" y="1138202"/>
              <a:ext cx="1770063" cy="997982"/>
              <a:chOff x="3670217" y="2254595"/>
              <a:chExt cx="1770063" cy="997982"/>
            </a:xfrm>
          </p:grpSpPr>
          <p:sp>
            <p:nvSpPr>
              <p:cNvPr id="292" name="Text Box 92">
                <a:extLst>
                  <a:ext uri="{FF2B5EF4-FFF2-40B4-BE49-F238E27FC236}">
                    <a16:creationId xmlns:a16="http://schemas.microsoft.com/office/drawing/2014/main" id="{4E1422BC-3A6A-6B44-A701-1A4C4A646A43}"/>
                  </a:ext>
                </a:extLst>
              </p:cNvPr>
              <p:cNvSpPr txBox="1">
                <a:spLocks noChangeArrowheads="1"/>
              </p:cNvSpPr>
              <p:nvPr/>
            </p:nvSpPr>
            <p:spPr bwMode="auto">
              <a:xfrm>
                <a:off x="3858177"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E</a:t>
                </a:r>
              </a:p>
            </p:txBody>
          </p:sp>
          <p:sp>
            <p:nvSpPr>
              <p:cNvPr id="293" name="Text Box 108">
                <a:extLst>
                  <a:ext uri="{FF2B5EF4-FFF2-40B4-BE49-F238E27FC236}">
                    <a16:creationId xmlns:a16="http://schemas.microsoft.com/office/drawing/2014/main" id="{6FC6F4F3-504B-0A4C-99EE-AAE5D6AF031D}"/>
                  </a:ext>
                </a:extLst>
              </p:cNvPr>
              <p:cNvSpPr txBox="1">
                <a:spLocks noChangeArrowheads="1"/>
              </p:cNvSpPr>
              <p:nvPr/>
            </p:nvSpPr>
            <p:spPr bwMode="auto">
              <a:xfrm>
                <a:off x="4888228"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F</a:t>
                </a:r>
              </a:p>
            </p:txBody>
          </p:sp>
          <p:sp>
            <p:nvSpPr>
              <p:cNvPr id="294" name="Line 141">
                <a:extLst>
                  <a:ext uri="{FF2B5EF4-FFF2-40B4-BE49-F238E27FC236}">
                    <a16:creationId xmlns:a16="http://schemas.microsoft.com/office/drawing/2014/main" id="{90DCDADB-6394-A84B-BA95-D8E0F9F2E56B}"/>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295" name="Text Box 143">
                <a:extLst>
                  <a:ext uri="{FF2B5EF4-FFF2-40B4-BE49-F238E27FC236}">
                    <a16:creationId xmlns:a16="http://schemas.microsoft.com/office/drawing/2014/main" id="{18B62826-F267-0049-A412-8619C591057C}"/>
                  </a:ext>
                </a:extLst>
              </p:cNvPr>
              <p:cNvSpPr txBox="1">
                <a:spLocks noChangeArrowheads="1"/>
              </p:cNvSpPr>
              <p:nvPr/>
            </p:nvSpPr>
            <p:spPr bwMode="auto">
              <a:xfrm>
                <a:off x="3737526" y="2881657"/>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sp>
            <p:nvSpPr>
              <p:cNvPr id="296" name="Text Box 144">
                <a:extLst>
                  <a:ext uri="{FF2B5EF4-FFF2-40B4-BE49-F238E27FC236}">
                    <a16:creationId xmlns:a16="http://schemas.microsoft.com/office/drawing/2014/main" id="{DB366F83-3A13-0249-80B2-D1CABCF6E95E}"/>
                  </a:ext>
                </a:extLst>
              </p:cNvPr>
              <p:cNvSpPr txBox="1">
                <a:spLocks noChangeArrowheads="1"/>
              </p:cNvSpPr>
              <p:nvPr/>
            </p:nvSpPr>
            <p:spPr bwMode="auto">
              <a:xfrm>
                <a:off x="4783689" y="2883245"/>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grpSp>
            <p:nvGrpSpPr>
              <p:cNvPr id="297" name="Group 296">
                <a:extLst>
                  <a:ext uri="{FF2B5EF4-FFF2-40B4-BE49-F238E27FC236}">
                    <a16:creationId xmlns:a16="http://schemas.microsoft.com/office/drawing/2014/main" id="{811A1EE5-9CFA-BD4B-BC78-E2DEBF1097E9}"/>
                  </a:ext>
                </a:extLst>
              </p:cNvPr>
              <p:cNvGrpSpPr/>
              <p:nvPr/>
            </p:nvGrpSpPr>
            <p:grpSpPr>
              <a:xfrm>
                <a:off x="3670217" y="2586162"/>
                <a:ext cx="731126" cy="344556"/>
                <a:chOff x="7493876" y="2774731"/>
                <a:chExt cx="1481958" cy="894622"/>
              </a:xfrm>
            </p:grpSpPr>
            <p:sp>
              <p:nvSpPr>
                <p:cNvPr id="306" name="Freeform 305">
                  <a:extLst>
                    <a:ext uri="{FF2B5EF4-FFF2-40B4-BE49-F238E27FC236}">
                      <a16:creationId xmlns:a16="http://schemas.microsoft.com/office/drawing/2014/main" id="{3A74AED1-F0EA-0349-BE24-8AC41946D5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07" name="Oval 306">
                  <a:extLst>
                    <a:ext uri="{FF2B5EF4-FFF2-40B4-BE49-F238E27FC236}">
                      <a16:creationId xmlns:a16="http://schemas.microsoft.com/office/drawing/2014/main" id="{EBB7616C-F33E-2141-AF35-E0C68F6DA62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08" name="Group 307">
                  <a:extLst>
                    <a:ext uri="{FF2B5EF4-FFF2-40B4-BE49-F238E27FC236}">
                      <a16:creationId xmlns:a16="http://schemas.microsoft.com/office/drawing/2014/main" id="{885BD882-BC9B-DD4D-8DDC-9F2AB1102AB3}"/>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B030882F-74FC-2847-B126-520EE17206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0" name="Freeform 309">
                    <a:extLst>
                      <a:ext uri="{FF2B5EF4-FFF2-40B4-BE49-F238E27FC236}">
                        <a16:creationId xmlns:a16="http://schemas.microsoft.com/office/drawing/2014/main" id="{0E0B8D53-1472-DA4D-AE29-51DFB53F57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1" name="Freeform 310">
                    <a:extLst>
                      <a:ext uri="{FF2B5EF4-FFF2-40B4-BE49-F238E27FC236}">
                        <a16:creationId xmlns:a16="http://schemas.microsoft.com/office/drawing/2014/main" id="{058C9471-DEE6-AE4F-8503-FD801436B8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2" name="Freeform 311">
                    <a:extLst>
                      <a:ext uri="{FF2B5EF4-FFF2-40B4-BE49-F238E27FC236}">
                        <a16:creationId xmlns:a16="http://schemas.microsoft.com/office/drawing/2014/main" id="{4F6D32E6-1749-DB4A-918E-98CCCD972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98" name="Group 297">
                <a:extLst>
                  <a:ext uri="{FF2B5EF4-FFF2-40B4-BE49-F238E27FC236}">
                    <a16:creationId xmlns:a16="http://schemas.microsoft.com/office/drawing/2014/main" id="{1DD98ED7-111E-954C-9872-D507EE1D2233}"/>
                  </a:ext>
                </a:extLst>
              </p:cNvPr>
              <p:cNvGrpSpPr/>
              <p:nvPr/>
            </p:nvGrpSpPr>
            <p:grpSpPr>
              <a:xfrm>
                <a:off x="4703149" y="2589549"/>
                <a:ext cx="731126" cy="344556"/>
                <a:chOff x="7493876" y="2774731"/>
                <a:chExt cx="1481958" cy="894622"/>
              </a:xfrm>
            </p:grpSpPr>
            <p:sp>
              <p:nvSpPr>
                <p:cNvPr id="299" name="Freeform 298">
                  <a:extLst>
                    <a:ext uri="{FF2B5EF4-FFF2-40B4-BE49-F238E27FC236}">
                      <a16:creationId xmlns:a16="http://schemas.microsoft.com/office/drawing/2014/main" id="{CE90818F-F7C9-8A4F-8C28-757575ABCA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00" name="Oval 299">
                  <a:extLst>
                    <a:ext uri="{FF2B5EF4-FFF2-40B4-BE49-F238E27FC236}">
                      <a16:creationId xmlns:a16="http://schemas.microsoft.com/office/drawing/2014/main" id="{CEC89AC2-BDFD-AC4F-A951-DA4DB8992147}"/>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01" name="Group 300">
                  <a:extLst>
                    <a:ext uri="{FF2B5EF4-FFF2-40B4-BE49-F238E27FC236}">
                      <a16:creationId xmlns:a16="http://schemas.microsoft.com/office/drawing/2014/main" id="{695885FE-D0A9-7145-8BD4-0AB640821495}"/>
                    </a:ext>
                  </a:extLst>
                </p:cNvPr>
                <p:cNvGrpSpPr/>
                <p:nvPr/>
              </p:nvGrpSpPr>
              <p:grpSpPr>
                <a:xfrm>
                  <a:off x="7713663" y="2848339"/>
                  <a:ext cx="1042107" cy="425543"/>
                  <a:chOff x="7786941" y="2884917"/>
                  <a:chExt cx="897649" cy="353919"/>
                </a:xfrm>
              </p:grpSpPr>
              <p:sp>
                <p:nvSpPr>
                  <p:cNvPr id="302" name="Freeform 301">
                    <a:extLst>
                      <a:ext uri="{FF2B5EF4-FFF2-40B4-BE49-F238E27FC236}">
                        <a16:creationId xmlns:a16="http://schemas.microsoft.com/office/drawing/2014/main" id="{C9F1E916-77E1-464F-9DA9-93947467D4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3" name="Freeform 302">
                    <a:extLst>
                      <a:ext uri="{FF2B5EF4-FFF2-40B4-BE49-F238E27FC236}">
                        <a16:creationId xmlns:a16="http://schemas.microsoft.com/office/drawing/2014/main" id="{D22EEE39-5B44-8441-8AA6-2DC425C85D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4" name="Freeform 303">
                    <a:extLst>
                      <a:ext uri="{FF2B5EF4-FFF2-40B4-BE49-F238E27FC236}">
                        <a16:creationId xmlns:a16="http://schemas.microsoft.com/office/drawing/2014/main" id="{9DADD220-43C9-0848-95D9-0ED14661FF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5" name="Freeform 304">
                    <a:extLst>
                      <a:ext uri="{FF2B5EF4-FFF2-40B4-BE49-F238E27FC236}">
                        <a16:creationId xmlns:a16="http://schemas.microsoft.com/office/drawing/2014/main" id="{FF7D8FD7-6529-FE42-B132-6122472F47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sp>
        <p:nvSpPr>
          <p:cNvPr id="163" name="Text Box 75">
            <a:extLst>
              <a:ext uri="{FF2B5EF4-FFF2-40B4-BE49-F238E27FC236}">
                <a16:creationId xmlns:a16="http://schemas.microsoft.com/office/drawing/2014/main" id="{FB50B50B-04E2-EF4D-9B48-0A32C12C8284}"/>
              </a:ext>
            </a:extLst>
          </p:cNvPr>
          <p:cNvSpPr txBox="1">
            <a:spLocks noChangeArrowheads="1"/>
          </p:cNvSpPr>
          <p:nvPr/>
        </p:nvSpPr>
        <p:spPr bwMode="auto">
          <a:xfrm>
            <a:off x="645796" y="4023961"/>
            <a:ext cx="19202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800" dirty="0">
                <a:solidFill>
                  <a:prstClr val="black"/>
                </a:solidFill>
                <a:latin typeface="Calibri" panose="020F0502020204030204"/>
                <a:cs typeface="+mn-cs"/>
              </a:rPr>
              <a:t>IPv4 tunnel connecting two IPv6 routers</a:t>
            </a:r>
          </a:p>
        </p:txBody>
      </p:sp>
      <p:grpSp>
        <p:nvGrpSpPr>
          <p:cNvPr id="6" name="Group 5">
            <a:extLst>
              <a:ext uri="{FF2B5EF4-FFF2-40B4-BE49-F238E27FC236}">
                <a16:creationId xmlns:a16="http://schemas.microsoft.com/office/drawing/2014/main" id="{0D8AE034-D79C-534D-95B0-02574300A754}"/>
              </a:ext>
            </a:extLst>
          </p:cNvPr>
          <p:cNvGrpSpPr/>
          <p:nvPr/>
        </p:nvGrpSpPr>
        <p:grpSpPr>
          <a:xfrm>
            <a:off x="4502975" y="4110466"/>
            <a:ext cx="1851740" cy="429816"/>
            <a:chOff x="6003967" y="4337621"/>
            <a:chExt cx="2468986" cy="573088"/>
          </a:xfrm>
        </p:grpSpPr>
        <p:sp>
          <p:nvSpPr>
            <p:cNvPr id="162" name="Rectangle 67">
              <a:extLst>
                <a:ext uri="{FF2B5EF4-FFF2-40B4-BE49-F238E27FC236}">
                  <a16:creationId xmlns:a16="http://schemas.microsoft.com/office/drawing/2014/main" id="{CE8FB727-F1B4-8A44-A551-3B252C50F2DD}"/>
                </a:ext>
              </a:extLst>
            </p:cNvPr>
            <p:cNvSpPr>
              <a:spLocks noChangeArrowheads="1"/>
            </p:cNvSpPr>
            <p:nvPr/>
          </p:nvSpPr>
          <p:spPr bwMode="auto">
            <a:xfrm>
              <a:off x="6003967" y="4844034"/>
              <a:ext cx="2405062" cy="666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166" name="Text Box 244">
              <a:extLst>
                <a:ext uri="{FF2B5EF4-FFF2-40B4-BE49-F238E27FC236}">
                  <a16:creationId xmlns:a16="http://schemas.microsoft.com/office/drawing/2014/main" id="{A91EB700-6F66-3246-A11B-80477B368243}"/>
                </a:ext>
              </a:extLst>
            </p:cNvPr>
            <p:cNvSpPr txBox="1">
              <a:spLocks noChangeArrowheads="1"/>
            </p:cNvSpPr>
            <p:nvPr/>
          </p:nvSpPr>
          <p:spPr bwMode="auto">
            <a:xfrm>
              <a:off x="6076571" y="4337621"/>
              <a:ext cx="2396382"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200" i="1" dirty="0">
                  <a:solidFill>
                    <a:srgbClr val="CC0000"/>
                  </a:solidFill>
                  <a:cs typeface="+mn-cs"/>
                </a:rPr>
                <a:t>IPv4 tunnel </a:t>
              </a:r>
            </a:p>
            <a:p>
              <a:pPr algn="ctr" defTabSz="685800" eaLnBrk="1" fontAlgn="auto" hangingPunct="1">
                <a:lnSpc>
                  <a:spcPct val="85000"/>
                </a:lnSpc>
                <a:spcBef>
                  <a:spcPts val="0"/>
                </a:spcBef>
                <a:spcAft>
                  <a:spcPts val="0"/>
                </a:spcAft>
                <a:defRPr/>
              </a:pPr>
              <a:r>
                <a:rPr lang="en-US" altLang="en-US" sz="1200" i="1" dirty="0">
                  <a:solidFill>
                    <a:srgbClr val="CC0000"/>
                  </a:solidFill>
                  <a:cs typeface="+mn-cs"/>
                </a:rPr>
                <a:t>connecting IPv6 routers</a:t>
              </a:r>
            </a:p>
          </p:txBody>
        </p:sp>
      </p:grpSp>
      <p:grpSp>
        <p:nvGrpSpPr>
          <p:cNvPr id="170" name="Group 169">
            <a:extLst>
              <a:ext uri="{FF2B5EF4-FFF2-40B4-BE49-F238E27FC236}">
                <a16:creationId xmlns:a16="http://schemas.microsoft.com/office/drawing/2014/main" id="{5717A5F8-6A67-F94C-8EEA-6348C9FB101E}"/>
              </a:ext>
            </a:extLst>
          </p:cNvPr>
          <p:cNvGrpSpPr/>
          <p:nvPr/>
        </p:nvGrpSpPr>
        <p:grpSpPr>
          <a:xfrm>
            <a:off x="3211654" y="4109173"/>
            <a:ext cx="1323044" cy="747298"/>
            <a:chOff x="3670217" y="2254595"/>
            <a:chExt cx="1764058" cy="996396"/>
          </a:xfrm>
        </p:grpSpPr>
        <p:sp>
          <p:nvSpPr>
            <p:cNvPr id="193" name="Text Box 92">
              <a:extLst>
                <a:ext uri="{FF2B5EF4-FFF2-40B4-BE49-F238E27FC236}">
                  <a16:creationId xmlns:a16="http://schemas.microsoft.com/office/drawing/2014/main" id="{110A739D-9FA4-5C47-9104-5929CA817F9D}"/>
                </a:ext>
              </a:extLst>
            </p:cNvPr>
            <p:cNvSpPr txBox="1">
              <a:spLocks noChangeArrowheads="1"/>
            </p:cNvSpPr>
            <p:nvPr/>
          </p:nvSpPr>
          <p:spPr bwMode="auto">
            <a:xfrm>
              <a:off x="3858177"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A</a:t>
              </a:r>
            </a:p>
          </p:txBody>
        </p:sp>
        <p:sp>
          <p:nvSpPr>
            <p:cNvPr id="194" name="Text Box 108">
              <a:extLst>
                <a:ext uri="{FF2B5EF4-FFF2-40B4-BE49-F238E27FC236}">
                  <a16:creationId xmlns:a16="http://schemas.microsoft.com/office/drawing/2014/main" id="{D710AC33-80F8-0849-B632-29F5506A7A13}"/>
                </a:ext>
              </a:extLst>
            </p:cNvPr>
            <p:cNvSpPr txBox="1">
              <a:spLocks noChangeArrowheads="1"/>
            </p:cNvSpPr>
            <p:nvPr/>
          </p:nvSpPr>
          <p:spPr bwMode="auto">
            <a:xfrm>
              <a:off x="4904341"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B</a:t>
              </a:r>
            </a:p>
          </p:txBody>
        </p:sp>
        <p:sp>
          <p:nvSpPr>
            <p:cNvPr id="195" name="Line 141">
              <a:extLst>
                <a:ext uri="{FF2B5EF4-FFF2-40B4-BE49-F238E27FC236}">
                  <a16:creationId xmlns:a16="http://schemas.microsoft.com/office/drawing/2014/main" id="{9A1C543F-3CDB-554A-BF74-D3706C6A874D}"/>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96" name="Text Box 143">
              <a:extLst>
                <a:ext uri="{FF2B5EF4-FFF2-40B4-BE49-F238E27FC236}">
                  <a16:creationId xmlns:a16="http://schemas.microsoft.com/office/drawing/2014/main" id="{41501492-C9AF-D446-A361-BE77117F4623}"/>
                </a:ext>
              </a:extLst>
            </p:cNvPr>
            <p:cNvSpPr txBox="1">
              <a:spLocks noChangeArrowheads="1"/>
            </p:cNvSpPr>
            <p:nvPr/>
          </p:nvSpPr>
          <p:spPr bwMode="auto">
            <a:xfrm>
              <a:off x="3737528" y="2881659"/>
              <a:ext cx="6565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grpSp>
          <p:nvGrpSpPr>
            <p:cNvPr id="198" name="Group 197">
              <a:extLst>
                <a:ext uri="{FF2B5EF4-FFF2-40B4-BE49-F238E27FC236}">
                  <a16:creationId xmlns:a16="http://schemas.microsoft.com/office/drawing/2014/main" id="{3C95A897-355A-434E-8FC1-AC906BACDFA2}"/>
                </a:ext>
              </a:extLst>
            </p:cNvPr>
            <p:cNvGrpSpPr/>
            <p:nvPr/>
          </p:nvGrpSpPr>
          <p:grpSpPr>
            <a:xfrm>
              <a:off x="3670217" y="2586162"/>
              <a:ext cx="731126" cy="344556"/>
              <a:chOff x="7493876" y="2774731"/>
              <a:chExt cx="1481958" cy="894622"/>
            </a:xfrm>
          </p:grpSpPr>
          <p:sp>
            <p:nvSpPr>
              <p:cNvPr id="207" name="Freeform 206">
                <a:extLst>
                  <a:ext uri="{FF2B5EF4-FFF2-40B4-BE49-F238E27FC236}">
                    <a16:creationId xmlns:a16="http://schemas.microsoft.com/office/drawing/2014/main" id="{F5D7D63D-A986-594D-B694-9FF0F91833F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08" name="Oval 207">
                <a:extLst>
                  <a:ext uri="{FF2B5EF4-FFF2-40B4-BE49-F238E27FC236}">
                    <a16:creationId xmlns:a16="http://schemas.microsoft.com/office/drawing/2014/main" id="{03782CCC-03BC-1347-85AF-252A8230B48E}"/>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09" name="Group 208">
                <a:extLst>
                  <a:ext uri="{FF2B5EF4-FFF2-40B4-BE49-F238E27FC236}">
                    <a16:creationId xmlns:a16="http://schemas.microsoft.com/office/drawing/2014/main" id="{D0C68AB1-2CD1-EF47-9AC5-019E3F989517}"/>
                  </a:ext>
                </a:extLst>
              </p:cNvPr>
              <p:cNvGrpSpPr/>
              <p:nvPr/>
            </p:nvGrpSpPr>
            <p:grpSpPr>
              <a:xfrm>
                <a:off x="7713663" y="2848339"/>
                <a:ext cx="1042107" cy="425543"/>
                <a:chOff x="7786941" y="2884917"/>
                <a:chExt cx="897649" cy="353919"/>
              </a:xfrm>
            </p:grpSpPr>
            <p:sp>
              <p:nvSpPr>
                <p:cNvPr id="210" name="Freeform 209">
                  <a:extLst>
                    <a:ext uri="{FF2B5EF4-FFF2-40B4-BE49-F238E27FC236}">
                      <a16:creationId xmlns:a16="http://schemas.microsoft.com/office/drawing/2014/main" id="{754B7C8E-ACD3-134F-A641-0F91DB79F6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11" name="Freeform 210">
                  <a:extLst>
                    <a:ext uri="{FF2B5EF4-FFF2-40B4-BE49-F238E27FC236}">
                      <a16:creationId xmlns:a16="http://schemas.microsoft.com/office/drawing/2014/main" id="{589DAF1B-A291-514E-BCC4-CC91BB57E76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12" name="Freeform 211">
                  <a:extLst>
                    <a:ext uri="{FF2B5EF4-FFF2-40B4-BE49-F238E27FC236}">
                      <a16:creationId xmlns:a16="http://schemas.microsoft.com/office/drawing/2014/main" id="{73F904F0-F412-7046-AFD0-5002E429B42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13" name="Freeform 212">
                  <a:extLst>
                    <a:ext uri="{FF2B5EF4-FFF2-40B4-BE49-F238E27FC236}">
                      <a16:creationId xmlns:a16="http://schemas.microsoft.com/office/drawing/2014/main" id="{2CCAAB12-A1D8-6C47-878C-46C3E550321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99" name="Group 198">
              <a:extLst>
                <a:ext uri="{FF2B5EF4-FFF2-40B4-BE49-F238E27FC236}">
                  <a16:creationId xmlns:a16="http://schemas.microsoft.com/office/drawing/2014/main" id="{4C090431-938E-B942-A193-8E47FD1AF9E2}"/>
                </a:ext>
              </a:extLst>
            </p:cNvPr>
            <p:cNvGrpSpPr/>
            <p:nvPr/>
          </p:nvGrpSpPr>
          <p:grpSpPr>
            <a:xfrm>
              <a:off x="4703149" y="2589549"/>
              <a:ext cx="731126" cy="344556"/>
              <a:chOff x="7493876" y="2774731"/>
              <a:chExt cx="1481958" cy="894622"/>
            </a:xfrm>
          </p:grpSpPr>
          <p:sp>
            <p:nvSpPr>
              <p:cNvPr id="200" name="Freeform 199">
                <a:extLst>
                  <a:ext uri="{FF2B5EF4-FFF2-40B4-BE49-F238E27FC236}">
                    <a16:creationId xmlns:a16="http://schemas.microsoft.com/office/drawing/2014/main" id="{49C4F992-971D-C440-8D04-53AAC987516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01" name="Oval 200">
                <a:extLst>
                  <a:ext uri="{FF2B5EF4-FFF2-40B4-BE49-F238E27FC236}">
                    <a16:creationId xmlns:a16="http://schemas.microsoft.com/office/drawing/2014/main" id="{62AF8A24-58CD-2145-A9F9-90CE2DC79A5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02" name="Group 201">
                <a:extLst>
                  <a:ext uri="{FF2B5EF4-FFF2-40B4-BE49-F238E27FC236}">
                    <a16:creationId xmlns:a16="http://schemas.microsoft.com/office/drawing/2014/main" id="{0A93BC7E-4BC1-2643-93F4-2AD46845796A}"/>
                  </a:ext>
                </a:extLst>
              </p:cNvPr>
              <p:cNvGrpSpPr/>
              <p:nvPr/>
            </p:nvGrpSpPr>
            <p:grpSpPr>
              <a:xfrm>
                <a:off x="7713663" y="2848339"/>
                <a:ext cx="1042107" cy="425543"/>
                <a:chOff x="7786941" y="2884917"/>
                <a:chExt cx="897649" cy="353919"/>
              </a:xfrm>
            </p:grpSpPr>
            <p:sp>
              <p:nvSpPr>
                <p:cNvPr id="203" name="Freeform 202">
                  <a:extLst>
                    <a:ext uri="{FF2B5EF4-FFF2-40B4-BE49-F238E27FC236}">
                      <a16:creationId xmlns:a16="http://schemas.microsoft.com/office/drawing/2014/main" id="{A7323785-B63B-DE4E-A5EC-E9792BB5D5A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04" name="Freeform 203">
                  <a:extLst>
                    <a:ext uri="{FF2B5EF4-FFF2-40B4-BE49-F238E27FC236}">
                      <a16:creationId xmlns:a16="http://schemas.microsoft.com/office/drawing/2014/main" id="{DEFF491D-45FE-0644-B21D-93F3232315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05" name="Freeform 204">
                  <a:extLst>
                    <a:ext uri="{FF2B5EF4-FFF2-40B4-BE49-F238E27FC236}">
                      <a16:creationId xmlns:a16="http://schemas.microsoft.com/office/drawing/2014/main" id="{D7229D85-BA96-1E47-BEF3-188394D687B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06" name="Freeform 205">
                  <a:extLst>
                    <a:ext uri="{FF2B5EF4-FFF2-40B4-BE49-F238E27FC236}">
                      <a16:creationId xmlns:a16="http://schemas.microsoft.com/office/drawing/2014/main" id="{D328D7ED-E4C8-8145-91E9-1697D90D408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nvGrpSpPr>
          <p:cNvPr id="171" name="Group 170">
            <a:extLst>
              <a:ext uri="{FF2B5EF4-FFF2-40B4-BE49-F238E27FC236}">
                <a16:creationId xmlns:a16="http://schemas.microsoft.com/office/drawing/2014/main" id="{E3C42B7A-98CB-6347-8B71-39B750B4AA71}"/>
              </a:ext>
            </a:extLst>
          </p:cNvPr>
          <p:cNvGrpSpPr/>
          <p:nvPr/>
        </p:nvGrpSpPr>
        <p:grpSpPr>
          <a:xfrm>
            <a:off x="6264687" y="4131613"/>
            <a:ext cx="1327548" cy="748487"/>
            <a:chOff x="3670217" y="2254595"/>
            <a:chExt cx="1770063" cy="997982"/>
          </a:xfrm>
        </p:grpSpPr>
        <p:sp>
          <p:nvSpPr>
            <p:cNvPr id="172" name="Text Box 92">
              <a:extLst>
                <a:ext uri="{FF2B5EF4-FFF2-40B4-BE49-F238E27FC236}">
                  <a16:creationId xmlns:a16="http://schemas.microsoft.com/office/drawing/2014/main" id="{B011A2F8-9695-BA46-8CA9-E35BEA783E25}"/>
                </a:ext>
              </a:extLst>
            </p:cNvPr>
            <p:cNvSpPr txBox="1">
              <a:spLocks noChangeArrowheads="1"/>
            </p:cNvSpPr>
            <p:nvPr/>
          </p:nvSpPr>
          <p:spPr bwMode="auto">
            <a:xfrm>
              <a:off x="3858177"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E</a:t>
              </a:r>
            </a:p>
          </p:txBody>
        </p:sp>
        <p:sp>
          <p:nvSpPr>
            <p:cNvPr id="173" name="Text Box 108">
              <a:extLst>
                <a:ext uri="{FF2B5EF4-FFF2-40B4-BE49-F238E27FC236}">
                  <a16:creationId xmlns:a16="http://schemas.microsoft.com/office/drawing/2014/main" id="{7163F02F-17ED-C44F-B86B-A1C3E5B30509}"/>
                </a:ext>
              </a:extLst>
            </p:cNvPr>
            <p:cNvSpPr txBox="1">
              <a:spLocks noChangeArrowheads="1"/>
            </p:cNvSpPr>
            <p:nvPr/>
          </p:nvSpPr>
          <p:spPr bwMode="auto">
            <a:xfrm>
              <a:off x="4888229"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F</a:t>
              </a:r>
            </a:p>
          </p:txBody>
        </p:sp>
        <p:sp>
          <p:nvSpPr>
            <p:cNvPr id="174" name="Line 141">
              <a:extLst>
                <a:ext uri="{FF2B5EF4-FFF2-40B4-BE49-F238E27FC236}">
                  <a16:creationId xmlns:a16="http://schemas.microsoft.com/office/drawing/2014/main" id="{CBB88C7C-78E5-2740-AA9E-D60B5912D637}"/>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76" name="Text Box 144">
              <a:extLst>
                <a:ext uri="{FF2B5EF4-FFF2-40B4-BE49-F238E27FC236}">
                  <a16:creationId xmlns:a16="http://schemas.microsoft.com/office/drawing/2014/main" id="{BFE1AB9B-2EAA-3646-A298-AB413E7A5D26}"/>
                </a:ext>
              </a:extLst>
            </p:cNvPr>
            <p:cNvSpPr txBox="1">
              <a:spLocks noChangeArrowheads="1"/>
            </p:cNvSpPr>
            <p:nvPr/>
          </p:nvSpPr>
          <p:spPr bwMode="auto">
            <a:xfrm>
              <a:off x="4783690" y="2883245"/>
              <a:ext cx="6565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grpSp>
          <p:nvGrpSpPr>
            <p:cNvPr id="177" name="Group 176">
              <a:extLst>
                <a:ext uri="{FF2B5EF4-FFF2-40B4-BE49-F238E27FC236}">
                  <a16:creationId xmlns:a16="http://schemas.microsoft.com/office/drawing/2014/main" id="{2EEEE9B2-CAF4-4840-9D9B-D6AF0E983459}"/>
                </a:ext>
              </a:extLst>
            </p:cNvPr>
            <p:cNvGrpSpPr/>
            <p:nvPr/>
          </p:nvGrpSpPr>
          <p:grpSpPr>
            <a:xfrm>
              <a:off x="3670217" y="2586162"/>
              <a:ext cx="731126" cy="344556"/>
              <a:chOff x="7493876" y="2774731"/>
              <a:chExt cx="1481958" cy="894622"/>
            </a:xfrm>
          </p:grpSpPr>
          <p:sp>
            <p:nvSpPr>
              <p:cNvPr id="186" name="Freeform 185">
                <a:extLst>
                  <a:ext uri="{FF2B5EF4-FFF2-40B4-BE49-F238E27FC236}">
                    <a16:creationId xmlns:a16="http://schemas.microsoft.com/office/drawing/2014/main" id="{7E69BC95-0251-D24F-AD6E-561389FC80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87" name="Oval 186">
                <a:extLst>
                  <a:ext uri="{FF2B5EF4-FFF2-40B4-BE49-F238E27FC236}">
                    <a16:creationId xmlns:a16="http://schemas.microsoft.com/office/drawing/2014/main" id="{6888D20B-9D89-4B4C-8E8F-1BB165CA61A6}"/>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88" name="Group 187">
                <a:extLst>
                  <a:ext uri="{FF2B5EF4-FFF2-40B4-BE49-F238E27FC236}">
                    <a16:creationId xmlns:a16="http://schemas.microsoft.com/office/drawing/2014/main" id="{C11A9864-04B0-C642-975B-2FFEB37EC0C9}"/>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F815E172-DF3B-CB47-8E92-A80C6D3657A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90" name="Freeform 189">
                  <a:extLst>
                    <a:ext uri="{FF2B5EF4-FFF2-40B4-BE49-F238E27FC236}">
                      <a16:creationId xmlns:a16="http://schemas.microsoft.com/office/drawing/2014/main" id="{5B86302E-E939-AD4E-AFF9-17636C7897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91" name="Freeform 190">
                  <a:extLst>
                    <a:ext uri="{FF2B5EF4-FFF2-40B4-BE49-F238E27FC236}">
                      <a16:creationId xmlns:a16="http://schemas.microsoft.com/office/drawing/2014/main" id="{5C5917F1-E302-CE45-8D20-9819BFA83C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92" name="Freeform 191">
                  <a:extLst>
                    <a:ext uri="{FF2B5EF4-FFF2-40B4-BE49-F238E27FC236}">
                      <a16:creationId xmlns:a16="http://schemas.microsoft.com/office/drawing/2014/main" id="{56545F24-94D8-7C4B-9573-CCC90CEF14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78" name="Group 177">
              <a:extLst>
                <a:ext uri="{FF2B5EF4-FFF2-40B4-BE49-F238E27FC236}">
                  <a16:creationId xmlns:a16="http://schemas.microsoft.com/office/drawing/2014/main" id="{5E0A2DE7-07A0-1247-98D1-3173BDB98A4B}"/>
                </a:ext>
              </a:extLst>
            </p:cNvPr>
            <p:cNvGrpSpPr/>
            <p:nvPr/>
          </p:nvGrpSpPr>
          <p:grpSpPr>
            <a:xfrm>
              <a:off x="4703149" y="2589549"/>
              <a:ext cx="731126" cy="344556"/>
              <a:chOff x="7493876" y="2774731"/>
              <a:chExt cx="1481958" cy="894622"/>
            </a:xfrm>
          </p:grpSpPr>
          <p:sp>
            <p:nvSpPr>
              <p:cNvPr id="179" name="Freeform 178">
                <a:extLst>
                  <a:ext uri="{FF2B5EF4-FFF2-40B4-BE49-F238E27FC236}">
                    <a16:creationId xmlns:a16="http://schemas.microsoft.com/office/drawing/2014/main" id="{10F4D360-E65F-D849-B554-1067764F2A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80" name="Oval 179">
                <a:extLst>
                  <a:ext uri="{FF2B5EF4-FFF2-40B4-BE49-F238E27FC236}">
                    <a16:creationId xmlns:a16="http://schemas.microsoft.com/office/drawing/2014/main" id="{A6B447AA-3C49-F74C-844A-DB7E97A9C93A}"/>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81" name="Group 180">
                <a:extLst>
                  <a:ext uri="{FF2B5EF4-FFF2-40B4-BE49-F238E27FC236}">
                    <a16:creationId xmlns:a16="http://schemas.microsoft.com/office/drawing/2014/main" id="{0EA85C4B-510C-5948-A859-A34940D950C8}"/>
                  </a:ext>
                </a:extLst>
              </p:cNvPr>
              <p:cNvGrpSpPr/>
              <p:nvPr/>
            </p:nvGrpSpPr>
            <p:grpSpPr>
              <a:xfrm>
                <a:off x="7713663" y="2848339"/>
                <a:ext cx="1042107" cy="425543"/>
                <a:chOff x="7786941" y="2884917"/>
                <a:chExt cx="897649" cy="353919"/>
              </a:xfrm>
            </p:grpSpPr>
            <p:sp>
              <p:nvSpPr>
                <p:cNvPr id="182" name="Freeform 181">
                  <a:extLst>
                    <a:ext uri="{FF2B5EF4-FFF2-40B4-BE49-F238E27FC236}">
                      <a16:creationId xmlns:a16="http://schemas.microsoft.com/office/drawing/2014/main" id="{B3CC364E-1AC4-CB48-AA68-0F261278089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83" name="Freeform 182">
                  <a:extLst>
                    <a:ext uri="{FF2B5EF4-FFF2-40B4-BE49-F238E27FC236}">
                      <a16:creationId xmlns:a16="http://schemas.microsoft.com/office/drawing/2014/main" id="{B54FBD29-A743-664D-B298-216BFB6A0E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84" name="Freeform 183">
                  <a:extLst>
                    <a:ext uri="{FF2B5EF4-FFF2-40B4-BE49-F238E27FC236}">
                      <a16:creationId xmlns:a16="http://schemas.microsoft.com/office/drawing/2014/main" id="{C611F43E-D76E-1C42-8DE4-D6081FCAEA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85" name="Freeform 184">
                  <a:extLst>
                    <a:ext uri="{FF2B5EF4-FFF2-40B4-BE49-F238E27FC236}">
                      <a16:creationId xmlns:a16="http://schemas.microsoft.com/office/drawing/2014/main" id="{CAA4831E-FF15-F841-8C6E-C13EB5F994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nvGrpSpPr>
          <p:cNvPr id="18" name="Group 17">
            <a:extLst>
              <a:ext uri="{FF2B5EF4-FFF2-40B4-BE49-F238E27FC236}">
                <a16:creationId xmlns:a16="http://schemas.microsoft.com/office/drawing/2014/main" id="{CBFD91D7-0B04-D846-BFE6-3B2EB08046BF}"/>
              </a:ext>
            </a:extLst>
          </p:cNvPr>
          <p:cNvGrpSpPr/>
          <p:nvPr/>
        </p:nvGrpSpPr>
        <p:grpSpPr>
          <a:xfrm>
            <a:off x="2425872" y="3253740"/>
            <a:ext cx="1318707" cy="374016"/>
            <a:chOff x="3219256" y="3119120"/>
            <a:chExt cx="1758276" cy="498688"/>
          </a:xfrm>
        </p:grpSpPr>
        <p:sp>
          <p:nvSpPr>
            <p:cNvPr id="260" name="Line 57">
              <a:extLst>
                <a:ext uri="{FF2B5EF4-FFF2-40B4-BE49-F238E27FC236}">
                  <a16:creationId xmlns:a16="http://schemas.microsoft.com/office/drawing/2014/main" id="{444FAB3B-BC2A-474E-B52E-60DB95D89EE7}"/>
                </a:ext>
              </a:extLst>
            </p:cNvPr>
            <p:cNvSpPr>
              <a:spLocks noChangeShapeType="1"/>
            </p:cNvSpPr>
            <p:nvPr/>
          </p:nvSpPr>
          <p:spPr bwMode="auto">
            <a:xfrm flipH="1">
              <a:off x="4023360" y="3119120"/>
              <a:ext cx="954172" cy="18796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91" name="Text Box 18">
              <a:extLst>
                <a:ext uri="{FF2B5EF4-FFF2-40B4-BE49-F238E27FC236}">
                  <a16:creationId xmlns:a16="http://schemas.microsoft.com/office/drawing/2014/main" id="{765FA291-F9CB-864C-A7BD-493491891E46}"/>
                </a:ext>
              </a:extLst>
            </p:cNvPr>
            <p:cNvSpPr txBox="1">
              <a:spLocks noChangeArrowheads="1"/>
            </p:cNvSpPr>
            <p:nvPr/>
          </p:nvSpPr>
          <p:spPr bwMode="auto">
            <a:xfrm>
              <a:off x="3219256" y="3311571"/>
              <a:ext cx="1537174" cy="30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050" dirty="0">
                  <a:solidFill>
                    <a:prstClr val="black"/>
                  </a:solidFill>
                  <a:cs typeface="+mn-cs"/>
                </a:rPr>
                <a:t>Link-layer frame</a:t>
              </a:r>
            </a:p>
          </p:txBody>
        </p:sp>
      </p:grpSp>
      <p:grpSp>
        <p:nvGrpSpPr>
          <p:cNvPr id="13" name="Group 12">
            <a:extLst>
              <a:ext uri="{FF2B5EF4-FFF2-40B4-BE49-F238E27FC236}">
                <a16:creationId xmlns:a16="http://schemas.microsoft.com/office/drawing/2014/main" id="{F3A2D044-A80D-BF48-BFF6-B13D3278C64F}"/>
              </a:ext>
            </a:extLst>
          </p:cNvPr>
          <p:cNvGrpSpPr/>
          <p:nvPr/>
        </p:nvGrpSpPr>
        <p:grpSpPr>
          <a:xfrm>
            <a:off x="3606880" y="2692480"/>
            <a:ext cx="3664744" cy="729620"/>
            <a:chOff x="4672013" y="2614613"/>
            <a:chExt cx="4886325" cy="1183088"/>
          </a:xfrm>
        </p:grpSpPr>
        <p:grpSp>
          <p:nvGrpSpPr>
            <p:cNvPr id="5" name="Group 4">
              <a:extLst>
                <a:ext uri="{FF2B5EF4-FFF2-40B4-BE49-F238E27FC236}">
                  <a16:creationId xmlns:a16="http://schemas.microsoft.com/office/drawing/2014/main" id="{A8B018EE-E224-B940-B878-E69EDA1EA956}"/>
                </a:ext>
              </a:extLst>
            </p:cNvPr>
            <p:cNvGrpSpPr/>
            <p:nvPr/>
          </p:nvGrpSpPr>
          <p:grpSpPr>
            <a:xfrm>
              <a:off x="4674002" y="3295572"/>
              <a:ext cx="4854575" cy="502129"/>
              <a:chOff x="1427882" y="4286172"/>
              <a:chExt cx="4854575" cy="502129"/>
            </a:xfrm>
          </p:grpSpPr>
          <p:sp>
            <p:nvSpPr>
              <p:cNvPr id="363" name="Rectangle 26">
                <a:extLst>
                  <a:ext uri="{FF2B5EF4-FFF2-40B4-BE49-F238E27FC236}">
                    <a16:creationId xmlns:a16="http://schemas.microsoft.com/office/drawing/2014/main" id="{6BFDBC4B-8987-6D40-B37D-40C15D4A02DF}"/>
                  </a:ext>
                </a:extLst>
              </p:cNvPr>
              <p:cNvSpPr>
                <a:spLocks noChangeArrowheads="1"/>
              </p:cNvSpPr>
              <p:nvPr/>
            </p:nvSpPr>
            <p:spPr bwMode="auto">
              <a:xfrm>
                <a:off x="1427882" y="4289347"/>
                <a:ext cx="4854575" cy="468313"/>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64" name="Line 27">
                <a:extLst>
                  <a:ext uri="{FF2B5EF4-FFF2-40B4-BE49-F238E27FC236}">
                    <a16:creationId xmlns:a16="http://schemas.microsoft.com/office/drawing/2014/main" id="{41F3CE6F-3D8F-6541-A266-4991BCC28A29}"/>
                  </a:ext>
                </a:extLst>
              </p:cNvPr>
              <p:cNvSpPr>
                <a:spLocks noChangeShapeType="1"/>
              </p:cNvSpPr>
              <p:nvPr/>
            </p:nvSpPr>
            <p:spPr bwMode="auto">
              <a:xfrm>
                <a:off x="2791545" y="428775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65" name="Line 28">
                <a:extLst>
                  <a:ext uri="{FF2B5EF4-FFF2-40B4-BE49-F238E27FC236}">
                    <a16:creationId xmlns:a16="http://schemas.microsoft.com/office/drawing/2014/main" id="{6FA825CB-5465-7D40-B46B-B6CEDF1233D8}"/>
                  </a:ext>
                </a:extLst>
              </p:cNvPr>
              <p:cNvSpPr>
                <a:spLocks noChangeShapeType="1"/>
              </p:cNvSpPr>
              <p:nvPr/>
            </p:nvSpPr>
            <p:spPr bwMode="auto">
              <a:xfrm>
                <a:off x="2313707" y="4286172"/>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66" name="Line 29">
                <a:extLst>
                  <a:ext uri="{FF2B5EF4-FFF2-40B4-BE49-F238E27FC236}">
                    <a16:creationId xmlns:a16="http://schemas.microsoft.com/office/drawing/2014/main" id="{5DC15200-24FA-DB49-BEA1-C166763FD829}"/>
                  </a:ext>
                </a:extLst>
              </p:cNvPr>
              <p:cNvSpPr>
                <a:spLocks noChangeShapeType="1"/>
              </p:cNvSpPr>
              <p:nvPr/>
            </p:nvSpPr>
            <p:spPr bwMode="auto">
              <a:xfrm>
                <a:off x="1867620" y="429410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nvGrpSpPr>
              <p:cNvPr id="2" name="Group 1">
                <a:extLst>
                  <a:ext uri="{FF2B5EF4-FFF2-40B4-BE49-F238E27FC236}">
                    <a16:creationId xmlns:a16="http://schemas.microsoft.com/office/drawing/2014/main" id="{642ADB5E-2087-8042-9E8E-E6E371A900BA}"/>
                  </a:ext>
                </a:extLst>
              </p:cNvPr>
              <p:cNvGrpSpPr/>
              <p:nvPr/>
            </p:nvGrpSpPr>
            <p:grpSpPr>
              <a:xfrm>
                <a:off x="2865478" y="4319509"/>
                <a:ext cx="3402012" cy="414337"/>
                <a:chOff x="8090620" y="3748009"/>
                <a:chExt cx="3402012" cy="414337"/>
              </a:xfrm>
            </p:grpSpPr>
            <p:sp>
              <p:nvSpPr>
                <p:cNvPr id="357" name="Line 65">
                  <a:extLst>
                    <a:ext uri="{FF2B5EF4-FFF2-40B4-BE49-F238E27FC236}">
                      <a16:creationId xmlns:a16="http://schemas.microsoft.com/office/drawing/2014/main" id="{BD890452-F6E7-4448-B613-CFB0A5846EB1}"/>
                    </a:ext>
                  </a:extLst>
                </p:cNvPr>
                <p:cNvSpPr>
                  <a:spLocks noChangeShapeType="1"/>
                </p:cNvSpPr>
                <p:nvPr/>
              </p:nvSpPr>
              <p:spPr bwMode="auto">
                <a:xfrm>
                  <a:off x="8743763" y="40537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0" name="Rectangle 5">
                  <a:extLst>
                    <a:ext uri="{FF2B5EF4-FFF2-40B4-BE49-F238E27FC236}">
                      <a16:creationId xmlns:a16="http://schemas.microsoft.com/office/drawing/2014/main" id="{5EF7AC7D-7AE1-C241-9F61-F18D9E6049CC}"/>
                    </a:ext>
                  </a:extLst>
                </p:cNvPr>
                <p:cNvSpPr>
                  <a:spLocks noChangeArrowheads="1"/>
                </p:cNvSpPr>
                <p:nvPr/>
              </p:nvSpPr>
              <p:spPr bwMode="auto">
                <a:xfrm>
                  <a:off x="8090620" y="3751184"/>
                  <a:ext cx="3402012" cy="401638"/>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81" name="Line 8">
                  <a:extLst>
                    <a:ext uri="{FF2B5EF4-FFF2-40B4-BE49-F238E27FC236}">
                      <a16:creationId xmlns:a16="http://schemas.microsoft.com/office/drawing/2014/main" id="{618C687D-95D3-1A4E-B0FA-FBAF474EB450}"/>
                    </a:ext>
                  </a:extLst>
                </p:cNvPr>
                <p:cNvSpPr>
                  <a:spLocks noChangeShapeType="1"/>
                </p:cNvSpPr>
                <p:nvPr/>
              </p:nvSpPr>
              <p:spPr bwMode="auto">
                <a:xfrm>
                  <a:off x="81747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2" name="Line 9">
                  <a:extLst>
                    <a:ext uri="{FF2B5EF4-FFF2-40B4-BE49-F238E27FC236}">
                      <a16:creationId xmlns:a16="http://schemas.microsoft.com/office/drawing/2014/main" id="{AC79F5F7-9AC4-9640-BA5C-522DDD5C0A1A}"/>
                    </a:ext>
                  </a:extLst>
                </p:cNvPr>
                <p:cNvSpPr>
                  <a:spLocks noChangeShapeType="1"/>
                </p:cNvSpPr>
                <p:nvPr/>
              </p:nvSpPr>
              <p:spPr bwMode="auto">
                <a:xfrm>
                  <a:off x="8133482" y="3749596"/>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3" name="Line 10">
                  <a:extLst>
                    <a:ext uri="{FF2B5EF4-FFF2-40B4-BE49-F238E27FC236}">
                      <a16:creationId xmlns:a16="http://schemas.microsoft.com/office/drawing/2014/main" id="{65704044-79FE-A64A-9FF3-9C238BBA6EBE}"/>
                    </a:ext>
                  </a:extLst>
                </p:cNvPr>
                <p:cNvSpPr>
                  <a:spLocks noChangeShapeType="1"/>
                </p:cNvSpPr>
                <p:nvPr/>
              </p:nvSpPr>
              <p:spPr bwMode="auto">
                <a:xfrm>
                  <a:off x="82509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4" name="Line 11">
                  <a:extLst>
                    <a:ext uri="{FF2B5EF4-FFF2-40B4-BE49-F238E27FC236}">
                      <a16:creationId xmlns:a16="http://schemas.microsoft.com/office/drawing/2014/main" id="{DEF1C2BA-CE66-FF4D-9460-A93DC4051AD1}"/>
                    </a:ext>
                  </a:extLst>
                </p:cNvPr>
                <p:cNvSpPr>
                  <a:spLocks noChangeShapeType="1"/>
                </p:cNvSpPr>
                <p:nvPr/>
              </p:nvSpPr>
              <p:spPr bwMode="auto">
                <a:xfrm>
                  <a:off x="829223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5" name="Line 12">
                  <a:extLst>
                    <a:ext uri="{FF2B5EF4-FFF2-40B4-BE49-F238E27FC236}">
                      <a16:creationId xmlns:a16="http://schemas.microsoft.com/office/drawing/2014/main" id="{D8887A1E-28D5-0A4F-92E6-4ECCFDBB64BD}"/>
                    </a:ext>
                  </a:extLst>
                </p:cNvPr>
                <p:cNvSpPr>
                  <a:spLocks noChangeShapeType="1"/>
                </p:cNvSpPr>
                <p:nvPr/>
              </p:nvSpPr>
              <p:spPr bwMode="auto">
                <a:xfrm>
                  <a:off x="8346207"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6" name="Line 13">
                  <a:extLst>
                    <a:ext uri="{FF2B5EF4-FFF2-40B4-BE49-F238E27FC236}">
                      <a16:creationId xmlns:a16="http://schemas.microsoft.com/office/drawing/2014/main" id="{95560225-2265-4D42-A60A-F3E5B304489D}"/>
                    </a:ext>
                  </a:extLst>
                </p:cNvPr>
                <p:cNvSpPr>
                  <a:spLocks noChangeShapeType="1"/>
                </p:cNvSpPr>
                <p:nvPr/>
              </p:nvSpPr>
              <p:spPr bwMode="auto">
                <a:xfrm>
                  <a:off x="841288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7" name="Line 14">
                  <a:extLst>
                    <a:ext uri="{FF2B5EF4-FFF2-40B4-BE49-F238E27FC236}">
                      <a16:creationId xmlns:a16="http://schemas.microsoft.com/office/drawing/2014/main" id="{B139DC60-F2B1-EB4B-9B25-F3D05712A88E}"/>
                    </a:ext>
                  </a:extLst>
                </p:cNvPr>
                <p:cNvSpPr>
                  <a:spLocks noChangeShapeType="1"/>
                </p:cNvSpPr>
                <p:nvPr/>
              </p:nvSpPr>
              <p:spPr bwMode="auto">
                <a:xfrm>
                  <a:off x="872403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88" name="Line 15">
                  <a:extLst>
                    <a:ext uri="{FF2B5EF4-FFF2-40B4-BE49-F238E27FC236}">
                      <a16:creationId xmlns:a16="http://schemas.microsoft.com/office/drawing/2014/main" id="{D3E0CBF2-6911-6140-9A17-888FFCCF0907}"/>
                    </a:ext>
                  </a:extLst>
                </p:cNvPr>
                <p:cNvSpPr>
                  <a:spLocks noChangeShapeType="1"/>
                </p:cNvSpPr>
                <p:nvPr/>
              </p:nvSpPr>
              <p:spPr bwMode="auto">
                <a:xfrm>
                  <a:off x="909868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sp>
            <p:nvSpPr>
              <p:cNvPr id="398" name="Rectangle 5">
                <a:extLst>
                  <a:ext uri="{FF2B5EF4-FFF2-40B4-BE49-F238E27FC236}">
                    <a16:creationId xmlns:a16="http://schemas.microsoft.com/office/drawing/2014/main" id="{2B3FAF22-1D43-DB4D-8D8C-2A571BF20F1F}"/>
                  </a:ext>
                </a:extLst>
              </p:cNvPr>
              <p:cNvSpPr>
                <a:spLocks noChangeArrowheads="1"/>
              </p:cNvSpPr>
              <p:nvPr/>
            </p:nvSpPr>
            <p:spPr bwMode="auto">
              <a:xfrm>
                <a:off x="2901848" y="4384275"/>
                <a:ext cx="3244616" cy="285690"/>
              </a:xfrm>
              <a:prstGeom prst="rect">
                <a:avLst/>
              </a:prstGeom>
              <a:solidFill>
                <a:srgbClr val="66CCFF"/>
              </a:solidFill>
              <a:ln w="12700">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56" name="Text Box 64">
                <a:extLst>
                  <a:ext uri="{FF2B5EF4-FFF2-40B4-BE49-F238E27FC236}">
                    <a16:creationId xmlns:a16="http://schemas.microsoft.com/office/drawing/2014/main" id="{E06A4353-7E86-5847-8F31-E80191A371FB}"/>
                  </a:ext>
                </a:extLst>
              </p:cNvPr>
              <p:cNvSpPr txBox="1">
                <a:spLocks noChangeArrowheads="1"/>
              </p:cNvSpPr>
              <p:nvPr/>
            </p:nvSpPr>
            <p:spPr bwMode="auto">
              <a:xfrm>
                <a:off x="4133520" y="4301714"/>
                <a:ext cx="1746632" cy="48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IPv6 datagram</a:t>
                </a:r>
              </a:p>
            </p:txBody>
          </p:sp>
        </p:grpSp>
        <p:sp>
          <p:nvSpPr>
            <p:cNvPr id="10" name="Freeform 9">
              <a:extLst>
                <a:ext uri="{FF2B5EF4-FFF2-40B4-BE49-F238E27FC236}">
                  <a16:creationId xmlns:a16="http://schemas.microsoft.com/office/drawing/2014/main" id="{67D3DA8C-D325-4046-9687-29D212044012}"/>
                </a:ext>
              </a:extLst>
            </p:cNvPr>
            <p:cNvSpPr/>
            <p:nvPr/>
          </p:nvSpPr>
          <p:spPr>
            <a:xfrm>
              <a:off x="4672013" y="2614613"/>
              <a:ext cx="4886325" cy="685800"/>
            </a:xfrm>
            <a:custGeom>
              <a:avLst/>
              <a:gdLst>
                <a:gd name="connsiteX0" fmla="*/ 0 w 4886325"/>
                <a:gd name="connsiteY0" fmla="*/ 685800 h 685800"/>
                <a:gd name="connsiteX1" fmla="*/ 2171700 w 4886325"/>
                <a:gd name="connsiteY1" fmla="*/ 0 h 685800"/>
                <a:gd name="connsiteX2" fmla="*/ 2443162 w 4886325"/>
                <a:gd name="connsiteY2" fmla="*/ 157162 h 685800"/>
                <a:gd name="connsiteX3" fmla="*/ 2493168 w 4886325"/>
                <a:gd name="connsiteY3" fmla="*/ 150018 h 685800"/>
                <a:gd name="connsiteX4" fmla="*/ 4886325 w 4886325"/>
                <a:gd name="connsiteY4" fmla="*/ 685800 h 685800"/>
                <a:gd name="connsiteX5" fmla="*/ 0 w 4886325"/>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325" h="685800">
                  <a:moveTo>
                    <a:pt x="0" y="685800"/>
                  </a:moveTo>
                  <a:lnTo>
                    <a:pt x="2171700" y="0"/>
                  </a:lnTo>
                  <a:lnTo>
                    <a:pt x="2443162" y="157162"/>
                  </a:lnTo>
                  <a:lnTo>
                    <a:pt x="2493168" y="150018"/>
                  </a:lnTo>
                  <a:lnTo>
                    <a:pt x="4886325" y="685800"/>
                  </a:lnTo>
                  <a:lnTo>
                    <a:pt x="0" y="685800"/>
                  </a:lnTo>
                  <a:close/>
                </a:path>
              </a:pathLst>
            </a:custGeom>
            <a:gradFill>
              <a:gsLst>
                <a:gs pos="0">
                  <a:schemeClr val="accent1">
                    <a:lumMod val="5000"/>
                    <a:lumOff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grpSp>
        <p:nvGrpSpPr>
          <p:cNvPr id="14" name="Group 13">
            <a:extLst>
              <a:ext uri="{FF2B5EF4-FFF2-40B4-BE49-F238E27FC236}">
                <a16:creationId xmlns:a16="http://schemas.microsoft.com/office/drawing/2014/main" id="{03E5998F-A621-DC4D-AA10-4A3065CB51C8}"/>
              </a:ext>
            </a:extLst>
          </p:cNvPr>
          <p:cNvGrpSpPr/>
          <p:nvPr/>
        </p:nvGrpSpPr>
        <p:grpSpPr>
          <a:xfrm>
            <a:off x="5223510" y="2540833"/>
            <a:ext cx="628650" cy="282377"/>
            <a:chOff x="6827520" y="2412417"/>
            <a:chExt cx="838200" cy="376503"/>
          </a:xfrm>
        </p:grpSpPr>
        <p:sp>
          <p:nvSpPr>
            <p:cNvPr id="4" name="Right Arrow 3">
              <a:extLst>
                <a:ext uri="{FF2B5EF4-FFF2-40B4-BE49-F238E27FC236}">
                  <a16:creationId xmlns:a16="http://schemas.microsoft.com/office/drawing/2014/main" id="{F775AAA1-C68A-6E48-B93F-2EC82451679E}"/>
                </a:ext>
              </a:extLst>
            </p:cNvPr>
            <p:cNvSpPr/>
            <p:nvPr/>
          </p:nvSpPr>
          <p:spPr>
            <a:xfrm>
              <a:off x="7178040" y="2468880"/>
              <a:ext cx="487680" cy="304800"/>
            </a:xfrm>
            <a:prstGeom prst="rightArrow">
              <a:avLst/>
            </a:prstGeom>
            <a:gradFill>
              <a:gsLst>
                <a:gs pos="0">
                  <a:schemeClr val="accent1">
                    <a:lumMod val="5000"/>
                    <a:lumOff val="95000"/>
                  </a:schemeClr>
                </a:gs>
                <a:gs pos="100000">
                  <a:srgbClr val="CC000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3" name="Group 61">
              <a:extLst>
                <a:ext uri="{FF2B5EF4-FFF2-40B4-BE49-F238E27FC236}">
                  <a16:creationId xmlns:a16="http://schemas.microsoft.com/office/drawing/2014/main" id="{DA8A7729-4179-2747-BD0E-4CE16794F2C1}"/>
                </a:ext>
              </a:extLst>
            </p:cNvPr>
            <p:cNvGrpSpPr>
              <a:grpSpLocks/>
            </p:cNvGrpSpPr>
            <p:nvPr/>
          </p:nvGrpSpPr>
          <p:grpSpPr bwMode="auto">
            <a:xfrm>
              <a:off x="6827520" y="2412417"/>
              <a:ext cx="335280" cy="376503"/>
              <a:chOff x="335231" y="4405745"/>
              <a:chExt cx="1252537" cy="2138362"/>
            </a:xfrm>
          </p:grpSpPr>
          <p:sp>
            <p:nvSpPr>
              <p:cNvPr id="415" name="Freeform 414">
                <a:extLst>
                  <a:ext uri="{FF2B5EF4-FFF2-40B4-BE49-F238E27FC236}">
                    <a16:creationId xmlns:a16="http://schemas.microsoft.com/office/drawing/2014/main" id="{00613895-5F49-B341-AE32-45F01EC3F402}"/>
                  </a:ext>
                </a:extLst>
              </p:cNvPr>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CC0001"/>
              </a:solidFill>
              <a:ln w="25400" cap="flat" cmpd="sng" algn="ctr">
                <a:noFill/>
                <a:prstDash val="solid"/>
              </a:ln>
              <a:effectLst/>
            </p:spPr>
            <p:txBody>
              <a:bodyPr anchor="ctr"/>
              <a:lstStyle/>
              <a:p>
                <a:pPr algn="ctr" eaLnBrk="1" fontAlgn="auto" hangingPunct="1">
                  <a:spcBef>
                    <a:spcPts val="0"/>
                  </a:spcBef>
                  <a:spcAft>
                    <a:spcPts val="0"/>
                  </a:spcAft>
                  <a:defRPr/>
                </a:pPr>
                <a:endParaRPr lang="en-US" sz="1350" kern="0" dirty="0">
                  <a:solidFill>
                    <a:sysClr val="window" lastClr="FFFFFF"/>
                  </a:solidFill>
                  <a:latin typeface="Calibri"/>
                  <a:ea typeface="+mn-ea"/>
                </a:endParaRPr>
              </a:p>
            </p:txBody>
          </p:sp>
          <p:sp>
            <p:nvSpPr>
              <p:cNvPr id="416" name="Freeform 415">
                <a:extLst>
                  <a:ext uri="{FF2B5EF4-FFF2-40B4-BE49-F238E27FC236}">
                    <a16:creationId xmlns:a16="http://schemas.microsoft.com/office/drawing/2014/main" id="{43B7ABE8-5D31-7143-AA6A-3AB733CE2DC6}"/>
                  </a:ext>
                </a:extLst>
              </p:cNvPr>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w="25400" cap="flat" cmpd="sng" algn="ctr">
                <a:noFill/>
                <a:prstDash val="solid"/>
              </a:ln>
              <a:effectLst/>
            </p:spPr>
            <p:txBody>
              <a:bodyPr anchor="ctr"/>
              <a:lstStyle/>
              <a:p>
                <a:pPr algn="ctr" eaLnBrk="1" fontAlgn="auto" hangingPunct="1">
                  <a:spcBef>
                    <a:spcPts val="0"/>
                  </a:spcBef>
                  <a:spcAft>
                    <a:spcPts val="0"/>
                  </a:spcAft>
                  <a:defRPr/>
                </a:pPr>
                <a:endParaRPr lang="en-US" sz="1350" kern="0" dirty="0">
                  <a:solidFill>
                    <a:sysClr val="window" lastClr="FFFFFF"/>
                  </a:solidFill>
                  <a:latin typeface="Calibri"/>
                  <a:ea typeface="+mn-ea"/>
                </a:endParaRPr>
              </a:p>
            </p:txBody>
          </p:sp>
          <p:sp>
            <p:nvSpPr>
              <p:cNvPr id="417" name="Rectangle 65">
                <a:extLst>
                  <a:ext uri="{FF2B5EF4-FFF2-40B4-BE49-F238E27FC236}">
                    <a16:creationId xmlns:a16="http://schemas.microsoft.com/office/drawing/2014/main" id="{68F192F6-ED5A-CE43-91EA-B245844A9187}"/>
                  </a:ext>
                </a:extLst>
              </p:cNvPr>
              <p:cNvSpPr>
                <a:spLocks noChangeArrowheads="1"/>
              </p:cNvSpPr>
              <p:nvPr/>
            </p:nvSpPr>
            <p:spPr bwMode="auto">
              <a:xfrm>
                <a:off x="1296825" y="5178575"/>
                <a:ext cx="289686" cy="1351389"/>
              </a:xfrm>
              <a:prstGeom prst="rect">
                <a:avLst/>
              </a:prstGeom>
              <a:solidFill>
                <a:srgbClr val="EBADAA"/>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350" dirty="0">
                  <a:solidFill>
                    <a:srgbClr val="FFFFFF"/>
                  </a:solidFill>
                  <a:latin typeface="Calibri" panose="020F0502020204030204" pitchFamily="34" charset="0"/>
                </a:endParaRPr>
              </a:p>
            </p:txBody>
          </p:sp>
        </p:grpSp>
      </p:grpSp>
      <p:sp>
        <p:nvSpPr>
          <p:cNvPr id="15" name="TextBox 14">
            <a:extLst>
              <a:ext uri="{FF2B5EF4-FFF2-40B4-BE49-F238E27FC236}">
                <a16:creationId xmlns:a16="http://schemas.microsoft.com/office/drawing/2014/main" id="{B24DFD8D-7E45-C14A-98B8-9FDCF13CB43E}"/>
              </a:ext>
            </a:extLst>
          </p:cNvPr>
          <p:cNvSpPr txBox="1"/>
          <p:nvPr/>
        </p:nvSpPr>
        <p:spPr>
          <a:xfrm>
            <a:off x="3623310" y="3394710"/>
            <a:ext cx="5365571" cy="369332"/>
          </a:xfrm>
          <a:prstGeom prst="rect">
            <a:avLst/>
          </a:prstGeom>
          <a:noFill/>
        </p:spPr>
        <p:txBody>
          <a:bodyPr wrap="none" rtlCol="0">
            <a:spAutoFit/>
          </a:bodyPr>
          <a:lstStyle/>
          <a:p>
            <a:r>
              <a:rPr lang="en-US" dirty="0"/>
              <a:t>The usual: datagram as payload in link-layer frame</a:t>
            </a:r>
          </a:p>
        </p:txBody>
      </p:sp>
      <p:grpSp>
        <p:nvGrpSpPr>
          <p:cNvPr id="467" name="Group 466">
            <a:extLst>
              <a:ext uri="{FF2B5EF4-FFF2-40B4-BE49-F238E27FC236}">
                <a16:creationId xmlns:a16="http://schemas.microsoft.com/office/drawing/2014/main" id="{582FCB21-81FE-7B4D-993E-70AE16E2CB72}"/>
              </a:ext>
            </a:extLst>
          </p:cNvPr>
          <p:cNvGrpSpPr/>
          <p:nvPr/>
        </p:nvGrpSpPr>
        <p:grpSpPr>
          <a:xfrm>
            <a:off x="2100861" y="5335493"/>
            <a:ext cx="1755064" cy="374016"/>
            <a:chOff x="2637447" y="3119120"/>
            <a:chExt cx="2340085" cy="498688"/>
          </a:xfrm>
        </p:grpSpPr>
        <p:sp>
          <p:nvSpPr>
            <p:cNvPr id="468" name="Line 57">
              <a:extLst>
                <a:ext uri="{FF2B5EF4-FFF2-40B4-BE49-F238E27FC236}">
                  <a16:creationId xmlns:a16="http://schemas.microsoft.com/office/drawing/2014/main" id="{8CE2752B-6E0C-F84A-9A32-BC1A3D305AAD}"/>
                </a:ext>
              </a:extLst>
            </p:cNvPr>
            <p:cNvSpPr>
              <a:spLocks noChangeShapeType="1"/>
            </p:cNvSpPr>
            <p:nvPr/>
          </p:nvSpPr>
          <p:spPr bwMode="auto">
            <a:xfrm flipH="1">
              <a:off x="4023360" y="3119120"/>
              <a:ext cx="954172" cy="18796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69" name="Text Box 18">
              <a:extLst>
                <a:ext uri="{FF2B5EF4-FFF2-40B4-BE49-F238E27FC236}">
                  <a16:creationId xmlns:a16="http://schemas.microsoft.com/office/drawing/2014/main" id="{99B67058-3545-9E43-9FA2-BC1B4BE58044}"/>
                </a:ext>
              </a:extLst>
            </p:cNvPr>
            <p:cNvSpPr txBox="1">
              <a:spLocks noChangeArrowheads="1"/>
            </p:cNvSpPr>
            <p:nvPr/>
          </p:nvSpPr>
          <p:spPr bwMode="auto">
            <a:xfrm>
              <a:off x="2637447" y="3311571"/>
              <a:ext cx="1415345" cy="30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050" dirty="0">
                  <a:solidFill>
                    <a:prstClr val="black"/>
                  </a:solidFill>
                  <a:cs typeface="+mn-cs"/>
                </a:rPr>
                <a:t>IPv4 datagram</a:t>
              </a:r>
            </a:p>
          </p:txBody>
        </p:sp>
      </p:grpSp>
      <p:grpSp>
        <p:nvGrpSpPr>
          <p:cNvPr id="470" name="Group 469">
            <a:extLst>
              <a:ext uri="{FF2B5EF4-FFF2-40B4-BE49-F238E27FC236}">
                <a16:creationId xmlns:a16="http://schemas.microsoft.com/office/drawing/2014/main" id="{58A87233-BB18-2342-80C1-3FDAF4FCF0D6}"/>
              </a:ext>
            </a:extLst>
          </p:cNvPr>
          <p:cNvGrpSpPr/>
          <p:nvPr/>
        </p:nvGrpSpPr>
        <p:grpSpPr>
          <a:xfrm>
            <a:off x="3383280" y="4774232"/>
            <a:ext cx="3999690" cy="729619"/>
            <a:chOff x="4225418" y="2614613"/>
            <a:chExt cx="5332920" cy="1183086"/>
          </a:xfrm>
        </p:grpSpPr>
        <p:grpSp>
          <p:nvGrpSpPr>
            <p:cNvPr id="471" name="Group 470">
              <a:extLst>
                <a:ext uri="{FF2B5EF4-FFF2-40B4-BE49-F238E27FC236}">
                  <a16:creationId xmlns:a16="http://schemas.microsoft.com/office/drawing/2014/main" id="{6417E717-F932-334A-B523-B49F41EEFCEF}"/>
                </a:ext>
              </a:extLst>
            </p:cNvPr>
            <p:cNvGrpSpPr/>
            <p:nvPr/>
          </p:nvGrpSpPr>
          <p:grpSpPr>
            <a:xfrm>
              <a:off x="4225418" y="3289252"/>
              <a:ext cx="5303159" cy="508447"/>
              <a:chOff x="979298" y="4279852"/>
              <a:chExt cx="5303159" cy="508447"/>
            </a:xfrm>
          </p:grpSpPr>
          <p:sp>
            <p:nvSpPr>
              <p:cNvPr id="473" name="Rectangle 26">
                <a:extLst>
                  <a:ext uri="{FF2B5EF4-FFF2-40B4-BE49-F238E27FC236}">
                    <a16:creationId xmlns:a16="http://schemas.microsoft.com/office/drawing/2014/main" id="{E704B502-2B95-9F42-80CE-21EEE1329483}"/>
                  </a:ext>
                </a:extLst>
              </p:cNvPr>
              <p:cNvSpPr>
                <a:spLocks noChangeArrowheads="1"/>
              </p:cNvSpPr>
              <p:nvPr/>
            </p:nvSpPr>
            <p:spPr bwMode="auto">
              <a:xfrm>
                <a:off x="979298" y="4289347"/>
                <a:ext cx="5303159" cy="468314"/>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474" name="Line 27">
                <a:extLst>
                  <a:ext uri="{FF2B5EF4-FFF2-40B4-BE49-F238E27FC236}">
                    <a16:creationId xmlns:a16="http://schemas.microsoft.com/office/drawing/2014/main" id="{38D4C635-FA91-D44D-BD07-BB877820EACA}"/>
                  </a:ext>
                </a:extLst>
              </p:cNvPr>
              <p:cNvSpPr>
                <a:spLocks noChangeShapeType="1"/>
              </p:cNvSpPr>
              <p:nvPr/>
            </p:nvSpPr>
            <p:spPr bwMode="auto">
              <a:xfrm>
                <a:off x="2791545" y="428775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75" name="Line 28">
                <a:extLst>
                  <a:ext uri="{FF2B5EF4-FFF2-40B4-BE49-F238E27FC236}">
                    <a16:creationId xmlns:a16="http://schemas.microsoft.com/office/drawing/2014/main" id="{62A3BDAB-160E-D94B-927D-6AAC72DEDEAD}"/>
                  </a:ext>
                </a:extLst>
              </p:cNvPr>
              <p:cNvSpPr>
                <a:spLocks noChangeShapeType="1"/>
              </p:cNvSpPr>
              <p:nvPr/>
            </p:nvSpPr>
            <p:spPr bwMode="auto">
              <a:xfrm>
                <a:off x="2313707" y="4286172"/>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76" name="Line 29">
                <a:extLst>
                  <a:ext uri="{FF2B5EF4-FFF2-40B4-BE49-F238E27FC236}">
                    <a16:creationId xmlns:a16="http://schemas.microsoft.com/office/drawing/2014/main" id="{540B2AB8-5EC3-CC45-8B22-9378CEEA1A87}"/>
                  </a:ext>
                </a:extLst>
              </p:cNvPr>
              <p:cNvSpPr>
                <a:spLocks noChangeShapeType="1"/>
              </p:cNvSpPr>
              <p:nvPr/>
            </p:nvSpPr>
            <p:spPr bwMode="auto">
              <a:xfrm>
                <a:off x="2129045" y="4299810"/>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nvGrpSpPr>
              <p:cNvPr id="477" name="Group 476">
                <a:extLst>
                  <a:ext uri="{FF2B5EF4-FFF2-40B4-BE49-F238E27FC236}">
                    <a16:creationId xmlns:a16="http://schemas.microsoft.com/office/drawing/2014/main" id="{8A3CA284-45CA-7046-A47F-984CA0AEF54A}"/>
                  </a:ext>
                </a:extLst>
              </p:cNvPr>
              <p:cNvGrpSpPr/>
              <p:nvPr/>
            </p:nvGrpSpPr>
            <p:grpSpPr>
              <a:xfrm>
                <a:off x="2865478" y="4319509"/>
                <a:ext cx="3402012" cy="414337"/>
                <a:chOff x="8090620" y="3748009"/>
                <a:chExt cx="3402012" cy="414337"/>
              </a:xfrm>
            </p:grpSpPr>
            <p:sp>
              <p:nvSpPr>
                <p:cNvPr id="480" name="Line 65">
                  <a:extLst>
                    <a:ext uri="{FF2B5EF4-FFF2-40B4-BE49-F238E27FC236}">
                      <a16:creationId xmlns:a16="http://schemas.microsoft.com/office/drawing/2014/main" id="{58CA2B8C-1734-0B42-A1DE-5FF99DFC0046}"/>
                    </a:ext>
                  </a:extLst>
                </p:cNvPr>
                <p:cNvSpPr>
                  <a:spLocks noChangeShapeType="1"/>
                </p:cNvSpPr>
                <p:nvPr/>
              </p:nvSpPr>
              <p:spPr bwMode="auto">
                <a:xfrm>
                  <a:off x="8743763" y="40537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81" name="Rectangle 5">
                  <a:extLst>
                    <a:ext uri="{FF2B5EF4-FFF2-40B4-BE49-F238E27FC236}">
                      <a16:creationId xmlns:a16="http://schemas.microsoft.com/office/drawing/2014/main" id="{083BA3FA-8CB0-B247-8BDD-71A9460BBC83}"/>
                    </a:ext>
                  </a:extLst>
                </p:cNvPr>
                <p:cNvSpPr>
                  <a:spLocks noChangeArrowheads="1"/>
                </p:cNvSpPr>
                <p:nvPr/>
              </p:nvSpPr>
              <p:spPr bwMode="auto">
                <a:xfrm>
                  <a:off x="8090620" y="3751184"/>
                  <a:ext cx="3402012" cy="401638"/>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482" name="Line 8">
                  <a:extLst>
                    <a:ext uri="{FF2B5EF4-FFF2-40B4-BE49-F238E27FC236}">
                      <a16:creationId xmlns:a16="http://schemas.microsoft.com/office/drawing/2014/main" id="{350DB54B-5F36-B04C-B44A-9922DAACE4BF}"/>
                    </a:ext>
                  </a:extLst>
                </p:cNvPr>
                <p:cNvSpPr>
                  <a:spLocks noChangeShapeType="1"/>
                </p:cNvSpPr>
                <p:nvPr/>
              </p:nvSpPr>
              <p:spPr bwMode="auto">
                <a:xfrm>
                  <a:off x="81747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83" name="Line 9">
                  <a:extLst>
                    <a:ext uri="{FF2B5EF4-FFF2-40B4-BE49-F238E27FC236}">
                      <a16:creationId xmlns:a16="http://schemas.microsoft.com/office/drawing/2014/main" id="{BF3D96E9-0FCE-6146-A7D2-999BEAE4DD65}"/>
                    </a:ext>
                  </a:extLst>
                </p:cNvPr>
                <p:cNvSpPr>
                  <a:spLocks noChangeShapeType="1"/>
                </p:cNvSpPr>
                <p:nvPr/>
              </p:nvSpPr>
              <p:spPr bwMode="auto">
                <a:xfrm>
                  <a:off x="8133482" y="3749596"/>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84" name="Line 10">
                  <a:extLst>
                    <a:ext uri="{FF2B5EF4-FFF2-40B4-BE49-F238E27FC236}">
                      <a16:creationId xmlns:a16="http://schemas.microsoft.com/office/drawing/2014/main" id="{FABE8F28-530E-CF4F-9CE5-F9516E73F302}"/>
                    </a:ext>
                  </a:extLst>
                </p:cNvPr>
                <p:cNvSpPr>
                  <a:spLocks noChangeShapeType="1"/>
                </p:cNvSpPr>
                <p:nvPr/>
              </p:nvSpPr>
              <p:spPr bwMode="auto">
                <a:xfrm>
                  <a:off x="82509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85" name="Line 11">
                  <a:extLst>
                    <a:ext uri="{FF2B5EF4-FFF2-40B4-BE49-F238E27FC236}">
                      <a16:creationId xmlns:a16="http://schemas.microsoft.com/office/drawing/2014/main" id="{A52F325C-2ACD-9042-B1E1-02285FB9AEE0}"/>
                    </a:ext>
                  </a:extLst>
                </p:cNvPr>
                <p:cNvSpPr>
                  <a:spLocks noChangeShapeType="1"/>
                </p:cNvSpPr>
                <p:nvPr/>
              </p:nvSpPr>
              <p:spPr bwMode="auto">
                <a:xfrm>
                  <a:off x="829223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86" name="Line 12">
                  <a:extLst>
                    <a:ext uri="{FF2B5EF4-FFF2-40B4-BE49-F238E27FC236}">
                      <a16:creationId xmlns:a16="http://schemas.microsoft.com/office/drawing/2014/main" id="{2414715C-3B10-6C4D-8622-E9A6624259EE}"/>
                    </a:ext>
                  </a:extLst>
                </p:cNvPr>
                <p:cNvSpPr>
                  <a:spLocks noChangeShapeType="1"/>
                </p:cNvSpPr>
                <p:nvPr/>
              </p:nvSpPr>
              <p:spPr bwMode="auto">
                <a:xfrm>
                  <a:off x="8346207"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87" name="Line 13">
                  <a:extLst>
                    <a:ext uri="{FF2B5EF4-FFF2-40B4-BE49-F238E27FC236}">
                      <a16:creationId xmlns:a16="http://schemas.microsoft.com/office/drawing/2014/main" id="{8951336E-5F7F-0A41-AB9E-17FDE2E72D71}"/>
                    </a:ext>
                  </a:extLst>
                </p:cNvPr>
                <p:cNvSpPr>
                  <a:spLocks noChangeShapeType="1"/>
                </p:cNvSpPr>
                <p:nvPr/>
              </p:nvSpPr>
              <p:spPr bwMode="auto">
                <a:xfrm>
                  <a:off x="841288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88" name="Line 14">
                  <a:extLst>
                    <a:ext uri="{FF2B5EF4-FFF2-40B4-BE49-F238E27FC236}">
                      <a16:creationId xmlns:a16="http://schemas.microsoft.com/office/drawing/2014/main" id="{D109FFC4-0686-BA45-8416-CCA8AE188951}"/>
                    </a:ext>
                  </a:extLst>
                </p:cNvPr>
                <p:cNvSpPr>
                  <a:spLocks noChangeShapeType="1"/>
                </p:cNvSpPr>
                <p:nvPr/>
              </p:nvSpPr>
              <p:spPr bwMode="auto">
                <a:xfrm>
                  <a:off x="872403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89" name="Line 15">
                  <a:extLst>
                    <a:ext uri="{FF2B5EF4-FFF2-40B4-BE49-F238E27FC236}">
                      <a16:creationId xmlns:a16="http://schemas.microsoft.com/office/drawing/2014/main" id="{BDE93B63-B7CB-6E4A-980E-E24EA4C058F5}"/>
                    </a:ext>
                  </a:extLst>
                </p:cNvPr>
                <p:cNvSpPr>
                  <a:spLocks noChangeShapeType="1"/>
                </p:cNvSpPr>
                <p:nvPr/>
              </p:nvSpPr>
              <p:spPr bwMode="auto">
                <a:xfrm>
                  <a:off x="909868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sp>
            <p:nvSpPr>
              <p:cNvPr id="478" name="Rectangle 5">
                <a:extLst>
                  <a:ext uri="{FF2B5EF4-FFF2-40B4-BE49-F238E27FC236}">
                    <a16:creationId xmlns:a16="http://schemas.microsoft.com/office/drawing/2014/main" id="{B5E41425-B1F8-2445-ADEE-043413AFC1E8}"/>
                  </a:ext>
                </a:extLst>
              </p:cNvPr>
              <p:cNvSpPr>
                <a:spLocks noChangeArrowheads="1"/>
              </p:cNvSpPr>
              <p:nvPr/>
            </p:nvSpPr>
            <p:spPr bwMode="auto">
              <a:xfrm>
                <a:off x="2901848" y="4384275"/>
                <a:ext cx="3244616" cy="285690"/>
              </a:xfrm>
              <a:prstGeom prst="rect">
                <a:avLst/>
              </a:prstGeom>
              <a:solidFill>
                <a:srgbClr val="66CCFF"/>
              </a:solidFill>
              <a:ln w="12700">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479" name="Text Box 64">
                <a:extLst>
                  <a:ext uri="{FF2B5EF4-FFF2-40B4-BE49-F238E27FC236}">
                    <a16:creationId xmlns:a16="http://schemas.microsoft.com/office/drawing/2014/main" id="{A3A8B632-6487-834D-BE46-4579297998B8}"/>
                  </a:ext>
                </a:extLst>
              </p:cNvPr>
              <p:cNvSpPr txBox="1">
                <a:spLocks noChangeArrowheads="1"/>
              </p:cNvSpPr>
              <p:nvPr/>
            </p:nvSpPr>
            <p:spPr bwMode="auto">
              <a:xfrm>
                <a:off x="4133520" y="4301713"/>
                <a:ext cx="1746632" cy="48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IPv6 datagram</a:t>
                </a:r>
              </a:p>
            </p:txBody>
          </p:sp>
          <p:sp>
            <p:nvSpPr>
              <p:cNvPr id="491" name="Line 29">
                <a:extLst>
                  <a:ext uri="{FF2B5EF4-FFF2-40B4-BE49-F238E27FC236}">
                    <a16:creationId xmlns:a16="http://schemas.microsoft.com/office/drawing/2014/main" id="{DAB9ECEA-D85D-1A4F-BA23-45E2EF5BAE7A}"/>
                  </a:ext>
                </a:extLst>
              </p:cNvPr>
              <p:cNvSpPr>
                <a:spLocks noChangeShapeType="1"/>
              </p:cNvSpPr>
              <p:nvPr/>
            </p:nvSpPr>
            <p:spPr bwMode="auto">
              <a:xfrm>
                <a:off x="1141962" y="4285554"/>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92" name="Line 29">
                <a:extLst>
                  <a:ext uri="{FF2B5EF4-FFF2-40B4-BE49-F238E27FC236}">
                    <a16:creationId xmlns:a16="http://schemas.microsoft.com/office/drawing/2014/main" id="{1835EE88-FFC9-6145-9FA4-024B97A0E0A6}"/>
                  </a:ext>
                </a:extLst>
              </p:cNvPr>
              <p:cNvSpPr>
                <a:spLocks noChangeShapeType="1"/>
              </p:cNvSpPr>
              <p:nvPr/>
            </p:nvSpPr>
            <p:spPr bwMode="auto">
              <a:xfrm>
                <a:off x="1214646" y="4294108"/>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93" name="Line 29">
                <a:extLst>
                  <a:ext uri="{FF2B5EF4-FFF2-40B4-BE49-F238E27FC236}">
                    <a16:creationId xmlns:a16="http://schemas.microsoft.com/office/drawing/2014/main" id="{DA546E44-2985-B04E-9342-D3FA12D49CE2}"/>
                  </a:ext>
                </a:extLst>
              </p:cNvPr>
              <p:cNvSpPr>
                <a:spLocks noChangeShapeType="1"/>
              </p:cNvSpPr>
              <p:nvPr/>
            </p:nvSpPr>
            <p:spPr bwMode="auto">
              <a:xfrm>
                <a:off x="1024733" y="4279852"/>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494" name="Line 29">
                <a:extLst>
                  <a:ext uri="{FF2B5EF4-FFF2-40B4-BE49-F238E27FC236}">
                    <a16:creationId xmlns:a16="http://schemas.microsoft.com/office/drawing/2014/main" id="{F68BA5C6-0D09-1A48-9B38-855C654FF9D3}"/>
                  </a:ext>
                </a:extLst>
              </p:cNvPr>
              <p:cNvSpPr>
                <a:spLocks noChangeShapeType="1"/>
              </p:cNvSpPr>
              <p:nvPr/>
            </p:nvSpPr>
            <p:spPr bwMode="auto">
              <a:xfrm>
                <a:off x="1749220" y="4299812"/>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sp>
          <p:nvSpPr>
            <p:cNvPr id="472" name="Freeform 471">
              <a:extLst>
                <a:ext uri="{FF2B5EF4-FFF2-40B4-BE49-F238E27FC236}">
                  <a16:creationId xmlns:a16="http://schemas.microsoft.com/office/drawing/2014/main" id="{AAB7D595-0EAC-C340-8646-E5D0558E23D5}"/>
                </a:ext>
              </a:extLst>
            </p:cNvPr>
            <p:cNvSpPr/>
            <p:nvPr/>
          </p:nvSpPr>
          <p:spPr>
            <a:xfrm>
              <a:off x="4672013" y="2614613"/>
              <a:ext cx="4886325" cy="685800"/>
            </a:xfrm>
            <a:custGeom>
              <a:avLst/>
              <a:gdLst>
                <a:gd name="connsiteX0" fmla="*/ 0 w 4886325"/>
                <a:gd name="connsiteY0" fmla="*/ 685800 h 685800"/>
                <a:gd name="connsiteX1" fmla="*/ 2171700 w 4886325"/>
                <a:gd name="connsiteY1" fmla="*/ 0 h 685800"/>
                <a:gd name="connsiteX2" fmla="*/ 2443162 w 4886325"/>
                <a:gd name="connsiteY2" fmla="*/ 157162 h 685800"/>
                <a:gd name="connsiteX3" fmla="*/ 2493168 w 4886325"/>
                <a:gd name="connsiteY3" fmla="*/ 150018 h 685800"/>
                <a:gd name="connsiteX4" fmla="*/ 4886325 w 4886325"/>
                <a:gd name="connsiteY4" fmla="*/ 685800 h 685800"/>
                <a:gd name="connsiteX5" fmla="*/ 0 w 4886325"/>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325" h="685800">
                  <a:moveTo>
                    <a:pt x="0" y="685800"/>
                  </a:moveTo>
                  <a:lnTo>
                    <a:pt x="2171700" y="0"/>
                  </a:lnTo>
                  <a:lnTo>
                    <a:pt x="2443162" y="157162"/>
                  </a:lnTo>
                  <a:lnTo>
                    <a:pt x="2493168" y="150018"/>
                  </a:lnTo>
                  <a:lnTo>
                    <a:pt x="4886325" y="685800"/>
                  </a:lnTo>
                  <a:lnTo>
                    <a:pt x="0" y="685800"/>
                  </a:lnTo>
                  <a:close/>
                </a:path>
              </a:pathLst>
            </a:custGeom>
            <a:gradFill>
              <a:gsLst>
                <a:gs pos="0">
                  <a:schemeClr val="accent1">
                    <a:lumMod val="5000"/>
                    <a:lumOff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sp>
        <p:nvSpPr>
          <p:cNvPr id="490" name="TextBox 489">
            <a:extLst>
              <a:ext uri="{FF2B5EF4-FFF2-40B4-BE49-F238E27FC236}">
                <a16:creationId xmlns:a16="http://schemas.microsoft.com/office/drawing/2014/main" id="{ED951575-6D9E-8444-AF65-4E4F4F15AFAD}"/>
              </a:ext>
            </a:extLst>
          </p:cNvPr>
          <p:cNvSpPr txBox="1"/>
          <p:nvPr/>
        </p:nvSpPr>
        <p:spPr>
          <a:xfrm>
            <a:off x="3734657" y="5476463"/>
            <a:ext cx="5929828" cy="369332"/>
          </a:xfrm>
          <a:prstGeom prst="rect">
            <a:avLst/>
          </a:prstGeom>
          <a:noFill/>
        </p:spPr>
        <p:txBody>
          <a:bodyPr wrap="none" rtlCol="0">
            <a:spAutoFit/>
          </a:bodyPr>
          <a:lstStyle/>
          <a:p>
            <a:r>
              <a:rPr lang="en-US" dirty="0"/>
              <a:t>tunneling: IPv6 datagram as payload in a IPv4 datagram</a:t>
            </a:r>
          </a:p>
        </p:txBody>
      </p:sp>
      <p:grpSp>
        <p:nvGrpSpPr>
          <p:cNvPr id="460" name="Group 459">
            <a:extLst>
              <a:ext uri="{FF2B5EF4-FFF2-40B4-BE49-F238E27FC236}">
                <a16:creationId xmlns:a16="http://schemas.microsoft.com/office/drawing/2014/main" id="{4D18DF3D-F021-0C48-A36D-4B23F8AAFD1C}"/>
              </a:ext>
            </a:extLst>
          </p:cNvPr>
          <p:cNvGrpSpPr/>
          <p:nvPr/>
        </p:nvGrpSpPr>
        <p:grpSpPr>
          <a:xfrm>
            <a:off x="5177790" y="4581088"/>
            <a:ext cx="628650" cy="282377"/>
            <a:chOff x="6827520" y="2412417"/>
            <a:chExt cx="838200" cy="376503"/>
          </a:xfrm>
        </p:grpSpPr>
        <p:sp>
          <p:nvSpPr>
            <p:cNvPr id="461" name="Right Arrow 460">
              <a:extLst>
                <a:ext uri="{FF2B5EF4-FFF2-40B4-BE49-F238E27FC236}">
                  <a16:creationId xmlns:a16="http://schemas.microsoft.com/office/drawing/2014/main" id="{FEC858D0-05CB-1D47-B1C9-43E27921274B}"/>
                </a:ext>
              </a:extLst>
            </p:cNvPr>
            <p:cNvSpPr/>
            <p:nvPr/>
          </p:nvSpPr>
          <p:spPr>
            <a:xfrm>
              <a:off x="7178040" y="2468880"/>
              <a:ext cx="487680" cy="304800"/>
            </a:xfrm>
            <a:prstGeom prst="rightArrow">
              <a:avLst/>
            </a:prstGeom>
            <a:gradFill>
              <a:gsLst>
                <a:gs pos="0">
                  <a:schemeClr val="accent1">
                    <a:lumMod val="5000"/>
                    <a:lumOff val="95000"/>
                  </a:schemeClr>
                </a:gs>
                <a:gs pos="100000">
                  <a:srgbClr val="CC000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2" name="Group 61">
              <a:extLst>
                <a:ext uri="{FF2B5EF4-FFF2-40B4-BE49-F238E27FC236}">
                  <a16:creationId xmlns:a16="http://schemas.microsoft.com/office/drawing/2014/main" id="{43EB2327-7325-AB41-A3B5-0C0DE2655D45}"/>
                </a:ext>
              </a:extLst>
            </p:cNvPr>
            <p:cNvGrpSpPr>
              <a:grpSpLocks/>
            </p:cNvGrpSpPr>
            <p:nvPr/>
          </p:nvGrpSpPr>
          <p:grpSpPr bwMode="auto">
            <a:xfrm>
              <a:off x="6827520" y="2412417"/>
              <a:ext cx="335280" cy="376503"/>
              <a:chOff x="335231" y="4405745"/>
              <a:chExt cx="1252537" cy="2138362"/>
            </a:xfrm>
          </p:grpSpPr>
          <p:sp>
            <p:nvSpPr>
              <p:cNvPr id="463" name="Freeform 462">
                <a:extLst>
                  <a:ext uri="{FF2B5EF4-FFF2-40B4-BE49-F238E27FC236}">
                    <a16:creationId xmlns:a16="http://schemas.microsoft.com/office/drawing/2014/main" id="{10DEFA56-477A-FB49-8503-F1F4C4F92FF5}"/>
                  </a:ext>
                </a:extLst>
              </p:cNvPr>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CC0001"/>
              </a:solidFill>
              <a:ln w="25400" cap="flat" cmpd="sng" algn="ctr">
                <a:noFill/>
                <a:prstDash val="solid"/>
              </a:ln>
              <a:effectLst/>
            </p:spPr>
            <p:txBody>
              <a:bodyPr anchor="ctr"/>
              <a:lstStyle/>
              <a:p>
                <a:pPr algn="ctr" eaLnBrk="1" fontAlgn="auto" hangingPunct="1">
                  <a:spcBef>
                    <a:spcPts val="0"/>
                  </a:spcBef>
                  <a:spcAft>
                    <a:spcPts val="0"/>
                  </a:spcAft>
                  <a:defRPr/>
                </a:pPr>
                <a:endParaRPr lang="en-US" sz="1350" kern="0" dirty="0">
                  <a:solidFill>
                    <a:sysClr val="window" lastClr="FFFFFF"/>
                  </a:solidFill>
                  <a:latin typeface="Calibri"/>
                  <a:ea typeface="+mn-ea"/>
                </a:endParaRPr>
              </a:p>
            </p:txBody>
          </p:sp>
          <p:sp>
            <p:nvSpPr>
              <p:cNvPr id="464" name="Freeform 463">
                <a:extLst>
                  <a:ext uri="{FF2B5EF4-FFF2-40B4-BE49-F238E27FC236}">
                    <a16:creationId xmlns:a16="http://schemas.microsoft.com/office/drawing/2014/main" id="{2E0154E9-B9C9-C04C-B69D-570B28DA959C}"/>
                  </a:ext>
                </a:extLst>
              </p:cNvPr>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w="25400" cap="flat" cmpd="sng" algn="ctr">
                <a:noFill/>
                <a:prstDash val="solid"/>
              </a:ln>
              <a:effectLst/>
            </p:spPr>
            <p:txBody>
              <a:bodyPr anchor="ctr"/>
              <a:lstStyle/>
              <a:p>
                <a:pPr algn="ctr" eaLnBrk="1" fontAlgn="auto" hangingPunct="1">
                  <a:spcBef>
                    <a:spcPts val="0"/>
                  </a:spcBef>
                  <a:spcAft>
                    <a:spcPts val="0"/>
                  </a:spcAft>
                  <a:defRPr/>
                </a:pPr>
                <a:endParaRPr lang="en-US" sz="1350" kern="0" dirty="0">
                  <a:solidFill>
                    <a:sysClr val="window" lastClr="FFFFFF"/>
                  </a:solidFill>
                  <a:latin typeface="Calibri"/>
                  <a:ea typeface="+mn-ea"/>
                </a:endParaRPr>
              </a:p>
            </p:txBody>
          </p:sp>
          <p:sp>
            <p:nvSpPr>
              <p:cNvPr id="465" name="Rectangle 65">
                <a:extLst>
                  <a:ext uri="{FF2B5EF4-FFF2-40B4-BE49-F238E27FC236}">
                    <a16:creationId xmlns:a16="http://schemas.microsoft.com/office/drawing/2014/main" id="{1C32B141-66A3-F744-B5C1-7283AA1EDE73}"/>
                  </a:ext>
                </a:extLst>
              </p:cNvPr>
              <p:cNvSpPr>
                <a:spLocks noChangeArrowheads="1"/>
              </p:cNvSpPr>
              <p:nvPr/>
            </p:nvSpPr>
            <p:spPr bwMode="auto">
              <a:xfrm>
                <a:off x="1296825" y="5178575"/>
                <a:ext cx="289686" cy="1351389"/>
              </a:xfrm>
              <a:prstGeom prst="rect">
                <a:avLst/>
              </a:prstGeom>
              <a:solidFill>
                <a:srgbClr val="EBADAA"/>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350" dirty="0">
                  <a:solidFill>
                    <a:srgbClr val="FFFFFF"/>
                  </a:solidFill>
                  <a:latin typeface="Calibri" panose="020F0502020204030204" pitchFamily="34" charset="0"/>
                </a:endParaRPr>
              </a:p>
            </p:txBody>
          </p:sp>
        </p:grpSp>
      </p:grpSp>
      <p:sp>
        <p:nvSpPr>
          <p:cNvPr id="20" name="Rectangle 19">
            <a:extLst>
              <a:ext uri="{FF2B5EF4-FFF2-40B4-BE49-F238E27FC236}">
                <a16:creationId xmlns:a16="http://schemas.microsoft.com/office/drawing/2014/main" id="{00DD4844-819E-9E45-B164-6CDFAEE54721}"/>
              </a:ext>
            </a:extLst>
          </p:cNvPr>
          <p:cNvSpPr/>
          <p:nvPr/>
        </p:nvSpPr>
        <p:spPr>
          <a:xfrm>
            <a:off x="617220" y="1874520"/>
            <a:ext cx="7543800" cy="180594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6576096C-AF15-BD40-9CA1-5F9A555E20FA}"/>
              </a:ext>
            </a:extLst>
          </p:cNvPr>
          <p:cNvGrpSpPr/>
          <p:nvPr/>
        </p:nvGrpSpPr>
        <p:grpSpPr>
          <a:xfrm>
            <a:off x="3932461" y="4580663"/>
            <a:ext cx="2988897" cy="298249"/>
            <a:chOff x="5243279" y="4964546"/>
            <a:chExt cx="3985195" cy="397665"/>
          </a:xfrm>
        </p:grpSpPr>
        <p:sp>
          <p:nvSpPr>
            <p:cNvPr id="165" name="Text Box 144">
              <a:extLst>
                <a:ext uri="{FF2B5EF4-FFF2-40B4-BE49-F238E27FC236}">
                  <a16:creationId xmlns:a16="http://schemas.microsoft.com/office/drawing/2014/main" id="{5162208E-6A82-C943-B994-B2D4BDC38859}"/>
                </a:ext>
              </a:extLst>
            </p:cNvPr>
            <p:cNvSpPr txBox="1">
              <a:spLocks noChangeArrowheads="1"/>
            </p:cNvSpPr>
            <p:nvPr/>
          </p:nvSpPr>
          <p:spPr bwMode="auto">
            <a:xfrm>
              <a:off x="5243279" y="4964546"/>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r>
                <a:rPr lang="en-US" altLang="en-US" sz="1200" dirty="0">
                  <a:solidFill>
                    <a:srgbClr val="C00000"/>
                  </a:solidFill>
                  <a:cs typeface="+mn-cs"/>
                </a:rPr>
                <a:t>v4</a:t>
              </a:r>
            </a:p>
          </p:txBody>
        </p:sp>
        <p:sp>
          <p:nvSpPr>
            <p:cNvPr id="214" name="Text Box 143">
              <a:extLst>
                <a:ext uri="{FF2B5EF4-FFF2-40B4-BE49-F238E27FC236}">
                  <a16:creationId xmlns:a16="http://schemas.microsoft.com/office/drawing/2014/main" id="{E4FD710E-6938-5A41-BE72-D4BFF3EB9495}"/>
                </a:ext>
              </a:extLst>
            </p:cNvPr>
            <p:cNvSpPr txBox="1">
              <a:spLocks noChangeArrowheads="1"/>
            </p:cNvSpPr>
            <p:nvPr/>
          </p:nvSpPr>
          <p:spPr bwMode="auto">
            <a:xfrm>
              <a:off x="8298305" y="4992879"/>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r>
                <a:rPr lang="en-US" altLang="en-US" sz="1200" dirty="0">
                  <a:solidFill>
                    <a:srgbClr val="C00000"/>
                  </a:solidFill>
                  <a:cs typeface="+mn-cs"/>
                </a:rPr>
                <a:t>v4</a:t>
              </a:r>
            </a:p>
          </p:txBody>
        </p:sp>
      </p:grpSp>
    </p:spTree>
    <p:extLst>
      <p:ext uri="{BB962C8B-B14F-4D97-AF65-F5344CB8AC3E}">
        <p14:creationId xmlns:p14="http://schemas.microsoft.com/office/powerpoint/2010/main" val="427943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dissolve">
                                      <p:cBhvr>
                                        <p:cTn id="10" dur="500"/>
                                        <p:tgtEl>
                                          <p:spTgt spid="16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0"/>
                                        </p:tgtEl>
                                        <p:attrNameLst>
                                          <p:attrName>style.visibility</p:attrName>
                                        </p:attrNameLst>
                                      </p:cBhvr>
                                      <p:to>
                                        <p:strVal val="visible"/>
                                      </p:to>
                                    </p:set>
                                    <p:animEffect transition="in" filter="wipe(left)">
                                      <p:cBhvr>
                                        <p:cTn id="15" dur="500"/>
                                        <p:tgtEl>
                                          <p:spTgt spid="4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70"/>
                                        </p:tgtEl>
                                        <p:attrNameLst>
                                          <p:attrName>style.visibility</p:attrName>
                                        </p:attrNameLst>
                                      </p:cBhvr>
                                      <p:to>
                                        <p:strVal val="visible"/>
                                      </p:to>
                                    </p:set>
                                    <p:animEffect transition="in" filter="wipe(up)">
                                      <p:cBhvr>
                                        <p:cTn id="20" dur="500"/>
                                        <p:tgtEl>
                                          <p:spTgt spid="470"/>
                                        </p:tgtEl>
                                      </p:cBhvr>
                                    </p:animEffect>
                                  </p:childTnLst>
                                </p:cTn>
                              </p:par>
                            </p:childTnLst>
                          </p:cTn>
                        </p:par>
                        <p:par>
                          <p:cTn id="21" fill="hold">
                            <p:stCondLst>
                              <p:cond delay="500"/>
                            </p:stCondLst>
                            <p:childTnLst>
                              <p:par>
                                <p:cTn id="22" presetID="9" presetClass="entr" presetSubtype="0" fill="hold" nodeType="afterEffect">
                                  <p:stCondLst>
                                    <p:cond delay="500"/>
                                  </p:stCondLst>
                                  <p:childTnLst>
                                    <p:set>
                                      <p:cBhvr>
                                        <p:cTn id="23" dur="1" fill="hold">
                                          <p:stCondLst>
                                            <p:cond delay="0"/>
                                          </p:stCondLst>
                                        </p:cTn>
                                        <p:tgtEl>
                                          <p:spTgt spid="467"/>
                                        </p:tgtEl>
                                        <p:attrNameLst>
                                          <p:attrName>style.visibility</p:attrName>
                                        </p:attrNameLst>
                                      </p:cBhvr>
                                      <p:to>
                                        <p:strVal val="visible"/>
                                      </p:to>
                                    </p:set>
                                    <p:animEffect transition="in" filter="dissolve">
                                      <p:cBhvr>
                                        <p:cTn id="24" dur="500"/>
                                        <p:tgtEl>
                                          <p:spTgt spid="467"/>
                                        </p:tgtEl>
                                      </p:cBhvr>
                                    </p:animEffect>
                                  </p:childTnLst>
                                </p:cTn>
                              </p:par>
                            </p:childTnLst>
                          </p:cTn>
                        </p:par>
                        <p:par>
                          <p:cTn id="25" fill="hold">
                            <p:stCondLst>
                              <p:cond delay="1500"/>
                            </p:stCondLst>
                            <p:childTnLst>
                              <p:par>
                                <p:cTn id="26" presetID="9" presetClass="entr" presetSubtype="0" fill="hold" grpId="0" nodeType="afterEffect">
                                  <p:stCondLst>
                                    <p:cond delay="500"/>
                                  </p:stCondLst>
                                  <p:childTnLst>
                                    <p:set>
                                      <p:cBhvr>
                                        <p:cTn id="27" dur="1" fill="hold">
                                          <p:stCondLst>
                                            <p:cond delay="0"/>
                                          </p:stCondLst>
                                        </p:cTn>
                                        <p:tgtEl>
                                          <p:spTgt spid="490"/>
                                        </p:tgtEl>
                                        <p:attrNameLst>
                                          <p:attrName>style.visibility</p:attrName>
                                        </p:attrNameLst>
                                      </p:cBhvr>
                                      <p:to>
                                        <p:strVal val="visible"/>
                                      </p:to>
                                    </p:set>
                                    <p:animEffect transition="in" filter="dissolve">
                                      <p:cBhvr>
                                        <p:cTn id="28" dur="5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49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354">
            <a:extLst>
              <a:ext uri="{FF2B5EF4-FFF2-40B4-BE49-F238E27FC236}">
                <a16:creationId xmlns:a16="http://schemas.microsoft.com/office/drawing/2014/main" id="{8664861B-122E-9E40-A054-FD448E175B48}"/>
              </a:ext>
            </a:extLst>
          </p:cNvPr>
          <p:cNvGrpSpPr>
            <a:grpSpLocks/>
          </p:cNvGrpSpPr>
          <p:nvPr/>
        </p:nvGrpSpPr>
        <p:grpSpPr bwMode="auto">
          <a:xfrm>
            <a:off x="4688032" y="3308406"/>
            <a:ext cx="934641" cy="2524125"/>
            <a:chOff x="3485" y="2128"/>
            <a:chExt cx="785" cy="2120"/>
          </a:xfrm>
        </p:grpSpPr>
        <p:sp>
          <p:nvSpPr>
            <p:cNvPr id="171" name="Line 196">
              <a:extLst>
                <a:ext uri="{FF2B5EF4-FFF2-40B4-BE49-F238E27FC236}">
                  <a16:creationId xmlns:a16="http://schemas.microsoft.com/office/drawing/2014/main" id="{5F8A900E-F4A9-C049-BD79-B1EA7B6F499A}"/>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72" name="Text Box 210">
              <a:extLst>
                <a:ext uri="{FF2B5EF4-FFF2-40B4-BE49-F238E27FC236}">
                  <a16:creationId xmlns:a16="http://schemas.microsoft.com/office/drawing/2014/main" id="{857A6CF4-362B-DD44-B28A-D45F0134BB80}"/>
                </a:ext>
              </a:extLst>
            </p:cNvPr>
            <p:cNvSpPr txBox="1">
              <a:spLocks noChangeArrowheads="1"/>
            </p:cNvSpPr>
            <p:nvPr/>
          </p:nvSpPr>
          <p:spPr bwMode="auto">
            <a:xfrm>
              <a:off x="3485" y="3775"/>
              <a:ext cx="78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200" dirty="0">
                  <a:solidFill>
                    <a:prstClr val="black"/>
                  </a:solidFill>
                  <a:cs typeface="+mn-cs"/>
                </a:rPr>
                <a:t>B-to-C:</a:t>
              </a:r>
            </a:p>
            <a:p>
              <a:pPr algn="ctr" defTabSz="685800" eaLnBrk="1" fontAlgn="auto" hangingPunct="1">
                <a:lnSpc>
                  <a:spcPct val="85000"/>
                </a:lnSpc>
                <a:spcBef>
                  <a:spcPts val="0"/>
                </a:spcBef>
                <a:spcAft>
                  <a:spcPts val="0"/>
                </a:spcAft>
                <a:defRPr/>
              </a:pPr>
              <a:r>
                <a:rPr lang="en-US" altLang="en-US" sz="1200" dirty="0">
                  <a:solidFill>
                    <a:prstClr val="black"/>
                  </a:solidFill>
                  <a:cs typeface="+mn-cs"/>
                </a:rPr>
                <a:t>IPv6 inside</a:t>
              </a:r>
            </a:p>
            <a:p>
              <a:pPr algn="ctr" defTabSz="685800" eaLnBrk="1" fontAlgn="auto" hangingPunct="1">
                <a:lnSpc>
                  <a:spcPct val="85000"/>
                </a:lnSpc>
                <a:spcBef>
                  <a:spcPts val="0"/>
                </a:spcBef>
                <a:spcAft>
                  <a:spcPts val="0"/>
                </a:spcAft>
                <a:defRPr/>
              </a:pPr>
              <a:r>
                <a:rPr lang="en-US" altLang="en-US" sz="1200" dirty="0">
                  <a:solidFill>
                    <a:prstClr val="black"/>
                  </a:solidFill>
                  <a:cs typeface="+mn-cs"/>
                </a:rPr>
                <a:t>IPv4</a:t>
              </a:r>
            </a:p>
          </p:txBody>
        </p:sp>
        <p:sp>
          <p:nvSpPr>
            <p:cNvPr id="173" name="Line 211">
              <a:extLst>
                <a:ext uri="{FF2B5EF4-FFF2-40B4-BE49-F238E27FC236}">
                  <a16:creationId xmlns:a16="http://schemas.microsoft.com/office/drawing/2014/main" id="{E8B43FB3-D739-F746-A9FF-D32BF1E82C48}"/>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nvGrpSpPr>
            <p:cNvPr id="174" name="Group 217">
              <a:extLst>
                <a:ext uri="{FF2B5EF4-FFF2-40B4-BE49-F238E27FC236}">
                  <a16:creationId xmlns:a16="http://schemas.microsoft.com/office/drawing/2014/main" id="{A90D65B9-F6BA-EE47-BCAA-41FC80D0D98B}"/>
                </a:ext>
              </a:extLst>
            </p:cNvPr>
            <p:cNvGrpSpPr>
              <a:grpSpLocks/>
            </p:cNvGrpSpPr>
            <p:nvPr/>
          </p:nvGrpSpPr>
          <p:grpSpPr bwMode="auto">
            <a:xfrm>
              <a:off x="3558" y="2220"/>
              <a:ext cx="620" cy="1388"/>
              <a:chOff x="478" y="2082"/>
              <a:chExt cx="620" cy="1388"/>
            </a:xfrm>
          </p:grpSpPr>
          <p:sp>
            <p:nvSpPr>
              <p:cNvPr id="175" name="Rectangle 218">
                <a:extLst>
                  <a:ext uri="{FF2B5EF4-FFF2-40B4-BE49-F238E27FC236}">
                    <a16:creationId xmlns:a16="http://schemas.microsoft.com/office/drawing/2014/main" id="{450F7344-AA44-114F-BAED-E52F2048F2A2}"/>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grpSp>
            <p:nvGrpSpPr>
              <p:cNvPr id="176" name="Group 219">
                <a:extLst>
                  <a:ext uri="{FF2B5EF4-FFF2-40B4-BE49-F238E27FC236}">
                    <a16:creationId xmlns:a16="http://schemas.microsoft.com/office/drawing/2014/main" id="{1411D276-5368-954A-BD00-E54BD0F43AC9}"/>
                  </a:ext>
                </a:extLst>
              </p:cNvPr>
              <p:cNvGrpSpPr>
                <a:grpSpLocks/>
              </p:cNvGrpSpPr>
              <p:nvPr/>
            </p:nvGrpSpPr>
            <p:grpSpPr bwMode="auto">
              <a:xfrm>
                <a:off x="499" y="2471"/>
                <a:ext cx="532" cy="910"/>
                <a:chOff x="4869" y="143"/>
                <a:chExt cx="532" cy="910"/>
              </a:xfrm>
            </p:grpSpPr>
            <p:sp>
              <p:nvSpPr>
                <p:cNvPr id="178" name="Rectangle 220">
                  <a:extLst>
                    <a:ext uri="{FF2B5EF4-FFF2-40B4-BE49-F238E27FC236}">
                      <a16:creationId xmlns:a16="http://schemas.microsoft.com/office/drawing/2014/main" id="{C5BF02DE-C1F8-BB4A-8D32-290E9B10039C}"/>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179" name="Text Box 221">
                  <a:extLst>
                    <a:ext uri="{FF2B5EF4-FFF2-40B4-BE49-F238E27FC236}">
                      <a16:creationId xmlns:a16="http://schemas.microsoft.com/office/drawing/2014/main" id="{0AF63432-1868-7041-BC7C-74D54D5D6950}"/>
                    </a:ext>
                  </a:extLst>
                </p:cNvPr>
                <p:cNvSpPr txBox="1">
                  <a:spLocks noChangeArrowheads="1"/>
                </p:cNvSpPr>
                <p:nvPr/>
              </p:nvSpPr>
              <p:spPr bwMode="auto">
                <a:xfrm>
                  <a:off x="4869" y="161"/>
                  <a:ext cx="532"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050" dirty="0">
                      <a:solidFill>
                        <a:prstClr val="black"/>
                      </a:solidFill>
                      <a:cs typeface="+mn-cs"/>
                    </a:rPr>
                    <a:t>Flow: X</a:t>
                  </a:r>
                </a:p>
                <a:p>
                  <a:pPr defTabSz="685800" eaLnBrk="1" fontAlgn="auto" hangingPunct="1">
                    <a:spcBef>
                      <a:spcPts val="0"/>
                    </a:spcBef>
                    <a:spcAft>
                      <a:spcPts val="0"/>
                    </a:spcAft>
                    <a:defRPr/>
                  </a:pPr>
                  <a:r>
                    <a:rPr lang="en-US" altLang="en-US" sz="1050" dirty="0">
                      <a:solidFill>
                        <a:prstClr val="black"/>
                      </a:solidFill>
                      <a:cs typeface="+mn-cs"/>
                    </a:rPr>
                    <a:t>Src: A</a:t>
                  </a:r>
                </a:p>
                <a:p>
                  <a:pPr defTabSz="685800" eaLnBrk="1" fontAlgn="auto" hangingPunct="1">
                    <a:spcBef>
                      <a:spcPts val="0"/>
                    </a:spcBef>
                    <a:spcAft>
                      <a:spcPts val="0"/>
                    </a:spcAft>
                    <a:defRPr/>
                  </a:pPr>
                  <a:r>
                    <a:rPr lang="en-US" altLang="en-US" sz="1050" dirty="0">
                      <a:solidFill>
                        <a:prstClr val="black"/>
                      </a:solidFill>
                      <a:cs typeface="+mn-cs"/>
                    </a:rPr>
                    <a:t>Dest: F</a:t>
                  </a: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r>
                    <a:rPr lang="en-US" altLang="en-US" sz="1050" dirty="0">
                      <a:solidFill>
                        <a:prstClr val="black"/>
                      </a:solidFill>
                      <a:cs typeface="+mn-cs"/>
                    </a:rPr>
                    <a:t>data</a:t>
                  </a:r>
                </a:p>
              </p:txBody>
            </p:sp>
          </p:grpSp>
          <p:sp>
            <p:nvSpPr>
              <p:cNvPr id="177" name="Text Box 222">
                <a:extLst>
                  <a:ext uri="{FF2B5EF4-FFF2-40B4-BE49-F238E27FC236}">
                    <a16:creationId xmlns:a16="http://schemas.microsoft.com/office/drawing/2014/main" id="{CB089CAC-22C3-6542-8215-15782FB5B57E}"/>
                  </a:ext>
                </a:extLst>
              </p:cNvPr>
              <p:cNvSpPr txBox="1">
                <a:spLocks noChangeArrowheads="1"/>
              </p:cNvSpPr>
              <p:nvPr/>
            </p:nvSpPr>
            <p:spPr bwMode="auto">
              <a:xfrm>
                <a:off x="491" y="2082"/>
                <a:ext cx="6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white"/>
                    </a:solidFill>
                    <a:cs typeface="+mn-cs"/>
                  </a:rPr>
                  <a:t>src:B</a:t>
                </a:r>
              </a:p>
              <a:p>
                <a:pPr defTabSz="685800" eaLnBrk="1" fontAlgn="auto" hangingPunct="1">
                  <a:spcBef>
                    <a:spcPts val="0"/>
                  </a:spcBef>
                  <a:spcAft>
                    <a:spcPts val="0"/>
                  </a:spcAft>
                  <a:defRPr/>
                </a:pPr>
                <a:r>
                  <a:rPr lang="en-US" altLang="en-US" sz="1350" dirty="0">
                    <a:solidFill>
                      <a:prstClr val="white"/>
                    </a:solidFill>
                    <a:cs typeface="+mn-cs"/>
                  </a:rPr>
                  <a:t>dest: E</a:t>
                </a:r>
              </a:p>
            </p:txBody>
          </p:sp>
        </p:grpSp>
      </p:gr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628650" y="1116604"/>
            <a:ext cx="7886700" cy="670967"/>
          </a:xfrm>
        </p:spPr>
        <p:txBody>
          <a:bodyPr>
            <a:normAutofit/>
          </a:bodyPr>
          <a:lstStyle/>
          <a:p>
            <a:r>
              <a:rPr lang="en-US" sz="3600" dirty="0"/>
              <a:t>Tunneling</a:t>
            </a:r>
          </a:p>
        </p:txBody>
      </p:sp>
      <p:sp>
        <p:nvSpPr>
          <p:cNvPr id="94" name="Text Box 76">
            <a:extLst>
              <a:ext uri="{FF2B5EF4-FFF2-40B4-BE49-F238E27FC236}">
                <a16:creationId xmlns:a16="http://schemas.microsoft.com/office/drawing/2014/main" id="{62F1B7C4-0039-A74A-B993-603447F55862}"/>
              </a:ext>
            </a:extLst>
          </p:cNvPr>
          <p:cNvSpPr txBox="1">
            <a:spLocks noChangeArrowheads="1"/>
          </p:cNvSpPr>
          <p:nvPr/>
        </p:nvSpPr>
        <p:spPr bwMode="auto">
          <a:xfrm>
            <a:off x="1228933" y="2716552"/>
            <a:ext cx="14800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800" dirty="0">
                <a:solidFill>
                  <a:prstClr val="black"/>
                </a:solidFill>
                <a:latin typeface="Calibri" panose="020F0502020204030204"/>
                <a:cs typeface="+mn-cs"/>
              </a:rPr>
              <a:t>physical view:</a:t>
            </a:r>
          </a:p>
        </p:txBody>
      </p:sp>
      <p:sp>
        <p:nvSpPr>
          <p:cNvPr id="95" name="Line 147">
            <a:extLst>
              <a:ext uri="{FF2B5EF4-FFF2-40B4-BE49-F238E27FC236}">
                <a16:creationId xmlns:a16="http://schemas.microsoft.com/office/drawing/2014/main" id="{189F3025-CEBB-CD49-B964-56C598B88309}"/>
              </a:ext>
            </a:extLst>
          </p:cNvPr>
          <p:cNvSpPr>
            <a:spLocks noChangeShapeType="1"/>
          </p:cNvSpPr>
          <p:nvPr/>
        </p:nvSpPr>
        <p:spPr bwMode="auto">
          <a:xfrm flipV="1">
            <a:off x="4074733" y="2929196"/>
            <a:ext cx="2063177" cy="0"/>
          </a:xfrm>
          <a:prstGeom prst="line">
            <a:avLst/>
          </a:prstGeom>
          <a:noFill/>
          <a:ln w="19050">
            <a:solidFill>
              <a:srgbClr val="CC000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96" name="Text Box 180">
            <a:extLst>
              <a:ext uri="{FF2B5EF4-FFF2-40B4-BE49-F238E27FC236}">
                <a16:creationId xmlns:a16="http://schemas.microsoft.com/office/drawing/2014/main" id="{A633AB40-6115-0148-BF57-58966884971E}"/>
              </a:ext>
            </a:extLst>
          </p:cNvPr>
          <p:cNvSpPr txBox="1">
            <a:spLocks noChangeArrowheads="1"/>
          </p:cNvSpPr>
          <p:nvPr/>
        </p:nvSpPr>
        <p:spPr bwMode="auto">
          <a:xfrm>
            <a:off x="4355993" y="3022066"/>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srgbClr val="CC0000"/>
                </a:solidFill>
                <a:cs typeface="+mn-cs"/>
              </a:rPr>
              <a:t>IPv4</a:t>
            </a:r>
          </a:p>
        </p:txBody>
      </p:sp>
      <p:sp>
        <p:nvSpPr>
          <p:cNvPr id="97" name="Text Box 181">
            <a:extLst>
              <a:ext uri="{FF2B5EF4-FFF2-40B4-BE49-F238E27FC236}">
                <a16:creationId xmlns:a16="http://schemas.microsoft.com/office/drawing/2014/main" id="{931D1568-1B10-2D4F-B743-5FD9A1B5FEC0}"/>
              </a:ext>
            </a:extLst>
          </p:cNvPr>
          <p:cNvSpPr txBox="1">
            <a:spLocks noChangeArrowheads="1"/>
          </p:cNvSpPr>
          <p:nvPr/>
        </p:nvSpPr>
        <p:spPr bwMode="auto">
          <a:xfrm>
            <a:off x="5377516" y="3023256"/>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srgbClr val="CC0000"/>
                </a:solidFill>
                <a:cs typeface="+mn-cs"/>
              </a:rPr>
              <a:t>IPv4</a:t>
            </a:r>
          </a:p>
        </p:txBody>
      </p:sp>
      <p:sp>
        <p:nvSpPr>
          <p:cNvPr id="141" name="Text Box 50">
            <a:extLst>
              <a:ext uri="{FF2B5EF4-FFF2-40B4-BE49-F238E27FC236}">
                <a16:creationId xmlns:a16="http://schemas.microsoft.com/office/drawing/2014/main" id="{AEE118FB-311C-E349-8593-792B261584D5}"/>
              </a:ext>
            </a:extLst>
          </p:cNvPr>
          <p:cNvSpPr txBox="1">
            <a:spLocks noChangeArrowheads="1"/>
          </p:cNvSpPr>
          <p:nvPr/>
        </p:nvSpPr>
        <p:spPr bwMode="auto">
          <a:xfrm>
            <a:off x="6238336" y="2549386"/>
            <a:ext cx="30008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E</a:t>
            </a:r>
          </a:p>
        </p:txBody>
      </p:sp>
      <p:sp>
        <p:nvSpPr>
          <p:cNvPr id="142" name="Line 142">
            <a:extLst>
              <a:ext uri="{FF2B5EF4-FFF2-40B4-BE49-F238E27FC236}">
                <a16:creationId xmlns:a16="http://schemas.microsoft.com/office/drawing/2014/main" id="{B207ED6F-0861-6549-ACDE-1CC3A99A2CAC}"/>
              </a:ext>
            </a:extLst>
          </p:cNvPr>
          <p:cNvSpPr>
            <a:spLocks noChangeShapeType="1"/>
          </p:cNvSpPr>
          <p:nvPr/>
        </p:nvSpPr>
        <p:spPr bwMode="auto">
          <a:xfrm flipV="1">
            <a:off x="6643149" y="2922053"/>
            <a:ext cx="2428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43" name="Text Box 145">
            <a:extLst>
              <a:ext uri="{FF2B5EF4-FFF2-40B4-BE49-F238E27FC236}">
                <a16:creationId xmlns:a16="http://schemas.microsoft.com/office/drawing/2014/main" id="{1227F6DB-46DA-1841-BA2F-8F0DEEC6D107}"/>
              </a:ext>
            </a:extLst>
          </p:cNvPr>
          <p:cNvSpPr txBox="1">
            <a:spLocks noChangeArrowheads="1"/>
          </p:cNvSpPr>
          <p:nvPr/>
        </p:nvSpPr>
        <p:spPr bwMode="auto">
          <a:xfrm>
            <a:off x="6074269" y="3013731"/>
            <a:ext cx="6976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r>
              <a:rPr lang="en-US" altLang="en-US" sz="1200" dirty="0">
                <a:solidFill>
                  <a:srgbClr val="C00000"/>
                </a:solidFill>
                <a:cs typeface="+mn-cs"/>
              </a:rPr>
              <a:t>v4</a:t>
            </a:r>
          </a:p>
        </p:txBody>
      </p:sp>
      <p:sp>
        <p:nvSpPr>
          <p:cNvPr id="144" name="Text Box 146">
            <a:extLst>
              <a:ext uri="{FF2B5EF4-FFF2-40B4-BE49-F238E27FC236}">
                <a16:creationId xmlns:a16="http://schemas.microsoft.com/office/drawing/2014/main" id="{5E720538-FCCC-3B43-88A3-8D7219A344B6}"/>
              </a:ext>
            </a:extLst>
          </p:cNvPr>
          <p:cNvSpPr txBox="1">
            <a:spLocks noChangeArrowheads="1"/>
          </p:cNvSpPr>
          <p:nvPr/>
        </p:nvSpPr>
        <p:spPr bwMode="auto">
          <a:xfrm>
            <a:off x="6901516" y="3016112"/>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sp>
        <p:nvSpPr>
          <p:cNvPr id="147" name="Text Box 299">
            <a:extLst>
              <a:ext uri="{FF2B5EF4-FFF2-40B4-BE49-F238E27FC236}">
                <a16:creationId xmlns:a16="http://schemas.microsoft.com/office/drawing/2014/main" id="{8CB09BD1-4824-F647-AAE9-42E9C8BCF505}"/>
              </a:ext>
            </a:extLst>
          </p:cNvPr>
          <p:cNvSpPr txBox="1">
            <a:spLocks noChangeArrowheads="1"/>
          </p:cNvSpPr>
          <p:nvPr/>
        </p:nvSpPr>
        <p:spPr bwMode="auto">
          <a:xfrm>
            <a:off x="7001243" y="2554149"/>
            <a:ext cx="2904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F</a:t>
            </a:r>
          </a:p>
        </p:txBody>
      </p:sp>
      <p:sp>
        <p:nvSpPr>
          <p:cNvPr id="164" name="Text Box 300">
            <a:extLst>
              <a:ext uri="{FF2B5EF4-FFF2-40B4-BE49-F238E27FC236}">
                <a16:creationId xmlns:a16="http://schemas.microsoft.com/office/drawing/2014/main" id="{0AED3E2E-7EF0-D24B-88E2-E14C6018ACAD}"/>
              </a:ext>
            </a:extLst>
          </p:cNvPr>
          <p:cNvSpPr txBox="1">
            <a:spLocks noChangeArrowheads="1"/>
          </p:cNvSpPr>
          <p:nvPr/>
        </p:nvSpPr>
        <p:spPr bwMode="auto">
          <a:xfrm>
            <a:off x="4442636" y="2544624"/>
            <a:ext cx="3097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C</a:t>
            </a:r>
          </a:p>
        </p:txBody>
      </p:sp>
      <p:sp>
        <p:nvSpPr>
          <p:cNvPr id="165" name="Text Box 301">
            <a:extLst>
              <a:ext uri="{FF2B5EF4-FFF2-40B4-BE49-F238E27FC236}">
                <a16:creationId xmlns:a16="http://schemas.microsoft.com/office/drawing/2014/main" id="{39A05E3B-A345-BB4E-B350-FFA01EA28B89}"/>
              </a:ext>
            </a:extLst>
          </p:cNvPr>
          <p:cNvSpPr txBox="1">
            <a:spLocks noChangeArrowheads="1"/>
          </p:cNvSpPr>
          <p:nvPr/>
        </p:nvSpPr>
        <p:spPr bwMode="auto">
          <a:xfrm>
            <a:off x="5483480" y="2547005"/>
            <a:ext cx="3097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D</a:t>
            </a:r>
          </a:p>
        </p:txBody>
      </p:sp>
      <p:grpSp>
        <p:nvGrpSpPr>
          <p:cNvPr id="228" name="Group 227">
            <a:extLst>
              <a:ext uri="{FF2B5EF4-FFF2-40B4-BE49-F238E27FC236}">
                <a16:creationId xmlns:a16="http://schemas.microsoft.com/office/drawing/2014/main" id="{39028889-DBAA-3341-BA48-2F577863B977}"/>
              </a:ext>
            </a:extLst>
          </p:cNvPr>
          <p:cNvGrpSpPr/>
          <p:nvPr/>
        </p:nvGrpSpPr>
        <p:grpSpPr>
          <a:xfrm>
            <a:off x="4297745" y="2792934"/>
            <a:ext cx="551394" cy="264592"/>
            <a:chOff x="7493876" y="2774731"/>
            <a:chExt cx="1481958" cy="894622"/>
          </a:xfrm>
        </p:grpSpPr>
        <p:sp>
          <p:nvSpPr>
            <p:cNvPr id="229" name="Freeform 228">
              <a:extLst>
                <a:ext uri="{FF2B5EF4-FFF2-40B4-BE49-F238E27FC236}">
                  <a16:creationId xmlns:a16="http://schemas.microsoft.com/office/drawing/2014/main" id="{CB310358-E859-094E-BA99-37FCB4BFEAE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30" name="Oval 229">
              <a:extLst>
                <a:ext uri="{FF2B5EF4-FFF2-40B4-BE49-F238E27FC236}">
                  <a16:creationId xmlns:a16="http://schemas.microsoft.com/office/drawing/2014/main" id="{BDD1722D-BC4F-C74B-9D5B-6930831E774E}"/>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31" name="Group 230">
              <a:extLst>
                <a:ext uri="{FF2B5EF4-FFF2-40B4-BE49-F238E27FC236}">
                  <a16:creationId xmlns:a16="http://schemas.microsoft.com/office/drawing/2014/main" id="{365AE07F-5A02-F246-9B95-59DB9423D00E}"/>
                </a:ext>
              </a:extLst>
            </p:cNvPr>
            <p:cNvGrpSpPr/>
            <p:nvPr/>
          </p:nvGrpSpPr>
          <p:grpSpPr>
            <a:xfrm>
              <a:off x="7713663" y="2848339"/>
              <a:ext cx="1042107" cy="425543"/>
              <a:chOff x="7786941" y="2884917"/>
              <a:chExt cx="897649" cy="353919"/>
            </a:xfrm>
          </p:grpSpPr>
          <p:sp>
            <p:nvSpPr>
              <p:cNvPr id="232" name="Freeform 231">
                <a:extLst>
                  <a:ext uri="{FF2B5EF4-FFF2-40B4-BE49-F238E27FC236}">
                    <a16:creationId xmlns:a16="http://schemas.microsoft.com/office/drawing/2014/main" id="{14FD44EE-3757-4A4D-A18D-C61EFBB439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3" name="Freeform 232">
                <a:extLst>
                  <a:ext uri="{FF2B5EF4-FFF2-40B4-BE49-F238E27FC236}">
                    <a16:creationId xmlns:a16="http://schemas.microsoft.com/office/drawing/2014/main" id="{226F2D87-B266-FA4E-A83F-3DC6A4A918A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4" name="Freeform 233">
                <a:extLst>
                  <a:ext uri="{FF2B5EF4-FFF2-40B4-BE49-F238E27FC236}">
                    <a16:creationId xmlns:a16="http://schemas.microsoft.com/office/drawing/2014/main" id="{1C9C26E9-F250-174F-B690-FE783CED195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5" name="Freeform 234">
                <a:extLst>
                  <a:ext uri="{FF2B5EF4-FFF2-40B4-BE49-F238E27FC236}">
                    <a16:creationId xmlns:a16="http://schemas.microsoft.com/office/drawing/2014/main" id="{059C9F2E-BB6A-0F4E-9FD4-EF90C4B949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6" name="Group 5">
            <a:extLst>
              <a:ext uri="{FF2B5EF4-FFF2-40B4-BE49-F238E27FC236}">
                <a16:creationId xmlns:a16="http://schemas.microsoft.com/office/drawing/2014/main" id="{2014D45D-C451-BD45-B3E1-5D0E9F0BB121}"/>
              </a:ext>
            </a:extLst>
          </p:cNvPr>
          <p:cNvGrpSpPr/>
          <p:nvPr/>
        </p:nvGrpSpPr>
        <p:grpSpPr>
          <a:xfrm>
            <a:off x="2752663" y="2528320"/>
            <a:ext cx="1429862" cy="748487"/>
            <a:chOff x="3670217" y="2254595"/>
            <a:chExt cx="1906482" cy="997982"/>
          </a:xfrm>
        </p:grpSpPr>
        <p:sp>
          <p:nvSpPr>
            <p:cNvPr id="108" name="Text Box 92">
              <a:extLst>
                <a:ext uri="{FF2B5EF4-FFF2-40B4-BE49-F238E27FC236}">
                  <a16:creationId xmlns:a16="http://schemas.microsoft.com/office/drawing/2014/main" id="{DC72D4CE-728B-FA4B-B59D-377BAA1C8D48}"/>
                </a:ext>
              </a:extLst>
            </p:cNvPr>
            <p:cNvSpPr txBox="1">
              <a:spLocks noChangeArrowheads="1"/>
            </p:cNvSpPr>
            <p:nvPr/>
          </p:nvSpPr>
          <p:spPr bwMode="auto">
            <a:xfrm>
              <a:off x="3858177"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A</a:t>
              </a:r>
            </a:p>
          </p:txBody>
        </p:sp>
        <p:sp>
          <p:nvSpPr>
            <p:cNvPr id="109" name="Text Box 108">
              <a:extLst>
                <a:ext uri="{FF2B5EF4-FFF2-40B4-BE49-F238E27FC236}">
                  <a16:creationId xmlns:a16="http://schemas.microsoft.com/office/drawing/2014/main" id="{85A19B03-1473-714F-9887-6504518B21C6}"/>
                </a:ext>
              </a:extLst>
            </p:cNvPr>
            <p:cNvSpPr txBox="1">
              <a:spLocks noChangeArrowheads="1"/>
            </p:cNvSpPr>
            <p:nvPr/>
          </p:nvSpPr>
          <p:spPr bwMode="auto">
            <a:xfrm>
              <a:off x="4904341"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B</a:t>
              </a:r>
            </a:p>
          </p:txBody>
        </p:sp>
        <p:sp>
          <p:nvSpPr>
            <p:cNvPr id="110" name="Line 141">
              <a:extLst>
                <a:ext uri="{FF2B5EF4-FFF2-40B4-BE49-F238E27FC236}">
                  <a16:creationId xmlns:a16="http://schemas.microsoft.com/office/drawing/2014/main" id="{F2FAFBC3-4C7D-C642-A947-11DC85620955}"/>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111" name="Text Box 143">
              <a:extLst>
                <a:ext uri="{FF2B5EF4-FFF2-40B4-BE49-F238E27FC236}">
                  <a16:creationId xmlns:a16="http://schemas.microsoft.com/office/drawing/2014/main" id="{00EF4233-9EC3-844D-8E2A-77960111BBD8}"/>
                </a:ext>
              </a:extLst>
            </p:cNvPr>
            <p:cNvSpPr txBox="1">
              <a:spLocks noChangeArrowheads="1"/>
            </p:cNvSpPr>
            <p:nvPr/>
          </p:nvSpPr>
          <p:spPr bwMode="auto">
            <a:xfrm>
              <a:off x="3737528" y="2881657"/>
              <a:ext cx="6565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sp>
          <p:nvSpPr>
            <p:cNvPr id="112" name="Text Box 144">
              <a:extLst>
                <a:ext uri="{FF2B5EF4-FFF2-40B4-BE49-F238E27FC236}">
                  <a16:creationId xmlns:a16="http://schemas.microsoft.com/office/drawing/2014/main" id="{5E2FA2CC-4EA4-AD41-95CA-1861738152CB}"/>
                </a:ext>
              </a:extLst>
            </p:cNvPr>
            <p:cNvSpPr txBox="1">
              <a:spLocks noChangeArrowheads="1"/>
            </p:cNvSpPr>
            <p:nvPr/>
          </p:nvSpPr>
          <p:spPr bwMode="auto">
            <a:xfrm>
              <a:off x="4646530" y="2883245"/>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r>
                <a:rPr lang="en-US" altLang="en-US" sz="1200" dirty="0">
                  <a:solidFill>
                    <a:srgbClr val="C00000"/>
                  </a:solidFill>
                  <a:cs typeface="+mn-cs"/>
                </a:rPr>
                <a:t>v4</a:t>
              </a:r>
            </a:p>
          </p:txBody>
        </p:sp>
        <p:grpSp>
          <p:nvGrpSpPr>
            <p:cNvPr id="220" name="Group 219">
              <a:extLst>
                <a:ext uri="{FF2B5EF4-FFF2-40B4-BE49-F238E27FC236}">
                  <a16:creationId xmlns:a16="http://schemas.microsoft.com/office/drawing/2014/main" id="{74CC5104-3EFC-E748-9B0E-5926A004A103}"/>
                </a:ext>
              </a:extLst>
            </p:cNvPr>
            <p:cNvGrpSpPr/>
            <p:nvPr/>
          </p:nvGrpSpPr>
          <p:grpSpPr>
            <a:xfrm>
              <a:off x="3670217" y="2586162"/>
              <a:ext cx="731126" cy="344556"/>
              <a:chOff x="7493876" y="2774731"/>
              <a:chExt cx="1481958" cy="894622"/>
            </a:xfrm>
          </p:grpSpPr>
          <p:sp>
            <p:nvSpPr>
              <p:cNvPr id="221" name="Freeform 220">
                <a:extLst>
                  <a:ext uri="{FF2B5EF4-FFF2-40B4-BE49-F238E27FC236}">
                    <a16:creationId xmlns:a16="http://schemas.microsoft.com/office/drawing/2014/main" id="{0BF917FE-20F1-4D4B-96F5-AD639F3236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22" name="Oval 221">
                <a:extLst>
                  <a:ext uri="{FF2B5EF4-FFF2-40B4-BE49-F238E27FC236}">
                    <a16:creationId xmlns:a16="http://schemas.microsoft.com/office/drawing/2014/main" id="{18C3CC32-D6FE-ED4C-AD44-2E0696436D35}"/>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23" name="Group 222">
                <a:extLst>
                  <a:ext uri="{FF2B5EF4-FFF2-40B4-BE49-F238E27FC236}">
                    <a16:creationId xmlns:a16="http://schemas.microsoft.com/office/drawing/2014/main" id="{050D50AB-99F7-7848-816D-ACDFFEBC137C}"/>
                  </a:ext>
                </a:extLst>
              </p:cNvPr>
              <p:cNvGrpSpPr/>
              <p:nvPr/>
            </p:nvGrpSpPr>
            <p:grpSpPr>
              <a:xfrm>
                <a:off x="7713663" y="2848339"/>
                <a:ext cx="1042107" cy="425543"/>
                <a:chOff x="7786941" y="2884917"/>
                <a:chExt cx="897649" cy="353919"/>
              </a:xfrm>
            </p:grpSpPr>
            <p:sp>
              <p:nvSpPr>
                <p:cNvPr id="224" name="Freeform 223">
                  <a:extLst>
                    <a:ext uri="{FF2B5EF4-FFF2-40B4-BE49-F238E27FC236}">
                      <a16:creationId xmlns:a16="http://schemas.microsoft.com/office/drawing/2014/main" id="{FB5F5580-B0CB-AA4B-8DF1-EEE382384DE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5" name="Freeform 224">
                  <a:extLst>
                    <a:ext uri="{FF2B5EF4-FFF2-40B4-BE49-F238E27FC236}">
                      <a16:creationId xmlns:a16="http://schemas.microsoft.com/office/drawing/2014/main" id="{25BB82A7-BED3-A344-8C34-8B87559B06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6" name="Freeform 225">
                  <a:extLst>
                    <a:ext uri="{FF2B5EF4-FFF2-40B4-BE49-F238E27FC236}">
                      <a16:creationId xmlns:a16="http://schemas.microsoft.com/office/drawing/2014/main" id="{D4F8AB81-DCE9-9446-8DA1-C8D6725E7FE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7" name="Freeform 226">
                  <a:extLst>
                    <a:ext uri="{FF2B5EF4-FFF2-40B4-BE49-F238E27FC236}">
                      <a16:creationId xmlns:a16="http://schemas.microsoft.com/office/drawing/2014/main" id="{B92654A9-F3B1-4D42-9026-275B3599AE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36" name="Group 235">
              <a:extLst>
                <a:ext uri="{FF2B5EF4-FFF2-40B4-BE49-F238E27FC236}">
                  <a16:creationId xmlns:a16="http://schemas.microsoft.com/office/drawing/2014/main" id="{DB5F07A2-77E1-3F44-82A2-FAFB1D6E8265}"/>
                </a:ext>
              </a:extLst>
            </p:cNvPr>
            <p:cNvGrpSpPr/>
            <p:nvPr/>
          </p:nvGrpSpPr>
          <p:grpSpPr>
            <a:xfrm>
              <a:off x="4703149" y="2589549"/>
              <a:ext cx="731126" cy="344556"/>
              <a:chOff x="7493876" y="2774731"/>
              <a:chExt cx="1481958" cy="894622"/>
            </a:xfrm>
          </p:grpSpPr>
          <p:sp>
            <p:nvSpPr>
              <p:cNvPr id="237" name="Freeform 236">
                <a:extLst>
                  <a:ext uri="{FF2B5EF4-FFF2-40B4-BE49-F238E27FC236}">
                    <a16:creationId xmlns:a16="http://schemas.microsoft.com/office/drawing/2014/main" id="{E0C1A841-EEA2-9245-81BC-B16DAB8EF22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38" name="Oval 237">
                <a:extLst>
                  <a:ext uri="{FF2B5EF4-FFF2-40B4-BE49-F238E27FC236}">
                    <a16:creationId xmlns:a16="http://schemas.microsoft.com/office/drawing/2014/main" id="{944A78DE-8BD9-704D-89D8-A35BDB215604}"/>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39" name="Group 238">
                <a:extLst>
                  <a:ext uri="{FF2B5EF4-FFF2-40B4-BE49-F238E27FC236}">
                    <a16:creationId xmlns:a16="http://schemas.microsoft.com/office/drawing/2014/main" id="{F0C4EB01-0400-2141-BFB2-C0309A22DF76}"/>
                  </a:ext>
                </a:extLst>
              </p:cNvPr>
              <p:cNvGrpSpPr/>
              <p:nvPr/>
            </p:nvGrpSpPr>
            <p:grpSpPr>
              <a:xfrm>
                <a:off x="7713663" y="2848339"/>
                <a:ext cx="1042107" cy="425543"/>
                <a:chOff x="7786941" y="2884917"/>
                <a:chExt cx="897649" cy="353919"/>
              </a:xfrm>
            </p:grpSpPr>
            <p:sp>
              <p:nvSpPr>
                <p:cNvPr id="240" name="Freeform 239">
                  <a:extLst>
                    <a:ext uri="{FF2B5EF4-FFF2-40B4-BE49-F238E27FC236}">
                      <a16:creationId xmlns:a16="http://schemas.microsoft.com/office/drawing/2014/main" id="{B8D4A940-A832-3241-98A7-BB1908240A0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1" name="Freeform 240">
                  <a:extLst>
                    <a:ext uri="{FF2B5EF4-FFF2-40B4-BE49-F238E27FC236}">
                      <a16:creationId xmlns:a16="http://schemas.microsoft.com/office/drawing/2014/main" id="{00FF0D0E-05AB-944C-A79B-3423CEB4913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2" name="Freeform 241">
                  <a:extLst>
                    <a:ext uri="{FF2B5EF4-FFF2-40B4-BE49-F238E27FC236}">
                      <a16:creationId xmlns:a16="http://schemas.microsoft.com/office/drawing/2014/main" id="{8CD9AC42-4B77-F74D-86DE-346EA94EAF0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3" name="Freeform 242">
                  <a:extLst>
                    <a:ext uri="{FF2B5EF4-FFF2-40B4-BE49-F238E27FC236}">
                      <a16:creationId xmlns:a16="http://schemas.microsoft.com/office/drawing/2014/main" id="{5305C70E-2DCA-0E47-AAFF-96E48AEB60D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nvGrpSpPr>
          <p:cNvPr id="244" name="Group 243">
            <a:extLst>
              <a:ext uri="{FF2B5EF4-FFF2-40B4-BE49-F238E27FC236}">
                <a16:creationId xmlns:a16="http://schemas.microsoft.com/office/drawing/2014/main" id="{260C4F26-23D6-9242-8BE5-74523DD9653A}"/>
              </a:ext>
            </a:extLst>
          </p:cNvPr>
          <p:cNvGrpSpPr/>
          <p:nvPr/>
        </p:nvGrpSpPr>
        <p:grpSpPr>
          <a:xfrm>
            <a:off x="6111810" y="2799108"/>
            <a:ext cx="548345" cy="258417"/>
            <a:chOff x="7493876" y="2774731"/>
            <a:chExt cx="1481958" cy="894622"/>
          </a:xfrm>
        </p:grpSpPr>
        <p:sp>
          <p:nvSpPr>
            <p:cNvPr id="245" name="Freeform 244">
              <a:extLst>
                <a:ext uri="{FF2B5EF4-FFF2-40B4-BE49-F238E27FC236}">
                  <a16:creationId xmlns:a16="http://schemas.microsoft.com/office/drawing/2014/main" id="{F105FE72-06AE-6B4F-96BE-504B2FAEC5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46" name="Oval 245">
              <a:extLst>
                <a:ext uri="{FF2B5EF4-FFF2-40B4-BE49-F238E27FC236}">
                  <a16:creationId xmlns:a16="http://schemas.microsoft.com/office/drawing/2014/main" id="{B7217426-8714-C946-9C1A-40D47C566B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47" name="Group 246">
              <a:extLst>
                <a:ext uri="{FF2B5EF4-FFF2-40B4-BE49-F238E27FC236}">
                  <a16:creationId xmlns:a16="http://schemas.microsoft.com/office/drawing/2014/main" id="{0DEF368C-5725-BB4C-AB45-C0FF709C0A05}"/>
                </a:ext>
              </a:extLst>
            </p:cNvPr>
            <p:cNvGrpSpPr/>
            <p:nvPr/>
          </p:nvGrpSpPr>
          <p:grpSpPr>
            <a:xfrm>
              <a:off x="7713663" y="2848339"/>
              <a:ext cx="1042107" cy="425543"/>
              <a:chOff x="7786941" y="2884917"/>
              <a:chExt cx="897649" cy="353919"/>
            </a:xfrm>
          </p:grpSpPr>
          <p:sp>
            <p:nvSpPr>
              <p:cNvPr id="248" name="Freeform 247">
                <a:extLst>
                  <a:ext uri="{FF2B5EF4-FFF2-40B4-BE49-F238E27FC236}">
                    <a16:creationId xmlns:a16="http://schemas.microsoft.com/office/drawing/2014/main" id="{BCB05907-54A9-3F40-AB68-756B29FC9B3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9" name="Freeform 248">
                <a:extLst>
                  <a:ext uri="{FF2B5EF4-FFF2-40B4-BE49-F238E27FC236}">
                    <a16:creationId xmlns:a16="http://schemas.microsoft.com/office/drawing/2014/main" id="{79501DF3-6EA0-C949-A4D8-B34748F5CFB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0" name="Freeform 249">
                <a:extLst>
                  <a:ext uri="{FF2B5EF4-FFF2-40B4-BE49-F238E27FC236}">
                    <a16:creationId xmlns:a16="http://schemas.microsoft.com/office/drawing/2014/main" id="{2FF40264-FA3D-8E42-BDB3-D20205B7481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1" name="Freeform 250">
                <a:extLst>
                  <a:ext uri="{FF2B5EF4-FFF2-40B4-BE49-F238E27FC236}">
                    <a16:creationId xmlns:a16="http://schemas.microsoft.com/office/drawing/2014/main" id="{2F811DAE-742A-554D-98AE-297E33C3AF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52" name="Group 251">
            <a:extLst>
              <a:ext uri="{FF2B5EF4-FFF2-40B4-BE49-F238E27FC236}">
                <a16:creationId xmlns:a16="http://schemas.microsoft.com/office/drawing/2014/main" id="{73DAB662-46A3-1740-895A-C9F59057714E}"/>
              </a:ext>
            </a:extLst>
          </p:cNvPr>
          <p:cNvGrpSpPr/>
          <p:nvPr/>
        </p:nvGrpSpPr>
        <p:grpSpPr>
          <a:xfrm>
            <a:off x="6866188" y="2799108"/>
            <a:ext cx="548345" cy="258417"/>
            <a:chOff x="7493876" y="2774731"/>
            <a:chExt cx="1481958" cy="894622"/>
          </a:xfrm>
        </p:grpSpPr>
        <p:sp>
          <p:nvSpPr>
            <p:cNvPr id="253" name="Freeform 252">
              <a:extLst>
                <a:ext uri="{FF2B5EF4-FFF2-40B4-BE49-F238E27FC236}">
                  <a16:creationId xmlns:a16="http://schemas.microsoft.com/office/drawing/2014/main" id="{1F23325B-DEF1-D147-BA2A-F13EB3A20B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54" name="Oval 253">
              <a:extLst>
                <a:ext uri="{FF2B5EF4-FFF2-40B4-BE49-F238E27FC236}">
                  <a16:creationId xmlns:a16="http://schemas.microsoft.com/office/drawing/2014/main" id="{5AB66852-5B5D-6043-B152-508CF80D02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55" name="Group 254">
              <a:extLst>
                <a:ext uri="{FF2B5EF4-FFF2-40B4-BE49-F238E27FC236}">
                  <a16:creationId xmlns:a16="http://schemas.microsoft.com/office/drawing/2014/main" id="{48443CFC-B0D9-0140-AE3D-34EF9D94A9B9}"/>
                </a:ext>
              </a:extLst>
            </p:cNvPr>
            <p:cNvGrpSpPr/>
            <p:nvPr/>
          </p:nvGrpSpPr>
          <p:grpSpPr>
            <a:xfrm>
              <a:off x="7713663" y="2848339"/>
              <a:ext cx="1042107" cy="425543"/>
              <a:chOff x="7786941" y="2884917"/>
              <a:chExt cx="897649" cy="353919"/>
            </a:xfrm>
          </p:grpSpPr>
          <p:sp>
            <p:nvSpPr>
              <p:cNvPr id="256" name="Freeform 255">
                <a:extLst>
                  <a:ext uri="{FF2B5EF4-FFF2-40B4-BE49-F238E27FC236}">
                    <a16:creationId xmlns:a16="http://schemas.microsoft.com/office/drawing/2014/main" id="{CD09D57E-4177-1D43-9D16-CF4BB72D4E5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7" name="Freeform 256">
                <a:extLst>
                  <a:ext uri="{FF2B5EF4-FFF2-40B4-BE49-F238E27FC236}">
                    <a16:creationId xmlns:a16="http://schemas.microsoft.com/office/drawing/2014/main" id="{17840F7D-2E73-6B4D-A846-155663EFFC4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8" name="Freeform 257">
                <a:extLst>
                  <a:ext uri="{FF2B5EF4-FFF2-40B4-BE49-F238E27FC236}">
                    <a16:creationId xmlns:a16="http://schemas.microsoft.com/office/drawing/2014/main" id="{D154457B-75BC-3744-B03C-20ED7891E27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9" name="Freeform 258">
                <a:extLst>
                  <a:ext uri="{FF2B5EF4-FFF2-40B4-BE49-F238E27FC236}">
                    <a16:creationId xmlns:a16="http://schemas.microsoft.com/office/drawing/2014/main" id="{BD794E38-3FFD-774D-ABE1-907A2A8AE37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61" name="Group 260">
            <a:extLst>
              <a:ext uri="{FF2B5EF4-FFF2-40B4-BE49-F238E27FC236}">
                <a16:creationId xmlns:a16="http://schemas.microsoft.com/office/drawing/2014/main" id="{DE5BA2A6-B0B3-FF49-992D-05869D73B8DF}"/>
              </a:ext>
            </a:extLst>
          </p:cNvPr>
          <p:cNvGrpSpPr/>
          <p:nvPr/>
        </p:nvGrpSpPr>
        <p:grpSpPr>
          <a:xfrm>
            <a:off x="5336627" y="2792934"/>
            <a:ext cx="551394" cy="264592"/>
            <a:chOff x="7493876" y="2774731"/>
            <a:chExt cx="1481958" cy="894622"/>
          </a:xfrm>
        </p:grpSpPr>
        <p:sp>
          <p:nvSpPr>
            <p:cNvPr id="262" name="Freeform 261">
              <a:extLst>
                <a:ext uri="{FF2B5EF4-FFF2-40B4-BE49-F238E27FC236}">
                  <a16:creationId xmlns:a16="http://schemas.microsoft.com/office/drawing/2014/main" id="{557EE858-39ED-F647-8008-B12C2A120AA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63" name="Oval 262">
              <a:extLst>
                <a:ext uri="{FF2B5EF4-FFF2-40B4-BE49-F238E27FC236}">
                  <a16:creationId xmlns:a16="http://schemas.microsoft.com/office/drawing/2014/main" id="{F1649AEA-C6EA-AC4F-9B25-9370FAD9086B}"/>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64" name="Group 263">
              <a:extLst>
                <a:ext uri="{FF2B5EF4-FFF2-40B4-BE49-F238E27FC236}">
                  <a16:creationId xmlns:a16="http://schemas.microsoft.com/office/drawing/2014/main" id="{C9DE58EE-1FB9-3E4E-B762-21A246C09B13}"/>
                </a:ext>
              </a:extLst>
            </p:cNvPr>
            <p:cNvGrpSpPr/>
            <p:nvPr/>
          </p:nvGrpSpPr>
          <p:grpSpPr>
            <a:xfrm>
              <a:off x="7713663" y="2848339"/>
              <a:ext cx="1042107" cy="425543"/>
              <a:chOff x="7786941" y="2884917"/>
              <a:chExt cx="897649" cy="353919"/>
            </a:xfrm>
          </p:grpSpPr>
          <p:sp>
            <p:nvSpPr>
              <p:cNvPr id="265" name="Freeform 264">
                <a:extLst>
                  <a:ext uri="{FF2B5EF4-FFF2-40B4-BE49-F238E27FC236}">
                    <a16:creationId xmlns:a16="http://schemas.microsoft.com/office/drawing/2014/main" id="{DF8564C7-5BDF-0F46-B18C-70B1E7AE832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6" name="Freeform 265">
                <a:extLst>
                  <a:ext uri="{FF2B5EF4-FFF2-40B4-BE49-F238E27FC236}">
                    <a16:creationId xmlns:a16="http://schemas.microsoft.com/office/drawing/2014/main" id="{25151B35-6950-F04D-B899-96D24ECA1CB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7" name="Freeform 266">
                <a:extLst>
                  <a:ext uri="{FF2B5EF4-FFF2-40B4-BE49-F238E27FC236}">
                    <a16:creationId xmlns:a16="http://schemas.microsoft.com/office/drawing/2014/main" id="{6F57A9C6-B303-3D43-B30F-B41EDFD88EB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8" name="Freeform 267">
                <a:extLst>
                  <a:ext uri="{FF2B5EF4-FFF2-40B4-BE49-F238E27FC236}">
                    <a16:creationId xmlns:a16="http://schemas.microsoft.com/office/drawing/2014/main" id="{370B2DF2-4F6B-1147-8ED0-B7B0F512B4B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167" name="Rectangle 67">
            <a:extLst>
              <a:ext uri="{FF2B5EF4-FFF2-40B4-BE49-F238E27FC236}">
                <a16:creationId xmlns:a16="http://schemas.microsoft.com/office/drawing/2014/main" id="{09A35161-06D7-5F46-8581-CAD586A060A0}"/>
              </a:ext>
            </a:extLst>
          </p:cNvPr>
          <p:cNvSpPr>
            <a:spLocks noChangeArrowheads="1"/>
          </p:cNvSpPr>
          <p:nvPr/>
        </p:nvSpPr>
        <p:spPr bwMode="auto">
          <a:xfrm>
            <a:off x="4039014" y="2059699"/>
            <a:ext cx="2063506" cy="57206"/>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168" name="Text Box 75">
            <a:extLst>
              <a:ext uri="{FF2B5EF4-FFF2-40B4-BE49-F238E27FC236}">
                <a16:creationId xmlns:a16="http://schemas.microsoft.com/office/drawing/2014/main" id="{9929FFB1-4B85-B14E-8A8D-EE3B2BBCB609}"/>
              </a:ext>
            </a:extLst>
          </p:cNvPr>
          <p:cNvSpPr txBox="1">
            <a:spLocks noChangeArrowheads="1"/>
          </p:cNvSpPr>
          <p:nvPr/>
        </p:nvSpPr>
        <p:spPr bwMode="auto">
          <a:xfrm>
            <a:off x="1387699" y="1889000"/>
            <a:ext cx="1332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800" dirty="0">
                <a:solidFill>
                  <a:prstClr val="black"/>
                </a:solidFill>
                <a:latin typeface="Calibri" panose="020F0502020204030204"/>
                <a:cs typeface="+mn-cs"/>
              </a:rPr>
              <a:t>logical view:</a:t>
            </a:r>
          </a:p>
        </p:txBody>
      </p:sp>
      <p:sp>
        <p:nvSpPr>
          <p:cNvPr id="169" name="Text Box 244">
            <a:extLst>
              <a:ext uri="{FF2B5EF4-FFF2-40B4-BE49-F238E27FC236}">
                <a16:creationId xmlns:a16="http://schemas.microsoft.com/office/drawing/2014/main" id="{8F946424-1CCF-1D48-9329-4BE5B2E1BE06}"/>
              </a:ext>
            </a:extLst>
          </p:cNvPr>
          <p:cNvSpPr txBox="1">
            <a:spLocks noChangeArrowheads="1"/>
          </p:cNvSpPr>
          <p:nvPr/>
        </p:nvSpPr>
        <p:spPr bwMode="auto">
          <a:xfrm>
            <a:off x="4229159" y="1697090"/>
            <a:ext cx="1797287"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200" i="1" dirty="0">
                <a:solidFill>
                  <a:srgbClr val="CC0000"/>
                </a:solidFill>
                <a:cs typeface="+mn-cs"/>
              </a:rPr>
              <a:t>IPv4 tunnel </a:t>
            </a:r>
          </a:p>
          <a:p>
            <a:pPr algn="ctr" defTabSz="685800" eaLnBrk="1" fontAlgn="auto" hangingPunct="1">
              <a:lnSpc>
                <a:spcPct val="85000"/>
              </a:lnSpc>
              <a:spcBef>
                <a:spcPts val="0"/>
              </a:spcBef>
              <a:spcAft>
                <a:spcPts val="0"/>
              </a:spcAft>
              <a:defRPr/>
            </a:pPr>
            <a:r>
              <a:rPr lang="en-US" altLang="en-US" sz="1200" i="1" dirty="0">
                <a:solidFill>
                  <a:srgbClr val="CC0000"/>
                </a:solidFill>
                <a:cs typeface="+mn-cs"/>
              </a:rPr>
              <a:t>connecting IPv6 routers</a:t>
            </a:r>
          </a:p>
        </p:txBody>
      </p:sp>
      <p:grpSp>
        <p:nvGrpSpPr>
          <p:cNvPr id="269" name="Group 268">
            <a:extLst>
              <a:ext uri="{FF2B5EF4-FFF2-40B4-BE49-F238E27FC236}">
                <a16:creationId xmlns:a16="http://schemas.microsoft.com/office/drawing/2014/main" id="{F2AFC9CA-57A7-2A4B-B2A8-73EE2B3D1201}"/>
              </a:ext>
            </a:extLst>
          </p:cNvPr>
          <p:cNvGrpSpPr/>
          <p:nvPr/>
        </p:nvGrpSpPr>
        <p:grpSpPr>
          <a:xfrm>
            <a:off x="2747693" y="1688463"/>
            <a:ext cx="1441292" cy="748487"/>
            <a:chOff x="3670217" y="2254595"/>
            <a:chExt cx="1921722" cy="997982"/>
          </a:xfrm>
        </p:grpSpPr>
        <p:sp>
          <p:nvSpPr>
            <p:cNvPr id="270" name="Text Box 92">
              <a:extLst>
                <a:ext uri="{FF2B5EF4-FFF2-40B4-BE49-F238E27FC236}">
                  <a16:creationId xmlns:a16="http://schemas.microsoft.com/office/drawing/2014/main" id="{2E0B16B3-F2F3-2C48-B2D9-7825734D0A01}"/>
                </a:ext>
              </a:extLst>
            </p:cNvPr>
            <p:cNvSpPr txBox="1">
              <a:spLocks noChangeArrowheads="1"/>
            </p:cNvSpPr>
            <p:nvPr/>
          </p:nvSpPr>
          <p:spPr bwMode="auto">
            <a:xfrm>
              <a:off x="3858177"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A</a:t>
              </a:r>
            </a:p>
          </p:txBody>
        </p:sp>
        <p:sp>
          <p:nvSpPr>
            <p:cNvPr id="271" name="Text Box 108">
              <a:extLst>
                <a:ext uri="{FF2B5EF4-FFF2-40B4-BE49-F238E27FC236}">
                  <a16:creationId xmlns:a16="http://schemas.microsoft.com/office/drawing/2014/main" id="{F159ED48-E177-7C41-B64B-06B2B085521B}"/>
                </a:ext>
              </a:extLst>
            </p:cNvPr>
            <p:cNvSpPr txBox="1">
              <a:spLocks noChangeArrowheads="1"/>
            </p:cNvSpPr>
            <p:nvPr/>
          </p:nvSpPr>
          <p:spPr bwMode="auto">
            <a:xfrm>
              <a:off x="4904341"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B</a:t>
              </a:r>
            </a:p>
          </p:txBody>
        </p:sp>
        <p:sp>
          <p:nvSpPr>
            <p:cNvPr id="272" name="Line 141">
              <a:extLst>
                <a:ext uri="{FF2B5EF4-FFF2-40B4-BE49-F238E27FC236}">
                  <a16:creationId xmlns:a16="http://schemas.microsoft.com/office/drawing/2014/main" id="{0635167B-2AF3-A14C-85E2-3598CB9CF52F}"/>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273" name="Text Box 143">
              <a:extLst>
                <a:ext uri="{FF2B5EF4-FFF2-40B4-BE49-F238E27FC236}">
                  <a16:creationId xmlns:a16="http://schemas.microsoft.com/office/drawing/2014/main" id="{87A044D8-2093-0E46-9D20-BAE30730DC1F}"/>
                </a:ext>
              </a:extLst>
            </p:cNvPr>
            <p:cNvSpPr txBox="1">
              <a:spLocks noChangeArrowheads="1"/>
            </p:cNvSpPr>
            <p:nvPr/>
          </p:nvSpPr>
          <p:spPr bwMode="auto">
            <a:xfrm>
              <a:off x="3737528" y="2881657"/>
              <a:ext cx="6565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sp>
          <p:nvSpPr>
            <p:cNvPr id="274" name="Text Box 144">
              <a:extLst>
                <a:ext uri="{FF2B5EF4-FFF2-40B4-BE49-F238E27FC236}">
                  <a16:creationId xmlns:a16="http://schemas.microsoft.com/office/drawing/2014/main" id="{F207BD95-5E7A-4D4E-BE7D-41925B60863F}"/>
                </a:ext>
              </a:extLst>
            </p:cNvPr>
            <p:cNvSpPr txBox="1">
              <a:spLocks noChangeArrowheads="1"/>
            </p:cNvSpPr>
            <p:nvPr/>
          </p:nvSpPr>
          <p:spPr bwMode="auto">
            <a:xfrm>
              <a:off x="4661770" y="2883245"/>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r>
                <a:rPr lang="en-US" altLang="en-US" sz="1200" dirty="0">
                  <a:solidFill>
                    <a:srgbClr val="C00000"/>
                  </a:solidFill>
                  <a:cs typeface="+mn-cs"/>
                </a:rPr>
                <a:t>v4</a:t>
              </a:r>
            </a:p>
          </p:txBody>
        </p:sp>
        <p:grpSp>
          <p:nvGrpSpPr>
            <p:cNvPr id="275" name="Group 274">
              <a:extLst>
                <a:ext uri="{FF2B5EF4-FFF2-40B4-BE49-F238E27FC236}">
                  <a16:creationId xmlns:a16="http://schemas.microsoft.com/office/drawing/2014/main" id="{4A073E69-860F-5249-AFC4-C4A38D391439}"/>
                </a:ext>
              </a:extLst>
            </p:cNvPr>
            <p:cNvGrpSpPr/>
            <p:nvPr/>
          </p:nvGrpSpPr>
          <p:grpSpPr>
            <a:xfrm>
              <a:off x="3670217" y="2586162"/>
              <a:ext cx="731126" cy="344556"/>
              <a:chOff x="7493876" y="2774731"/>
              <a:chExt cx="1481958" cy="894622"/>
            </a:xfrm>
          </p:grpSpPr>
          <p:sp>
            <p:nvSpPr>
              <p:cNvPr id="284" name="Freeform 283">
                <a:extLst>
                  <a:ext uri="{FF2B5EF4-FFF2-40B4-BE49-F238E27FC236}">
                    <a16:creationId xmlns:a16="http://schemas.microsoft.com/office/drawing/2014/main" id="{F8A16A7C-85C7-A24F-BB87-4093501CBD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85" name="Oval 284">
                <a:extLst>
                  <a:ext uri="{FF2B5EF4-FFF2-40B4-BE49-F238E27FC236}">
                    <a16:creationId xmlns:a16="http://schemas.microsoft.com/office/drawing/2014/main" id="{8BC5BF39-F377-5146-97C0-6EF8F1928312}"/>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86" name="Group 285">
                <a:extLst>
                  <a:ext uri="{FF2B5EF4-FFF2-40B4-BE49-F238E27FC236}">
                    <a16:creationId xmlns:a16="http://schemas.microsoft.com/office/drawing/2014/main" id="{591C4487-83B3-D542-ADA7-A3219B9450D3}"/>
                  </a:ext>
                </a:extLst>
              </p:cNvPr>
              <p:cNvGrpSpPr/>
              <p:nvPr/>
            </p:nvGrpSpPr>
            <p:grpSpPr>
              <a:xfrm>
                <a:off x="7713663" y="2848339"/>
                <a:ext cx="1042107" cy="425543"/>
                <a:chOff x="7786941" y="2884917"/>
                <a:chExt cx="897649" cy="353919"/>
              </a:xfrm>
            </p:grpSpPr>
            <p:sp>
              <p:nvSpPr>
                <p:cNvPr id="287" name="Freeform 286">
                  <a:extLst>
                    <a:ext uri="{FF2B5EF4-FFF2-40B4-BE49-F238E27FC236}">
                      <a16:creationId xmlns:a16="http://schemas.microsoft.com/office/drawing/2014/main" id="{587D49BB-7359-F14F-9FAA-DBE4B215BD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8" name="Freeform 287">
                  <a:extLst>
                    <a:ext uri="{FF2B5EF4-FFF2-40B4-BE49-F238E27FC236}">
                      <a16:creationId xmlns:a16="http://schemas.microsoft.com/office/drawing/2014/main" id="{A081F8B5-4855-AD41-8946-CFB9780B4B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9" name="Freeform 288">
                  <a:extLst>
                    <a:ext uri="{FF2B5EF4-FFF2-40B4-BE49-F238E27FC236}">
                      <a16:creationId xmlns:a16="http://schemas.microsoft.com/office/drawing/2014/main" id="{12524264-0777-0C42-AF6A-3CBF1F755F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90" name="Freeform 289">
                  <a:extLst>
                    <a:ext uri="{FF2B5EF4-FFF2-40B4-BE49-F238E27FC236}">
                      <a16:creationId xmlns:a16="http://schemas.microsoft.com/office/drawing/2014/main" id="{FF4F4DB1-DF2D-BD4D-8E20-DCBADE21EC3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76" name="Group 275">
              <a:extLst>
                <a:ext uri="{FF2B5EF4-FFF2-40B4-BE49-F238E27FC236}">
                  <a16:creationId xmlns:a16="http://schemas.microsoft.com/office/drawing/2014/main" id="{B5FF489C-4A51-4246-9098-943E871C0053}"/>
                </a:ext>
              </a:extLst>
            </p:cNvPr>
            <p:cNvGrpSpPr/>
            <p:nvPr/>
          </p:nvGrpSpPr>
          <p:grpSpPr>
            <a:xfrm>
              <a:off x="4703149" y="2589549"/>
              <a:ext cx="731126" cy="344556"/>
              <a:chOff x="7493876" y="2774731"/>
              <a:chExt cx="1481958" cy="894622"/>
            </a:xfrm>
          </p:grpSpPr>
          <p:sp>
            <p:nvSpPr>
              <p:cNvPr id="277" name="Freeform 276">
                <a:extLst>
                  <a:ext uri="{FF2B5EF4-FFF2-40B4-BE49-F238E27FC236}">
                    <a16:creationId xmlns:a16="http://schemas.microsoft.com/office/drawing/2014/main" id="{DF781C98-CD40-6448-A759-51A33B9B7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78" name="Oval 277">
                <a:extLst>
                  <a:ext uri="{FF2B5EF4-FFF2-40B4-BE49-F238E27FC236}">
                    <a16:creationId xmlns:a16="http://schemas.microsoft.com/office/drawing/2014/main" id="{1ED403CB-BAEA-6B47-A295-E1B338E81081}"/>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79" name="Group 278">
                <a:extLst>
                  <a:ext uri="{FF2B5EF4-FFF2-40B4-BE49-F238E27FC236}">
                    <a16:creationId xmlns:a16="http://schemas.microsoft.com/office/drawing/2014/main" id="{B654F614-FA15-3B4E-AF13-036BBC0D152E}"/>
                  </a:ext>
                </a:extLst>
              </p:cNvPr>
              <p:cNvGrpSpPr/>
              <p:nvPr/>
            </p:nvGrpSpPr>
            <p:grpSpPr>
              <a:xfrm>
                <a:off x="7713663" y="2848339"/>
                <a:ext cx="1042107" cy="425543"/>
                <a:chOff x="7786941" y="2884917"/>
                <a:chExt cx="897649" cy="353919"/>
              </a:xfrm>
            </p:grpSpPr>
            <p:sp>
              <p:nvSpPr>
                <p:cNvPr id="280" name="Freeform 279">
                  <a:extLst>
                    <a:ext uri="{FF2B5EF4-FFF2-40B4-BE49-F238E27FC236}">
                      <a16:creationId xmlns:a16="http://schemas.microsoft.com/office/drawing/2014/main" id="{3010894A-4D62-8948-8AAC-9B942BF5F2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1" name="Freeform 280">
                  <a:extLst>
                    <a:ext uri="{FF2B5EF4-FFF2-40B4-BE49-F238E27FC236}">
                      <a16:creationId xmlns:a16="http://schemas.microsoft.com/office/drawing/2014/main" id="{27D3A458-EB4A-F945-B4E8-15003E8491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2" name="Freeform 281">
                  <a:extLst>
                    <a:ext uri="{FF2B5EF4-FFF2-40B4-BE49-F238E27FC236}">
                      <a16:creationId xmlns:a16="http://schemas.microsoft.com/office/drawing/2014/main" id="{CEF2E442-594C-4E44-B866-4A3771967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3" name="Freeform 282">
                  <a:extLst>
                    <a:ext uri="{FF2B5EF4-FFF2-40B4-BE49-F238E27FC236}">
                      <a16:creationId xmlns:a16="http://schemas.microsoft.com/office/drawing/2014/main" id="{4AEACB60-4D98-B143-9AD1-BDCACC68427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nvGrpSpPr>
          <p:cNvPr id="291" name="Group 290">
            <a:extLst>
              <a:ext uri="{FF2B5EF4-FFF2-40B4-BE49-F238E27FC236}">
                <a16:creationId xmlns:a16="http://schemas.microsoft.com/office/drawing/2014/main" id="{6CD9FE67-1834-004F-B7B8-EC2ACE51FC02}"/>
              </a:ext>
            </a:extLst>
          </p:cNvPr>
          <p:cNvGrpSpPr/>
          <p:nvPr/>
        </p:nvGrpSpPr>
        <p:grpSpPr>
          <a:xfrm>
            <a:off x="6091239" y="1710903"/>
            <a:ext cx="1345646" cy="748487"/>
            <a:chOff x="3646087" y="2254595"/>
            <a:chExt cx="1794194" cy="997982"/>
          </a:xfrm>
        </p:grpSpPr>
        <p:sp>
          <p:nvSpPr>
            <p:cNvPr id="292" name="Text Box 92">
              <a:extLst>
                <a:ext uri="{FF2B5EF4-FFF2-40B4-BE49-F238E27FC236}">
                  <a16:creationId xmlns:a16="http://schemas.microsoft.com/office/drawing/2014/main" id="{4E1422BC-3A6A-6B44-A701-1A4C4A646A43}"/>
                </a:ext>
              </a:extLst>
            </p:cNvPr>
            <p:cNvSpPr txBox="1">
              <a:spLocks noChangeArrowheads="1"/>
            </p:cNvSpPr>
            <p:nvPr/>
          </p:nvSpPr>
          <p:spPr bwMode="auto">
            <a:xfrm>
              <a:off x="3858178" y="2254595"/>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E</a:t>
              </a:r>
            </a:p>
          </p:txBody>
        </p:sp>
        <p:sp>
          <p:nvSpPr>
            <p:cNvPr id="293" name="Text Box 108">
              <a:extLst>
                <a:ext uri="{FF2B5EF4-FFF2-40B4-BE49-F238E27FC236}">
                  <a16:creationId xmlns:a16="http://schemas.microsoft.com/office/drawing/2014/main" id="{6FC6F4F3-504B-0A4C-99EE-AAE5D6AF031D}"/>
                </a:ext>
              </a:extLst>
            </p:cNvPr>
            <p:cNvSpPr txBox="1">
              <a:spLocks noChangeArrowheads="1"/>
            </p:cNvSpPr>
            <p:nvPr/>
          </p:nvSpPr>
          <p:spPr bwMode="auto">
            <a:xfrm>
              <a:off x="4888228"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black"/>
                  </a:solidFill>
                  <a:cs typeface="+mn-cs"/>
                </a:rPr>
                <a:t>F</a:t>
              </a:r>
            </a:p>
          </p:txBody>
        </p:sp>
        <p:sp>
          <p:nvSpPr>
            <p:cNvPr id="294" name="Line 141">
              <a:extLst>
                <a:ext uri="{FF2B5EF4-FFF2-40B4-BE49-F238E27FC236}">
                  <a16:creationId xmlns:a16="http://schemas.microsoft.com/office/drawing/2014/main" id="{90DCDADB-6394-A84B-BA95-D8E0F9F2E56B}"/>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295" name="Text Box 143">
              <a:extLst>
                <a:ext uri="{FF2B5EF4-FFF2-40B4-BE49-F238E27FC236}">
                  <a16:creationId xmlns:a16="http://schemas.microsoft.com/office/drawing/2014/main" id="{18B62826-F267-0049-A412-8619C591057C}"/>
                </a:ext>
              </a:extLst>
            </p:cNvPr>
            <p:cNvSpPr txBox="1">
              <a:spLocks noChangeArrowheads="1"/>
            </p:cNvSpPr>
            <p:nvPr/>
          </p:nvSpPr>
          <p:spPr bwMode="auto">
            <a:xfrm>
              <a:off x="3646087" y="2881657"/>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r>
                <a:rPr lang="en-US" altLang="en-US" sz="1200" dirty="0">
                  <a:solidFill>
                    <a:srgbClr val="C00000"/>
                  </a:solidFill>
                  <a:cs typeface="+mn-cs"/>
                </a:rPr>
                <a:t>v4</a:t>
              </a:r>
            </a:p>
          </p:txBody>
        </p:sp>
        <p:sp>
          <p:nvSpPr>
            <p:cNvPr id="296" name="Text Box 144">
              <a:extLst>
                <a:ext uri="{FF2B5EF4-FFF2-40B4-BE49-F238E27FC236}">
                  <a16:creationId xmlns:a16="http://schemas.microsoft.com/office/drawing/2014/main" id="{DB366F83-3A13-0249-80B2-D1CABCF6E95E}"/>
                </a:ext>
              </a:extLst>
            </p:cNvPr>
            <p:cNvSpPr txBox="1">
              <a:spLocks noChangeArrowheads="1"/>
            </p:cNvSpPr>
            <p:nvPr/>
          </p:nvSpPr>
          <p:spPr bwMode="auto">
            <a:xfrm>
              <a:off x="4783690" y="2883245"/>
              <a:ext cx="6565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200" dirty="0">
                  <a:solidFill>
                    <a:prstClr val="black"/>
                  </a:solidFill>
                  <a:cs typeface="+mn-cs"/>
                </a:rPr>
                <a:t>IPv6</a:t>
              </a:r>
            </a:p>
          </p:txBody>
        </p:sp>
        <p:grpSp>
          <p:nvGrpSpPr>
            <p:cNvPr id="297" name="Group 296">
              <a:extLst>
                <a:ext uri="{FF2B5EF4-FFF2-40B4-BE49-F238E27FC236}">
                  <a16:creationId xmlns:a16="http://schemas.microsoft.com/office/drawing/2014/main" id="{811A1EE5-9CFA-BD4B-BC78-E2DEBF1097E9}"/>
                </a:ext>
              </a:extLst>
            </p:cNvPr>
            <p:cNvGrpSpPr/>
            <p:nvPr/>
          </p:nvGrpSpPr>
          <p:grpSpPr>
            <a:xfrm>
              <a:off x="3670217" y="2586162"/>
              <a:ext cx="731126" cy="344556"/>
              <a:chOff x="7493876" y="2774731"/>
              <a:chExt cx="1481958" cy="894622"/>
            </a:xfrm>
          </p:grpSpPr>
          <p:sp>
            <p:nvSpPr>
              <p:cNvPr id="306" name="Freeform 305">
                <a:extLst>
                  <a:ext uri="{FF2B5EF4-FFF2-40B4-BE49-F238E27FC236}">
                    <a16:creationId xmlns:a16="http://schemas.microsoft.com/office/drawing/2014/main" id="{3A74AED1-F0EA-0349-BE24-8AC41946D5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07" name="Oval 306">
                <a:extLst>
                  <a:ext uri="{FF2B5EF4-FFF2-40B4-BE49-F238E27FC236}">
                    <a16:creationId xmlns:a16="http://schemas.microsoft.com/office/drawing/2014/main" id="{EBB7616C-F33E-2141-AF35-E0C68F6DA62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08" name="Group 307">
                <a:extLst>
                  <a:ext uri="{FF2B5EF4-FFF2-40B4-BE49-F238E27FC236}">
                    <a16:creationId xmlns:a16="http://schemas.microsoft.com/office/drawing/2014/main" id="{885BD882-BC9B-DD4D-8DDC-9F2AB1102AB3}"/>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B030882F-74FC-2847-B126-520EE17206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0" name="Freeform 309">
                  <a:extLst>
                    <a:ext uri="{FF2B5EF4-FFF2-40B4-BE49-F238E27FC236}">
                      <a16:creationId xmlns:a16="http://schemas.microsoft.com/office/drawing/2014/main" id="{0E0B8D53-1472-DA4D-AE29-51DFB53F57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1" name="Freeform 310">
                  <a:extLst>
                    <a:ext uri="{FF2B5EF4-FFF2-40B4-BE49-F238E27FC236}">
                      <a16:creationId xmlns:a16="http://schemas.microsoft.com/office/drawing/2014/main" id="{058C9471-DEE6-AE4F-8503-FD801436B8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2" name="Freeform 311">
                  <a:extLst>
                    <a:ext uri="{FF2B5EF4-FFF2-40B4-BE49-F238E27FC236}">
                      <a16:creationId xmlns:a16="http://schemas.microsoft.com/office/drawing/2014/main" id="{4F6D32E6-1749-DB4A-918E-98CCCD972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98" name="Group 297">
              <a:extLst>
                <a:ext uri="{FF2B5EF4-FFF2-40B4-BE49-F238E27FC236}">
                  <a16:creationId xmlns:a16="http://schemas.microsoft.com/office/drawing/2014/main" id="{1DD98ED7-111E-954C-9872-D507EE1D2233}"/>
                </a:ext>
              </a:extLst>
            </p:cNvPr>
            <p:cNvGrpSpPr/>
            <p:nvPr/>
          </p:nvGrpSpPr>
          <p:grpSpPr>
            <a:xfrm>
              <a:off x="4703149" y="2589549"/>
              <a:ext cx="731126" cy="344556"/>
              <a:chOff x="7493876" y="2774731"/>
              <a:chExt cx="1481958" cy="894622"/>
            </a:xfrm>
          </p:grpSpPr>
          <p:sp>
            <p:nvSpPr>
              <p:cNvPr id="299" name="Freeform 298">
                <a:extLst>
                  <a:ext uri="{FF2B5EF4-FFF2-40B4-BE49-F238E27FC236}">
                    <a16:creationId xmlns:a16="http://schemas.microsoft.com/office/drawing/2014/main" id="{CE90818F-F7C9-8A4F-8C28-757575ABCA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00" name="Oval 299">
                <a:extLst>
                  <a:ext uri="{FF2B5EF4-FFF2-40B4-BE49-F238E27FC236}">
                    <a16:creationId xmlns:a16="http://schemas.microsoft.com/office/drawing/2014/main" id="{CEC89AC2-BDFD-AC4F-A951-DA4DB8992147}"/>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01" name="Group 300">
                <a:extLst>
                  <a:ext uri="{FF2B5EF4-FFF2-40B4-BE49-F238E27FC236}">
                    <a16:creationId xmlns:a16="http://schemas.microsoft.com/office/drawing/2014/main" id="{695885FE-D0A9-7145-8BD4-0AB640821495}"/>
                  </a:ext>
                </a:extLst>
              </p:cNvPr>
              <p:cNvGrpSpPr/>
              <p:nvPr/>
            </p:nvGrpSpPr>
            <p:grpSpPr>
              <a:xfrm>
                <a:off x="7713663" y="2848339"/>
                <a:ext cx="1042107" cy="425543"/>
                <a:chOff x="7786941" y="2884917"/>
                <a:chExt cx="897649" cy="353919"/>
              </a:xfrm>
            </p:grpSpPr>
            <p:sp>
              <p:nvSpPr>
                <p:cNvPr id="302" name="Freeform 301">
                  <a:extLst>
                    <a:ext uri="{FF2B5EF4-FFF2-40B4-BE49-F238E27FC236}">
                      <a16:creationId xmlns:a16="http://schemas.microsoft.com/office/drawing/2014/main" id="{C9F1E916-77E1-464F-9DA9-93947467D4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3" name="Freeform 302">
                  <a:extLst>
                    <a:ext uri="{FF2B5EF4-FFF2-40B4-BE49-F238E27FC236}">
                      <a16:creationId xmlns:a16="http://schemas.microsoft.com/office/drawing/2014/main" id="{D22EEE39-5B44-8441-8AA6-2DC425C85D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4" name="Freeform 303">
                  <a:extLst>
                    <a:ext uri="{FF2B5EF4-FFF2-40B4-BE49-F238E27FC236}">
                      <a16:creationId xmlns:a16="http://schemas.microsoft.com/office/drawing/2014/main" id="{9DADD220-43C9-0848-95D9-0ED14661FF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5" name="Freeform 304">
                  <a:extLst>
                    <a:ext uri="{FF2B5EF4-FFF2-40B4-BE49-F238E27FC236}">
                      <a16:creationId xmlns:a16="http://schemas.microsoft.com/office/drawing/2014/main" id="{FF7D8FD7-6529-FE42-B132-6122472F47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nvGrpSpPr>
          <p:cNvPr id="313" name="Group 352">
            <a:extLst>
              <a:ext uri="{FF2B5EF4-FFF2-40B4-BE49-F238E27FC236}">
                <a16:creationId xmlns:a16="http://schemas.microsoft.com/office/drawing/2014/main" id="{6D9D1049-F44E-3F4A-80FD-2483C456DB03}"/>
              </a:ext>
            </a:extLst>
          </p:cNvPr>
          <p:cNvGrpSpPr>
            <a:grpSpLocks/>
          </p:cNvGrpSpPr>
          <p:nvPr/>
        </p:nvGrpSpPr>
        <p:grpSpPr bwMode="auto">
          <a:xfrm>
            <a:off x="3024964" y="3336028"/>
            <a:ext cx="666750" cy="2260997"/>
            <a:chOff x="1589" y="2132"/>
            <a:chExt cx="560" cy="1899"/>
          </a:xfrm>
        </p:grpSpPr>
        <p:grpSp>
          <p:nvGrpSpPr>
            <p:cNvPr id="314" name="Group 212">
              <a:extLst>
                <a:ext uri="{FF2B5EF4-FFF2-40B4-BE49-F238E27FC236}">
                  <a16:creationId xmlns:a16="http://schemas.microsoft.com/office/drawing/2014/main" id="{08296943-CF65-6046-A639-281DB2B4159A}"/>
                </a:ext>
              </a:extLst>
            </p:cNvPr>
            <p:cNvGrpSpPr>
              <a:grpSpLocks/>
            </p:cNvGrpSpPr>
            <p:nvPr/>
          </p:nvGrpSpPr>
          <p:grpSpPr bwMode="auto">
            <a:xfrm>
              <a:off x="1634" y="2200"/>
              <a:ext cx="515" cy="910"/>
              <a:chOff x="652" y="2144"/>
              <a:chExt cx="515" cy="910"/>
            </a:xfrm>
          </p:grpSpPr>
          <p:sp>
            <p:nvSpPr>
              <p:cNvPr id="318" name="Rectangle 183">
                <a:extLst>
                  <a:ext uri="{FF2B5EF4-FFF2-40B4-BE49-F238E27FC236}">
                    <a16:creationId xmlns:a16="http://schemas.microsoft.com/office/drawing/2014/main" id="{BFBED704-56E4-AA44-8C48-A95A3F1E9ECC}"/>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19" name="Text Box 184">
                <a:extLst>
                  <a:ext uri="{FF2B5EF4-FFF2-40B4-BE49-F238E27FC236}">
                    <a16:creationId xmlns:a16="http://schemas.microsoft.com/office/drawing/2014/main" id="{582CD7EF-8435-564C-A54E-C5300FC7AE01}"/>
                  </a:ext>
                </a:extLst>
              </p:cNvPr>
              <p:cNvSpPr txBox="1">
                <a:spLocks noChangeArrowheads="1"/>
              </p:cNvSpPr>
              <p:nvPr/>
            </p:nvSpPr>
            <p:spPr bwMode="auto">
              <a:xfrm>
                <a:off x="667" y="2162"/>
                <a:ext cx="500"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050" dirty="0">
                    <a:solidFill>
                      <a:prstClr val="black"/>
                    </a:solidFill>
                    <a:cs typeface="+mn-cs"/>
                  </a:rPr>
                  <a:t>flow: X</a:t>
                </a:r>
              </a:p>
              <a:p>
                <a:pPr defTabSz="685800" eaLnBrk="1" fontAlgn="auto" hangingPunct="1">
                  <a:spcBef>
                    <a:spcPts val="0"/>
                  </a:spcBef>
                  <a:spcAft>
                    <a:spcPts val="0"/>
                  </a:spcAft>
                  <a:defRPr/>
                </a:pPr>
                <a:r>
                  <a:rPr lang="en-US" altLang="en-US" sz="1050" dirty="0">
                    <a:solidFill>
                      <a:prstClr val="black"/>
                    </a:solidFill>
                    <a:cs typeface="+mn-cs"/>
                  </a:rPr>
                  <a:t>src: A</a:t>
                </a:r>
              </a:p>
              <a:p>
                <a:pPr defTabSz="685800" eaLnBrk="1" fontAlgn="auto" hangingPunct="1">
                  <a:spcBef>
                    <a:spcPts val="0"/>
                  </a:spcBef>
                  <a:spcAft>
                    <a:spcPts val="0"/>
                  </a:spcAft>
                  <a:defRPr/>
                </a:pPr>
                <a:r>
                  <a:rPr lang="en-US" altLang="en-US" sz="1050" dirty="0">
                    <a:solidFill>
                      <a:prstClr val="black"/>
                    </a:solidFill>
                    <a:cs typeface="+mn-cs"/>
                  </a:rPr>
                  <a:t>dest: F</a:t>
                </a: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r>
                  <a:rPr lang="en-US" altLang="en-US" sz="1050" dirty="0">
                    <a:solidFill>
                      <a:prstClr val="black"/>
                    </a:solidFill>
                    <a:cs typeface="+mn-cs"/>
                  </a:rPr>
                  <a:t>data</a:t>
                </a:r>
              </a:p>
            </p:txBody>
          </p:sp>
        </p:grpSp>
        <p:sp>
          <p:nvSpPr>
            <p:cNvPr id="315" name="Line 194">
              <a:extLst>
                <a:ext uri="{FF2B5EF4-FFF2-40B4-BE49-F238E27FC236}">
                  <a16:creationId xmlns:a16="http://schemas.microsoft.com/office/drawing/2014/main" id="{502430B4-5780-C542-8B2D-1CF5A6D0F224}"/>
                </a:ext>
              </a:extLst>
            </p:cNvPr>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16" name="Text Box 204">
              <a:extLst>
                <a:ext uri="{FF2B5EF4-FFF2-40B4-BE49-F238E27FC236}">
                  <a16:creationId xmlns:a16="http://schemas.microsoft.com/office/drawing/2014/main" id="{BF78DD92-AFFB-9349-A4B6-0E5E3DC0C488}"/>
                </a:ext>
              </a:extLst>
            </p:cNvPr>
            <p:cNvSpPr txBox="1">
              <a:spLocks noChangeArrowheads="1"/>
            </p:cNvSpPr>
            <p:nvPr/>
          </p:nvSpPr>
          <p:spPr bwMode="auto">
            <a:xfrm>
              <a:off x="1589" y="3690"/>
              <a:ext cx="55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200" dirty="0">
                  <a:solidFill>
                    <a:prstClr val="black"/>
                  </a:solidFill>
                  <a:cs typeface="+mn-cs"/>
                </a:rPr>
                <a:t>A-to-B:</a:t>
              </a:r>
            </a:p>
            <a:p>
              <a:pPr algn="ctr" defTabSz="685800" eaLnBrk="1" fontAlgn="auto" hangingPunct="1">
                <a:lnSpc>
                  <a:spcPct val="85000"/>
                </a:lnSpc>
                <a:spcBef>
                  <a:spcPts val="0"/>
                </a:spcBef>
                <a:spcAft>
                  <a:spcPts val="0"/>
                </a:spcAft>
                <a:defRPr/>
              </a:pPr>
              <a:r>
                <a:rPr lang="en-US" altLang="en-US" sz="1200" dirty="0">
                  <a:solidFill>
                    <a:prstClr val="black"/>
                  </a:solidFill>
                  <a:cs typeface="+mn-cs"/>
                </a:rPr>
                <a:t>IPv6</a:t>
              </a:r>
            </a:p>
          </p:txBody>
        </p:sp>
        <p:sp>
          <p:nvSpPr>
            <p:cNvPr id="317" name="Line 205">
              <a:extLst>
                <a:ext uri="{FF2B5EF4-FFF2-40B4-BE49-F238E27FC236}">
                  <a16:creationId xmlns:a16="http://schemas.microsoft.com/office/drawing/2014/main" id="{563E255C-9996-4045-82D6-10D683D9A50A}"/>
                </a:ext>
              </a:extLst>
            </p:cNvPr>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nvGrpSpPr>
          <p:cNvPr id="320" name="Group 353">
            <a:extLst>
              <a:ext uri="{FF2B5EF4-FFF2-40B4-BE49-F238E27FC236}">
                <a16:creationId xmlns:a16="http://schemas.microsoft.com/office/drawing/2014/main" id="{A328CA0B-F627-524F-A2DA-8DD10274F500}"/>
              </a:ext>
            </a:extLst>
          </p:cNvPr>
          <p:cNvGrpSpPr>
            <a:grpSpLocks/>
          </p:cNvGrpSpPr>
          <p:nvPr/>
        </p:nvGrpSpPr>
        <p:grpSpPr bwMode="auto">
          <a:xfrm>
            <a:off x="3763152" y="3330075"/>
            <a:ext cx="934640" cy="2515791"/>
            <a:chOff x="2209" y="2127"/>
            <a:chExt cx="785" cy="2113"/>
          </a:xfrm>
        </p:grpSpPr>
        <p:grpSp>
          <p:nvGrpSpPr>
            <p:cNvPr id="321" name="Group 216">
              <a:extLst>
                <a:ext uri="{FF2B5EF4-FFF2-40B4-BE49-F238E27FC236}">
                  <a16:creationId xmlns:a16="http://schemas.microsoft.com/office/drawing/2014/main" id="{B4FDDA2F-9F53-A94C-93FE-47EAA7C6BAC0}"/>
                </a:ext>
              </a:extLst>
            </p:cNvPr>
            <p:cNvGrpSpPr>
              <a:grpSpLocks/>
            </p:cNvGrpSpPr>
            <p:nvPr/>
          </p:nvGrpSpPr>
          <p:grpSpPr bwMode="auto">
            <a:xfrm>
              <a:off x="2262" y="2194"/>
              <a:ext cx="610" cy="1388"/>
              <a:chOff x="478" y="2082"/>
              <a:chExt cx="610" cy="1388"/>
            </a:xfrm>
          </p:grpSpPr>
          <p:sp>
            <p:nvSpPr>
              <p:cNvPr id="325" name="Rectangle 189">
                <a:extLst>
                  <a:ext uri="{FF2B5EF4-FFF2-40B4-BE49-F238E27FC236}">
                    <a16:creationId xmlns:a16="http://schemas.microsoft.com/office/drawing/2014/main" id="{70B74872-C217-FC41-88E4-62EA004C8BB5}"/>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grpSp>
            <p:nvGrpSpPr>
              <p:cNvPr id="326" name="Group 190">
                <a:extLst>
                  <a:ext uri="{FF2B5EF4-FFF2-40B4-BE49-F238E27FC236}">
                    <a16:creationId xmlns:a16="http://schemas.microsoft.com/office/drawing/2014/main" id="{CF809BF0-4E65-1B40-AB07-4F110FD0C354}"/>
                  </a:ext>
                </a:extLst>
              </p:cNvPr>
              <p:cNvGrpSpPr>
                <a:grpSpLocks/>
              </p:cNvGrpSpPr>
              <p:nvPr/>
            </p:nvGrpSpPr>
            <p:grpSpPr bwMode="auto">
              <a:xfrm>
                <a:off x="499" y="2471"/>
                <a:ext cx="532" cy="910"/>
                <a:chOff x="4869" y="143"/>
                <a:chExt cx="532" cy="910"/>
              </a:xfrm>
            </p:grpSpPr>
            <p:sp>
              <p:nvSpPr>
                <p:cNvPr id="328" name="Rectangle 191">
                  <a:extLst>
                    <a:ext uri="{FF2B5EF4-FFF2-40B4-BE49-F238E27FC236}">
                      <a16:creationId xmlns:a16="http://schemas.microsoft.com/office/drawing/2014/main" id="{A8B5E821-E51C-5E4F-B431-DA1FBAC1A13F}"/>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29" name="Text Box 192">
                  <a:extLst>
                    <a:ext uri="{FF2B5EF4-FFF2-40B4-BE49-F238E27FC236}">
                      <a16:creationId xmlns:a16="http://schemas.microsoft.com/office/drawing/2014/main" id="{35AB2FDE-8EF6-194F-8B89-3E69A80B07F1}"/>
                    </a:ext>
                  </a:extLst>
                </p:cNvPr>
                <p:cNvSpPr txBox="1">
                  <a:spLocks noChangeArrowheads="1"/>
                </p:cNvSpPr>
                <p:nvPr/>
              </p:nvSpPr>
              <p:spPr bwMode="auto">
                <a:xfrm>
                  <a:off x="4869" y="161"/>
                  <a:ext cx="532"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050" dirty="0">
                      <a:solidFill>
                        <a:prstClr val="black"/>
                      </a:solidFill>
                      <a:cs typeface="+mn-cs"/>
                    </a:rPr>
                    <a:t>Flow: X</a:t>
                  </a:r>
                </a:p>
                <a:p>
                  <a:pPr defTabSz="685800" eaLnBrk="1" fontAlgn="auto" hangingPunct="1">
                    <a:spcBef>
                      <a:spcPts val="0"/>
                    </a:spcBef>
                    <a:spcAft>
                      <a:spcPts val="0"/>
                    </a:spcAft>
                    <a:defRPr/>
                  </a:pPr>
                  <a:r>
                    <a:rPr lang="en-US" altLang="en-US" sz="1050" dirty="0">
                      <a:solidFill>
                        <a:prstClr val="black"/>
                      </a:solidFill>
                      <a:cs typeface="+mn-cs"/>
                    </a:rPr>
                    <a:t>Src: A</a:t>
                  </a:r>
                </a:p>
                <a:p>
                  <a:pPr defTabSz="685800" eaLnBrk="1" fontAlgn="auto" hangingPunct="1">
                    <a:spcBef>
                      <a:spcPts val="0"/>
                    </a:spcBef>
                    <a:spcAft>
                      <a:spcPts val="0"/>
                    </a:spcAft>
                    <a:defRPr/>
                  </a:pPr>
                  <a:r>
                    <a:rPr lang="en-US" altLang="en-US" sz="1050" dirty="0">
                      <a:solidFill>
                        <a:prstClr val="black"/>
                      </a:solidFill>
                      <a:cs typeface="+mn-cs"/>
                    </a:rPr>
                    <a:t>Dest: F</a:t>
                  </a: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r>
                    <a:rPr lang="en-US" altLang="en-US" sz="1050" dirty="0">
                      <a:solidFill>
                        <a:prstClr val="black"/>
                      </a:solidFill>
                      <a:cs typeface="+mn-cs"/>
                    </a:rPr>
                    <a:t>data</a:t>
                  </a:r>
                </a:p>
              </p:txBody>
            </p:sp>
          </p:grpSp>
          <p:sp>
            <p:nvSpPr>
              <p:cNvPr id="327" name="Text Box 193">
                <a:extLst>
                  <a:ext uri="{FF2B5EF4-FFF2-40B4-BE49-F238E27FC236}">
                    <a16:creationId xmlns:a16="http://schemas.microsoft.com/office/drawing/2014/main" id="{2B7B6EF8-F396-7A49-BF06-3BB5819D48AC}"/>
                  </a:ext>
                </a:extLst>
              </p:cNvPr>
              <p:cNvSpPr txBox="1">
                <a:spLocks noChangeArrowheads="1"/>
              </p:cNvSpPr>
              <p:nvPr/>
            </p:nvSpPr>
            <p:spPr bwMode="auto">
              <a:xfrm>
                <a:off x="481" y="2082"/>
                <a:ext cx="6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white"/>
                    </a:solidFill>
                    <a:cs typeface="+mn-cs"/>
                  </a:rPr>
                  <a:t>src:B</a:t>
                </a:r>
              </a:p>
              <a:p>
                <a:pPr defTabSz="685800" eaLnBrk="1" fontAlgn="auto" hangingPunct="1">
                  <a:spcBef>
                    <a:spcPts val="0"/>
                  </a:spcBef>
                  <a:spcAft>
                    <a:spcPts val="0"/>
                  </a:spcAft>
                  <a:defRPr/>
                </a:pPr>
                <a:r>
                  <a:rPr lang="en-US" altLang="en-US" sz="1350" dirty="0">
                    <a:solidFill>
                      <a:prstClr val="white"/>
                    </a:solidFill>
                    <a:cs typeface="+mn-cs"/>
                  </a:rPr>
                  <a:t>dest: E</a:t>
                </a:r>
              </a:p>
            </p:txBody>
          </p:sp>
        </p:grpSp>
        <p:sp>
          <p:nvSpPr>
            <p:cNvPr id="322" name="Line 195">
              <a:extLst>
                <a:ext uri="{FF2B5EF4-FFF2-40B4-BE49-F238E27FC236}">
                  <a16:creationId xmlns:a16="http://schemas.microsoft.com/office/drawing/2014/main" id="{8310E25A-1203-8D49-8C94-6972726DCA5F}"/>
                </a:ext>
              </a:extLst>
            </p:cNvPr>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23" name="Text Box 208">
              <a:extLst>
                <a:ext uri="{FF2B5EF4-FFF2-40B4-BE49-F238E27FC236}">
                  <a16:creationId xmlns:a16="http://schemas.microsoft.com/office/drawing/2014/main" id="{DF910F24-596F-2549-BDA0-45F975CF1772}"/>
                </a:ext>
              </a:extLst>
            </p:cNvPr>
            <p:cNvSpPr txBox="1">
              <a:spLocks noChangeArrowheads="1"/>
            </p:cNvSpPr>
            <p:nvPr/>
          </p:nvSpPr>
          <p:spPr bwMode="auto">
            <a:xfrm>
              <a:off x="2209" y="3767"/>
              <a:ext cx="78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200" dirty="0">
                  <a:solidFill>
                    <a:prstClr val="black"/>
                  </a:solidFill>
                  <a:cs typeface="+mn-cs"/>
                </a:rPr>
                <a:t>B-to-C:</a:t>
              </a:r>
            </a:p>
            <a:p>
              <a:pPr algn="ctr" defTabSz="685800" eaLnBrk="1" fontAlgn="auto" hangingPunct="1">
                <a:lnSpc>
                  <a:spcPct val="85000"/>
                </a:lnSpc>
                <a:spcBef>
                  <a:spcPts val="0"/>
                </a:spcBef>
                <a:spcAft>
                  <a:spcPts val="0"/>
                </a:spcAft>
                <a:defRPr/>
              </a:pPr>
              <a:r>
                <a:rPr lang="en-US" altLang="en-US" sz="1200" dirty="0">
                  <a:solidFill>
                    <a:prstClr val="black"/>
                  </a:solidFill>
                  <a:cs typeface="+mn-cs"/>
                </a:rPr>
                <a:t>IPv6 inside</a:t>
              </a:r>
            </a:p>
            <a:p>
              <a:pPr algn="ctr" defTabSz="685800" eaLnBrk="1" fontAlgn="auto" hangingPunct="1">
                <a:lnSpc>
                  <a:spcPct val="85000"/>
                </a:lnSpc>
                <a:spcBef>
                  <a:spcPts val="0"/>
                </a:spcBef>
                <a:spcAft>
                  <a:spcPts val="0"/>
                </a:spcAft>
                <a:defRPr/>
              </a:pPr>
              <a:r>
                <a:rPr lang="en-US" altLang="en-US" sz="1200" dirty="0">
                  <a:solidFill>
                    <a:prstClr val="black"/>
                  </a:solidFill>
                  <a:cs typeface="+mn-cs"/>
                </a:rPr>
                <a:t>IPv4</a:t>
              </a:r>
            </a:p>
          </p:txBody>
        </p:sp>
        <p:sp>
          <p:nvSpPr>
            <p:cNvPr id="324" name="Line 209">
              <a:extLst>
                <a:ext uri="{FF2B5EF4-FFF2-40B4-BE49-F238E27FC236}">
                  <a16:creationId xmlns:a16="http://schemas.microsoft.com/office/drawing/2014/main" id="{770F9B39-DA00-7740-A72A-70BC8C220591}"/>
                </a:ext>
              </a:extLst>
            </p:cNvPr>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grpSp>
        <p:nvGrpSpPr>
          <p:cNvPr id="330" name="Group 355">
            <a:extLst>
              <a:ext uri="{FF2B5EF4-FFF2-40B4-BE49-F238E27FC236}">
                <a16:creationId xmlns:a16="http://schemas.microsoft.com/office/drawing/2014/main" id="{1860701B-D666-A942-B647-446429C42779}"/>
              </a:ext>
            </a:extLst>
          </p:cNvPr>
          <p:cNvGrpSpPr>
            <a:grpSpLocks/>
          </p:cNvGrpSpPr>
          <p:nvPr/>
        </p:nvGrpSpPr>
        <p:grpSpPr bwMode="auto">
          <a:xfrm>
            <a:off x="6503016" y="3332457"/>
            <a:ext cx="685800" cy="2274093"/>
            <a:chOff x="4251" y="2129"/>
            <a:chExt cx="576" cy="1910"/>
          </a:xfrm>
        </p:grpSpPr>
        <p:sp>
          <p:nvSpPr>
            <p:cNvPr id="331" name="Line 197">
              <a:extLst>
                <a:ext uri="{FF2B5EF4-FFF2-40B4-BE49-F238E27FC236}">
                  <a16:creationId xmlns:a16="http://schemas.microsoft.com/office/drawing/2014/main" id="{9838CAC1-9152-ED45-9E04-F02ADCA7725C}"/>
                </a:ext>
              </a:extLst>
            </p:cNvPr>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32" name="Text Box 206">
              <a:extLst>
                <a:ext uri="{FF2B5EF4-FFF2-40B4-BE49-F238E27FC236}">
                  <a16:creationId xmlns:a16="http://schemas.microsoft.com/office/drawing/2014/main" id="{0791224F-29E6-2344-A509-946FF13DB5AB}"/>
                </a:ext>
              </a:extLst>
            </p:cNvPr>
            <p:cNvSpPr txBox="1">
              <a:spLocks noChangeArrowheads="1"/>
            </p:cNvSpPr>
            <p:nvPr/>
          </p:nvSpPr>
          <p:spPr bwMode="auto">
            <a:xfrm>
              <a:off x="4276" y="3698"/>
              <a:ext cx="55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200" dirty="0">
                  <a:solidFill>
                    <a:prstClr val="black"/>
                  </a:solidFill>
                  <a:cs typeface="+mn-cs"/>
                </a:rPr>
                <a:t>E-to-F:</a:t>
              </a:r>
            </a:p>
            <a:p>
              <a:pPr algn="ctr" defTabSz="685800" eaLnBrk="1" fontAlgn="auto" hangingPunct="1">
                <a:lnSpc>
                  <a:spcPct val="85000"/>
                </a:lnSpc>
                <a:spcBef>
                  <a:spcPts val="0"/>
                </a:spcBef>
                <a:spcAft>
                  <a:spcPts val="0"/>
                </a:spcAft>
                <a:defRPr/>
              </a:pPr>
              <a:r>
                <a:rPr lang="en-US" altLang="en-US" sz="1200" dirty="0">
                  <a:solidFill>
                    <a:prstClr val="black"/>
                  </a:solidFill>
                  <a:cs typeface="+mn-cs"/>
                </a:rPr>
                <a:t>IPv6</a:t>
              </a:r>
            </a:p>
          </p:txBody>
        </p:sp>
        <p:sp>
          <p:nvSpPr>
            <p:cNvPr id="333" name="Line 207">
              <a:extLst>
                <a:ext uri="{FF2B5EF4-FFF2-40B4-BE49-F238E27FC236}">
                  <a16:creationId xmlns:a16="http://schemas.microsoft.com/office/drawing/2014/main" id="{8802785F-9EA9-AC4C-866D-E933ACDFA815}"/>
                </a:ext>
              </a:extLst>
            </p:cNvPr>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nvGrpSpPr>
            <p:cNvPr id="334" name="Group 213">
              <a:extLst>
                <a:ext uri="{FF2B5EF4-FFF2-40B4-BE49-F238E27FC236}">
                  <a16:creationId xmlns:a16="http://schemas.microsoft.com/office/drawing/2014/main" id="{00A04B74-FADB-AF47-AE24-A5BC92AC0F69}"/>
                </a:ext>
              </a:extLst>
            </p:cNvPr>
            <p:cNvGrpSpPr>
              <a:grpSpLocks/>
            </p:cNvGrpSpPr>
            <p:nvPr/>
          </p:nvGrpSpPr>
          <p:grpSpPr bwMode="auto">
            <a:xfrm>
              <a:off x="4251" y="2205"/>
              <a:ext cx="500" cy="917"/>
              <a:chOff x="643" y="2144"/>
              <a:chExt cx="500" cy="917"/>
            </a:xfrm>
          </p:grpSpPr>
          <p:sp>
            <p:nvSpPr>
              <p:cNvPr id="335" name="Rectangle 214">
                <a:extLst>
                  <a:ext uri="{FF2B5EF4-FFF2-40B4-BE49-F238E27FC236}">
                    <a16:creationId xmlns:a16="http://schemas.microsoft.com/office/drawing/2014/main" id="{92ABE520-4D89-5243-B8E0-AA1832554DE2}"/>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36" name="Text Box 215">
                <a:extLst>
                  <a:ext uri="{FF2B5EF4-FFF2-40B4-BE49-F238E27FC236}">
                    <a16:creationId xmlns:a16="http://schemas.microsoft.com/office/drawing/2014/main" id="{8DB6921A-514A-DF40-AA1D-5E33B5A17AC8}"/>
                  </a:ext>
                </a:extLst>
              </p:cNvPr>
              <p:cNvSpPr txBox="1">
                <a:spLocks noChangeArrowheads="1"/>
              </p:cNvSpPr>
              <p:nvPr/>
            </p:nvSpPr>
            <p:spPr bwMode="auto">
              <a:xfrm>
                <a:off x="643" y="2169"/>
                <a:ext cx="500"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050" dirty="0">
                    <a:solidFill>
                      <a:prstClr val="black"/>
                    </a:solidFill>
                    <a:cs typeface="+mn-cs"/>
                  </a:rPr>
                  <a:t>flow: X</a:t>
                </a:r>
              </a:p>
              <a:p>
                <a:pPr defTabSz="685800" eaLnBrk="1" fontAlgn="auto" hangingPunct="1">
                  <a:spcBef>
                    <a:spcPts val="0"/>
                  </a:spcBef>
                  <a:spcAft>
                    <a:spcPts val="0"/>
                  </a:spcAft>
                  <a:defRPr/>
                </a:pPr>
                <a:r>
                  <a:rPr lang="en-US" altLang="en-US" sz="1050" dirty="0">
                    <a:solidFill>
                      <a:prstClr val="black"/>
                    </a:solidFill>
                    <a:cs typeface="+mn-cs"/>
                  </a:rPr>
                  <a:t>src: A</a:t>
                </a:r>
              </a:p>
              <a:p>
                <a:pPr defTabSz="685800" eaLnBrk="1" fontAlgn="auto" hangingPunct="1">
                  <a:spcBef>
                    <a:spcPts val="0"/>
                  </a:spcBef>
                  <a:spcAft>
                    <a:spcPts val="0"/>
                  </a:spcAft>
                  <a:defRPr/>
                </a:pPr>
                <a:r>
                  <a:rPr lang="en-US" altLang="en-US" sz="1050" dirty="0">
                    <a:solidFill>
                      <a:prstClr val="black"/>
                    </a:solidFill>
                    <a:cs typeface="+mn-cs"/>
                  </a:rPr>
                  <a:t>dest: F</a:t>
                </a: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r>
                  <a:rPr lang="en-US" altLang="en-US" sz="1050" dirty="0">
                    <a:solidFill>
                      <a:prstClr val="black"/>
                    </a:solidFill>
                    <a:cs typeface="+mn-cs"/>
                  </a:rPr>
                  <a:t>data</a:t>
                </a:r>
              </a:p>
            </p:txBody>
          </p:sp>
        </p:grpSp>
      </p:grpSp>
      <p:grpSp>
        <p:nvGrpSpPr>
          <p:cNvPr id="337" name="Group 354">
            <a:extLst>
              <a:ext uri="{FF2B5EF4-FFF2-40B4-BE49-F238E27FC236}">
                <a16:creationId xmlns:a16="http://schemas.microsoft.com/office/drawing/2014/main" id="{AEF5EEBA-1CC2-1D45-968E-5F8EE015BEB7}"/>
              </a:ext>
            </a:extLst>
          </p:cNvPr>
          <p:cNvGrpSpPr>
            <a:grpSpLocks/>
          </p:cNvGrpSpPr>
          <p:nvPr/>
        </p:nvGrpSpPr>
        <p:grpSpPr bwMode="auto">
          <a:xfrm>
            <a:off x="5591002" y="3331266"/>
            <a:ext cx="934641" cy="2524125"/>
            <a:chOff x="3485" y="2128"/>
            <a:chExt cx="785" cy="2120"/>
          </a:xfrm>
        </p:grpSpPr>
        <p:sp>
          <p:nvSpPr>
            <p:cNvPr id="338" name="Line 196">
              <a:extLst>
                <a:ext uri="{FF2B5EF4-FFF2-40B4-BE49-F238E27FC236}">
                  <a16:creationId xmlns:a16="http://schemas.microsoft.com/office/drawing/2014/main" id="{ACF5DC03-9E4C-804F-8AE9-B7190FB2EA8F}"/>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sp>
          <p:nvSpPr>
            <p:cNvPr id="339" name="Text Box 210">
              <a:extLst>
                <a:ext uri="{FF2B5EF4-FFF2-40B4-BE49-F238E27FC236}">
                  <a16:creationId xmlns:a16="http://schemas.microsoft.com/office/drawing/2014/main" id="{700C4A8D-C752-F544-9167-054CECEB980A}"/>
                </a:ext>
              </a:extLst>
            </p:cNvPr>
            <p:cNvSpPr txBox="1">
              <a:spLocks noChangeArrowheads="1"/>
            </p:cNvSpPr>
            <p:nvPr/>
          </p:nvSpPr>
          <p:spPr bwMode="auto">
            <a:xfrm>
              <a:off x="3485" y="3775"/>
              <a:ext cx="78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ct val="85000"/>
                </a:lnSpc>
                <a:spcBef>
                  <a:spcPts val="0"/>
                </a:spcBef>
                <a:spcAft>
                  <a:spcPts val="0"/>
                </a:spcAft>
                <a:defRPr/>
              </a:pPr>
              <a:r>
                <a:rPr lang="en-US" altLang="en-US" sz="1200" dirty="0">
                  <a:solidFill>
                    <a:prstClr val="black"/>
                  </a:solidFill>
                  <a:cs typeface="+mn-cs"/>
                </a:rPr>
                <a:t>B-to-C:</a:t>
              </a:r>
            </a:p>
            <a:p>
              <a:pPr algn="ctr" defTabSz="685800" eaLnBrk="1" fontAlgn="auto" hangingPunct="1">
                <a:lnSpc>
                  <a:spcPct val="85000"/>
                </a:lnSpc>
                <a:spcBef>
                  <a:spcPts val="0"/>
                </a:spcBef>
                <a:spcAft>
                  <a:spcPts val="0"/>
                </a:spcAft>
                <a:defRPr/>
              </a:pPr>
              <a:r>
                <a:rPr lang="en-US" altLang="en-US" sz="1200" dirty="0">
                  <a:solidFill>
                    <a:prstClr val="black"/>
                  </a:solidFill>
                  <a:cs typeface="+mn-cs"/>
                </a:rPr>
                <a:t>IPv6 inside</a:t>
              </a:r>
            </a:p>
            <a:p>
              <a:pPr algn="ctr" defTabSz="685800" eaLnBrk="1" fontAlgn="auto" hangingPunct="1">
                <a:lnSpc>
                  <a:spcPct val="85000"/>
                </a:lnSpc>
                <a:spcBef>
                  <a:spcPts val="0"/>
                </a:spcBef>
                <a:spcAft>
                  <a:spcPts val="0"/>
                </a:spcAft>
                <a:defRPr/>
              </a:pPr>
              <a:r>
                <a:rPr lang="en-US" altLang="en-US" sz="1200" dirty="0">
                  <a:solidFill>
                    <a:prstClr val="black"/>
                  </a:solidFill>
                  <a:cs typeface="+mn-cs"/>
                </a:rPr>
                <a:t>IPv4</a:t>
              </a:r>
            </a:p>
          </p:txBody>
        </p:sp>
        <p:sp>
          <p:nvSpPr>
            <p:cNvPr id="340" name="Line 211">
              <a:extLst>
                <a:ext uri="{FF2B5EF4-FFF2-40B4-BE49-F238E27FC236}">
                  <a16:creationId xmlns:a16="http://schemas.microsoft.com/office/drawing/2014/main" id="{18667784-6243-834D-8EEA-D006E122B854}"/>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1" fontAlgn="auto" hangingPunct="1">
                <a:spcBef>
                  <a:spcPts val="0"/>
                </a:spcBef>
                <a:spcAft>
                  <a:spcPts val="0"/>
                </a:spcAft>
                <a:defRPr/>
              </a:pPr>
              <a:endParaRPr lang="en-US" sz="1350" dirty="0">
                <a:solidFill>
                  <a:prstClr val="black"/>
                </a:solidFill>
                <a:latin typeface="Calibri" panose="020F0502020204030204"/>
                <a:ea typeface="+mn-ea"/>
                <a:cs typeface="+mn-cs"/>
              </a:endParaRPr>
            </a:p>
          </p:txBody>
        </p:sp>
        <p:grpSp>
          <p:nvGrpSpPr>
            <p:cNvPr id="341" name="Group 217">
              <a:extLst>
                <a:ext uri="{FF2B5EF4-FFF2-40B4-BE49-F238E27FC236}">
                  <a16:creationId xmlns:a16="http://schemas.microsoft.com/office/drawing/2014/main" id="{FF2C4C60-AABF-3B4E-B780-B25D35F6F447}"/>
                </a:ext>
              </a:extLst>
            </p:cNvPr>
            <p:cNvGrpSpPr>
              <a:grpSpLocks/>
            </p:cNvGrpSpPr>
            <p:nvPr/>
          </p:nvGrpSpPr>
          <p:grpSpPr bwMode="auto">
            <a:xfrm>
              <a:off x="3558" y="2220"/>
              <a:ext cx="610" cy="1388"/>
              <a:chOff x="478" y="2082"/>
              <a:chExt cx="610" cy="1388"/>
            </a:xfrm>
          </p:grpSpPr>
          <p:sp>
            <p:nvSpPr>
              <p:cNvPr id="342" name="Rectangle 218">
                <a:extLst>
                  <a:ext uri="{FF2B5EF4-FFF2-40B4-BE49-F238E27FC236}">
                    <a16:creationId xmlns:a16="http://schemas.microsoft.com/office/drawing/2014/main" id="{0FAC5552-F17D-B849-AA73-E78F0E6B9790}"/>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grpSp>
            <p:nvGrpSpPr>
              <p:cNvPr id="343" name="Group 219">
                <a:extLst>
                  <a:ext uri="{FF2B5EF4-FFF2-40B4-BE49-F238E27FC236}">
                    <a16:creationId xmlns:a16="http://schemas.microsoft.com/office/drawing/2014/main" id="{DD102A9F-6EC4-4241-BD0B-7E5E1621B859}"/>
                  </a:ext>
                </a:extLst>
              </p:cNvPr>
              <p:cNvGrpSpPr>
                <a:grpSpLocks/>
              </p:cNvGrpSpPr>
              <p:nvPr/>
            </p:nvGrpSpPr>
            <p:grpSpPr bwMode="auto">
              <a:xfrm>
                <a:off x="499" y="2471"/>
                <a:ext cx="532" cy="910"/>
                <a:chOff x="4869" y="143"/>
                <a:chExt cx="532" cy="910"/>
              </a:xfrm>
            </p:grpSpPr>
            <p:sp>
              <p:nvSpPr>
                <p:cNvPr id="345" name="Rectangle 220">
                  <a:extLst>
                    <a:ext uri="{FF2B5EF4-FFF2-40B4-BE49-F238E27FC236}">
                      <a16:creationId xmlns:a16="http://schemas.microsoft.com/office/drawing/2014/main" id="{2A2FB562-2D33-8042-ADAD-FFE91DA662B3}"/>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endParaRPr lang="en-US" altLang="en-US" sz="1350" dirty="0">
                    <a:solidFill>
                      <a:prstClr val="black"/>
                    </a:solidFill>
                    <a:cs typeface="+mn-cs"/>
                  </a:endParaRPr>
                </a:p>
              </p:txBody>
            </p:sp>
            <p:sp>
              <p:nvSpPr>
                <p:cNvPr id="346" name="Text Box 221">
                  <a:extLst>
                    <a:ext uri="{FF2B5EF4-FFF2-40B4-BE49-F238E27FC236}">
                      <a16:creationId xmlns:a16="http://schemas.microsoft.com/office/drawing/2014/main" id="{E5FF5A8B-3342-274C-8146-5A2A1B7BC2CE}"/>
                    </a:ext>
                  </a:extLst>
                </p:cNvPr>
                <p:cNvSpPr txBox="1">
                  <a:spLocks noChangeArrowheads="1"/>
                </p:cNvSpPr>
                <p:nvPr/>
              </p:nvSpPr>
              <p:spPr bwMode="auto">
                <a:xfrm>
                  <a:off x="4869" y="161"/>
                  <a:ext cx="532"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050" dirty="0">
                      <a:solidFill>
                        <a:prstClr val="black"/>
                      </a:solidFill>
                      <a:cs typeface="+mn-cs"/>
                    </a:rPr>
                    <a:t>Flow: X</a:t>
                  </a:r>
                </a:p>
                <a:p>
                  <a:pPr defTabSz="685800" eaLnBrk="1" fontAlgn="auto" hangingPunct="1">
                    <a:spcBef>
                      <a:spcPts val="0"/>
                    </a:spcBef>
                    <a:spcAft>
                      <a:spcPts val="0"/>
                    </a:spcAft>
                    <a:defRPr/>
                  </a:pPr>
                  <a:r>
                    <a:rPr lang="en-US" altLang="en-US" sz="1050" dirty="0">
                      <a:solidFill>
                        <a:prstClr val="black"/>
                      </a:solidFill>
                      <a:cs typeface="+mn-cs"/>
                    </a:rPr>
                    <a:t>Src: A</a:t>
                  </a:r>
                </a:p>
                <a:p>
                  <a:pPr defTabSz="685800" eaLnBrk="1" fontAlgn="auto" hangingPunct="1">
                    <a:spcBef>
                      <a:spcPts val="0"/>
                    </a:spcBef>
                    <a:spcAft>
                      <a:spcPts val="0"/>
                    </a:spcAft>
                    <a:defRPr/>
                  </a:pPr>
                  <a:r>
                    <a:rPr lang="en-US" altLang="en-US" sz="1050" dirty="0">
                      <a:solidFill>
                        <a:prstClr val="black"/>
                      </a:solidFill>
                      <a:cs typeface="+mn-cs"/>
                    </a:rPr>
                    <a:t>Dest: F</a:t>
                  </a: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endParaRPr lang="en-US" altLang="en-US" sz="1050" dirty="0">
                    <a:solidFill>
                      <a:prstClr val="black"/>
                    </a:solidFill>
                    <a:cs typeface="+mn-cs"/>
                  </a:endParaRPr>
                </a:p>
                <a:p>
                  <a:pPr defTabSz="685800" eaLnBrk="1" fontAlgn="auto" hangingPunct="1">
                    <a:spcBef>
                      <a:spcPts val="0"/>
                    </a:spcBef>
                    <a:spcAft>
                      <a:spcPts val="0"/>
                    </a:spcAft>
                    <a:defRPr/>
                  </a:pPr>
                  <a:r>
                    <a:rPr lang="en-US" altLang="en-US" sz="1050" dirty="0">
                      <a:solidFill>
                        <a:prstClr val="black"/>
                      </a:solidFill>
                      <a:cs typeface="+mn-cs"/>
                    </a:rPr>
                    <a:t>data</a:t>
                  </a:r>
                </a:p>
              </p:txBody>
            </p:sp>
          </p:grpSp>
          <p:sp>
            <p:nvSpPr>
              <p:cNvPr id="344" name="Text Box 222">
                <a:extLst>
                  <a:ext uri="{FF2B5EF4-FFF2-40B4-BE49-F238E27FC236}">
                    <a16:creationId xmlns:a16="http://schemas.microsoft.com/office/drawing/2014/main" id="{8FCCEF0D-286B-C44E-BA22-94BF032AFDCB}"/>
                  </a:ext>
                </a:extLst>
              </p:cNvPr>
              <p:cNvSpPr txBox="1">
                <a:spLocks noChangeArrowheads="1"/>
              </p:cNvSpPr>
              <p:nvPr/>
            </p:nvSpPr>
            <p:spPr bwMode="auto">
              <a:xfrm>
                <a:off x="481" y="2082"/>
                <a:ext cx="6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350" dirty="0">
                    <a:solidFill>
                      <a:prstClr val="white"/>
                    </a:solidFill>
                    <a:cs typeface="+mn-cs"/>
                  </a:rPr>
                  <a:t>src:B</a:t>
                </a:r>
              </a:p>
              <a:p>
                <a:pPr defTabSz="685800" eaLnBrk="1" fontAlgn="auto" hangingPunct="1">
                  <a:spcBef>
                    <a:spcPts val="0"/>
                  </a:spcBef>
                  <a:spcAft>
                    <a:spcPts val="0"/>
                  </a:spcAft>
                  <a:defRPr/>
                </a:pPr>
                <a:r>
                  <a:rPr lang="en-US" altLang="en-US" sz="1350" dirty="0">
                    <a:solidFill>
                      <a:prstClr val="white"/>
                    </a:solidFill>
                    <a:cs typeface="+mn-cs"/>
                  </a:rPr>
                  <a:t>dest: E</a:t>
                </a:r>
              </a:p>
            </p:txBody>
          </p:sp>
        </p:grpSp>
      </p:grpSp>
      <p:sp>
        <p:nvSpPr>
          <p:cNvPr id="2" name="Rectangle 1">
            <a:extLst>
              <a:ext uri="{FF2B5EF4-FFF2-40B4-BE49-F238E27FC236}">
                <a16:creationId xmlns:a16="http://schemas.microsoft.com/office/drawing/2014/main" id="{F10D6C81-F7CD-4C46-8149-0FAE399F43DE}"/>
              </a:ext>
            </a:extLst>
          </p:cNvPr>
          <p:cNvSpPr/>
          <p:nvPr/>
        </p:nvSpPr>
        <p:spPr>
          <a:xfrm>
            <a:off x="4050661" y="1999428"/>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a:extLst>
              <a:ext uri="{FF2B5EF4-FFF2-40B4-BE49-F238E27FC236}">
                <a16:creationId xmlns:a16="http://schemas.microsoft.com/office/drawing/2014/main" id="{30D76FC4-6C07-EB4A-BCF2-E2B2EEF8B9EB}"/>
              </a:ext>
            </a:extLst>
          </p:cNvPr>
          <p:cNvSpPr/>
          <p:nvPr/>
        </p:nvSpPr>
        <p:spPr>
          <a:xfrm>
            <a:off x="6101730" y="2012586"/>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ectangle 162">
            <a:extLst>
              <a:ext uri="{FF2B5EF4-FFF2-40B4-BE49-F238E27FC236}">
                <a16:creationId xmlns:a16="http://schemas.microsoft.com/office/drawing/2014/main" id="{BB8DC798-AC4D-764E-B057-214B9D5D3927}"/>
              </a:ext>
            </a:extLst>
          </p:cNvPr>
          <p:cNvSpPr/>
          <p:nvPr/>
        </p:nvSpPr>
        <p:spPr>
          <a:xfrm>
            <a:off x="4056417" y="2836532"/>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a:extLst>
              <a:ext uri="{FF2B5EF4-FFF2-40B4-BE49-F238E27FC236}">
                <a16:creationId xmlns:a16="http://schemas.microsoft.com/office/drawing/2014/main" id="{92559629-838F-3942-9672-3BDCF8B24153}"/>
              </a:ext>
            </a:extLst>
          </p:cNvPr>
          <p:cNvSpPr/>
          <p:nvPr/>
        </p:nvSpPr>
        <p:spPr>
          <a:xfrm>
            <a:off x="6092685" y="2854623"/>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ED068552-57F0-AF4C-8DA3-019ACF254CBF}"/>
              </a:ext>
            </a:extLst>
          </p:cNvPr>
          <p:cNvGrpSpPr/>
          <p:nvPr/>
        </p:nvGrpSpPr>
        <p:grpSpPr>
          <a:xfrm>
            <a:off x="963847" y="3408128"/>
            <a:ext cx="6068585" cy="1565053"/>
            <a:chOff x="-2159111" y="3797410"/>
            <a:chExt cx="8091447" cy="2086736"/>
          </a:xfrm>
        </p:grpSpPr>
        <p:grpSp>
          <p:nvGrpSpPr>
            <p:cNvPr id="17" name="Group 16">
              <a:extLst>
                <a:ext uri="{FF2B5EF4-FFF2-40B4-BE49-F238E27FC236}">
                  <a16:creationId xmlns:a16="http://schemas.microsoft.com/office/drawing/2014/main" id="{BE531892-4CBC-8C43-A56C-AA850071412B}"/>
                </a:ext>
              </a:extLst>
            </p:cNvPr>
            <p:cNvGrpSpPr/>
            <p:nvPr/>
          </p:nvGrpSpPr>
          <p:grpSpPr>
            <a:xfrm>
              <a:off x="-2159111" y="3797410"/>
              <a:ext cx="8091447" cy="2086736"/>
              <a:chOff x="1300369" y="3385930"/>
              <a:chExt cx="8091447" cy="2086736"/>
            </a:xfrm>
          </p:grpSpPr>
          <p:grpSp>
            <p:nvGrpSpPr>
              <p:cNvPr id="16" name="Group 15">
                <a:extLst>
                  <a:ext uri="{FF2B5EF4-FFF2-40B4-BE49-F238E27FC236}">
                    <a16:creationId xmlns:a16="http://schemas.microsoft.com/office/drawing/2014/main" id="{45CCC299-2C28-0048-B84B-B11820EAC0CD}"/>
                  </a:ext>
                </a:extLst>
              </p:cNvPr>
              <p:cNvGrpSpPr/>
              <p:nvPr/>
            </p:nvGrpSpPr>
            <p:grpSpPr>
              <a:xfrm>
                <a:off x="1300369" y="3385930"/>
                <a:ext cx="8091447" cy="2086736"/>
                <a:chOff x="1300369" y="3385930"/>
                <a:chExt cx="8091447" cy="2086736"/>
              </a:xfrm>
            </p:grpSpPr>
            <p:sp>
              <p:nvSpPr>
                <p:cNvPr id="8" name="Oval 7">
                  <a:extLst>
                    <a:ext uri="{FF2B5EF4-FFF2-40B4-BE49-F238E27FC236}">
                      <a16:creationId xmlns:a16="http://schemas.microsoft.com/office/drawing/2014/main" id="{7AB1942A-9DAD-1745-8163-6ABEF5D1D8C1}"/>
                    </a:ext>
                  </a:extLst>
                </p:cNvPr>
                <p:cNvSpPr/>
                <p:nvPr/>
              </p:nvSpPr>
              <p:spPr>
                <a:xfrm>
                  <a:off x="4108174" y="3670852"/>
                  <a:ext cx="715617" cy="5300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48" name="Oval 347">
                  <a:extLst>
                    <a:ext uri="{FF2B5EF4-FFF2-40B4-BE49-F238E27FC236}">
                      <a16:creationId xmlns:a16="http://schemas.microsoft.com/office/drawing/2014/main" id="{A1900E9C-BBC0-3445-AD24-FF5DCAD23CF4}"/>
                    </a:ext>
                  </a:extLst>
                </p:cNvPr>
                <p:cNvSpPr/>
                <p:nvPr/>
              </p:nvSpPr>
              <p:spPr>
                <a:xfrm>
                  <a:off x="5044440" y="338593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49" name="Oval 348">
                  <a:extLst>
                    <a:ext uri="{FF2B5EF4-FFF2-40B4-BE49-F238E27FC236}">
                      <a16:creationId xmlns:a16="http://schemas.microsoft.com/office/drawing/2014/main" id="{0C87EC48-1316-A84D-8E62-504A6DA4E80B}"/>
                    </a:ext>
                  </a:extLst>
                </p:cNvPr>
                <p:cNvSpPr/>
                <p:nvPr/>
              </p:nvSpPr>
              <p:spPr>
                <a:xfrm>
                  <a:off x="7533861" y="3432312"/>
                  <a:ext cx="974035"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50" name="Oval 349">
                  <a:extLst>
                    <a:ext uri="{FF2B5EF4-FFF2-40B4-BE49-F238E27FC236}">
                      <a16:creationId xmlns:a16="http://schemas.microsoft.com/office/drawing/2014/main" id="{EF61C189-2330-9440-9F7E-120291CCA148}"/>
                    </a:ext>
                  </a:extLst>
                </p:cNvPr>
                <p:cNvSpPr/>
                <p:nvPr/>
              </p:nvSpPr>
              <p:spPr>
                <a:xfrm>
                  <a:off x="8676199" y="3678803"/>
                  <a:ext cx="715617" cy="54267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 name="TextBox 8">
                  <a:extLst>
                    <a:ext uri="{FF2B5EF4-FFF2-40B4-BE49-F238E27FC236}">
                      <a16:creationId xmlns:a16="http://schemas.microsoft.com/office/drawing/2014/main" id="{AD10F548-95FC-9F46-8B84-BCF5664002EC}"/>
                    </a:ext>
                  </a:extLst>
                </p:cNvPr>
                <p:cNvSpPr txBox="1"/>
                <p:nvPr/>
              </p:nvSpPr>
              <p:spPr>
                <a:xfrm>
                  <a:off x="1300369" y="4426226"/>
                  <a:ext cx="1933161" cy="1046440"/>
                </a:xfrm>
                <a:prstGeom prst="rect">
                  <a:avLst/>
                </a:prstGeom>
                <a:noFill/>
              </p:spPr>
              <p:txBody>
                <a:bodyPr wrap="square" rtlCol="0">
                  <a:spAutoFit/>
                </a:bodyPr>
                <a:lstStyle/>
                <a:p>
                  <a:pPr algn="r" defTabSz="685800" eaLnBrk="1" fontAlgn="auto" hangingPunct="1">
                    <a:spcBef>
                      <a:spcPts val="0"/>
                    </a:spcBef>
                    <a:spcAft>
                      <a:spcPts val="0"/>
                    </a:spcAft>
                    <a:defRPr/>
                  </a:pPr>
                  <a:r>
                    <a:rPr lang="en-US" sz="1500" dirty="0">
                      <a:solidFill>
                        <a:prstClr val="black"/>
                      </a:solidFill>
                      <a:latin typeface="Calibri" panose="020F0502020204030204"/>
                      <a:ea typeface="+mn-ea"/>
                      <a:cs typeface="+mn-cs"/>
                    </a:rPr>
                    <a:t>Note source and destination addresses!</a:t>
                  </a:r>
                </a:p>
              </p:txBody>
            </p:sp>
            <p:cxnSp>
              <p:nvCxnSpPr>
                <p:cNvPr id="12" name="Straight Connector 11">
                  <a:extLst>
                    <a:ext uri="{FF2B5EF4-FFF2-40B4-BE49-F238E27FC236}">
                      <a16:creationId xmlns:a16="http://schemas.microsoft.com/office/drawing/2014/main" id="{54D692D2-3154-2C43-AEBC-48FED218407D}"/>
                    </a:ext>
                  </a:extLst>
                </p:cNvPr>
                <p:cNvCxnSpPr>
                  <a:stCxn id="8" idx="2"/>
                  <a:endCxn id="9" idx="3"/>
                </p:cNvCxnSpPr>
                <p:nvPr/>
              </p:nvCxnSpPr>
              <p:spPr>
                <a:xfrm flipH="1">
                  <a:off x="3233530" y="3935896"/>
                  <a:ext cx="874644" cy="998162"/>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397E0575-92AD-B245-B180-8310A054B81F}"/>
                    </a:ext>
                  </a:extLst>
                </p:cNvPr>
                <p:cNvCxnSpPr>
                  <a:cxnSpLocks/>
                  <a:endCxn id="9" idx="3"/>
                </p:cNvCxnSpPr>
                <p:nvPr/>
              </p:nvCxnSpPr>
              <p:spPr>
                <a:xfrm flipH="1">
                  <a:off x="3233530" y="3690731"/>
                  <a:ext cx="1769166" cy="124332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8FC108-BC9B-7B4F-8C30-B1B2FB0B6630}"/>
                    </a:ext>
                  </a:extLst>
                </p:cNvPr>
                <p:cNvCxnSpPr>
                  <a:cxnSpLocks/>
                  <a:stCxn id="349" idx="2"/>
                  <a:endCxn id="9" idx="3"/>
                </p:cNvCxnSpPr>
                <p:nvPr/>
              </p:nvCxnSpPr>
              <p:spPr>
                <a:xfrm flipH="1">
                  <a:off x="3233530" y="3766930"/>
                  <a:ext cx="4300331" cy="116712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3" name="Straight Connector 352">
                <a:extLst>
                  <a:ext uri="{FF2B5EF4-FFF2-40B4-BE49-F238E27FC236}">
                    <a16:creationId xmlns:a16="http://schemas.microsoft.com/office/drawing/2014/main" id="{2E34DF7B-8B1F-9A49-9DCA-13E9621EB46A}"/>
                  </a:ext>
                </a:extLst>
              </p:cNvPr>
              <p:cNvCxnSpPr>
                <a:cxnSpLocks/>
                <a:stCxn id="350" idx="2"/>
                <a:endCxn id="9" idx="3"/>
              </p:cNvCxnSpPr>
              <p:nvPr/>
            </p:nvCxnSpPr>
            <p:spPr>
              <a:xfrm flipH="1">
                <a:off x="3233530" y="3950142"/>
                <a:ext cx="5442669" cy="98391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6AAC3EC9-4867-0941-8198-7A4C70909795}"/>
                </a:ext>
              </a:extLst>
            </p:cNvPr>
            <p:cNvSpPr/>
            <p:nvPr/>
          </p:nvSpPr>
          <p:spPr>
            <a:xfrm>
              <a:off x="2880360" y="380310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cxnSp>
          <p:nvCxnSpPr>
            <p:cNvPr id="191" name="Straight Connector 190">
              <a:extLst>
                <a:ext uri="{FF2B5EF4-FFF2-40B4-BE49-F238E27FC236}">
                  <a16:creationId xmlns:a16="http://schemas.microsoft.com/office/drawing/2014/main" id="{F52F217E-25A4-774F-89E1-664523F0BE3E}"/>
                </a:ext>
              </a:extLst>
            </p:cNvPr>
            <p:cNvCxnSpPr>
              <a:cxnSpLocks/>
              <a:endCxn id="9" idx="3"/>
            </p:cNvCxnSpPr>
            <p:nvPr/>
          </p:nvCxnSpPr>
          <p:spPr>
            <a:xfrm flipH="1">
              <a:off x="-225950" y="4267200"/>
              <a:ext cx="3182510" cy="107833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p:nvPicPr>
        <p:blipFill>
          <a:blip r:embed="rId3"/>
          <a:stretch>
            <a:fillRect/>
          </a:stretch>
        </p:blipFill>
        <p:spPr>
          <a:xfrm>
            <a:off x="2740481" y="1005687"/>
            <a:ext cx="4937172" cy="767866"/>
          </a:xfrm>
          <a:prstGeom prst="rect">
            <a:avLst/>
          </a:prstGeom>
        </p:spPr>
      </p:pic>
    </p:spTree>
    <p:extLst>
      <p:ext uri="{BB962C8B-B14F-4D97-AF65-F5344CB8AC3E}">
        <p14:creationId xmlns:p14="http://schemas.microsoft.com/office/powerpoint/2010/main" val="337190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wipe(left)">
                                      <p:cBhvr>
                                        <p:cTn id="7" dur="500"/>
                                        <p:tgtEl>
                                          <p:spTgt spid="3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
                                        </p:tgtEl>
                                        <p:attrNameLst>
                                          <p:attrName>style.visibility</p:attrName>
                                        </p:attrNameLst>
                                      </p:cBhvr>
                                      <p:to>
                                        <p:strVal val="visible"/>
                                      </p:to>
                                    </p:set>
                                    <p:animEffect transition="in" filter="wipe(left)">
                                      <p:cBhvr>
                                        <p:cTn id="12" dur="500"/>
                                        <p:tgtEl>
                                          <p:spTgt spid="3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wipe(left)">
                                      <p:cBhvr>
                                        <p:cTn id="17" dur="5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wipe(left)">
                                      <p:cBhvr>
                                        <p:cTn id="22" dur="500"/>
                                        <p:tgtEl>
                                          <p:spTgt spid="3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0"/>
                                        </p:tgtEl>
                                        <p:attrNameLst>
                                          <p:attrName>style.visibility</p:attrName>
                                        </p:attrNameLst>
                                      </p:cBhvr>
                                      <p:to>
                                        <p:strVal val="visible"/>
                                      </p:to>
                                    </p:set>
                                    <p:animEffect transition="in" filter="wipe(left)">
                                      <p:cBhvr>
                                        <p:cTn id="27" dur="500"/>
                                        <p:tgtEl>
                                          <p:spTgt spid="3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628650" y="1891857"/>
            <a:ext cx="7886700" cy="862060"/>
          </a:xfrm>
        </p:spPr>
        <p:txBody>
          <a:bodyPr>
            <a:normAutofit/>
          </a:bodyPr>
          <a:lstStyle/>
          <a:p>
            <a:pPr marL="353616" indent="-255985"/>
            <a:r>
              <a:rPr lang="en-US" altLang="en-US" sz="2400" dirty="0">
                <a:ea typeface="ＭＳ Ｐゴシック" panose="020B0600070205080204" pitchFamily="34" charset="-128"/>
                <a:cs typeface="ＭＳ Ｐゴシック" panose="020B0600070205080204" pitchFamily="34" charset="-128"/>
              </a:rPr>
              <a:t>Google</a:t>
            </a:r>
            <a:r>
              <a:rPr lang="en-US" altLang="en-US" sz="2400" baseline="30000" dirty="0">
                <a:ea typeface="ＭＳ Ｐゴシック" panose="020B0600070205080204" pitchFamily="34" charset="-128"/>
                <a:cs typeface="ＭＳ Ｐゴシック" panose="020B0600070205080204" pitchFamily="34" charset="-128"/>
              </a:rPr>
              <a:t>1</a:t>
            </a:r>
            <a:r>
              <a:rPr lang="en-US" altLang="en-US" sz="2400" dirty="0">
                <a:ea typeface="ＭＳ Ｐゴシック" panose="020B0600070205080204" pitchFamily="34" charset="-128"/>
                <a:cs typeface="ＭＳ Ｐゴシック" panose="020B0600070205080204" pitchFamily="34" charset="-128"/>
              </a:rPr>
              <a:t>: ~ 30% of clients access services via IPv6</a:t>
            </a:r>
          </a:p>
          <a:p>
            <a:pPr marL="353616" indent="-255985"/>
            <a:r>
              <a:rPr lang="en-US" altLang="en-US" sz="2400" dirty="0">
                <a:ea typeface="ＭＳ Ｐゴシック" panose="020B0600070205080204" pitchFamily="34" charset="-128"/>
                <a:cs typeface="ＭＳ Ｐゴシック" panose="020B0600070205080204" pitchFamily="34" charset="-128"/>
              </a:rPr>
              <a:t>NIST: 1/3 of all US government domains are IPv6 capable</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628650" y="1116604"/>
            <a:ext cx="7886700" cy="670967"/>
          </a:xfrm>
        </p:spPr>
        <p:txBody>
          <a:bodyPr>
            <a:normAutofit/>
          </a:bodyPr>
          <a:lstStyle/>
          <a:p>
            <a:r>
              <a:rPr lang="en-US" sz="3600" dirty="0"/>
              <a:t>IPv6: adoption</a:t>
            </a:r>
          </a:p>
        </p:txBody>
      </p:sp>
      <p:grpSp>
        <p:nvGrpSpPr>
          <p:cNvPr id="5" name="Group 4">
            <a:extLst>
              <a:ext uri="{FF2B5EF4-FFF2-40B4-BE49-F238E27FC236}">
                <a16:creationId xmlns:a16="http://schemas.microsoft.com/office/drawing/2014/main" id="{ADBF531C-BE87-EB49-B479-7855BE4CF21B}"/>
              </a:ext>
            </a:extLst>
          </p:cNvPr>
          <p:cNvGrpSpPr/>
          <p:nvPr/>
        </p:nvGrpSpPr>
        <p:grpSpPr>
          <a:xfrm>
            <a:off x="963385" y="2816678"/>
            <a:ext cx="7837715" cy="3037115"/>
            <a:chOff x="1284513" y="2612571"/>
            <a:chExt cx="10450286" cy="4049486"/>
          </a:xfrm>
        </p:grpSpPr>
        <p:sp>
          <p:nvSpPr>
            <p:cNvPr id="4" name="TextBox 3">
              <a:extLst>
                <a:ext uri="{FF2B5EF4-FFF2-40B4-BE49-F238E27FC236}">
                  <a16:creationId xmlns:a16="http://schemas.microsoft.com/office/drawing/2014/main" id="{80A49F01-0502-D745-8771-4AE4FBD24A44}"/>
                </a:ext>
              </a:extLst>
            </p:cNvPr>
            <p:cNvSpPr txBox="1"/>
            <p:nvPr/>
          </p:nvSpPr>
          <p:spPr>
            <a:xfrm>
              <a:off x="9092541" y="5704114"/>
              <a:ext cx="2642258" cy="892552"/>
            </a:xfrm>
            <a:prstGeom prst="rect">
              <a:avLst/>
            </a:prstGeom>
            <a:noFill/>
          </p:spPr>
          <p:txBody>
            <a:bodyPr wrap="square" rtlCol="0">
              <a:spAutoFit/>
            </a:bodyPr>
            <a:lstStyle/>
            <a:p>
              <a:pPr defTabSz="685800" eaLnBrk="1" fontAlgn="auto" hangingPunct="1">
                <a:spcBef>
                  <a:spcPts val="0"/>
                </a:spcBef>
                <a:spcAft>
                  <a:spcPts val="0"/>
                </a:spcAft>
                <a:defRPr/>
              </a:pPr>
              <a:r>
                <a:rPr lang="en-US" sz="1350" baseline="30000" dirty="0">
                  <a:solidFill>
                    <a:prstClr val="black"/>
                  </a:solidFill>
                  <a:latin typeface="Calibri" panose="020F0502020204030204"/>
                  <a:ea typeface="+mn-ea"/>
                  <a:cs typeface="+mn-cs"/>
                </a:rPr>
                <a:t>1</a:t>
              </a:r>
              <a:r>
                <a:rPr lang="en-US" sz="1350" dirty="0">
                  <a:solidFill>
                    <a:prstClr val="black"/>
                  </a:solidFill>
                  <a:latin typeface="Calibri" panose="020F0502020204030204"/>
                  <a:ea typeface="+mn-ea"/>
                  <a:cs typeface="+mn-cs"/>
                </a:rPr>
                <a:t> </a:t>
              </a:r>
              <a:r>
                <a:rPr lang="en-US" sz="1200" dirty="0">
                  <a:solidFill>
                    <a:prstClr val="black"/>
                  </a:solidFill>
                  <a:latin typeface="Calibri" panose="020F0502020204030204"/>
                  <a:ea typeface="+mn-ea"/>
                  <a:cs typeface="+mn-cs"/>
                </a:rPr>
                <a:t>https://www.google.com/intl/en/ipv6/statistics.html</a:t>
              </a:r>
              <a:endParaRPr lang="en-US" sz="1350" dirty="0">
                <a:solidFill>
                  <a:prstClr val="black"/>
                </a:solidFill>
                <a:latin typeface="Calibri" panose="020F0502020204030204"/>
                <a:ea typeface="+mn-ea"/>
                <a:cs typeface="+mn-cs"/>
              </a:endParaRPr>
            </a:p>
          </p:txBody>
        </p:sp>
        <p:pic>
          <p:nvPicPr>
            <p:cNvPr id="3" name="Picture 2">
              <a:extLst>
                <a:ext uri="{FF2B5EF4-FFF2-40B4-BE49-F238E27FC236}">
                  <a16:creationId xmlns:a16="http://schemas.microsoft.com/office/drawing/2014/main" id="{3A076BA1-0C02-564F-A83C-F71E4CB4A5F0}"/>
                </a:ext>
              </a:extLst>
            </p:cNvPr>
            <p:cNvPicPr>
              <a:picLocks noChangeAspect="1"/>
            </p:cNvPicPr>
            <p:nvPr/>
          </p:nvPicPr>
          <p:blipFill>
            <a:blip r:embed="rId3"/>
            <a:stretch>
              <a:fillRect/>
            </a:stretch>
          </p:blipFill>
          <p:spPr>
            <a:xfrm>
              <a:off x="1284513" y="2612571"/>
              <a:ext cx="7411254" cy="4049486"/>
            </a:xfrm>
            <a:prstGeom prst="rect">
              <a:avLst/>
            </a:prstGeom>
          </p:spPr>
        </p:pic>
      </p:grpSp>
    </p:spTree>
    <p:extLst>
      <p:ext uri="{BB962C8B-B14F-4D97-AF65-F5344CB8AC3E}">
        <p14:creationId xmlns:p14="http://schemas.microsoft.com/office/powerpoint/2010/main" val="230614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711" y="173135"/>
            <a:ext cx="8203202" cy="2849752"/>
          </a:xfrm>
        </p:spPr>
        <p:txBody>
          <a:bodyPr/>
          <a:lstStyle/>
          <a:p>
            <a:pPr marL="0" indent="0">
              <a:buNone/>
            </a:pPr>
            <a:r>
              <a:rPr lang="en-US" sz="1800" b="1" dirty="0"/>
              <a:t>Determining Network and Broadcast </a:t>
            </a:r>
            <a:r>
              <a:rPr lang="en-US" sz="1800" b="1" dirty="0" smtClean="0"/>
              <a:t>Address</a:t>
            </a:r>
          </a:p>
          <a:p>
            <a:pPr marL="0" lvl="0" indent="0">
              <a:lnSpc>
                <a:spcPct val="100000"/>
              </a:lnSpc>
              <a:spcBef>
                <a:spcPct val="0"/>
              </a:spcBef>
              <a:buClrTx/>
              <a:buSzTx/>
              <a:buNone/>
            </a:pPr>
            <a:endParaRPr lang="en-US" altLang="en-US" sz="1800" b="1" dirty="0" smtClean="0">
              <a:solidFill>
                <a:srgbClr val="000000"/>
              </a:solidFill>
              <a:latin typeface="Raleway"/>
            </a:endParaRPr>
          </a:p>
          <a:p>
            <a:pPr marL="0" lvl="0" indent="0">
              <a:lnSpc>
                <a:spcPct val="100000"/>
              </a:lnSpc>
              <a:spcBef>
                <a:spcPct val="0"/>
              </a:spcBef>
              <a:buClrTx/>
              <a:buSzTx/>
              <a:buNone/>
            </a:pPr>
            <a:r>
              <a:rPr lang="en-US" altLang="en-US" sz="1800" b="1" dirty="0" smtClean="0">
                <a:solidFill>
                  <a:srgbClr val="000000"/>
                </a:solidFill>
                <a:latin typeface="Raleway"/>
              </a:rPr>
              <a:t>Let’s </a:t>
            </a:r>
            <a:r>
              <a:rPr lang="en-US" altLang="en-US" sz="1800" b="1" dirty="0">
                <a:solidFill>
                  <a:srgbClr val="000000"/>
                </a:solidFill>
                <a:latin typeface="Raleway"/>
              </a:rPr>
              <a:t>take an example for calculating network and broadcast addresses using a subnet mask.</a:t>
            </a:r>
            <a:r>
              <a:rPr lang="en-US" altLang="en-US" sz="1800" dirty="0">
                <a:solidFill>
                  <a:srgbClr val="000000"/>
                </a:solidFill>
                <a:latin typeface="Raleway"/>
              </a:rPr>
              <a:t> Now, in order to calculate network and broadcast addresses, we need two pieces of information: the IP address of the device and the subnet mask of the network.</a:t>
            </a:r>
            <a:endParaRPr lang="en-US" altLang="en-US" sz="1800" dirty="0"/>
          </a:p>
          <a:p>
            <a:pPr marL="0" lvl="0" indent="0">
              <a:lnSpc>
                <a:spcPct val="100000"/>
              </a:lnSpc>
              <a:spcBef>
                <a:spcPct val="0"/>
              </a:spcBef>
              <a:buClrTx/>
              <a:buSzTx/>
              <a:buNone/>
            </a:pPr>
            <a:r>
              <a:rPr lang="en-US" altLang="en-US" sz="1800" dirty="0">
                <a:solidFill>
                  <a:srgbClr val="000000"/>
                </a:solidFill>
                <a:latin typeface="Raleway"/>
              </a:rPr>
              <a:t>Let’s assume the IP address is </a:t>
            </a:r>
            <a:r>
              <a:rPr lang="en-US" altLang="en-US" sz="1800" dirty="0" smtClean="0">
                <a:solidFill>
                  <a:srgbClr val="000000"/>
                </a:solidFill>
                <a:latin typeface="Raleway"/>
              </a:rPr>
              <a:t> 198.168.2.4  </a:t>
            </a:r>
            <a:r>
              <a:rPr lang="en-US" altLang="en-US" sz="1800" dirty="0">
                <a:solidFill>
                  <a:srgbClr val="000000"/>
                </a:solidFill>
                <a:latin typeface="Raleway"/>
              </a:rPr>
              <a:t> and </a:t>
            </a:r>
            <a:endParaRPr lang="en-US" altLang="en-US" sz="1800" dirty="0" smtClean="0">
              <a:solidFill>
                <a:srgbClr val="000000"/>
              </a:solidFill>
              <a:latin typeface="Raleway"/>
            </a:endParaRPr>
          </a:p>
          <a:p>
            <a:pPr marL="0" lvl="0" indent="0">
              <a:lnSpc>
                <a:spcPct val="100000"/>
              </a:lnSpc>
              <a:spcBef>
                <a:spcPct val="0"/>
              </a:spcBef>
              <a:buClrTx/>
              <a:buSzTx/>
              <a:buNone/>
            </a:pPr>
            <a:r>
              <a:rPr lang="en-US" altLang="en-US" sz="1800" dirty="0" smtClean="0">
                <a:solidFill>
                  <a:srgbClr val="000000"/>
                </a:solidFill>
                <a:latin typeface="Raleway"/>
              </a:rPr>
              <a:t>the </a:t>
            </a:r>
            <a:r>
              <a:rPr lang="en-US" altLang="en-US" sz="1800" dirty="0">
                <a:solidFill>
                  <a:srgbClr val="000000"/>
                </a:solidFill>
                <a:latin typeface="Raleway"/>
              </a:rPr>
              <a:t>subnet mask is  </a:t>
            </a:r>
            <a:r>
              <a:rPr lang="en-US" altLang="en-US" sz="1800" dirty="0" smtClean="0">
                <a:solidFill>
                  <a:srgbClr val="000000"/>
                </a:solidFill>
                <a:latin typeface="Raleway"/>
              </a:rPr>
              <a:t>255.255.255.240 </a:t>
            </a:r>
            <a:r>
              <a:rPr lang="en-US" altLang="en-US" sz="1800" dirty="0">
                <a:solidFill>
                  <a:srgbClr val="000000"/>
                </a:solidFill>
                <a:latin typeface="Raleway"/>
              </a:rPr>
              <a:t>.</a:t>
            </a:r>
            <a:endParaRPr lang="en-US" altLang="en-US" sz="1800" dirty="0"/>
          </a:p>
          <a:p>
            <a:pPr marL="0" lvl="0" indent="0">
              <a:lnSpc>
                <a:spcPct val="100000"/>
              </a:lnSpc>
              <a:spcBef>
                <a:spcPct val="0"/>
              </a:spcBef>
              <a:buClrTx/>
              <a:buSzTx/>
              <a:buNone/>
            </a:pPr>
            <a:r>
              <a:rPr lang="en-US" altLang="en-US" sz="1800" dirty="0">
                <a:solidFill>
                  <a:srgbClr val="000000"/>
                </a:solidFill>
                <a:latin typeface="Raleway"/>
              </a:rPr>
              <a:t>The first step is to write down the IP address and subnet mask in binary</a:t>
            </a:r>
            <a:endParaRPr lang="en-US" sz="1800" dirty="0" smtClean="0"/>
          </a:p>
          <a:p>
            <a:endParaRPr lang="en-IN" sz="18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27</a:t>
            </a:fld>
            <a:endParaRPr lang="en-US" dirty="0"/>
          </a:p>
        </p:txBody>
      </p:sp>
      <p:sp>
        <p:nvSpPr>
          <p:cNvPr id="7" name="AutoShape 2" descr="192.168.2.4"/>
          <p:cNvSpPr>
            <a:spLocks noChangeAspect="1" noChangeArrowheads="1"/>
          </p:cNvSpPr>
          <p:nvPr/>
        </p:nvSpPr>
        <p:spPr bwMode="auto">
          <a:xfrm>
            <a:off x="2970213" y="2478741"/>
            <a:ext cx="8191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3" descr="255.255.255.240"/>
          <p:cNvSpPr>
            <a:spLocks noChangeAspect="1" noChangeArrowheads="1"/>
          </p:cNvSpPr>
          <p:nvPr/>
        </p:nvSpPr>
        <p:spPr bwMode="auto">
          <a:xfrm>
            <a:off x="4835525" y="2478741"/>
            <a:ext cx="1162050" cy="123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stretch>
            <a:fillRect/>
          </a:stretch>
        </p:blipFill>
        <p:spPr>
          <a:xfrm>
            <a:off x="291638" y="2673983"/>
            <a:ext cx="8105348" cy="706019"/>
          </a:xfrm>
          <a:prstGeom prst="rect">
            <a:avLst/>
          </a:prstGeom>
        </p:spPr>
      </p:pic>
      <p:sp>
        <p:nvSpPr>
          <p:cNvPr id="11" name="Rectangle 6"/>
          <p:cNvSpPr>
            <a:spLocks noChangeArrowheads="1"/>
          </p:cNvSpPr>
          <p:nvPr/>
        </p:nvSpPr>
        <p:spPr bwMode="auto">
          <a:xfrm>
            <a:off x="410854" y="3412376"/>
            <a:ext cx="844739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Raleway"/>
              </a:rPr>
              <a:t>Bits in the subnet mask which are 1</a:t>
            </a:r>
            <a:r>
              <a:rPr kumimoji="0" lang="en-US" altLang="en-US" sz="600" b="0" i="0" u="none" strike="noStrike" cap="none" normalizeH="0" baseline="0" dirty="0" smtClean="0">
                <a:ln>
                  <a:noFill/>
                </a:ln>
                <a:solidFill>
                  <a:schemeClr val="tx1"/>
                </a:solidFill>
                <a:effectLst/>
              </a:rPr>
              <a:t>  </a:t>
            </a:r>
            <a:r>
              <a:rPr kumimoji="0" lang="en-US" altLang="en-US" sz="700" b="0" i="0" u="none" strike="noStrike" cap="none" normalizeH="0" baseline="0" dirty="0" smtClean="0">
                <a:ln>
                  <a:noFill/>
                </a:ln>
                <a:solidFill>
                  <a:srgbClr val="000000"/>
                </a:solidFill>
                <a:effectLst/>
                <a:latin typeface="Raleway"/>
              </a:rPr>
              <a:t> </a:t>
            </a:r>
            <a:r>
              <a:rPr kumimoji="0" lang="en-US" altLang="en-US" sz="1300" b="0" i="0" u="none" strike="noStrike" cap="none" normalizeH="0" baseline="0" dirty="0" smtClean="0">
                <a:ln>
                  <a:noFill/>
                </a:ln>
                <a:solidFill>
                  <a:srgbClr val="000000"/>
                </a:solidFill>
                <a:effectLst/>
                <a:latin typeface="Raleway"/>
              </a:rPr>
              <a:t>denotes the network address.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Raleway"/>
              </a:rPr>
              <a:t>Similarly, the bits which are 0</a:t>
            </a:r>
            <a:r>
              <a:rPr kumimoji="0" lang="en-US" altLang="en-US" sz="600" b="0" i="0" u="none" strike="noStrike" cap="none" normalizeH="0" baseline="0" dirty="0" smtClean="0">
                <a:ln>
                  <a:noFill/>
                </a:ln>
                <a:solidFill>
                  <a:schemeClr val="tx1"/>
                </a:solidFill>
                <a:effectLst/>
              </a:rPr>
              <a:t>  </a:t>
            </a:r>
            <a:r>
              <a:rPr kumimoji="0" lang="en-US" altLang="en-US" sz="700" b="0" i="0" u="none" strike="noStrike" cap="none" normalizeH="0" baseline="0" dirty="0" smtClean="0">
                <a:ln>
                  <a:noFill/>
                </a:ln>
                <a:solidFill>
                  <a:srgbClr val="000000"/>
                </a:solidFill>
                <a:effectLst/>
                <a:latin typeface="Raleway"/>
              </a:rPr>
              <a:t> </a:t>
            </a:r>
            <a:r>
              <a:rPr kumimoji="0" lang="en-US" altLang="en-US" sz="1300" b="0" i="0" u="none" strike="noStrike" cap="none" normalizeH="0" baseline="0" dirty="0" smtClean="0">
                <a:ln>
                  <a:noFill/>
                </a:ln>
                <a:solidFill>
                  <a:srgbClr val="000000"/>
                </a:solidFill>
                <a:effectLst/>
                <a:latin typeface="Raleway"/>
              </a:rPr>
              <a:t>will be used for the broadcast address:</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AutoShape 7" descr="\matfsf{1}"/>
          <p:cNvSpPr>
            <a:spLocks noChangeAspect="1" noChangeArrowheads="1"/>
          </p:cNvSpPr>
          <p:nvPr/>
        </p:nvSpPr>
        <p:spPr bwMode="auto">
          <a:xfrm>
            <a:off x="2822847" y="4366389"/>
            <a:ext cx="452861" cy="26206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8" descr="\matfsf{0}"/>
          <p:cNvSpPr>
            <a:spLocks noChangeAspect="1" noChangeArrowheads="1"/>
          </p:cNvSpPr>
          <p:nvPr/>
        </p:nvSpPr>
        <p:spPr bwMode="auto">
          <a:xfrm>
            <a:off x="7156722" y="4366389"/>
            <a:ext cx="582250" cy="26206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1514" name="Picture 10" descr="Subnetmask and ip addr exampl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527" y="4093044"/>
            <a:ext cx="4206785" cy="15789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stretch>
            <a:fillRect/>
          </a:stretch>
        </p:blipFill>
        <p:spPr>
          <a:xfrm>
            <a:off x="532774" y="5715885"/>
            <a:ext cx="8434388" cy="1057275"/>
          </a:xfrm>
          <a:prstGeom prst="rect">
            <a:avLst/>
          </a:prstGeom>
        </p:spPr>
      </p:pic>
      <p:pic>
        <p:nvPicPr>
          <p:cNvPr id="15" name="Picture 14"/>
          <p:cNvPicPr>
            <a:picLocks noChangeAspect="1"/>
          </p:cNvPicPr>
          <p:nvPr/>
        </p:nvPicPr>
        <p:blipFill>
          <a:blip r:embed="rId5"/>
          <a:stretch>
            <a:fillRect/>
          </a:stretch>
        </p:blipFill>
        <p:spPr>
          <a:xfrm>
            <a:off x="4354304" y="4026639"/>
            <a:ext cx="4560162" cy="1567426"/>
          </a:xfrm>
          <a:prstGeom prst="rect">
            <a:avLst/>
          </a:prstGeom>
        </p:spPr>
      </p:pic>
    </p:spTree>
    <p:extLst>
      <p:ext uri="{BB962C8B-B14F-4D97-AF65-F5344CB8AC3E}">
        <p14:creationId xmlns:p14="http://schemas.microsoft.com/office/powerpoint/2010/main" val="3462358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520337"/>
          </a:xfrm>
        </p:spPr>
        <p:txBody>
          <a:bodyPr/>
          <a:lstStyle/>
          <a:p>
            <a:r>
              <a:rPr lang="en-US" sz="2800" dirty="0"/>
              <a:t>Finding Network ID of a Subnet (using Subnet Mask)</a:t>
            </a:r>
            <a:endParaRPr lang="en-IN" sz="2800" dirty="0"/>
          </a:p>
        </p:txBody>
      </p:sp>
      <p:sp>
        <p:nvSpPr>
          <p:cNvPr id="3" name="Content Placeholder 2"/>
          <p:cNvSpPr>
            <a:spLocks noGrp="1"/>
          </p:cNvSpPr>
          <p:nvPr>
            <p:ph idx="1"/>
          </p:nvPr>
        </p:nvSpPr>
        <p:spPr>
          <a:xfrm>
            <a:off x="533399" y="748937"/>
            <a:ext cx="8227424" cy="1776549"/>
          </a:xfrm>
        </p:spPr>
        <p:txBody>
          <a:bodyPr/>
          <a:lstStyle/>
          <a:p>
            <a:pPr marL="0" indent="0" algn="just">
              <a:buNone/>
            </a:pPr>
            <a:r>
              <a:rPr lang="en-US" sz="2000" dirty="0"/>
              <a:t>Subnet Mask:</a:t>
            </a:r>
          </a:p>
          <a:p>
            <a:pPr algn="just"/>
            <a:r>
              <a:rPr lang="en-US" sz="2000" dirty="0"/>
              <a:t>It is used to find which IP address belongs to which Subnet. It is a 32 bit number, containing 0’s and 1’s. Here network id part and Subnet ID part is represented by all 1’s and host ID part is represented by all 0’s.</a:t>
            </a:r>
          </a:p>
          <a:p>
            <a:pPr marL="0" indent="0" algn="just">
              <a:buNone/>
            </a:pPr>
            <a:r>
              <a:rPr lang="en-US" sz="2000" dirty="0" smtClean="0"/>
              <a:t>Example: If </a:t>
            </a:r>
            <a:r>
              <a:rPr lang="en-US" sz="2000" dirty="0"/>
              <a:t>Network id of a entire network = 193.1.2.0 (it is class C IP). </a:t>
            </a:r>
            <a:endParaRPr lang="en-IN" sz="20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28</a:t>
            </a:fld>
            <a:endParaRPr lang="en-US" dirty="0"/>
          </a:p>
        </p:txBody>
      </p:sp>
      <p:pic>
        <p:nvPicPr>
          <p:cNvPr id="18434" name="Picture 2" descr="https://media.geeksforgeeks.org/wp-content/uploads/subnet.1.2-e15497359037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822" y="2383645"/>
            <a:ext cx="3852001" cy="229403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533398" y="2516778"/>
            <a:ext cx="432933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73239"/>
                </a:solidFill>
                <a:effectLst/>
                <a:latin typeface="Consolas" panose="020B0609020204030204" pitchFamily="49" charset="0"/>
              </a:rPr>
              <a:t>Subnet-1:</a:t>
            </a:r>
            <a:r>
              <a:rPr kumimoji="0" lang="en-US" altLang="en-US" sz="1600" b="0" i="0" u="none" strike="noStrike" cap="none" normalizeH="0" baseline="0" dirty="0" smtClean="0">
                <a:ln>
                  <a:noFill/>
                </a:ln>
                <a:solidFill>
                  <a:srgbClr val="273239"/>
                </a:solidFill>
                <a:effectLst/>
                <a:latin typeface="Consolas" panose="020B0609020204030204" pitchFamily="49" charset="0"/>
              </a:rPr>
              <a:t> 193.1.2.0 to 193.1.2.63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73239"/>
                </a:solidFill>
                <a:effectLst/>
                <a:latin typeface="Consolas" panose="020B0609020204030204" pitchFamily="49" charset="0"/>
              </a:rPr>
              <a:t>Subnet-2:</a:t>
            </a:r>
            <a:r>
              <a:rPr kumimoji="0" lang="en-US" altLang="en-US" sz="1600" b="0" i="0" u="none" strike="noStrike" cap="none" normalizeH="0" baseline="0" dirty="0" smtClean="0">
                <a:ln>
                  <a:noFill/>
                </a:ln>
                <a:solidFill>
                  <a:srgbClr val="273239"/>
                </a:solidFill>
                <a:effectLst/>
                <a:latin typeface="Consolas" panose="020B0609020204030204" pitchFamily="49" charset="0"/>
              </a:rPr>
              <a:t> 193.1.2.64 to 193.1.2.127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73239"/>
                </a:solidFill>
                <a:effectLst/>
                <a:latin typeface="Consolas" panose="020B0609020204030204" pitchFamily="49" charset="0"/>
              </a:rPr>
              <a:t>Subnet-3:</a:t>
            </a:r>
            <a:r>
              <a:rPr kumimoji="0" lang="en-US" altLang="en-US" sz="1600" b="0" i="0" u="none" strike="noStrike" cap="none" normalizeH="0" baseline="0" dirty="0" smtClean="0">
                <a:ln>
                  <a:noFill/>
                </a:ln>
                <a:solidFill>
                  <a:srgbClr val="273239"/>
                </a:solidFill>
                <a:effectLst/>
                <a:latin typeface="Consolas" panose="020B0609020204030204" pitchFamily="49" charset="0"/>
              </a:rPr>
              <a:t> 193.1.2.128 to 193.1.2.191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73239"/>
                </a:solidFill>
                <a:effectLst/>
                <a:latin typeface="Consolas" panose="020B0609020204030204" pitchFamily="49" charset="0"/>
              </a:rPr>
              <a:t>Subnet-4:</a:t>
            </a:r>
            <a:r>
              <a:rPr kumimoji="0" lang="en-US" altLang="en-US" sz="1600" b="0" i="0" u="none" strike="noStrike" cap="none" normalizeH="0" baseline="0" dirty="0" smtClean="0">
                <a:ln>
                  <a:noFill/>
                </a:ln>
                <a:solidFill>
                  <a:srgbClr val="273239"/>
                </a:solidFill>
                <a:effectLst/>
                <a:latin typeface="Consolas" panose="020B0609020204030204" pitchFamily="49" charset="0"/>
              </a:rPr>
              <a:t> 193.1.2.192 to 193.1.2.255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310038" y="4566442"/>
            <a:ext cx="8674145" cy="1754326"/>
          </a:xfrm>
          <a:prstGeom prst="rect">
            <a:avLst/>
          </a:prstGeom>
        </p:spPr>
        <p:txBody>
          <a:bodyPr wrap="square">
            <a:spAutoFit/>
          </a:bodyPr>
          <a:lstStyle/>
          <a:p>
            <a:pPr lvl="0"/>
            <a:r>
              <a:rPr lang="en-US" altLang="en-US" dirty="0">
                <a:solidFill>
                  <a:srgbClr val="273239"/>
                </a:solidFill>
                <a:latin typeface="urw-din"/>
              </a:rPr>
              <a:t>The above IP is class C, so it has </a:t>
            </a:r>
            <a:r>
              <a:rPr lang="en-US" altLang="en-US" dirty="0">
                <a:solidFill>
                  <a:srgbClr val="FF0000"/>
                </a:solidFill>
                <a:latin typeface="urw-din"/>
              </a:rPr>
              <a:t>24 bits in network id part </a:t>
            </a:r>
            <a:r>
              <a:rPr lang="en-US" altLang="en-US" dirty="0">
                <a:solidFill>
                  <a:srgbClr val="273239"/>
                </a:solidFill>
                <a:latin typeface="urw-din"/>
              </a:rPr>
              <a:t>and </a:t>
            </a:r>
            <a:r>
              <a:rPr lang="en-US" altLang="en-US" dirty="0">
                <a:solidFill>
                  <a:srgbClr val="FF0000"/>
                </a:solidFill>
                <a:latin typeface="urw-din"/>
              </a:rPr>
              <a:t>8 bits in host id part </a:t>
            </a:r>
            <a:r>
              <a:rPr lang="en-US" altLang="en-US" dirty="0">
                <a:solidFill>
                  <a:srgbClr val="273239"/>
                </a:solidFill>
                <a:latin typeface="urw-din"/>
              </a:rPr>
              <a:t>but </a:t>
            </a:r>
            <a:r>
              <a:rPr lang="en-US" altLang="en-US" dirty="0" smtClean="0">
                <a:solidFill>
                  <a:srgbClr val="273239"/>
                </a:solidFill>
                <a:latin typeface="urw-din"/>
              </a:rPr>
              <a:t>choose </a:t>
            </a:r>
            <a:r>
              <a:rPr lang="en-US" altLang="en-US" dirty="0">
                <a:solidFill>
                  <a:srgbClr val="FF0000"/>
                </a:solidFill>
                <a:latin typeface="urw-din"/>
              </a:rPr>
              <a:t>two bits for subnet id </a:t>
            </a:r>
            <a:r>
              <a:rPr lang="en-US" altLang="en-US" dirty="0">
                <a:solidFill>
                  <a:srgbClr val="273239"/>
                </a:solidFill>
                <a:latin typeface="urw-din"/>
              </a:rPr>
              <a:t>from host id part, so now there are </a:t>
            </a:r>
            <a:r>
              <a:rPr lang="en-US" altLang="en-US" dirty="0">
                <a:solidFill>
                  <a:srgbClr val="FF0000"/>
                </a:solidFill>
                <a:latin typeface="urw-din"/>
              </a:rPr>
              <a:t>two bits in subnet id part </a:t>
            </a:r>
            <a:r>
              <a:rPr lang="en-US" altLang="en-US" dirty="0">
                <a:solidFill>
                  <a:srgbClr val="273239"/>
                </a:solidFill>
                <a:latin typeface="urw-din"/>
              </a:rPr>
              <a:t>and </a:t>
            </a:r>
            <a:r>
              <a:rPr lang="en-US" altLang="en-US" dirty="0">
                <a:solidFill>
                  <a:srgbClr val="FF0000"/>
                </a:solidFill>
                <a:latin typeface="urw-din"/>
              </a:rPr>
              <a:t>six bits in host id part</a:t>
            </a:r>
            <a:r>
              <a:rPr lang="en-US" altLang="en-US" dirty="0">
                <a:solidFill>
                  <a:srgbClr val="273239"/>
                </a:solidFill>
                <a:latin typeface="urw-din"/>
              </a:rPr>
              <a:t>, i.e.,</a:t>
            </a:r>
            <a:endParaRPr lang="en-US" altLang="en-US" dirty="0">
              <a:solidFill>
                <a:srgbClr val="273239"/>
              </a:solidFill>
              <a:latin typeface="Consolas" panose="020B0609020204030204" pitchFamily="49" charset="0"/>
            </a:endParaRPr>
          </a:p>
          <a:p>
            <a:pPr lvl="0"/>
            <a:r>
              <a:rPr lang="en-US" altLang="en-US" dirty="0">
                <a:solidFill>
                  <a:srgbClr val="273239"/>
                </a:solidFill>
                <a:latin typeface="Consolas" panose="020B0609020204030204" pitchFamily="49" charset="0"/>
              </a:rPr>
              <a:t>24 bits in network id + 2 bits in subnet id = 26 (1's) and 6 bits in host id = 6 (0's) </a:t>
            </a:r>
            <a:r>
              <a:rPr lang="en-US" altLang="en-US" dirty="0" smtClean="0">
                <a:solidFill>
                  <a:srgbClr val="273239"/>
                </a:solidFill>
                <a:latin typeface="urw-din"/>
              </a:rPr>
              <a:t>Therefore</a:t>
            </a:r>
            <a:r>
              <a:rPr lang="en-US" altLang="en-US" dirty="0">
                <a:solidFill>
                  <a:srgbClr val="273239"/>
                </a:solidFill>
                <a:latin typeface="urw-din"/>
              </a:rPr>
              <a:t>,</a:t>
            </a:r>
            <a:endParaRPr lang="en-US" altLang="en-US" dirty="0">
              <a:solidFill>
                <a:srgbClr val="273239"/>
              </a:solidFill>
              <a:latin typeface="Consolas" panose="020B0609020204030204" pitchFamily="49" charset="0"/>
            </a:endParaRPr>
          </a:p>
          <a:p>
            <a:pPr lvl="0"/>
            <a:r>
              <a:rPr lang="en-US" altLang="en-US" dirty="0">
                <a:solidFill>
                  <a:srgbClr val="273239"/>
                </a:solidFill>
                <a:latin typeface="Consolas" panose="020B0609020204030204" pitchFamily="49" charset="0"/>
              </a:rPr>
              <a:t>Subnet Mask = 11111111.11111111.11111111.11000000 = 255.255.255.192</a:t>
            </a:r>
            <a:r>
              <a:rPr lang="en-US" altLang="en-US" sz="800" dirty="0"/>
              <a:t> </a:t>
            </a:r>
            <a:endParaRPr lang="en-IN" dirty="0"/>
          </a:p>
        </p:txBody>
      </p:sp>
    </p:spTree>
    <p:extLst>
      <p:ext uri="{BB962C8B-B14F-4D97-AF65-F5344CB8AC3E}">
        <p14:creationId xmlns:p14="http://schemas.microsoft.com/office/powerpoint/2010/main" val="4270999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29</a:t>
            </a:fld>
            <a:endParaRPr lang="en-US" dirty="0"/>
          </a:p>
        </p:txBody>
      </p:sp>
      <p:sp>
        <p:nvSpPr>
          <p:cNvPr id="7" name="Rectangle 6"/>
          <p:cNvSpPr/>
          <p:nvPr/>
        </p:nvSpPr>
        <p:spPr>
          <a:xfrm>
            <a:off x="354330" y="381727"/>
            <a:ext cx="8503920" cy="3970318"/>
          </a:xfrm>
          <a:prstGeom prst="rect">
            <a:avLst/>
          </a:prstGeom>
        </p:spPr>
        <p:txBody>
          <a:bodyPr wrap="square">
            <a:spAutoFit/>
          </a:bodyPr>
          <a:lstStyle/>
          <a:p>
            <a:r>
              <a:rPr lang="en-US" altLang="en-US" dirty="0">
                <a:solidFill>
                  <a:srgbClr val="273239"/>
                </a:solidFill>
                <a:latin typeface="urw-din"/>
              </a:rPr>
              <a:t>If any given IP address performs </a:t>
            </a:r>
            <a:r>
              <a:rPr lang="en-US" altLang="en-US" dirty="0">
                <a:solidFill>
                  <a:srgbClr val="FF0000"/>
                </a:solidFill>
                <a:latin typeface="urw-din"/>
              </a:rPr>
              <a:t>bit wise AND operation </a:t>
            </a:r>
            <a:r>
              <a:rPr lang="en-US" altLang="en-US" dirty="0">
                <a:solidFill>
                  <a:srgbClr val="273239"/>
                </a:solidFill>
                <a:latin typeface="urw-din"/>
              </a:rPr>
              <a:t>with the subnet mask, then you get the network id of the subnet to which the given IP </a:t>
            </a:r>
            <a:r>
              <a:rPr lang="en-US" altLang="en-US" dirty="0" smtClean="0">
                <a:solidFill>
                  <a:srgbClr val="273239"/>
                </a:solidFill>
                <a:latin typeface="urw-din"/>
              </a:rPr>
              <a:t>belongs</a:t>
            </a:r>
          </a:p>
          <a:p>
            <a:endParaRPr lang="en-US" dirty="0">
              <a:solidFill>
                <a:srgbClr val="273239"/>
              </a:solidFill>
              <a:latin typeface="urw-din"/>
            </a:endParaRPr>
          </a:p>
          <a:p>
            <a:r>
              <a:rPr lang="en-US" b="1" dirty="0"/>
              <a:t>Example-1:</a:t>
            </a:r>
          </a:p>
          <a:p>
            <a:r>
              <a:rPr lang="en-US" dirty="0"/>
              <a:t>If IP address = 193.1.2.129 (convert it into binary form) = </a:t>
            </a:r>
            <a:r>
              <a:rPr lang="en-US" dirty="0" smtClean="0"/>
              <a:t>      </a:t>
            </a:r>
          </a:p>
          <a:p>
            <a:r>
              <a:rPr lang="en-US" dirty="0"/>
              <a:t> </a:t>
            </a:r>
            <a:r>
              <a:rPr lang="en-US" dirty="0" smtClean="0"/>
              <a:t>                        11000001.00000001.00000010.10000001 </a:t>
            </a:r>
          </a:p>
          <a:p>
            <a:r>
              <a:rPr lang="en-US" dirty="0" smtClean="0"/>
              <a:t>Subnet </a:t>
            </a:r>
            <a:r>
              <a:rPr lang="en-US" dirty="0"/>
              <a:t>mask = </a:t>
            </a:r>
            <a:r>
              <a:rPr lang="en-US" dirty="0" smtClean="0"/>
              <a:t>111111 11.11111 1 11.111111 11.110000 00 </a:t>
            </a:r>
          </a:p>
          <a:p>
            <a:endParaRPr lang="en-US" dirty="0" smtClean="0"/>
          </a:p>
          <a:p>
            <a:r>
              <a:rPr lang="en-US" dirty="0" smtClean="0"/>
              <a:t>Bit </a:t>
            </a:r>
            <a:r>
              <a:rPr lang="en-US" dirty="0"/>
              <a:t>Wise AND = 11000001.00000001.00000010.10000000 </a:t>
            </a:r>
            <a:endParaRPr lang="en-US" dirty="0" smtClean="0"/>
          </a:p>
          <a:p>
            <a:endParaRPr lang="en-US" dirty="0"/>
          </a:p>
          <a:p>
            <a:r>
              <a:rPr lang="en-US" dirty="0" smtClean="0"/>
              <a:t>Therefore</a:t>
            </a:r>
            <a:r>
              <a:rPr lang="en-US" dirty="0"/>
              <a:t>, </a:t>
            </a:r>
            <a:r>
              <a:rPr lang="en-US" dirty="0" err="1"/>
              <a:t>Nid</a:t>
            </a:r>
            <a:r>
              <a:rPr lang="en-US" dirty="0"/>
              <a:t> = </a:t>
            </a:r>
            <a:r>
              <a:rPr lang="en-US" dirty="0" smtClean="0"/>
              <a:t>193.1.2.128</a:t>
            </a:r>
          </a:p>
          <a:p>
            <a:endParaRPr lang="en-US" altLang="en-US" dirty="0" smtClean="0">
              <a:solidFill>
                <a:srgbClr val="273239"/>
              </a:solidFill>
              <a:latin typeface="urw-din"/>
            </a:endParaRPr>
          </a:p>
          <a:p>
            <a:r>
              <a:rPr lang="en-US" altLang="en-US" dirty="0" smtClean="0">
                <a:solidFill>
                  <a:srgbClr val="273239"/>
                </a:solidFill>
                <a:latin typeface="urw-din"/>
              </a:rPr>
              <a:t>Hence</a:t>
            </a:r>
            <a:r>
              <a:rPr lang="en-US" altLang="en-US" dirty="0">
                <a:solidFill>
                  <a:srgbClr val="273239"/>
                </a:solidFill>
                <a:latin typeface="urw-din"/>
              </a:rPr>
              <a:t>, this IP address belongs to </a:t>
            </a:r>
            <a:r>
              <a:rPr lang="en-US" altLang="en-US" dirty="0">
                <a:solidFill>
                  <a:srgbClr val="FF0000"/>
                </a:solidFill>
                <a:latin typeface="urw-din"/>
              </a:rPr>
              <a:t>subnet:3</a:t>
            </a:r>
            <a:r>
              <a:rPr lang="en-US" altLang="en-US" dirty="0">
                <a:solidFill>
                  <a:srgbClr val="273239"/>
                </a:solidFill>
                <a:latin typeface="urw-din"/>
              </a:rPr>
              <a:t> which has </a:t>
            </a:r>
            <a:r>
              <a:rPr lang="en-US" altLang="en-US" dirty="0" err="1">
                <a:solidFill>
                  <a:srgbClr val="273239"/>
                </a:solidFill>
                <a:latin typeface="urw-din"/>
              </a:rPr>
              <a:t>Nid</a:t>
            </a:r>
            <a:r>
              <a:rPr lang="en-US" altLang="en-US" dirty="0">
                <a:solidFill>
                  <a:srgbClr val="273239"/>
                </a:solidFill>
                <a:latin typeface="urw-din"/>
              </a:rPr>
              <a:t> = 193.1.2.128</a:t>
            </a:r>
            <a:endParaRPr lang="en-US" dirty="0"/>
          </a:p>
          <a:p>
            <a:endParaRPr lang="en-IN" dirty="0"/>
          </a:p>
        </p:txBody>
      </p:sp>
      <p:pic>
        <p:nvPicPr>
          <p:cNvPr id="9" name="Picture 2" descr="https://media.geeksforgeeks.org/wp-content/uploads/subnet.1.2-e15497359037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124" y="4272266"/>
            <a:ext cx="3852001" cy="229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14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628650" y="1090608"/>
            <a:ext cx="7886700" cy="670967"/>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3331037" y="1804812"/>
            <a:ext cx="3030141" cy="3994547"/>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800" kern="0" dirty="0">
                <a:solidFill>
                  <a:srgbClr val="000000"/>
                </a:solidFill>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ver</a:t>
              </a:r>
              <a:endParaRPr lang="en-US" altLang="en-US" sz="1800" kern="0" dirty="0">
                <a:solidFill>
                  <a:srgbClr val="000000"/>
                </a:solidFill>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07" y="1012"/>
              <a:ext cx="5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00" y="607"/>
              <a:ext cx="5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32 bits</a:t>
              </a:r>
              <a:endParaRPr lang="en-US" altLang="en-US" sz="1800" kern="0" dirty="0">
                <a:solidFill>
                  <a:srgbClr val="000000"/>
                </a:solidFill>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500" kern="0" dirty="0">
                  <a:solidFill>
                    <a:srgbClr val="000000"/>
                  </a:solidFill>
                  <a:cs typeface="+mn-cs"/>
                </a:rPr>
                <a:t>payload data </a:t>
              </a:r>
            </a:p>
            <a:p>
              <a:pPr algn="ctr" defTabSz="685800">
                <a:defRPr/>
              </a:pPr>
              <a:r>
                <a:rPr lang="en-US" altLang="en-US" sz="1500" kern="0" dirty="0">
                  <a:solidFill>
                    <a:srgbClr val="000000"/>
                  </a:solidFill>
                  <a:cs typeface="+mn-cs"/>
                </a:rPr>
                <a:t>(variable length,</a:t>
              </a:r>
            </a:p>
            <a:p>
              <a:pPr algn="ctr" defTabSz="685800">
                <a:defRPr/>
              </a:pPr>
              <a:r>
                <a:rPr lang="en-US" altLang="en-US" sz="1500" kern="0" dirty="0">
                  <a:solidFill>
                    <a:srgbClr val="000000"/>
                  </a:solidFill>
                  <a:cs typeface="+mn-cs"/>
                </a:rPr>
                <a:t>typically a TCP </a:t>
              </a:r>
            </a:p>
            <a:p>
              <a:pPr algn="ctr" defTabSz="685800">
                <a:defRPr/>
              </a:pPr>
              <a:r>
                <a:rPr lang="en-US" altLang="en-US" sz="1500" kern="0" dirty="0">
                  <a:solidFill>
                    <a:srgbClr val="000000"/>
                  </a:solidFill>
                  <a:cs typeface="+mn-cs"/>
                </a:rPr>
                <a:t>or UDP segment)</a:t>
              </a:r>
              <a:endParaRPr lang="en-US" altLang="en-US" sz="1800" kern="0" dirty="0">
                <a:solidFill>
                  <a:srgbClr val="000000"/>
                </a:solidFill>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16-bit identifier</a:t>
              </a:r>
              <a:endParaRPr lang="en-US" altLang="en-US" sz="1500" kern="0" dirty="0">
                <a:solidFill>
                  <a:srgbClr val="000000"/>
                </a:solidFill>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header</a:t>
              </a:r>
            </a:p>
            <a:p>
              <a:pPr algn="ctr" defTabSz="685800">
                <a:defRPr/>
              </a:pPr>
              <a:r>
                <a:rPr lang="en-US" altLang="en-US" sz="1350" kern="0" dirty="0">
                  <a:solidFill>
                    <a:srgbClr val="000000"/>
                  </a:solidFill>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86" y="1531"/>
              <a:ext cx="59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time to</a:t>
              </a:r>
            </a:p>
            <a:p>
              <a:pPr algn="ctr" defTabSz="685800">
                <a:defRPr/>
              </a:pPr>
              <a:r>
                <a:rPr lang="en-US" altLang="en-US" sz="1350" kern="0" dirty="0">
                  <a:solidFill>
                    <a:srgbClr val="000000"/>
                  </a:solidFill>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source IP address</a:t>
              </a:r>
              <a:endParaRPr lang="en-US" altLang="en-US" sz="1800" kern="0" dirty="0">
                <a:solidFill>
                  <a:srgbClr val="000000"/>
                </a:solidFill>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head.</a:t>
              </a:r>
            </a:p>
            <a:p>
              <a:pPr algn="ctr" defTabSz="685800">
                <a:defRPr/>
              </a:pPr>
              <a:r>
                <a:rPr lang="en-US" altLang="en-US" sz="1350" kern="0" dirty="0">
                  <a:solidFill>
                    <a:srgbClr val="000000"/>
                  </a:solidFill>
                  <a:cs typeface="+mn-cs"/>
                </a:rPr>
                <a:t>len</a:t>
              </a:r>
              <a:endParaRPr lang="en-US" altLang="en-US" sz="1800" kern="0" dirty="0">
                <a:solidFill>
                  <a:srgbClr val="000000"/>
                </a:solidFill>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type of</a:t>
              </a:r>
            </a:p>
            <a:p>
              <a:pPr algn="ctr" defTabSz="685800">
                <a:defRPr/>
              </a:pPr>
              <a:r>
                <a:rPr lang="en-US" altLang="en-US" sz="1350" kern="0" dirty="0">
                  <a:solidFill>
                    <a:srgbClr val="000000"/>
                  </a:solidFill>
                  <a:cs typeface="+mn-cs"/>
                </a:rPr>
                <a:t>service</a:t>
              </a:r>
              <a:endParaRPr lang="en-US" altLang="en-US" sz="1800" kern="0" dirty="0">
                <a:solidFill>
                  <a:srgbClr val="000000"/>
                </a:solidFill>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flgs</a:t>
              </a:r>
              <a:endParaRPr lang="en-US" altLang="en-US" sz="1500" kern="0" dirty="0">
                <a:solidFill>
                  <a:srgbClr val="000000"/>
                </a:solidFill>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fragment</a:t>
              </a:r>
            </a:p>
            <a:p>
              <a:pPr algn="ctr" defTabSz="685800">
                <a:defRPr/>
              </a:pPr>
              <a:r>
                <a:rPr lang="en-US" altLang="en-US" sz="1350" kern="0" dirty="0">
                  <a:solidFill>
                    <a:srgbClr val="000000"/>
                  </a:solidFill>
                  <a:cs typeface="+mn-cs"/>
                </a:rPr>
                <a:t> offset</a:t>
              </a:r>
              <a:endParaRPr lang="en-US" altLang="en-US" sz="1500" kern="0" dirty="0">
                <a:solidFill>
                  <a:srgbClr val="000000"/>
                </a:solidFill>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46" y="1525"/>
              <a:ext cx="52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upper</a:t>
              </a:r>
            </a:p>
            <a:p>
              <a:pPr algn="ctr" defTabSz="685800">
                <a:defRPr/>
              </a:pPr>
              <a:r>
                <a:rPr lang="en-US" altLang="en-US" sz="1350" kern="0" dirty="0">
                  <a:solidFill>
                    <a:srgbClr val="000000"/>
                  </a:solidFill>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destination IP address</a:t>
              </a:r>
              <a:endParaRPr lang="en-US" altLang="en-US" sz="1800" kern="0" dirty="0">
                <a:solidFill>
                  <a:srgbClr val="000000"/>
                </a:solidFill>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kern="0" dirty="0">
                  <a:solidFill>
                    <a:srgbClr val="000000"/>
                  </a:solidFill>
                  <a:cs typeface="+mn-cs"/>
                </a:rPr>
                <a:t>options (if any)</a:t>
              </a:r>
              <a:endParaRPr lang="en-US" altLang="en-US" sz="1800" kern="0" dirty="0">
                <a:solidFill>
                  <a:srgbClr val="000000"/>
                </a:solidFill>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798578" y="2095320"/>
            <a:ext cx="2699147" cy="300036"/>
            <a:chOff x="-198" y="851"/>
            <a:chExt cx="2267" cy="252"/>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350" kern="0" dirty="0">
                  <a:solidFill>
                    <a:srgbClr val="000000"/>
                  </a:solidFill>
                  <a:cs typeface="+mn-cs"/>
                </a:rPr>
                <a:t>IP protocol version number</a:t>
              </a:r>
              <a:endParaRPr lang="en-US" altLang="en-US" sz="750" kern="0" dirty="0">
                <a:solidFill>
                  <a:srgbClr val="000000"/>
                </a:solidFill>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921212" y="2360838"/>
            <a:ext cx="2863454" cy="300039"/>
            <a:chOff x="-95" y="1074"/>
            <a:chExt cx="2405" cy="252"/>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350" kern="0" dirty="0">
                  <a:solidFill>
                    <a:srgbClr val="000000"/>
                  </a:solidFill>
                  <a:cs typeface="+mn-cs"/>
                </a:rPr>
                <a:t>header length(bytes)</a:t>
              </a:r>
              <a:endParaRPr lang="en-US" altLang="en-US" sz="750" kern="0" dirty="0">
                <a:solidFill>
                  <a:srgbClr val="000000"/>
                </a:solidFill>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13967" y="3190905"/>
            <a:ext cx="4151711" cy="958454"/>
            <a:chOff x="-773" y="1434"/>
            <a:chExt cx="3487" cy="805"/>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350" kern="0" dirty="0">
                  <a:solidFill>
                    <a:srgbClr val="000000"/>
                  </a:solidFill>
                  <a:cs typeface="+mn-cs"/>
                </a:rPr>
                <a:t>upper layer protocol </a:t>
              </a:r>
              <a:r>
                <a:rPr lang="en-US" altLang="en-US" sz="1200" kern="0" dirty="0">
                  <a:solidFill>
                    <a:srgbClr val="000000"/>
                  </a:solidFill>
                  <a:cs typeface="+mn-cs"/>
                </a:rPr>
                <a:t>(e.g., TCP or UDP)</a:t>
              </a:r>
              <a:endParaRPr lang="en-US" altLang="en-US" sz="1350" kern="0" dirty="0">
                <a:solidFill>
                  <a:srgbClr val="000000"/>
                </a:solidFill>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6076618" y="2096514"/>
            <a:ext cx="1799034" cy="508397"/>
            <a:chOff x="4235" y="852"/>
            <a:chExt cx="1511" cy="427"/>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8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000000"/>
                  </a:solidFill>
                  <a:cs typeface="+mn-cs"/>
                </a:rPr>
                <a:t>total datagram</a:t>
              </a:r>
            </a:p>
            <a:p>
              <a:pPr defTabSz="685800">
                <a:defRPr/>
              </a:pPr>
              <a:r>
                <a:rPr lang="en-US" altLang="en-US" sz="1350" kern="0" dirty="0">
                  <a:solidFill>
                    <a:srgbClr val="000000"/>
                  </a:solidFill>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1742746" y="2402511"/>
            <a:ext cx="2533652" cy="1113239"/>
            <a:chOff x="595" y="1109"/>
            <a:chExt cx="2128" cy="93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29"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ja-JP" sz="1350" kern="0" dirty="0">
                  <a:solidFill>
                    <a:srgbClr val="000000"/>
                  </a:solidFill>
                  <a:cs typeface="+mn-cs"/>
                </a:rPr>
                <a:t>“type” of service:</a:t>
              </a:r>
            </a:p>
            <a:p>
              <a:pPr marL="214313" indent="-123825" defTabSz="685800">
                <a:buClr>
                  <a:srgbClr val="0000A8"/>
                </a:buClr>
                <a:buFont typeface="Wingdings" pitchFamily="2" charset="2"/>
                <a:buChar char="§"/>
                <a:defRPr/>
              </a:pPr>
              <a:r>
                <a:rPr lang="en-US" altLang="ja-JP" sz="1200" kern="0" dirty="0">
                  <a:solidFill>
                    <a:srgbClr val="000000"/>
                  </a:solidFill>
                  <a:cs typeface="+mn-cs"/>
                </a:rPr>
                <a:t>diffserv (0:5)</a:t>
              </a:r>
            </a:p>
            <a:p>
              <a:pPr marL="214313" indent="-123825" defTabSz="685800">
                <a:buClr>
                  <a:srgbClr val="0000A8"/>
                </a:buClr>
                <a:buFont typeface="Wingdings" pitchFamily="2" charset="2"/>
                <a:buChar char="§"/>
                <a:defRPr/>
              </a:pPr>
              <a:r>
                <a:rPr lang="en-US" altLang="ja-JP" sz="1200" kern="0" dirty="0">
                  <a:solidFill>
                    <a:srgbClr val="000000"/>
                  </a:solidFill>
                  <a:cs typeface="+mn-cs"/>
                </a:rPr>
                <a:t>ECN (6:7)</a:t>
              </a:r>
            </a:p>
            <a:p>
              <a:pPr algn="r" defTabSz="685800">
                <a:defRPr/>
              </a:pPr>
              <a:r>
                <a:rPr lang="en-US" altLang="ja-JP" sz="1350" kern="0" dirty="0">
                  <a:solidFill>
                    <a:srgbClr val="000000"/>
                  </a:solidFill>
                  <a:cs typeface="+mn-cs"/>
                </a:rPr>
                <a:t> </a:t>
              </a:r>
              <a:endParaRPr lang="en-US" altLang="en-US" sz="750" kern="0" dirty="0">
                <a:solidFill>
                  <a:srgbClr val="000000"/>
                </a:solidFill>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4747881" y="2562048"/>
            <a:ext cx="3128963" cy="508397"/>
            <a:chOff x="3119" y="1243"/>
            <a:chExt cx="2628" cy="42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8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000000"/>
                  </a:solidFill>
                  <a:cs typeface="+mn-cs"/>
                </a:rPr>
                <a:t>fragmentation/</a:t>
              </a:r>
            </a:p>
            <a:p>
              <a:pPr defTabSz="685800">
                <a:defRPr/>
              </a:pPr>
              <a:r>
                <a:rPr lang="en-US" altLang="en-US" sz="1350" kern="0" dirty="0">
                  <a:solidFill>
                    <a:srgbClr val="000000"/>
                  </a:solidFill>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590190" y="3257609"/>
            <a:ext cx="2981327" cy="565548"/>
            <a:chOff x="-366" y="1483"/>
            <a:chExt cx="2504" cy="475"/>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350" kern="0" dirty="0">
                  <a:solidFill>
                    <a:srgbClr val="000000"/>
                  </a:solidFill>
                  <a:cs typeface="+mn-cs"/>
                </a:rPr>
                <a:t>TTL: remaining  max hops</a:t>
              </a:r>
            </a:p>
            <a:p>
              <a:pPr algn="r" defTabSz="685800">
                <a:defRPr/>
              </a:pPr>
              <a:r>
                <a:rPr lang="en-US" altLang="en-US" sz="1200" kern="0" dirty="0">
                  <a:solidFill>
                    <a:srgbClr val="000000"/>
                  </a:solidFill>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850738" y="4192061"/>
            <a:ext cx="2117284" cy="1562724"/>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57175" indent="-167879" defTabSz="685800">
                <a:lnSpc>
                  <a:spcPct val="85000"/>
                </a:lnSpc>
                <a:spcBef>
                  <a:spcPct val="20000"/>
                </a:spcBef>
                <a:buClr>
                  <a:srgbClr val="0000A3"/>
                </a:buClr>
                <a:buSzPct val="100000"/>
                <a:buFont typeface="Wingdings" pitchFamily="2" charset="2"/>
                <a:buChar char="§"/>
                <a:defRPr/>
              </a:pPr>
              <a:r>
                <a:rPr lang="en-US" altLang="en-US" sz="1500" kern="0" dirty="0">
                  <a:solidFill>
                    <a:srgbClr val="000000"/>
                  </a:solidFill>
                  <a:cs typeface="+mn-cs"/>
                </a:rPr>
                <a:t>20 bytes of TCP</a:t>
              </a:r>
            </a:p>
            <a:p>
              <a:pPr marL="257175" indent="-167879" defTabSz="685800">
                <a:lnSpc>
                  <a:spcPct val="85000"/>
                </a:lnSpc>
                <a:spcBef>
                  <a:spcPct val="20000"/>
                </a:spcBef>
                <a:buClr>
                  <a:srgbClr val="0000A3"/>
                </a:buClr>
                <a:buSzPct val="100000"/>
                <a:buFont typeface="Wingdings" pitchFamily="2" charset="2"/>
                <a:buChar char="§"/>
                <a:defRPr/>
              </a:pPr>
              <a:r>
                <a:rPr lang="en-US" altLang="en-US" sz="1500" kern="0" dirty="0">
                  <a:solidFill>
                    <a:srgbClr val="000000"/>
                  </a:solidFill>
                  <a:cs typeface="+mn-cs"/>
                </a:rPr>
                <a:t>20 bytes of IP</a:t>
              </a:r>
            </a:p>
            <a:p>
              <a:pPr marL="257175" indent="-167879" defTabSz="685800">
                <a:lnSpc>
                  <a:spcPct val="95000"/>
                </a:lnSpc>
                <a:spcBef>
                  <a:spcPct val="20000"/>
                </a:spcBef>
                <a:buClr>
                  <a:srgbClr val="0000A3"/>
                </a:buClr>
                <a:buSzPct val="100000"/>
                <a:buFont typeface="Wingdings" pitchFamily="2" charset="2"/>
                <a:buChar char="§"/>
                <a:defRPr/>
              </a:pPr>
              <a:r>
                <a:rPr lang="en-US" altLang="en-US" sz="1500" kern="0" dirty="0">
                  <a:solidFill>
                    <a:srgbClr val="000000"/>
                  </a:solidFill>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8" y="4467070"/>
              <a:ext cx="1626172" cy="553997"/>
            </a:xfrm>
            <a:prstGeom prst="rect">
              <a:avLst/>
            </a:prstGeom>
            <a:solidFill>
              <a:schemeClr val="bg1"/>
            </a:solidFill>
          </p:spPr>
          <p:txBody>
            <a:bodyPr wrap="none" rtlCol="0">
              <a:spAutoFit/>
            </a:bodyPr>
            <a:lstStyle/>
            <a:p>
              <a:pPr defTabSz="685800" eaLnBrk="1" fontAlgn="auto" hangingPunct="1">
                <a:spcBef>
                  <a:spcPts val="0"/>
                </a:spcBef>
                <a:spcAft>
                  <a:spcPts val="0"/>
                </a:spcAft>
                <a:defRPr/>
              </a:pPr>
              <a:r>
                <a:rPr lang="en-US" sz="2100" dirty="0">
                  <a:solidFill>
                    <a:prstClr val="black"/>
                  </a:solidFill>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5789951" y="4118316"/>
            <a:ext cx="2978927" cy="507831"/>
            <a:chOff x="7719934" y="4348085"/>
            <a:chExt cx="3971903" cy="677106"/>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000000"/>
                  </a:solidFill>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5804738" y="3395708"/>
            <a:ext cx="2978927" cy="300082"/>
            <a:chOff x="7719934" y="4348085"/>
            <a:chExt cx="3971903" cy="400108"/>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000000"/>
                  </a:solidFill>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5791177" y="3754105"/>
            <a:ext cx="3135848" cy="507831"/>
            <a:chOff x="7719934" y="4348085"/>
            <a:chExt cx="4181130" cy="677106"/>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000000"/>
                  </a:solidFill>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5802800" y="3047928"/>
            <a:ext cx="2978927" cy="300082"/>
            <a:chOff x="7719934" y="4348085"/>
            <a:chExt cx="3971903" cy="400108"/>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kern="0" dirty="0">
                  <a:solidFill>
                    <a:srgbClr val="000000"/>
                  </a:solidFill>
                </a:rPr>
                <a:t>h</a:t>
              </a:r>
              <a:r>
                <a:rPr lang="en-US" altLang="en-US" sz="1350" kern="0" dirty="0">
                  <a:solidFill>
                    <a:srgbClr val="000000"/>
                  </a:solidFill>
                  <a:cs typeface="+mn-cs"/>
                </a:rPr>
                <a:t>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6711044" y="2175783"/>
            <a:ext cx="3070136" cy="3624943"/>
            <a:chOff x="9209324" y="1834243"/>
            <a:chExt cx="4093514"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30"/>
              <a:ext cx="4093514" cy="861775"/>
            </a:xfrm>
            <a:prstGeom prst="rect">
              <a:avLst/>
            </a:prstGeom>
            <a:solidFill>
              <a:schemeClr val="bg1"/>
            </a:solidFill>
          </p:spPr>
          <p:txBody>
            <a:bodyPr wrap="none" rtlCol="0">
              <a:spAutoFit/>
            </a:bodyPr>
            <a:lstStyle/>
            <a:p>
              <a:r>
                <a:rPr lang="en-US" dirty="0"/>
                <a:t>Maximum length: 64K bytes</a:t>
              </a:r>
            </a:p>
            <a:p>
              <a:r>
                <a:rPr lang="en-US" dirty="0"/>
                <a:t>Typically: 1500 bytes or less</a:t>
              </a:r>
            </a:p>
          </p:txBody>
        </p:sp>
      </p:grpSp>
    </p:spTree>
    <p:extLst>
      <p:ext uri="{BB962C8B-B14F-4D97-AF65-F5344CB8AC3E}">
        <p14:creationId xmlns:p14="http://schemas.microsoft.com/office/powerpoint/2010/main" val="16728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978" y="476794"/>
            <a:ext cx="8462554" cy="3799114"/>
          </a:xfrm>
        </p:spPr>
        <p:txBody>
          <a:bodyPr/>
          <a:lstStyle/>
          <a:p>
            <a:pPr marL="0" indent="0">
              <a:buNone/>
            </a:pPr>
            <a:r>
              <a:rPr lang="en-US" sz="2000" b="1" dirty="0" smtClean="0"/>
              <a:t>Example 2</a:t>
            </a:r>
          </a:p>
          <a:p>
            <a:pPr marL="0" indent="0">
              <a:buNone/>
            </a:pPr>
            <a:r>
              <a:rPr lang="en-US" sz="2000" dirty="0" smtClean="0"/>
              <a:t>If </a:t>
            </a:r>
            <a:r>
              <a:rPr lang="en-US" sz="2000" dirty="0"/>
              <a:t>IP address = 193.1.2.67 </a:t>
            </a:r>
            <a:endParaRPr lang="en-US" sz="2000" dirty="0" smtClean="0"/>
          </a:p>
          <a:p>
            <a:pPr marL="0" indent="0">
              <a:buNone/>
            </a:pPr>
            <a:r>
              <a:rPr lang="en-US" sz="2000" dirty="0" smtClean="0"/>
              <a:t>(</a:t>
            </a:r>
            <a:r>
              <a:rPr lang="en-US" sz="2000" dirty="0"/>
              <a:t>convert it into binary form) = 11000001.00000001.00000010.01000011 </a:t>
            </a:r>
            <a:endParaRPr lang="en-US" sz="2000" dirty="0" smtClean="0"/>
          </a:p>
          <a:p>
            <a:pPr marL="0" indent="0">
              <a:buNone/>
            </a:pPr>
            <a:r>
              <a:rPr lang="en-US" sz="2000" dirty="0" smtClean="0"/>
              <a:t>Subnet </a:t>
            </a:r>
            <a:r>
              <a:rPr lang="en-US" sz="2000" dirty="0"/>
              <a:t>Mask = </a:t>
            </a:r>
            <a:r>
              <a:rPr lang="en-US" sz="2000" dirty="0" smtClean="0"/>
              <a:t>                       11111111.11111111.11111111.11000000 </a:t>
            </a:r>
          </a:p>
          <a:p>
            <a:pPr marL="0" indent="0">
              <a:buNone/>
            </a:pPr>
            <a:endParaRPr lang="en-US" sz="2000" dirty="0"/>
          </a:p>
          <a:p>
            <a:pPr marL="0" indent="0">
              <a:buNone/>
            </a:pPr>
            <a:r>
              <a:rPr lang="en-US" sz="2000" dirty="0" smtClean="0"/>
              <a:t>Bit </a:t>
            </a:r>
            <a:r>
              <a:rPr lang="en-US" sz="2000" dirty="0"/>
              <a:t>Wise AND = </a:t>
            </a:r>
            <a:r>
              <a:rPr lang="en-US" sz="2000" dirty="0" smtClean="0"/>
              <a:t>		  11000001.00000001.00000010.01000000 </a:t>
            </a:r>
          </a:p>
          <a:p>
            <a:pPr marL="0" indent="0">
              <a:buNone/>
            </a:pPr>
            <a:endParaRPr lang="en-US" sz="2000" dirty="0"/>
          </a:p>
          <a:p>
            <a:pPr marL="0" indent="0">
              <a:buNone/>
            </a:pPr>
            <a:r>
              <a:rPr lang="en-US" sz="2000" dirty="0" smtClean="0"/>
              <a:t>Therefore</a:t>
            </a:r>
            <a:r>
              <a:rPr lang="en-US" sz="2000" dirty="0"/>
              <a:t>, </a:t>
            </a:r>
            <a:r>
              <a:rPr lang="en-US" sz="2000" dirty="0" err="1"/>
              <a:t>Nid</a:t>
            </a:r>
            <a:r>
              <a:rPr lang="en-US" sz="2000" dirty="0"/>
              <a:t> = 193.1.2.64 </a:t>
            </a:r>
            <a:endParaRPr lang="en-US" sz="2000" dirty="0" smtClean="0"/>
          </a:p>
          <a:p>
            <a:pPr marL="0" indent="0">
              <a:buNone/>
            </a:pPr>
            <a:endParaRPr lang="en-US" sz="2000" dirty="0"/>
          </a:p>
          <a:p>
            <a:pPr marL="0" indent="0">
              <a:buNone/>
            </a:pPr>
            <a:r>
              <a:rPr lang="en-US" sz="2000" dirty="0" smtClean="0"/>
              <a:t>Hence</a:t>
            </a:r>
            <a:r>
              <a:rPr lang="en-US" sz="2000" dirty="0"/>
              <a:t>, this IP address belongs to </a:t>
            </a:r>
            <a:r>
              <a:rPr lang="en-US" sz="2000" dirty="0">
                <a:solidFill>
                  <a:srgbClr val="FF0000"/>
                </a:solidFill>
              </a:rPr>
              <a:t>subnet:2</a:t>
            </a:r>
            <a:r>
              <a:rPr lang="en-US" sz="2000" dirty="0"/>
              <a:t> which has </a:t>
            </a:r>
            <a:r>
              <a:rPr lang="en-US" sz="2000" dirty="0" err="1"/>
              <a:t>Nid</a:t>
            </a:r>
            <a:r>
              <a:rPr lang="en-US" sz="2000" dirty="0"/>
              <a:t> = 193.1.2.64</a:t>
            </a:r>
            <a:endParaRPr lang="en-IN" sz="20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30</a:t>
            </a:fld>
            <a:endParaRPr lang="en-US" dirty="0"/>
          </a:p>
        </p:txBody>
      </p:sp>
      <p:pic>
        <p:nvPicPr>
          <p:cNvPr id="6" name="Picture 2" descr="https://media.geeksforgeeks.org/wp-content/uploads/subnet.1.2-e15497359037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787" y="4011009"/>
            <a:ext cx="3852001" cy="229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597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5839"/>
            <a:ext cx="7772400" cy="395654"/>
          </a:xfrm>
        </p:spPr>
        <p:txBody>
          <a:bodyPr/>
          <a:lstStyle/>
          <a:p>
            <a:r>
              <a:rPr lang="en-US" dirty="0" smtClean="0"/>
              <a:t>MAC</a:t>
            </a:r>
            <a:endParaRPr lang="en-IN" dirty="0"/>
          </a:p>
        </p:txBody>
      </p:sp>
      <p:sp>
        <p:nvSpPr>
          <p:cNvPr id="3" name="Content Placeholder 2"/>
          <p:cNvSpPr>
            <a:spLocks noGrp="1"/>
          </p:cNvSpPr>
          <p:nvPr>
            <p:ph sz="half" idx="1"/>
          </p:nvPr>
        </p:nvSpPr>
        <p:spPr>
          <a:xfrm>
            <a:off x="412172" y="531493"/>
            <a:ext cx="8489950" cy="3046976"/>
          </a:xfrm>
        </p:spPr>
        <p:txBody>
          <a:bodyPr/>
          <a:lstStyle/>
          <a:p>
            <a:pPr algn="just"/>
            <a:r>
              <a:rPr lang="en-US" sz="2200" dirty="0"/>
              <a:t>A link-layer address is variously called a </a:t>
            </a:r>
            <a:r>
              <a:rPr lang="en-US" sz="2200" dirty="0" smtClean="0">
                <a:solidFill>
                  <a:srgbClr val="FF0000"/>
                </a:solidFill>
              </a:rPr>
              <a:t>LAN address</a:t>
            </a:r>
            <a:r>
              <a:rPr lang="en-US" sz="2200" dirty="0"/>
              <a:t>, </a:t>
            </a:r>
            <a:r>
              <a:rPr lang="en-US" sz="2200" dirty="0">
                <a:solidFill>
                  <a:srgbClr val="FF0000"/>
                </a:solidFill>
              </a:rPr>
              <a:t>a physical address</a:t>
            </a:r>
            <a:r>
              <a:rPr lang="en-US" sz="2200" dirty="0"/>
              <a:t>, or a </a:t>
            </a:r>
            <a:r>
              <a:rPr lang="en-US" sz="2200" dirty="0">
                <a:solidFill>
                  <a:srgbClr val="FF0000"/>
                </a:solidFill>
              </a:rPr>
              <a:t>MAC address</a:t>
            </a:r>
            <a:r>
              <a:rPr lang="en-US" sz="2200" dirty="0" smtClean="0"/>
              <a:t>. </a:t>
            </a:r>
          </a:p>
          <a:p>
            <a:pPr marL="342900" lvl="1" indent="-342900" algn="just">
              <a:buSzPct val="100000"/>
              <a:buFont typeface="Wingdings" charset="2"/>
              <a:buChar char="§"/>
            </a:pPr>
            <a:r>
              <a:rPr lang="en-US" sz="2200" dirty="0">
                <a:latin typeface="Gill Sans MT" charset="0"/>
              </a:rPr>
              <a:t>function:</a:t>
            </a:r>
            <a:r>
              <a:rPr lang="en-US" sz="2200" dirty="0">
                <a:solidFill>
                  <a:schemeClr val="accent2"/>
                </a:solidFill>
                <a:latin typeface="Gill Sans MT" charset="0"/>
              </a:rPr>
              <a:t> </a:t>
            </a:r>
            <a:r>
              <a:rPr lang="en-US" sz="2200" i="1" dirty="0">
                <a:solidFill>
                  <a:srgbClr val="CC0000"/>
                </a:solidFill>
                <a:latin typeface="Gill Sans MT" charset="0"/>
              </a:rPr>
              <a:t>used ‘locally” to get frame from one interface to another physically-connected interface (same network, in IP-addressing sense)</a:t>
            </a:r>
          </a:p>
          <a:p>
            <a:pPr algn="just"/>
            <a:r>
              <a:rPr lang="en-US" sz="2200" dirty="0" smtClean="0"/>
              <a:t>For </a:t>
            </a:r>
            <a:r>
              <a:rPr lang="en-US" sz="2200" dirty="0"/>
              <a:t>most LANs (including Ethernet and 802.11 wireless LANs), </a:t>
            </a:r>
            <a:r>
              <a:rPr lang="en-US" sz="2200" dirty="0" smtClean="0"/>
              <a:t>the MAC </a:t>
            </a:r>
            <a:r>
              <a:rPr lang="en-US" sz="2200" dirty="0"/>
              <a:t>address is 6 bytes long, giving </a:t>
            </a:r>
            <a:r>
              <a:rPr lang="en-US" sz="2200" dirty="0" smtClean="0"/>
              <a:t>2 power(48) </a:t>
            </a:r>
            <a:r>
              <a:rPr lang="en-US" sz="2200" dirty="0"/>
              <a:t>possible MAC addresses. </a:t>
            </a:r>
            <a:endParaRPr lang="en-US" sz="2200" dirty="0" smtClean="0"/>
          </a:p>
          <a:p>
            <a:pPr algn="just"/>
            <a:r>
              <a:rPr lang="en-US" sz="2200" dirty="0" smtClean="0"/>
              <a:t>6-byte(</a:t>
            </a:r>
            <a:r>
              <a:rPr lang="en-US" sz="2200" dirty="0">
                <a:latin typeface="Gill Sans MT" charset="0"/>
              </a:rPr>
              <a:t>48 </a:t>
            </a:r>
            <a:r>
              <a:rPr lang="en-US" sz="2200" dirty="0" smtClean="0">
                <a:latin typeface="Gill Sans MT" charset="0"/>
              </a:rPr>
              <a:t>bits</a:t>
            </a:r>
            <a:r>
              <a:rPr lang="en-US" sz="2200" dirty="0" smtClean="0"/>
              <a:t>) </a:t>
            </a:r>
            <a:r>
              <a:rPr lang="en-US" sz="2200" dirty="0"/>
              <a:t>addresses are </a:t>
            </a:r>
            <a:r>
              <a:rPr lang="en-US" sz="2200" dirty="0" smtClean="0"/>
              <a:t>expressed </a:t>
            </a:r>
            <a:r>
              <a:rPr lang="en-US" sz="2200" dirty="0"/>
              <a:t>in hexadecimal notation</a:t>
            </a:r>
            <a:r>
              <a:rPr lang="en-US" sz="2200" dirty="0" smtClean="0"/>
              <a:t>, with </a:t>
            </a:r>
            <a:r>
              <a:rPr lang="en-US" sz="2200" dirty="0"/>
              <a:t>each byte of the address expressed as a pair of hexadecimal </a:t>
            </a:r>
            <a:r>
              <a:rPr lang="en-US" sz="2200" dirty="0" smtClean="0"/>
              <a:t>numbers.</a:t>
            </a:r>
            <a:endParaRPr lang="en-IN" sz="2200" dirty="0"/>
          </a:p>
        </p:txBody>
      </p:sp>
      <p:sp>
        <p:nvSpPr>
          <p:cNvPr id="5" name="Footer Placeholder 4"/>
          <p:cNvSpPr>
            <a:spLocks noGrp="1"/>
          </p:cNvSpPr>
          <p:nvPr>
            <p:ph type="ftr" sz="quarter" idx="11"/>
          </p:nvPr>
        </p:nvSpPr>
        <p:spPr/>
        <p:txBody>
          <a:bodyPr/>
          <a:lstStyle/>
          <a:p>
            <a:pPr>
              <a:defRPr/>
            </a:pPr>
            <a:r>
              <a:rPr lang="en-US" smtClean="0"/>
              <a:t>Data Link Layer</a:t>
            </a:r>
            <a:endParaRPr lang="en-US" dirty="0"/>
          </a:p>
        </p:txBody>
      </p:sp>
      <p:sp>
        <p:nvSpPr>
          <p:cNvPr id="6" name="Slide Number Placeholder 5"/>
          <p:cNvSpPr>
            <a:spLocks noGrp="1"/>
          </p:cNvSpPr>
          <p:nvPr>
            <p:ph type="sldNum" sz="quarter" idx="12"/>
          </p:nvPr>
        </p:nvSpPr>
        <p:spPr/>
        <p:txBody>
          <a:bodyPr/>
          <a:lstStyle/>
          <a:p>
            <a:pPr>
              <a:defRPr/>
            </a:pPr>
            <a:r>
              <a:rPr lang="en-US" smtClean="0"/>
              <a:t>5-</a:t>
            </a:r>
            <a:fld id="{9AB7E571-4613-BD47-B8AF-E4769FE4BBE2}" type="slidenum">
              <a:rPr lang="en-US" smtClean="0"/>
              <a:pPr>
                <a:defRPr/>
              </a:pPr>
              <a:t>31</a:t>
            </a:fld>
            <a:endParaRPr lang="en-US" dirty="0"/>
          </a:p>
        </p:txBody>
      </p:sp>
      <p:pic>
        <p:nvPicPr>
          <p:cNvPr id="7" name="Picture 6"/>
          <p:cNvPicPr>
            <a:picLocks noChangeAspect="1"/>
          </p:cNvPicPr>
          <p:nvPr/>
        </p:nvPicPr>
        <p:blipFill>
          <a:blip r:embed="rId2"/>
          <a:stretch>
            <a:fillRect/>
          </a:stretch>
        </p:blipFill>
        <p:spPr>
          <a:xfrm>
            <a:off x="6090803" y="3466236"/>
            <a:ext cx="2932547" cy="2620528"/>
          </a:xfrm>
          <a:prstGeom prst="rect">
            <a:avLst/>
          </a:prstGeom>
        </p:spPr>
      </p:pic>
      <p:pic>
        <p:nvPicPr>
          <p:cNvPr id="8" name="Picture 7"/>
          <p:cNvPicPr>
            <a:picLocks noChangeAspect="1"/>
          </p:cNvPicPr>
          <p:nvPr/>
        </p:nvPicPr>
        <p:blipFill rotWithShape="1">
          <a:blip r:embed="rId3"/>
          <a:srcRect l="3151" t="11424" b="15035"/>
          <a:stretch/>
        </p:blipFill>
        <p:spPr>
          <a:xfrm>
            <a:off x="101600" y="3466236"/>
            <a:ext cx="3121891" cy="1789255"/>
          </a:xfrm>
          <a:prstGeom prst="rect">
            <a:avLst/>
          </a:prstGeom>
        </p:spPr>
      </p:pic>
      <p:pic>
        <p:nvPicPr>
          <p:cNvPr id="9" name="Picture 8"/>
          <p:cNvPicPr>
            <a:picLocks noChangeAspect="1"/>
          </p:cNvPicPr>
          <p:nvPr/>
        </p:nvPicPr>
        <p:blipFill>
          <a:blip r:embed="rId4"/>
          <a:stretch>
            <a:fillRect/>
          </a:stretch>
        </p:blipFill>
        <p:spPr>
          <a:xfrm>
            <a:off x="272494" y="5255491"/>
            <a:ext cx="1982621" cy="1602509"/>
          </a:xfrm>
          <a:prstGeom prst="rect">
            <a:avLst/>
          </a:prstGeom>
        </p:spPr>
      </p:pic>
      <p:pic>
        <p:nvPicPr>
          <p:cNvPr id="10" name="Picture 9"/>
          <p:cNvPicPr>
            <a:picLocks noChangeAspect="1"/>
          </p:cNvPicPr>
          <p:nvPr/>
        </p:nvPicPr>
        <p:blipFill rotWithShape="1">
          <a:blip r:embed="rId5"/>
          <a:srcRect t="14180" b="14431"/>
          <a:stretch/>
        </p:blipFill>
        <p:spPr>
          <a:xfrm>
            <a:off x="3223491" y="3498854"/>
            <a:ext cx="2867312" cy="2198595"/>
          </a:xfrm>
          <a:prstGeom prst="rect">
            <a:avLst/>
          </a:prstGeom>
        </p:spPr>
      </p:pic>
    </p:spTree>
    <p:extLst>
      <p:ext uri="{BB962C8B-B14F-4D97-AF65-F5344CB8AC3E}">
        <p14:creationId xmlns:p14="http://schemas.microsoft.com/office/powerpoint/2010/main" val="3608203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744" y="304801"/>
            <a:ext cx="8250383" cy="5675745"/>
          </a:xfrm>
        </p:spPr>
        <p:txBody>
          <a:bodyPr/>
          <a:lstStyle/>
          <a:p>
            <a:pPr algn="just"/>
            <a:r>
              <a:rPr lang="en-US" sz="2000" dirty="0"/>
              <a:t>When an adapter wants to send a frame to some destination adapter, the </a:t>
            </a:r>
            <a:r>
              <a:rPr lang="en-US" sz="2000" dirty="0" smtClean="0"/>
              <a:t>sending adapter </a:t>
            </a:r>
            <a:r>
              <a:rPr lang="en-US" sz="2000" dirty="0"/>
              <a:t>inserts the </a:t>
            </a:r>
            <a:r>
              <a:rPr lang="en-US" sz="2000" dirty="0">
                <a:solidFill>
                  <a:srgbClr val="FF0000"/>
                </a:solidFill>
              </a:rPr>
              <a:t>destination adapter’s MAC address </a:t>
            </a:r>
            <a:r>
              <a:rPr lang="en-US" sz="2000" dirty="0"/>
              <a:t>into the frame and </a:t>
            </a:r>
            <a:r>
              <a:rPr lang="en-US" sz="2000" dirty="0" smtClean="0"/>
              <a:t>then sends </a:t>
            </a:r>
            <a:r>
              <a:rPr lang="en-US" sz="2000" dirty="0"/>
              <a:t>the frame into the LAN. </a:t>
            </a:r>
            <a:endParaRPr lang="en-US" sz="2000" dirty="0" smtClean="0"/>
          </a:p>
          <a:p>
            <a:pPr algn="just"/>
            <a:endParaRPr lang="en-US" sz="2000" dirty="0" smtClean="0"/>
          </a:p>
          <a:p>
            <a:pPr algn="just"/>
            <a:r>
              <a:rPr lang="en-US" sz="2000" dirty="0" smtClean="0"/>
              <a:t>A </a:t>
            </a:r>
            <a:r>
              <a:rPr lang="en-US" sz="2000" dirty="0"/>
              <a:t>switch </a:t>
            </a:r>
            <a:r>
              <a:rPr lang="en-US" sz="2000" dirty="0" smtClean="0">
                <a:solidFill>
                  <a:srgbClr val="FF0000"/>
                </a:solidFill>
              </a:rPr>
              <a:t>broadcasts an </a:t>
            </a:r>
            <a:r>
              <a:rPr lang="en-US" sz="2000" dirty="0">
                <a:solidFill>
                  <a:srgbClr val="FF0000"/>
                </a:solidFill>
              </a:rPr>
              <a:t>incoming frame onto all of its interfaces</a:t>
            </a:r>
            <a:r>
              <a:rPr lang="en-US" sz="2000" dirty="0" smtClean="0"/>
              <a:t>. Thus</a:t>
            </a:r>
            <a:r>
              <a:rPr lang="en-US" sz="2000" dirty="0"/>
              <a:t>, an adapter may receive a frame that </a:t>
            </a:r>
            <a:r>
              <a:rPr lang="en-US" sz="2000" dirty="0" smtClean="0"/>
              <a:t>isn’t addressed </a:t>
            </a:r>
            <a:r>
              <a:rPr lang="en-US" sz="2000" dirty="0"/>
              <a:t>to it. </a:t>
            </a:r>
            <a:endParaRPr lang="en-US" sz="2000" dirty="0" smtClean="0"/>
          </a:p>
          <a:p>
            <a:pPr algn="just"/>
            <a:endParaRPr lang="en-US" sz="2000" dirty="0"/>
          </a:p>
          <a:p>
            <a:pPr algn="just"/>
            <a:r>
              <a:rPr lang="en-US" sz="2000" dirty="0" smtClean="0"/>
              <a:t>Thus</a:t>
            </a:r>
            <a:r>
              <a:rPr lang="en-US" sz="2000" dirty="0"/>
              <a:t>, when an adapter receives a frame, it will check to </a:t>
            </a:r>
            <a:r>
              <a:rPr lang="en-US" sz="2000" dirty="0" smtClean="0"/>
              <a:t>see whether </a:t>
            </a:r>
            <a:r>
              <a:rPr lang="en-US" sz="2000" dirty="0"/>
              <a:t>the </a:t>
            </a:r>
            <a:r>
              <a:rPr lang="en-US" sz="2000" dirty="0">
                <a:solidFill>
                  <a:srgbClr val="FF0000"/>
                </a:solidFill>
              </a:rPr>
              <a:t>destination MAC address in the frame matches its own MAC address</a:t>
            </a:r>
            <a:r>
              <a:rPr lang="en-US" sz="2000" dirty="0" smtClean="0"/>
              <a:t>. If </a:t>
            </a:r>
            <a:r>
              <a:rPr lang="en-US" sz="2000" dirty="0"/>
              <a:t>there is a match, the adapter extracts the enclosed datagram and passes the </a:t>
            </a:r>
            <a:r>
              <a:rPr lang="en-US" sz="2000" dirty="0" smtClean="0"/>
              <a:t>datagram up </a:t>
            </a:r>
            <a:r>
              <a:rPr lang="en-US" sz="2000" dirty="0"/>
              <a:t>the protocol stack. </a:t>
            </a:r>
            <a:endParaRPr lang="en-US" sz="2000" dirty="0" smtClean="0"/>
          </a:p>
          <a:p>
            <a:pPr algn="just"/>
            <a:endParaRPr lang="en-US" sz="2000" dirty="0" smtClean="0"/>
          </a:p>
          <a:p>
            <a:pPr algn="just"/>
            <a:r>
              <a:rPr lang="en-US" sz="2000" dirty="0" smtClean="0"/>
              <a:t>If </a:t>
            </a:r>
            <a:r>
              <a:rPr lang="en-US" sz="2000" dirty="0">
                <a:solidFill>
                  <a:srgbClr val="FF0000"/>
                </a:solidFill>
              </a:rPr>
              <a:t>there isn’t a match</a:t>
            </a:r>
            <a:r>
              <a:rPr lang="en-US" sz="2000" dirty="0"/>
              <a:t>, the adapter </a:t>
            </a:r>
            <a:r>
              <a:rPr lang="en-US" sz="2000" dirty="0">
                <a:solidFill>
                  <a:srgbClr val="FF0000"/>
                </a:solidFill>
              </a:rPr>
              <a:t>discards</a:t>
            </a:r>
            <a:r>
              <a:rPr lang="en-US" sz="2000" dirty="0"/>
              <a:t> the frame</a:t>
            </a:r>
            <a:r>
              <a:rPr lang="en-US" sz="2000" dirty="0" smtClean="0"/>
              <a:t>, without </a:t>
            </a:r>
            <a:r>
              <a:rPr lang="en-US" sz="2000" dirty="0"/>
              <a:t>passing the network-layer datagram up. Thus, the destination only will </a:t>
            </a:r>
            <a:r>
              <a:rPr lang="en-US" sz="2000" dirty="0" smtClean="0"/>
              <a:t>be interrupted </a:t>
            </a:r>
            <a:r>
              <a:rPr lang="en-US" sz="2000" dirty="0"/>
              <a:t>when the frame is </a:t>
            </a:r>
            <a:r>
              <a:rPr lang="en-US" sz="2000" dirty="0" smtClean="0"/>
              <a:t>received.</a:t>
            </a:r>
          </a:p>
          <a:p>
            <a:pPr algn="just"/>
            <a:endParaRPr lang="en-US" sz="2000" dirty="0" smtClean="0"/>
          </a:p>
          <a:p>
            <a:pPr algn="just"/>
            <a:r>
              <a:rPr lang="en-US" sz="2000" dirty="0" smtClean="0"/>
              <a:t>Sometimes </a:t>
            </a:r>
            <a:r>
              <a:rPr lang="en-US" sz="2000" dirty="0"/>
              <a:t>a sending </a:t>
            </a:r>
            <a:r>
              <a:rPr lang="en-US" sz="2000" dirty="0">
                <a:solidFill>
                  <a:srgbClr val="FF0000"/>
                </a:solidFill>
              </a:rPr>
              <a:t>adapter does want all the other adapters </a:t>
            </a:r>
            <a:r>
              <a:rPr lang="en-US" sz="2000" dirty="0"/>
              <a:t>on </a:t>
            </a:r>
            <a:r>
              <a:rPr lang="en-US" sz="2000" dirty="0" smtClean="0"/>
              <a:t>the LAN </a:t>
            </a:r>
            <a:r>
              <a:rPr lang="en-US" sz="2000" dirty="0"/>
              <a:t>to receive and process the frame it is about to send. In this case, the </a:t>
            </a:r>
            <a:r>
              <a:rPr lang="en-US" sz="2000" dirty="0" smtClean="0"/>
              <a:t>sending adapter </a:t>
            </a:r>
            <a:r>
              <a:rPr lang="en-US" sz="2000" dirty="0">
                <a:solidFill>
                  <a:srgbClr val="FF0000"/>
                </a:solidFill>
              </a:rPr>
              <a:t>inserts a special MAC broadcast address into the destination address </a:t>
            </a:r>
            <a:r>
              <a:rPr lang="en-US" sz="2000" dirty="0" smtClean="0">
                <a:solidFill>
                  <a:srgbClr val="FF0000"/>
                </a:solidFill>
              </a:rPr>
              <a:t>field</a:t>
            </a:r>
            <a:r>
              <a:rPr lang="en-US" sz="2000" dirty="0" smtClean="0"/>
              <a:t> of </a:t>
            </a:r>
            <a:r>
              <a:rPr lang="en-US" sz="2000" dirty="0"/>
              <a:t>the frame. For LANs that </a:t>
            </a:r>
            <a:r>
              <a:rPr lang="en-US" sz="2000" dirty="0">
                <a:solidFill>
                  <a:srgbClr val="FF0000"/>
                </a:solidFill>
              </a:rPr>
              <a:t>use 6-byte addresses </a:t>
            </a:r>
            <a:r>
              <a:rPr lang="en-US" sz="2000" dirty="0"/>
              <a:t>(such as Ethernet and 802.11</a:t>
            </a:r>
            <a:r>
              <a:rPr lang="en-US" sz="2000" dirty="0" smtClean="0"/>
              <a:t>), the </a:t>
            </a:r>
            <a:r>
              <a:rPr lang="en-US" sz="2000" dirty="0">
                <a:solidFill>
                  <a:srgbClr val="FF0000"/>
                </a:solidFill>
              </a:rPr>
              <a:t>broadcast address </a:t>
            </a:r>
            <a:r>
              <a:rPr lang="en-US" sz="2000" dirty="0"/>
              <a:t>is a string of </a:t>
            </a:r>
            <a:r>
              <a:rPr lang="en-US" sz="2000" dirty="0">
                <a:solidFill>
                  <a:srgbClr val="FF0000"/>
                </a:solidFill>
              </a:rPr>
              <a:t>48 consecutive 1s</a:t>
            </a:r>
            <a:r>
              <a:rPr lang="en-US" sz="2000" dirty="0"/>
              <a:t> (that is, </a:t>
            </a:r>
            <a:r>
              <a:rPr lang="en-US" sz="2000" dirty="0" smtClean="0"/>
              <a:t>FF-FF-FF-FF-FFFF in </a:t>
            </a:r>
            <a:r>
              <a:rPr lang="en-US" sz="2000" dirty="0"/>
              <a:t>hexadecimal notation).</a:t>
            </a:r>
            <a:endParaRPr lang="en-IN" sz="2000" dirty="0"/>
          </a:p>
        </p:txBody>
      </p:sp>
      <p:sp>
        <p:nvSpPr>
          <p:cNvPr id="5" name="Footer Placeholder 4"/>
          <p:cNvSpPr>
            <a:spLocks noGrp="1"/>
          </p:cNvSpPr>
          <p:nvPr>
            <p:ph type="ftr" sz="quarter" idx="11"/>
          </p:nvPr>
        </p:nvSpPr>
        <p:spPr/>
        <p:txBody>
          <a:bodyPr/>
          <a:lstStyle/>
          <a:p>
            <a:pPr>
              <a:defRPr/>
            </a:pPr>
            <a:r>
              <a:rPr lang="en-US" smtClean="0"/>
              <a:t>Data Link Layer</a:t>
            </a:r>
            <a:endParaRPr lang="en-US" dirty="0"/>
          </a:p>
        </p:txBody>
      </p:sp>
      <p:sp>
        <p:nvSpPr>
          <p:cNvPr id="6" name="Slide Number Placeholder 5"/>
          <p:cNvSpPr>
            <a:spLocks noGrp="1"/>
          </p:cNvSpPr>
          <p:nvPr>
            <p:ph type="sldNum" sz="quarter" idx="12"/>
          </p:nvPr>
        </p:nvSpPr>
        <p:spPr/>
        <p:txBody>
          <a:bodyPr/>
          <a:lstStyle/>
          <a:p>
            <a:pPr>
              <a:defRPr/>
            </a:pPr>
            <a:r>
              <a:rPr lang="en-US" smtClean="0"/>
              <a:t>5-</a:t>
            </a:r>
            <a:fld id="{9AB7E571-4613-BD47-B8AF-E4769FE4BBE2}" type="slidenum">
              <a:rPr lang="en-US" smtClean="0"/>
              <a:pPr>
                <a:defRPr/>
              </a:pPr>
              <a:t>32</a:t>
            </a:fld>
            <a:endParaRPr lang="en-US" dirty="0"/>
          </a:p>
        </p:txBody>
      </p:sp>
    </p:spTree>
    <p:extLst>
      <p:ext uri="{BB962C8B-B14F-4D97-AF65-F5344CB8AC3E}">
        <p14:creationId xmlns:p14="http://schemas.microsoft.com/office/powerpoint/2010/main" val="2586793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Data Link Layer</a:t>
            </a:r>
            <a:endParaRPr lang="en-US" dirty="0"/>
          </a:p>
        </p:txBody>
      </p:sp>
      <p:sp>
        <p:nvSpPr>
          <p:cNvPr id="6" name="Slide Number Placeholder 5"/>
          <p:cNvSpPr>
            <a:spLocks noGrp="1"/>
          </p:cNvSpPr>
          <p:nvPr>
            <p:ph type="sldNum" sz="quarter" idx="12"/>
          </p:nvPr>
        </p:nvSpPr>
        <p:spPr/>
        <p:txBody>
          <a:bodyPr/>
          <a:lstStyle/>
          <a:p>
            <a:pPr>
              <a:defRPr/>
            </a:pPr>
            <a:r>
              <a:rPr lang="en-US" smtClean="0"/>
              <a:t>5-</a:t>
            </a:r>
            <a:fld id="{9AB7E571-4613-BD47-B8AF-E4769FE4BBE2}" type="slidenum">
              <a:rPr lang="en-US" smtClean="0"/>
              <a:pPr>
                <a:defRPr/>
              </a:pPr>
              <a:t>33</a:t>
            </a:fld>
            <a:endParaRPr lang="en-US" dirty="0"/>
          </a:p>
        </p:txBody>
      </p:sp>
      <p:pic>
        <p:nvPicPr>
          <p:cNvPr id="7" name="Picture 6"/>
          <p:cNvPicPr>
            <a:picLocks noChangeAspect="1"/>
          </p:cNvPicPr>
          <p:nvPr/>
        </p:nvPicPr>
        <p:blipFill rotWithShape="1">
          <a:blip r:embed="rId2"/>
          <a:srcRect t="2585"/>
          <a:stretch/>
        </p:blipFill>
        <p:spPr>
          <a:xfrm>
            <a:off x="295564" y="757382"/>
            <a:ext cx="6648739" cy="5373687"/>
          </a:xfrm>
          <a:prstGeom prst="rect">
            <a:avLst/>
          </a:prstGeom>
        </p:spPr>
      </p:pic>
      <p:pic>
        <p:nvPicPr>
          <p:cNvPr id="10" name="Picture 9"/>
          <p:cNvPicPr>
            <a:picLocks noChangeAspect="1"/>
          </p:cNvPicPr>
          <p:nvPr/>
        </p:nvPicPr>
        <p:blipFill>
          <a:blip r:embed="rId3"/>
          <a:stretch>
            <a:fillRect/>
          </a:stretch>
        </p:blipFill>
        <p:spPr>
          <a:xfrm>
            <a:off x="6944303" y="2571659"/>
            <a:ext cx="1982621" cy="1602509"/>
          </a:xfrm>
          <a:prstGeom prst="rect">
            <a:avLst/>
          </a:prstGeom>
        </p:spPr>
      </p:pic>
    </p:spTree>
    <p:extLst>
      <p:ext uri="{BB962C8B-B14F-4D97-AF65-F5344CB8AC3E}">
        <p14:creationId xmlns:p14="http://schemas.microsoft.com/office/powerpoint/2010/main" val="1304956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Data Link Layer</a:t>
            </a:r>
            <a:endParaRPr lang="en-US" dirty="0"/>
          </a:p>
        </p:txBody>
      </p:sp>
      <p:sp>
        <p:nvSpPr>
          <p:cNvPr id="6" name="Slide Number Placeholder 5"/>
          <p:cNvSpPr>
            <a:spLocks noGrp="1"/>
          </p:cNvSpPr>
          <p:nvPr>
            <p:ph type="sldNum" sz="quarter" idx="12"/>
          </p:nvPr>
        </p:nvSpPr>
        <p:spPr/>
        <p:txBody>
          <a:bodyPr/>
          <a:lstStyle/>
          <a:p>
            <a:pPr>
              <a:defRPr/>
            </a:pPr>
            <a:r>
              <a:rPr lang="en-US" smtClean="0"/>
              <a:t>5-</a:t>
            </a:r>
            <a:fld id="{9AB7E571-4613-BD47-B8AF-E4769FE4BBE2}" type="slidenum">
              <a:rPr lang="en-US" smtClean="0"/>
              <a:pPr>
                <a:defRPr/>
              </a:pPr>
              <a:t>34</a:t>
            </a:fld>
            <a:endParaRPr lang="en-US" dirty="0"/>
          </a:p>
        </p:txBody>
      </p:sp>
      <p:pic>
        <p:nvPicPr>
          <p:cNvPr id="7" name="Picture 6"/>
          <p:cNvPicPr>
            <a:picLocks noChangeAspect="1"/>
          </p:cNvPicPr>
          <p:nvPr/>
        </p:nvPicPr>
        <p:blipFill>
          <a:blip r:embed="rId2"/>
          <a:stretch>
            <a:fillRect/>
          </a:stretch>
        </p:blipFill>
        <p:spPr>
          <a:xfrm>
            <a:off x="947737" y="604837"/>
            <a:ext cx="7248525" cy="5648325"/>
          </a:xfrm>
          <a:prstGeom prst="rect">
            <a:avLst/>
          </a:prstGeom>
        </p:spPr>
      </p:pic>
    </p:spTree>
    <p:extLst>
      <p:ext uri="{BB962C8B-B14F-4D97-AF65-F5344CB8AC3E}">
        <p14:creationId xmlns:p14="http://schemas.microsoft.com/office/powerpoint/2010/main" val="3849817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5" name="Picture 5"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2138" y="946873"/>
            <a:ext cx="54848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89" name="Rectangle 2"/>
          <p:cNvSpPr>
            <a:spLocks noGrp="1" noChangeArrowheads="1"/>
          </p:cNvSpPr>
          <p:nvPr>
            <p:ph type="title"/>
          </p:nvPr>
        </p:nvSpPr>
        <p:spPr>
          <a:xfrm>
            <a:off x="533400" y="135660"/>
            <a:ext cx="7772400" cy="1143000"/>
          </a:xfrm>
        </p:spPr>
        <p:txBody>
          <a:bodyPr/>
          <a:lstStyle/>
          <a:p>
            <a:pPr>
              <a:defRPr/>
            </a:pPr>
            <a:r>
              <a:rPr lang="en-US" sz="4000" dirty="0" smtClean="0">
                <a:latin typeface="Gill Sans MT" charset="0"/>
                <a:cs typeface="+mj-cs"/>
              </a:rPr>
              <a:t>Comparison of MAC &amp; IP address</a:t>
            </a:r>
            <a:endParaRPr lang="en-US" sz="4000" dirty="0">
              <a:latin typeface="Gill Sans MT" charset="0"/>
              <a:cs typeface="+mj-cs"/>
            </a:endParaRPr>
          </a:p>
        </p:txBody>
      </p:sp>
      <p:sp>
        <p:nvSpPr>
          <p:cNvPr id="41990" name="Rectangle 3"/>
          <p:cNvSpPr>
            <a:spLocks noGrp="1" noChangeArrowheads="1"/>
          </p:cNvSpPr>
          <p:nvPr>
            <p:ph type="body" idx="1"/>
          </p:nvPr>
        </p:nvSpPr>
        <p:spPr/>
        <p:txBody>
          <a:bodyPr/>
          <a:lstStyle/>
          <a:p>
            <a:pPr>
              <a:defRPr/>
            </a:pPr>
            <a:r>
              <a:rPr lang="en-US" dirty="0">
                <a:latin typeface="Gill Sans MT" charset="0"/>
                <a:cs typeface="+mn-cs"/>
              </a:rPr>
              <a:t>MAC address allocation administered by IEEE</a:t>
            </a:r>
          </a:p>
          <a:p>
            <a:pPr>
              <a:defRPr/>
            </a:pPr>
            <a:r>
              <a:rPr lang="en-US" dirty="0" smtClean="0">
                <a:latin typeface="Gill Sans MT" charset="0"/>
                <a:cs typeface="+mn-cs"/>
              </a:rPr>
              <a:t>analogy</a:t>
            </a:r>
            <a:r>
              <a:rPr lang="en-US" dirty="0">
                <a:latin typeface="Gill Sans MT" charset="0"/>
                <a:cs typeface="+mn-cs"/>
              </a:rPr>
              <a:t>:</a:t>
            </a:r>
          </a:p>
          <a:p>
            <a:pPr lvl="1">
              <a:defRPr/>
            </a:pPr>
            <a:r>
              <a:rPr lang="en-US" dirty="0">
                <a:latin typeface="Gill Sans MT" charset="0"/>
              </a:rPr>
              <a:t>MAC address: like </a:t>
            </a:r>
            <a:r>
              <a:rPr lang="en-US" dirty="0">
                <a:solidFill>
                  <a:srgbClr val="FF0000"/>
                </a:solidFill>
                <a:latin typeface="Gill Sans MT" charset="0"/>
              </a:rPr>
              <a:t>Social Security Number</a:t>
            </a:r>
          </a:p>
          <a:p>
            <a:pPr lvl="1">
              <a:defRPr/>
            </a:pPr>
            <a:r>
              <a:rPr lang="en-US" dirty="0">
                <a:latin typeface="Gill Sans MT" charset="0"/>
              </a:rPr>
              <a:t>IP address: like </a:t>
            </a:r>
            <a:r>
              <a:rPr lang="en-US" dirty="0">
                <a:solidFill>
                  <a:srgbClr val="FF0000"/>
                </a:solidFill>
                <a:latin typeface="Gill Sans MT" charset="0"/>
              </a:rPr>
              <a:t>postal address</a:t>
            </a:r>
          </a:p>
          <a:p>
            <a:pPr>
              <a:defRPr/>
            </a:pPr>
            <a:r>
              <a:rPr lang="en-US" dirty="0">
                <a:latin typeface="Gill Sans MT" charset="0"/>
                <a:cs typeface="+mn-cs"/>
              </a:rPr>
              <a:t> MAC flat address  </a:t>
            </a:r>
            <a:r>
              <a:rPr lang="en-US" dirty="0">
                <a:latin typeface="MS Mincho" charset="0"/>
                <a:ea typeface="MS Mincho" charset="0"/>
                <a:cs typeface="MS Mincho" charset="0"/>
              </a:rPr>
              <a:t>➜</a:t>
            </a:r>
            <a:r>
              <a:rPr lang="en-US" dirty="0">
                <a:latin typeface="Gill Sans MT" charset="0"/>
                <a:cs typeface="+mn-cs"/>
              </a:rPr>
              <a:t> </a:t>
            </a:r>
            <a:r>
              <a:rPr lang="en-US" dirty="0">
                <a:solidFill>
                  <a:srgbClr val="FF0000"/>
                </a:solidFill>
                <a:latin typeface="Gill Sans MT" charset="0"/>
                <a:cs typeface="+mn-cs"/>
              </a:rPr>
              <a:t>portability</a:t>
            </a:r>
            <a:r>
              <a:rPr lang="en-US" dirty="0">
                <a:latin typeface="Gill Sans MT" charset="0"/>
                <a:cs typeface="+mn-cs"/>
              </a:rPr>
              <a:t> </a:t>
            </a:r>
          </a:p>
          <a:p>
            <a:pPr lvl="1">
              <a:defRPr/>
            </a:pPr>
            <a:r>
              <a:rPr lang="en-US" dirty="0">
                <a:latin typeface="Gill Sans MT" charset="0"/>
              </a:rPr>
              <a:t>can move LAN card from one LAN to another</a:t>
            </a:r>
          </a:p>
          <a:p>
            <a:pPr>
              <a:defRPr/>
            </a:pPr>
            <a:r>
              <a:rPr lang="en-US" dirty="0">
                <a:latin typeface="Gill Sans MT" charset="0"/>
                <a:cs typeface="+mn-cs"/>
              </a:rPr>
              <a:t>IP hierarchical address </a:t>
            </a:r>
            <a:r>
              <a:rPr lang="en-US" i="1" dirty="0">
                <a:solidFill>
                  <a:srgbClr val="FF0000"/>
                </a:solidFill>
                <a:latin typeface="Gill Sans MT" charset="0"/>
                <a:cs typeface="+mn-cs"/>
              </a:rPr>
              <a:t>not</a:t>
            </a:r>
            <a:r>
              <a:rPr lang="en-US" dirty="0">
                <a:solidFill>
                  <a:srgbClr val="FF0000"/>
                </a:solidFill>
                <a:latin typeface="Gill Sans MT" charset="0"/>
                <a:cs typeface="+mn-cs"/>
              </a:rPr>
              <a:t> portable</a:t>
            </a:r>
          </a:p>
          <a:p>
            <a:pPr lvl="1">
              <a:defRPr/>
            </a:pPr>
            <a:r>
              <a:rPr lang="en-US" dirty="0">
                <a:latin typeface="Gill Sans MT" charset="0"/>
              </a:rPr>
              <a:t> address depends on IP subnet to which node is attached</a:t>
            </a:r>
          </a:p>
          <a:p>
            <a:pPr>
              <a:defRPr/>
            </a:pPr>
            <a:endParaRPr lang="en-US" sz="3200" dirty="0">
              <a:latin typeface="Gill Sans MT" charset="0"/>
              <a:cs typeface="+mn-cs"/>
            </a:endParaRPr>
          </a:p>
        </p:txBody>
      </p:sp>
      <p:sp>
        <p:nvSpPr>
          <p:cNvPr id="7"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35</a:t>
            </a:fld>
            <a:endParaRPr lang="en-US" sz="1200" dirty="0">
              <a:latin typeface="Tahoma" charset="0"/>
            </a:endParaRPr>
          </a:p>
        </p:txBody>
      </p:sp>
      <p:sp>
        <p:nvSpPr>
          <p:cNvPr id="8"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spTree>
    <p:extLst>
      <p:ext uri="{BB962C8B-B14F-4D97-AF65-F5344CB8AC3E}">
        <p14:creationId xmlns:p14="http://schemas.microsoft.com/office/powerpoint/2010/main" val="2226437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549905" y="-221369"/>
            <a:ext cx="7772400" cy="1143000"/>
          </a:xfrm>
        </p:spPr>
        <p:txBody>
          <a:bodyPr/>
          <a:lstStyle/>
          <a:p>
            <a:pPr>
              <a:defRPr/>
            </a:pPr>
            <a:r>
              <a:rPr lang="en-US" dirty="0">
                <a:latin typeface="Gill Sans MT" charset="0"/>
                <a:cs typeface="+mj-cs"/>
              </a:rPr>
              <a:t>LAN addresses and ARP</a:t>
            </a:r>
          </a:p>
        </p:txBody>
      </p:sp>
      <p:sp>
        <p:nvSpPr>
          <p:cNvPr id="40965" name="Text Box 4"/>
          <p:cNvSpPr txBox="1">
            <a:spLocks noChangeArrowheads="1"/>
          </p:cNvSpPr>
          <p:nvPr/>
        </p:nvSpPr>
        <p:spPr bwMode="auto">
          <a:xfrm>
            <a:off x="515289" y="865446"/>
            <a:ext cx="6899275" cy="5191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800" i="0" dirty="0" smtClean="0">
                <a:latin typeface="Gill Sans MT" charset="0"/>
                <a:cs typeface="+mn-cs"/>
              </a:rPr>
              <a:t>each adapter on LAN has unique </a:t>
            </a:r>
            <a:r>
              <a:rPr lang="en-US" sz="2800" dirty="0" smtClean="0">
                <a:solidFill>
                  <a:srgbClr val="CC0000"/>
                </a:solidFill>
                <a:latin typeface="Gill Sans MT" charset="0"/>
                <a:cs typeface="+mn-cs"/>
              </a:rPr>
              <a:t>LAN</a:t>
            </a:r>
            <a:r>
              <a:rPr lang="en-US" sz="2800" i="0" dirty="0" smtClean="0">
                <a:latin typeface="Gill Sans MT" charset="0"/>
                <a:cs typeface="+mn-cs"/>
              </a:rPr>
              <a:t> address</a:t>
            </a:r>
          </a:p>
        </p:txBody>
      </p:sp>
      <p:grpSp>
        <p:nvGrpSpPr>
          <p:cNvPr id="2" name="Group 1"/>
          <p:cNvGrpSpPr/>
          <p:nvPr/>
        </p:nvGrpSpPr>
        <p:grpSpPr>
          <a:xfrm>
            <a:off x="-3204" y="1464869"/>
            <a:ext cx="5374776" cy="3876086"/>
            <a:chOff x="319088" y="2025650"/>
            <a:chExt cx="5900737" cy="4367213"/>
          </a:xfrm>
        </p:grpSpPr>
        <p:sp>
          <p:nvSpPr>
            <p:cNvPr id="40966" name="Text Box 18"/>
            <p:cNvSpPr txBox="1">
              <a:spLocks noChangeArrowheads="1"/>
            </p:cNvSpPr>
            <p:nvPr/>
          </p:nvSpPr>
          <p:spPr bwMode="auto">
            <a:xfrm>
              <a:off x="1139096" y="2408346"/>
              <a:ext cx="9588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mn-cs"/>
                </a:rPr>
                <a:t>adapter</a:t>
              </a:r>
            </a:p>
          </p:txBody>
        </p:sp>
        <p:sp>
          <p:nvSpPr>
            <p:cNvPr id="123910" name="Freeform 8"/>
            <p:cNvSpPr>
              <a:spLocks/>
            </p:cNvSpPr>
            <p:nvPr/>
          </p:nvSpPr>
          <p:spPr bwMode="auto">
            <a:xfrm>
              <a:off x="2152650" y="3262313"/>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0968" name="Line 19"/>
            <p:cNvSpPr>
              <a:spLocks noChangeShapeType="1"/>
            </p:cNvSpPr>
            <p:nvPr/>
          </p:nvSpPr>
          <p:spPr bwMode="auto">
            <a:xfrm>
              <a:off x="1300163" y="3940175"/>
              <a:ext cx="9017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969" name="Line 20"/>
            <p:cNvSpPr>
              <a:spLocks noChangeShapeType="1"/>
            </p:cNvSpPr>
            <p:nvPr/>
          </p:nvSpPr>
          <p:spPr bwMode="auto">
            <a:xfrm>
              <a:off x="3309938" y="2808288"/>
              <a:ext cx="0" cy="6556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970" name="Line 21"/>
            <p:cNvSpPr>
              <a:spLocks noChangeShapeType="1"/>
            </p:cNvSpPr>
            <p:nvPr/>
          </p:nvSpPr>
          <p:spPr bwMode="auto">
            <a:xfrm flipH="1">
              <a:off x="4173538" y="4108450"/>
              <a:ext cx="7969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971" name="Line 22"/>
            <p:cNvSpPr>
              <a:spLocks noChangeShapeType="1"/>
            </p:cNvSpPr>
            <p:nvPr/>
          </p:nvSpPr>
          <p:spPr bwMode="auto">
            <a:xfrm flipV="1">
              <a:off x="3271838" y="5113338"/>
              <a:ext cx="0" cy="4381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972" name="Text Box 24"/>
            <p:cNvSpPr txBox="1">
              <a:spLocks noChangeArrowheads="1"/>
            </p:cNvSpPr>
            <p:nvPr/>
          </p:nvSpPr>
          <p:spPr bwMode="auto">
            <a:xfrm>
              <a:off x="3630613" y="2513013"/>
              <a:ext cx="1781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cs typeface="+mn-cs"/>
                </a:rPr>
                <a:t>1A-2F-BB-76-09-AD</a:t>
              </a:r>
            </a:p>
          </p:txBody>
        </p:sp>
        <p:sp>
          <p:nvSpPr>
            <p:cNvPr id="40973" name="Line 25"/>
            <p:cNvSpPr>
              <a:spLocks noChangeShapeType="1"/>
            </p:cNvSpPr>
            <p:nvPr/>
          </p:nvSpPr>
          <p:spPr bwMode="auto">
            <a:xfrm flipH="1" flipV="1">
              <a:off x="3449638" y="2652713"/>
              <a:ext cx="257175" cy="127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974" name="Line 26"/>
            <p:cNvSpPr>
              <a:spLocks noChangeShapeType="1"/>
            </p:cNvSpPr>
            <p:nvPr/>
          </p:nvSpPr>
          <p:spPr bwMode="auto">
            <a:xfrm flipV="1">
              <a:off x="4999038" y="4289425"/>
              <a:ext cx="0" cy="3730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975" name="Text Box 27"/>
            <p:cNvSpPr txBox="1">
              <a:spLocks noChangeArrowheads="1"/>
            </p:cNvSpPr>
            <p:nvPr/>
          </p:nvSpPr>
          <p:spPr bwMode="auto">
            <a:xfrm>
              <a:off x="4479925" y="4662488"/>
              <a:ext cx="17399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cs typeface="+mn-cs"/>
                </a:rPr>
                <a:t>58-23-D7-FA-20-B0</a:t>
              </a:r>
            </a:p>
          </p:txBody>
        </p:sp>
        <p:sp>
          <p:nvSpPr>
            <p:cNvPr id="40976" name="Line 28"/>
            <p:cNvSpPr>
              <a:spLocks noChangeShapeType="1"/>
            </p:cNvSpPr>
            <p:nvPr/>
          </p:nvSpPr>
          <p:spPr bwMode="auto">
            <a:xfrm flipH="1">
              <a:off x="3375025" y="5667375"/>
              <a:ext cx="360363"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977" name="Text Box 29"/>
            <p:cNvSpPr txBox="1">
              <a:spLocks noChangeArrowheads="1"/>
            </p:cNvSpPr>
            <p:nvPr/>
          </p:nvSpPr>
          <p:spPr bwMode="auto">
            <a:xfrm>
              <a:off x="3797300" y="5551488"/>
              <a:ext cx="174942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cs typeface="+mn-cs"/>
                </a:rPr>
                <a:t>0C-C4-11-6F-E3-98</a:t>
              </a:r>
            </a:p>
          </p:txBody>
        </p:sp>
        <p:sp>
          <p:nvSpPr>
            <p:cNvPr id="40978" name="Line 30"/>
            <p:cNvSpPr>
              <a:spLocks noChangeShapeType="1"/>
            </p:cNvSpPr>
            <p:nvPr/>
          </p:nvSpPr>
          <p:spPr bwMode="auto">
            <a:xfrm flipV="1">
              <a:off x="1236663" y="4095750"/>
              <a:ext cx="0" cy="3730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979" name="Text Box 31"/>
            <p:cNvSpPr txBox="1">
              <a:spLocks noChangeArrowheads="1"/>
            </p:cNvSpPr>
            <p:nvPr/>
          </p:nvSpPr>
          <p:spPr bwMode="auto">
            <a:xfrm>
              <a:off x="319088" y="4470400"/>
              <a:ext cx="16891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cs typeface="+mn-cs"/>
                </a:rPr>
                <a:t>71-65-F7-2B-08-53</a:t>
              </a:r>
            </a:p>
          </p:txBody>
        </p:sp>
        <p:sp>
          <p:nvSpPr>
            <p:cNvPr id="40980" name="Text Box 32"/>
            <p:cNvSpPr txBox="1">
              <a:spLocks noChangeArrowheads="1"/>
            </p:cNvSpPr>
            <p:nvPr/>
          </p:nvSpPr>
          <p:spPr bwMode="auto">
            <a:xfrm>
              <a:off x="2636838" y="3621088"/>
              <a:ext cx="1085850"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mn-cs"/>
                </a:rPr>
                <a:t>   LAN</a:t>
              </a:r>
            </a:p>
            <a:p>
              <a:pPr>
                <a:defRPr/>
              </a:pPr>
              <a:r>
                <a:rPr lang="en-US" i="0" dirty="0" smtClean="0">
                  <a:latin typeface="Arial" charset="0"/>
                  <a:cs typeface="+mn-cs"/>
                </a:rPr>
                <a:t>(wired or</a:t>
              </a:r>
            </a:p>
            <a:p>
              <a:pPr>
                <a:defRPr/>
              </a:pPr>
              <a:r>
                <a:rPr lang="en-US" i="0" dirty="0" smtClean="0">
                  <a:latin typeface="Arial" charset="0"/>
                  <a:cs typeface="+mn-cs"/>
                </a:rPr>
                <a:t>wireless)</a:t>
              </a:r>
            </a:p>
          </p:txBody>
        </p:sp>
        <p:sp>
          <p:nvSpPr>
            <p:cNvPr id="526373" name="Rectangle 37"/>
            <p:cNvSpPr>
              <a:spLocks noChangeArrowheads="1"/>
            </p:cNvSpPr>
            <p:nvPr/>
          </p:nvSpPr>
          <p:spPr bwMode="auto">
            <a:xfrm>
              <a:off x="948596" y="2459146"/>
              <a:ext cx="160338" cy="25558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23925" name="Group 51"/>
            <p:cNvGrpSpPr>
              <a:grpSpLocks/>
            </p:cNvGrpSpPr>
            <p:nvPr/>
          </p:nvGrpSpPr>
          <p:grpSpPr bwMode="auto">
            <a:xfrm>
              <a:off x="423863" y="3562350"/>
              <a:ext cx="922337" cy="658813"/>
              <a:chOff x="267" y="2244"/>
              <a:chExt cx="581" cy="415"/>
            </a:xfrm>
          </p:grpSpPr>
          <p:sp>
            <p:nvSpPr>
              <p:cNvPr id="526372" name="Rectangle 36"/>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23943" name="Group 38"/>
              <p:cNvGrpSpPr>
                <a:grpSpLocks/>
              </p:cNvGrpSpPr>
              <p:nvPr/>
            </p:nvGrpSpPr>
            <p:grpSpPr bwMode="auto">
              <a:xfrm>
                <a:off x="267" y="2244"/>
                <a:ext cx="512" cy="415"/>
                <a:chOff x="-44" y="1473"/>
                <a:chExt cx="981" cy="1105"/>
              </a:xfrm>
            </p:grpSpPr>
            <p:pic>
              <p:nvPicPr>
                <p:cNvPr id="123944" name="Picture 39"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945" name="Freeform 40"/>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23926" name="Group 50"/>
            <p:cNvGrpSpPr>
              <a:grpSpLocks/>
            </p:cNvGrpSpPr>
            <p:nvPr/>
          </p:nvGrpSpPr>
          <p:grpSpPr bwMode="auto">
            <a:xfrm>
              <a:off x="2744788" y="5559425"/>
              <a:ext cx="812800" cy="833438"/>
              <a:chOff x="1729" y="3502"/>
              <a:chExt cx="512" cy="525"/>
            </a:xfrm>
          </p:grpSpPr>
          <p:sp>
            <p:nvSpPr>
              <p:cNvPr id="526370" name="Rectangle 34"/>
              <p:cNvSpPr>
                <a:spLocks noChangeArrowheads="1"/>
              </p:cNvSpPr>
              <p:nvPr/>
            </p:nvSpPr>
            <p:spPr bwMode="auto">
              <a:xfrm>
                <a:off x="2021" y="3502"/>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23939" name="Group 41"/>
              <p:cNvGrpSpPr>
                <a:grpSpLocks/>
              </p:cNvGrpSpPr>
              <p:nvPr/>
            </p:nvGrpSpPr>
            <p:grpSpPr bwMode="auto">
              <a:xfrm>
                <a:off x="1729" y="3612"/>
                <a:ext cx="512" cy="415"/>
                <a:chOff x="-44" y="1473"/>
                <a:chExt cx="981" cy="1105"/>
              </a:xfrm>
            </p:grpSpPr>
            <p:pic>
              <p:nvPicPr>
                <p:cNvPr id="123940" name="Picture 42"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941" name="Freeform 43"/>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23927" name="Group 52"/>
            <p:cNvGrpSpPr>
              <a:grpSpLocks/>
            </p:cNvGrpSpPr>
            <p:nvPr/>
          </p:nvGrpSpPr>
          <p:grpSpPr bwMode="auto">
            <a:xfrm>
              <a:off x="2770188" y="2025650"/>
              <a:ext cx="812800" cy="776288"/>
              <a:chOff x="1745" y="1276"/>
              <a:chExt cx="512" cy="489"/>
            </a:xfrm>
          </p:grpSpPr>
          <p:sp>
            <p:nvSpPr>
              <p:cNvPr id="526350" name="Rectangle 14"/>
              <p:cNvSpPr>
                <a:spLocks noChangeArrowheads="1"/>
              </p:cNvSpPr>
              <p:nvPr/>
            </p:nvSpPr>
            <p:spPr bwMode="auto">
              <a:xfrm>
                <a:off x="2039" y="160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23935" name="Group 44"/>
              <p:cNvGrpSpPr>
                <a:grpSpLocks/>
              </p:cNvGrpSpPr>
              <p:nvPr/>
            </p:nvGrpSpPr>
            <p:grpSpPr bwMode="auto">
              <a:xfrm>
                <a:off x="1745" y="1276"/>
                <a:ext cx="512" cy="415"/>
                <a:chOff x="-44" y="1473"/>
                <a:chExt cx="981" cy="1105"/>
              </a:xfrm>
            </p:grpSpPr>
            <p:pic>
              <p:nvPicPr>
                <p:cNvPr id="123936" name="Picture 45"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937"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23928" name="Group 53"/>
            <p:cNvGrpSpPr>
              <a:grpSpLocks/>
            </p:cNvGrpSpPr>
            <p:nvPr/>
          </p:nvGrpSpPr>
          <p:grpSpPr bwMode="auto">
            <a:xfrm>
              <a:off x="4868863" y="3836988"/>
              <a:ext cx="812800" cy="658812"/>
              <a:chOff x="3067" y="2417"/>
              <a:chExt cx="512" cy="415"/>
            </a:xfrm>
          </p:grpSpPr>
          <p:sp>
            <p:nvSpPr>
              <p:cNvPr id="526371" name="Rectangle 35"/>
              <p:cNvSpPr>
                <a:spLocks noChangeArrowheads="1"/>
              </p:cNvSpPr>
              <p:nvPr/>
            </p:nvSpPr>
            <p:spPr bwMode="auto">
              <a:xfrm rot="-5400000">
                <a:off x="3162" y="251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23931" name="Group 47"/>
              <p:cNvGrpSpPr>
                <a:grpSpLocks/>
              </p:cNvGrpSpPr>
              <p:nvPr/>
            </p:nvGrpSpPr>
            <p:grpSpPr bwMode="auto">
              <a:xfrm>
                <a:off x="3067" y="2417"/>
                <a:ext cx="512" cy="415"/>
                <a:chOff x="-44" y="1473"/>
                <a:chExt cx="981" cy="1105"/>
              </a:xfrm>
            </p:grpSpPr>
            <p:pic>
              <p:nvPicPr>
                <p:cNvPr id="123932" name="Picture 48"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933" name="Freeform 49"/>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pic>
        <p:nvPicPr>
          <p:cNvPr id="123929" name="Picture 20" descr="underline_base"/>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5788" y="612098"/>
            <a:ext cx="54848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36</a:t>
            </a:fld>
            <a:endParaRPr lang="en-US" sz="1200" dirty="0">
              <a:latin typeface="Tahoma" charset="0"/>
            </a:endParaRPr>
          </a:p>
        </p:txBody>
      </p:sp>
      <p:sp>
        <p:nvSpPr>
          <p:cNvPr id="44"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pic>
        <p:nvPicPr>
          <p:cNvPr id="18434" name="Picture 2" descr="4 WAN Load-Balancing | Ubiquiti Community"/>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778737" y="1318998"/>
            <a:ext cx="3126075" cy="3019514"/>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Metal Case M.2 Interface Mtk7621a 1200mbps Gigabit Ports Wifi Router 5g Cpe  - Buy M.2 Interface Mtk7621a Wifi Router,M.2 Interface Router,5g Router  Product on Alibaba.com"/>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8547" t="24356" r="7060" b="9404"/>
          <a:stretch/>
        </p:blipFill>
        <p:spPr bwMode="auto">
          <a:xfrm>
            <a:off x="5655826" y="4216994"/>
            <a:ext cx="3243863" cy="2546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91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40"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919163"/>
            <a:ext cx="7313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013" name="Rectangle 3"/>
          <p:cNvSpPr>
            <a:spLocks noGrp="1" noChangeArrowheads="1"/>
          </p:cNvSpPr>
          <p:nvPr>
            <p:ph type="title"/>
          </p:nvPr>
        </p:nvSpPr>
        <p:spPr>
          <a:xfrm>
            <a:off x="501650" y="241300"/>
            <a:ext cx="8191500" cy="901700"/>
          </a:xfrm>
        </p:spPr>
        <p:txBody>
          <a:bodyPr/>
          <a:lstStyle/>
          <a:p>
            <a:pPr>
              <a:defRPr/>
            </a:pPr>
            <a:r>
              <a:rPr lang="en-US" sz="4000" dirty="0">
                <a:latin typeface="Gill Sans MT" charset="0"/>
                <a:cs typeface="+mj-cs"/>
              </a:rPr>
              <a:t>ARP: address resolution protocol</a:t>
            </a:r>
          </a:p>
        </p:txBody>
      </p:sp>
      <p:sp>
        <p:nvSpPr>
          <p:cNvPr id="399364" name="Rectangle 4"/>
          <p:cNvSpPr>
            <a:spLocks noGrp="1" noChangeArrowheads="1"/>
          </p:cNvSpPr>
          <p:nvPr>
            <p:ph type="body" idx="1"/>
          </p:nvPr>
        </p:nvSpPr>
        <p:spPr>
          <a:xfrm>
            <a:off x="177728" y="1069163"/>
            <a:ext cx="4526477" cy="3881437"/>
          </a:xfrm>
        </p:spPr>
        <p:txBody>
          <a:bodyPr/>
          <a:lstStyle/>
          <a:p>
            <a:pPr marL="0" indent="0" algn="just">
              <a:buFont typeface="Wingdings" charset="0"/>
              <a:buNone/>
              <a:defRPr/>
            </a:pPr>
            <a:r>
              <a:rPr lang="en-US" sz="2000" i="1" dirty="0">
                <a:latin typeface="Gill Sans MT" charset="0"/>
                <a:cs typeface="+mn-cs"/>
              </a:rPr>
              <a:t>ARP stands for (Address Resolution Protocol). It is responsible to </a:t>
            </a:r>
            <a:r>
              <a:rPr lang="en-US" sz="2000" i="1" dirty="0">
                <a:solidFill>
                  <a:srgbClr val="FF0000"/>
                </a:solidFill>
                <a:latin typeface="Gill Sans MT" charset="0"/>
                <a:cs typeface="+mn-cs"/>
              </a:rPr>
              <a:t>find the hardware address </a:t>
            </a:r>
            <a:r>
              <a:rPr lang="en-US" sz="2000" i="1" dirty="0">
                <a:latin typeface="Gill Sans MT" charset="0"/>
                <a:cs typeface="+mn-cs"/>
              </a:rPr>
              <a:t>of a host from a known IP address</a:t>
            </a:r>
          </a:p>
          <a:p>
            <a:pPr marL="0" indent="0" algn="just">
              <a:buFont typeface="Wingdings" charset="0"/>
              <a:buNone/>
              <a:defRPr/>
            </a:pPr>
            <a:r>
              <a:rPr lang="en-US" sz="2000" i="1" dirty="0" smtClean="0">
                <a:solidFill>
                  <a:srgbClr val="CC0000"/>
                </a:solidFill>
                <a:latin typeface="Gill Sans MT" charset="0"/>
                <a:cs typeface="+mn-cs"/>
              </a:rPr>
              <a:t>ARP table: </a:t>
            </a:r>
            <a:r>
              <a:rPr lang="en-US" sz="2000" dirty="0" smtClean="0">
                <a:latin typeface="Gill Sans MT" charset="0"/>
                <a:cs typeface="+mn-cs"/>
              </a:rPr>
              <a:t>each </a:t>
            </a:r>
            <a:r>
              <a:rPr lang="en-US" sz="2000" dirty="0">
                <a:latin typeface="Gill Sans MT" charset="0"/>
                <a:cs typeface="+mn-cs"/>
              </a:rPr>
              <a:t>IP node (host, router) on LAN has </a:t>
            </a:r>
            <a:r>
              <a:rPr lang="en-US" sz="2000" dirty="0" smtClean="0">
                <a:latin typeface="Gill Sans MT" charset="0"/>
                <a:cs typeface="+mn-cs"/>
              </a:rPr>
              <a:t>table</a:t>
            </a:r>
            <a:endParaRPr lang="en-US" sz="2000" dirty="0">
              <a:latin typeface="Gill Sans MT" charset="0"/>
              <a:cs typeface="+mn-cs"/>
            </a:endParaRPr>
          </a:p>
          <a:p>
            <a:pPr lvl="1" algn="just">
              <a:defRPr/>
            </a:pPr>
            <a:r>
              <a:rPr lang="en-US" sz="2000" dirty="0">
                <a:latin typeface="Gill Sans MT" charset="0"/>
              </a:rPr>
              <a:t>IP/MAC address mappings for some LAN nodes:</a:t>
            </a:r>
          </a:p>
          <a:p>
            <a:pPr algn="just">
              <a:buFont typeface="Wingdings" charset="0"/>
              <a:buNone/>
              <a:defRPr/>
            </a:pPr>
            <a:r>
              <a:rPr lang="en-US" sz="2000" dirty="0">
                <a:latin typeface="Gill Sans MT" charset="0"/>
                <a:cs typeface="+mn-cs"/>
              </a:rPr>
              <a:t>          </a:t>
            </a:r>
            <a:r>
              <a:rPr lang="en-US" sz="2000" dirty="0">
                <a:solidFill>
                  <a:srgbClr val="CC0000"/>
                </a:solidFill>
                <a:latin typeface="Gill Sans MT" charset="0"/>
                <a:cs typeface="+mn-cs"/>
              </a:rPr>
              <a:t>&lt; IP address; MAC address; TTL&gt;</a:t>
            </a:r>
          </a:p>
          <a:p>
            <a:pPr lvl="1" algn="just">
              <a:defRPr/>
            </a:pPr>
            <a:r>
              <a:rPr lang="en-US" sz="2000" dirty="0">
                <a:latin typeface="Gill Sans MT" charset="0"/>
              </a:rPr>
              <a:t>TTL (Time To Live): time after which address mapping will be forgotten (typically 20 min)</a:t>
            </a:r>
          </a:p>
        </p:txBody>
      </p:sp>
      <p:sp>
        <p:nvSpPr>
          <p:cNvPr id="50"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37</a:t>
            </a:fld>
            <a:endParaRPr lang="en-US" sz="1200" dirty="0">
              <a:latin typeface="Tahoma" charset="0"/>
            </a:endParaRPr>
          </a:p>
        </p:txBody>
      </p:sp>
      <p:sp>
        <p:nvSpPr>
          <p:cNvPr id="51"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pic>
        <p:nvPicPr>
          <p:cNvPr id="1026" name="Picture 2" descr="https://media.geeksforgeeks.org/wp-content/uploads/20190423135210/arpp.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43985" y="459154"/>
            <a:ext cx="1785727" cy="23104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32006" y="4944293"/>
            <a:ext cx="4711116" cy="1439454"/>
          </a:xfrm>
          <a:prstGeom prst="rect">
            <a:avLst/>
          </a:prstGeom>
        </p:spPr>
      </p:pic>
      <p:pic>
        <p:nvPicPr>
          <p:cNvPr id="1028" name="Picture 4" descr="ARP (Address Resolution Protocol) in action"/>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10610" t="18154" r="9692" b="3077"/>
          <a:stretch/>
        </p:blipFill>
        <p:spPr bwMode="auto">
          <a:xfrm>
            <a:off x="4597400" y="4202724"/>
            <a:ext cx="4319806" cy="226802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Address Resolution Protocol (ARP)"/>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597400" y="1132668"/>
            <a:ext cx="3045313" cy="2886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76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184637" y="66675"/>
            <a:ext cx="9091247" cy="1143000"/>
          </a:xfrm>
        </p:spPr>
        <p:txBody>
          <a:bodyPr/>
          <a:lstStyle/>
          <a:p>
            <a:pPr>
              <a:defRPr/>
            </a:pPr>
            <a:r>
              <a:rPr lang="en-US" sz="3200" dirty="0">
                <a:latin typeface="Gill Sans MT" charset="0"/>
                <a:cs typeface="+mj-cs"/>
              </a:rPr>
              <a:t>ARP protocol: same </a:t>
            </a:r>
            <a:r>
              <a:rPr lang="en-US" sz="3200" dirty="0" smtClean="0">
                <a:latin typeface="Gill Sans MT" charset="0"/>
                <a:cs typeface="+mj-cs"/>
              </a:rPr>
              <a:t>LAN or </a:t>
            </a:r>
            <a:r>
              <a:rPr lang="en-US" sz="3200" dirty="0">
                <a:latin typeface="Gill Sans MT" charset="0"/>
              </a:rPr>
              <a:t>ARP in Layer </a:t>
            </a:r>
            <a:r>
              <a:rPr lang="en-US" sz="3200" dirty="0" smtClean="0">
                <a:latin typeface="Gill Sans MT" charset="0"/>
              </a:rPr>
              <a:t>2 </a:t>
            </a:r>
            <a:r>
              <a:rPr lang="en-US" sz="3200" dirty="0">
                <a:latin typeface="Gill Sans MT" charset="0"/>
              </a:rPr>
              <a:t>network</a:t>
            </a:r>
            <a:endParaRPr lang="en-US" sz="3200" dirty="0">
              <a:latin typeface="Gill Sans MT" charset="0"/>
              <a:cs typeface="+mj-cs"/>
            </a:endParaRPr>
          </a:p>
        </p:txBody>
      </p:sp>
      <p:sp>
        <p:nvSpPr>
          <p:cNvPr id="44037" name="Rectangle 3"/>
          <p:cNvSpPr>
            <a:spLocks noGrp="1" noChangeArrowheads="1"/>
          </p:cNvSpPr>
          <p:nvPr>
            <p:ph type="body" sz="half" idx="1"/>
          </p:nvPr>
        </p:nvSpPr>
        <p:spPr>
          <a:xfrm>
            <a:off x="506413" y="1277938"/>
            <a:ext cx="3810000" cy="4648200"/>
          </a:xfrm>
        </p:spPr>
        <p:txBody>
          <a:bodyPr/>
          <a:lstStyle/>
          <a:p>
            <a:pPr marL="231775" indent="-231775">
              <a:defRPr/>
            </a:pPr>
            <a:r>
              <a:rPr lang="en-US" sz="2400" dirty="0">
                <a:latin typeface="Gill Sans MT" charset="0"/>
                <a:cs typeface="+mn-cs"/>
              </a:rPr>
              <a:t>A wants to send datagram to B</a:t>
            </a:r>
          </a:p>
          <a:p>
            <a:pPr marL="681038" lvl="1" indent="-223838">
              <a:defRPr/>
            </a:pPr>
            <a:r>
              <a:rPr lang="en-US" sz="2000" dirty="0">
                <a:latin typeface="Gill Sans MT" charset="0"/>
              </a:rPr>
              <a:t>B</a:t>
            </a:r>
            <a:r>
              <a:rPr lang="ja-JP" altLang="en-US" sz="2000" dirty="0">
                <a:latin typeface="Gill Sans MT" charset="0"/>
              </a:rPr>
              <a:t>’</a:t>
            </a:r>
            <a:r>
              <a:rPr lang="en-US" sz="2000" dirty="0">
                <a:latin typeface="Gill Sans MT" charset="0"/>
              </a:rPr>
              <a:t>s MAC address not in A</a:t>
            </a:r>
            <a:r>
              <a:rPr lang="ja-JP" altLang="en-US" sz="2000" dirty="0">
                <a:latin typeface="Gill Sans MT" charset="0"/>
              </a:rPr>
              <a:t>’</a:t>
            </a:r>
            <a:r>
              <a:rPr lang="en-US" sz="2000" dirty="0">
                <a:latin typeface="Gill Sans MT" charset="0"/>
              </a:rPr>
              <a:t>s ARP table.</a:t>
            </a:r>
          </a:p>
          <a:p>
            <a:pPr marL="231775" indent="-231775">
              <a:defRPr/>
            </a:pPr>
            <a:r>
              <a:rPr lang="en-US" sz="2400" dirty="0">
                <a:latin typeface="Gill Sans MT" charset="0"/>
                <a:cs typeface="+mn-cs"/>
              </a:rPr>
              <a:t>A </a:t>
            </a:r>
            <a:r>
              <a:rPr lang="en-US" sz="2400" dirty="0">
                <a:solidFill>
                  <a:srgbClr val="CC0000"/>
                </a:solidFill>
                <a:latin typeface="Gill Sans MT" charset="0"/>
                <a:cs typeface="+mn-cs"/>
              </a:rPr>
              <a:t>broadcasts</a:t>
            </a:r>
            <a:r>
              <a:rPr lang="en-US" sz="2400" dirty="0">
                <a:latin typeface="Gill Sans MT" charset="0"/>
                <a:cs typeface="+mn-cs"/>
              </a:rPr>
              <a:t> ARP query packet, containing B's IP address </a:t>
            </a:r>
          </a:p>
          <a:p>
            <a:pPr marL="681038" lvl="1" indent="-223838">
              <a:defRPr/>
            </a:pPr>
            <a:r>
              <a:rPr lang="en-US" sz="2000" dirty="0" smtClean="0">
                <a:latin typeface="Gill Sans MT" charset="0"/>
              </a:rPr>
              <a:t>destination </a:t>
            </a:r>
            <a:r>
              <a:rPr lang="en-US" sz="2000" dirty="0">
                <a:latin typeface="Gill Sans MT" charset="0"/>
              </a:rPr>
              <a:t>MAC address = FF-FF-FF-FF-FF-FF</a:t>
            </a:r>
          </a:p>
          <a:p>
            <a:pPr marL="681038" lvl="1" indent="-223838">
              <a:defRPr/>
            </a:pPr>
            <a:r>
              <a:rPr lang="en-US" sz="2000" dirty="0">
                <a:latin typeface="Gill Sans MT" charset="0"/>
              </a:rPr>
              <a:t>all </a:t>
            </a:r>
            <a:r>
              <a:rPr lang="en-US" sz="2000" dirty="0" smtClean="0">
                <a:latin typeface="Gill Sans MT" charset="0"/>
              </a:rPr>
              <a:t>nodes on </a:t>
            </a:r>
            <a:r>
              <a:rPr lang="en-US" sz="2000" dirty="0">
                <a:latin typeface="Gill Sans MT" charset="0"/>
              </a:rPr>
              <a:t>LAN receive ARP query </a:t>
            </a:r>
          </a:p>
          <a:p>
            <a:pPr marL="231775" indent="-231775">
              <a:defRPr/>
            </a:pPr>
            <a:r>
              <a:rPr lang="en-US" sz="2400" dirty="0">
                <a:latin typeface="Gill Sans MT" charset="0"/>
                <a:cs typeface="+mn-cs"/>
              </a:rPr>
              <a:t>B receives ARP packet, replies to A with its (B's) MAC address</a:t>
            </a:r>
          </a:p>
          <a:p>
            <a:pPr marL="681038" lvl="1" indent="-223838">
              <a:defRPr/>
            </a:pPr>
            <a:r>
              <a:rPr lang="en-US" sz="2000" dirty="0">
                <a:latin typeface="Gill Sans MT" charset="0"/>
              </a:rPr>
              <a:t>frame sent to A</a:t>
            </a:r>
            <a:r>
              <a:rPr lang="ja-JP" altLang="en-US" sz="2000" dirty="0">
                <a:latin typeface="Gill Sans MT" charset="0"/>
              </a:rPr>
              <a:t>’</a:t>
            </a:r>
            <a:r>
              <a:rPr lang="en-US" sz="2000" dirty="0">
                <a:latin typeface="Gill Sans MT" charset="0"/>
              </a:rPr>
              <a:t>s MAC address (unicast)</a:t>
            </a:r>
          </a:p>
          <a:p>
            <a:pPr>
              <a:defRPr/>
            </a:pPr>
            <a:endParaRPr lang="en-US" sz="2400" dirty="0">
              <a:latin typeface="Gill Sans MT" charset="0"/>
              <a:cs typeface="+mn-cs"/>
            </a:endParaRPr>
          </a:p>
        </p:txBody>
      </p:sp>
      <p:sp>
        <p:nvSpPr>
          <p:cNvPr id="400388" name="Rectangle 4"/>
          <p:cNvSpPr>
            <a:spLocks noGrp="1" noChangeArrowheads="1"/>
          </p:cNvSpPr>
          <p:nvPr>
            <p:ph type="body" sz="half" idx="2"/>
          </p:nvPr>
        </p:nvSpPr>
        <p:spPr>
          <a:xfrm>
            <a:off x="5022240" y="1209675"/>
            <a:ext cx="3810000" cy="4648200"/>
          </a:xfrm>
        </p:spPr>
        <p:txBody>
          <a:bodyPr/>
          <a:lstStyle/>
          <a:p>
            <a:pPr marL="231775" indent="-231775">
              <a:defRPr/>
            </a:pPr>
            <a:r>
              <a:rPr lang="en-US" sz="2400" dirty="0">
                <a:latin typeface="Gill Sans MT" charset="0"/>
                <a:cs typeface="+mn-cs"/>
              </a:rPr>
              <a:t>A caches (saves) IP-to-MAC address pair in its ARP table until information becomes old (times out)</a:t>
            </a:r>
            <a:r>
              <a:rPr lang="en-US" sz="2000" dirty="0">
                <a:latin typeface="Gill Sans MT" charset="0"/>
                <a:cs typeface="+mn-cs"/>
              </a:rPr>
              <a:t> </a:t>
            </a:r>
          </a:p>
          <a:p>
            <a:pPr marL="681038" lvl="1" indent="-223838">
              <a:defRPr/>
            </a:pPr>
            <a:r>
              <a:rPr lang="en-US" sz="2000" dirty="0">
                <a:latin typeface="Gill Sans MT" charset="0"/>
              </a:rPr>
              <a:t>soft state: information that times out (goes away) unless refreshed</a:t>
            </a:r>
          </a:p>
          <a:p>
            <a:pPr marL="231775" indent="-231775">
              <a:defRPr/>
            </a:pPr>
            <a:r>
              <a:rPr lang="en-US" sz="2400" dirty="0">
                <a:latin typeface="Gill Sans MT" charset="0"/>
                <a:cs typeface="+mn-cs"/>
              </a:rPr>
              <a:t>ARP is </a:t>
            </a:r>
            <a:r>
              <a:rPr lang="ja-JP" altLang="en-US" sz="2400" dirty="0">
                <a:latin typeface="Gill Sans MT" charset="0"/>
                <a:cs typeface="+mn-cs"/>
              </a:rPr>
              <a:t>“</a:t>
            </a:r>
            <a:r>
              <a:rPr lang="en-US" sz="2400" dirty="0">
                <a:latin typeface="Gill Sans MT" charset="0"/>
                <a:cs typeface="+mn-cs"/>
              </a:rPr>
              <a:t>plug-and-play</a:t>
            </a:r>
            <a:r>
              <a:rPr lang="ja-JP" altLang="en-US" sz="2400" dirty="0">
                <a:latin typeface="Gill Sans MT" charset="0"/>
                <a:cs typeface="+mn-cs"/>
              </a:rPr>
              <a:t>”</a:t>
            </a:r>
            <a:r>
              <a:rPr lang="en-US" sz="2400" dirty="0">
                <a:latin typeface="Gill Sans MT" charset="0"/>
                <a:cs typeface="+mn-cs"/>
              </a:rPr>
              <a:t>:</a:t>
            </a:r>
          </a:p>
          <a:p>
            <a:pPr marL="681038" lvl="1" indent="-223838">
              <a:defRPr/>
            </a:pPr>
            <a:r>
              <a:rPr lang="en-US" sz="2000" dirty="0">
                <a:latin typeface="Gill Sans MT" charset="0"/>
              </a:rPr>
              <a:t>nodes create their ARP tables </a:t>
            </a:r>
            <a:r>
              <a:rPr lang="en-US" sz="2000" i="1" dirty="0">
                <a:latin typeface="Gill Sans MT" charset="0"/>
              </a:rPr>
              <a:t>without intervention from net administrator</a:t>
            </a:r>
          </a:p>
        </p:txBody>
      </p:sp>
      <p:pic>
        <p:nvPicPr>
          <p:cNvPr id="130054" name="Picture 19"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5313" y="876300"/>
            <a:ext cx="59420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38</a:t>
            </a:fld>
            <a:endParaRPr lang="en-US" sz="1200" dirty="0">
              <a:latin typeface="Tahoma" charset="0"/>
            </a:endParaRPr>
          </a:p>
        </p:txBody>
      </p:sp>
      <p:sp>
        <p:nvSpPr>
          <p:cNvPr id="9"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spTree>
    <p:extLst>
      <p:ext uri="{BB962C8B-B14F-4D97-AF65-F5344CB8AC3E}">
        <p14:creationId xmlns:p14="http://schemas.microsoft.com/office/powerpoint/2010/main" val="428723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4" name="Picture 19"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3484" y="585683"/>
            <a:ext cx="59420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39</a:t>
            </a:fld>
            <a:endParaRPr lang="en-US" sz="1200" dirty="0">
              <a:latin typeface="Tahoma" charset="0"/>
            </a:endParaRPr>
          </a:p>
        </p:txBody>
      </p:sp>
      <p:sp>
        <p:nvSpPr>
          <p:cNvPr id="9"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pic>
        <p:nvPicPr>
          <p:cNvPr id="10" name="Picture 2" descr="topology1.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37493" y="1184270"/>
            <a:ext cx="6849207" cy="5506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37593" y="6631187"/>
            <a:ext cx="5416061" cy="230832"/>
          </a:xfrm>
          <a:prstGeom prst="rect">
            <a:avLst/>
          </a:prstGeom>
        </p:spPr>
        <p:txBody>
          <a:bodyPr wrap="square">
            <a:spAutoFit/>
          </a:bodyPr>
          <a:lstStyle/>
          <a:p>
            <a:r>
              <a:rPr lang="en-US" sz="900" dirty="0"/>
              <a:t>Intro to Networking - Address Resolution Protocol (ARP) – Ubiquiti Support and Help Center</a:t>
            </a:r>
            <a:endParaRPr lang="en-IN" sz="900" dirty="0"/>
          </a:p>
        </p:txBody>
      </p:sp>
      <p:sp>
        <p:nvSpPr>
          <p:cNvPr id="14" name="Rectangle 2"/>
          <p:cNvSpPr>
            <a:spLocks noGrp="1" noChangeArrowheads="1"/>
          </p:cNvSpPr>
          <p:nvPr>
            <p:ph type="title"/>
          </p:nvPr>
        </p:nvSpPr>
        <p:spPr>
          <a:xfrm>
            <a:off x="114299" y="66675"/>
            <a:ext cx="9231923" cy="551634"/>
          </a:xfrm>
        </p:spPr>
        <p:txBody>
          <a:bodyPr/>
          <a:lstStyle/>
          <a:p>
            <a:pPr>
              <a:defRPr/>
            </a:pPr>
            <a:r>
              <a:rPr lang="en-US" sz="3200" dirty="0">
                <a:latin typeface="Gill Sans MT" charset="0"/>
                <a:cs typeface="+mj-cs"/>
              </a:rPr>
              <a:t>ARP protocol: same </a:t>
            </a:r>
            <a:r>
              <a:rPr lang="en-US" sz="3200" dirty="0" smtClean="0">
                <a:latin typeface="Gill Sans MT" charset="0"/>
                <a:cs typeface="+mj-cs"/>
              </a:rPr>
              <a:t>LAN or </a:t>
            </a:r>
            <a:r>
              <a:rPr lang="en-US" sz="3200" dirty="0">
                <a:latin typeface="Gill Sans MT" charset="0"/>
              </a:rPr>
              <a:t>ARP in Layer </a:t>
            </a:r>
            <a:r>
              <a:rPr lang="en-US" sz="3200" dirty="0" smtClean="0">
                <a:latin typeface="Gill Sans MT" charset="0"/>
              </a:rPr>
              <a:t>2 </a:t>
            </a:r>
            <a:r>
              <a:rPr lang="en-US" sz="3200" dirty="0">
                <a:latin typeface="Gill Sans MT" charset="0"/>
              </a:rPr>
              <a:t>network</a:t>
            </a:r>
            <a:endParaRPr lang="en-US" sz="3200" dirty="0">
              <a:latin typeface="Gill Sans MT" charset="0"/>
              <a:cs typeface="+mj-cs"/>
            </a:endParaRPr>
          </a:p>
        </p:txBody>
      </p:sp>
      <p:sp>
        <p:nvSpPr>
          <p:cNvPr id="6" name="Rectangle 5"/>
          <p:cNvSpPr/>
          <p:nvPr/>
        </p:nvSpPr>
        <p:spPr>
          <a:xfrm>
            <a:off x="3442873" y="4615934"/>
            <a:ext cx="1170513" cy="369332"/>
          </a:xfrm>
          <a:prstGeom prst="rect">
            <a:avLst/>
          </a:prstGeom>
        </p:spPr>
        <p:txBody>
          <a:bodyPr wrap="none">
            <a:spAutoFit/>
          </a:bodyPr>
          <a:lstStyle/>
          <a:p>
            <a:r>
              <a:rPr lang="en-US" dirty="0">
                <a:latin typeface="Gill Sans MT" charset="0"/>
              </a:rPr>
              <a:t>same LAN</a:t>
            </a:r>
            <a:endParaRPr lang="en-IN" dirty="0"/>
          </a:p>
        </p:txBody>
      </p:sp>
      <p:sp>
        <p:nvSpPr>
          <p:cNvPr id="16" name="Rectangle 15"/>
          <p:cNvSpPr/>
          <p:nvPr/>
        </p:nvSpPr>
        <p:spPr>
          <a:xfrm>
            <a:off x="3372534" y="2670930"/>
            <a:ext cx="1170513" cy="369332"/>
          </a:xfrm>
          <a:prstGeom prst="rect">
            <a:avLst/>
          </a:prstGeom>
        </p:spPr>
        <p:txBody>
          <a:bodyPr wrap="none">
            <a:spAutoFit/>
          </a:bodyPr>
          <a:lstStyle/>
          <a:p>
            <a:r>
              <a:rPr lang="en-US" dirty="0">
                <a:latin typeface="Gill Sans MT" charset="0"/>
              </a:rPr>
              <a:t>same LAN</a:t>
            </a:r>
            <a:endParaRPr lang="en-IN" dirty="0"/>
          </a:p>
        </p:txBody>
      </p:sp>
      <p:sp>
        <p:nvSpPr>
          <p:cNvPr id="17" name="Rectangle 16"/>
          <p:cNvSpPr/>
          <p:nvPr/>
        </p:nvSpPr>
        <p:spPr>
          <a:xfrm>
            <a:off x="3466674" y="6289192"/>
            <a:ext cx="1170513" cy="369332"/>
          </a:xfrm>
          <a:prstGeom prst="rect">
            <a:avLst/>
          </a:prstGeom>
        </p:spPr>
        <p:txBody>
          <a:bodyPr wrap="none">
            <a:spAutoFit/>
          </a:bodyPr>
          <a:lstStyle/>
          <a:p>
            <a:r>
              <a:rPr lang="en-US" dirty="0">
                <a:latin typeface="Gill Sans MT" charset="0"/>
              </a:rPr>
              <a:t>same LAN</a:t>
            </a:r>
            <a:endParaRPr lang="en-IN" dirty="0"/>
          </a:p>
        </p:txBody>
      </p:sp>
      <p:sp>
        <p:nvSpPr>
          <p:cNvPr id="2" name="Rectangle 1"/>
          <p:cNvSpPr/>
          <p:nvPr/>
        </p:nvSpPr>
        <p:spPr>
          <a:xfrm>
            <a:off x="291641" y="730306"/>
            <a:ext cx="8713167" cy="646331"/>
          </a:xfrm>
          <a:prstGeom prst="rect">
            <a:avLst/>
          </a:prstGeom>
        </p:spPr>
        <p:txBody>
          <a:bodyPr wrap="square">
            <a:spAutoFit/>
          </a:bodyPr>
          <a:lstStyle/>
          <a:p>
            <a:r>
              <a:rPr lang="en-US" b="1" dirty="0">
                <a:solidFill>
                  <a:srgbClr val="202124"/>
                </a:solidFill>
                <a:latin typeface="arial" panose="020B0604020202020204" pitchFamily="34" charset="0"/>
              </a:rPr>
              <a:t>A Layer 2 switch </a:t>
            </a:r>
            <a:r>
              <a:rPr lang="en-US" b="1" dirty="0">
                <a:solidFill>
                  <a:srgbClr val="FF0000"/>
                </a:solidFill>
                <a:latin typeface="arial" panose="020B0604020202020204" pitchFamily="34" charset="0"/>
              </a:rPr>
              <a:t>works with MAC addresses </a:t>
            </a:r>
            <a:r>
              <a:rPr lang="en-US" b="1" dirty="0">
                <a:solidFill>
                  <a:srgbClr val="202124"/>
                </a:solidFill>
                <a:latin typeface="arial" panose="020B0604020202020204" pitchFamily="34" charset="0"/>
              </a:rPr>
              <a:t>only and does </a:t>
            </a:r>
            <a:r>
              <a:rPr lang="en-US" b="1" dirty="0">
                <a:solidFill>
                  <a:srgbClr val="FF0000"/>
                </a:solidFill>
                <a:latin typeface="arial" panose="020B0604020202020204" pitchFamily="34" charset="0"/>
              </a:rPr>
              <a:t>not care about IP </a:t>
            </a:r>
            <a:r>
              <a:rPr lang="en-US" b="1" dirty="0">
                <a:solidFill>
                  <a:srgbClr val="202124"/>
                </a:solidFill>
                <a:latin typeface="arial" panose="020B0604020202020204" pitchFamily="34" charset="0"/>
              </a:rPr>
              <a:t>address</a:t>
            </a:r>
            <a:endParaRPr lang="en-IN" dirty="0"/>
          </a:p>
        </p:txBody>
      </p:sp>
    </p:spTree>
    <p:extLst>
      <p:ext uri="{BB962C8B-B14F-4D97-AF65-F5344CB8AC3E}">
        <p14:creationId xmlns:p14="http://schemas.microsoft.com/office/powerpoint/2010/main" val="1323910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63007" y="1135782"/>
            <a:ext cx="4605459" cy="5543692"/>
          </a:xfrm>
        </p:spPr>
        <p:txBody>
          <a:bodyPr>
            <a:normAutofit fontScale="85000" lnSpcReduction="20000"/>
          </a:bodyPr>
          <a:lstStyle/>
          <a:p>
            <a:pPr indent="-220266"/>
            <a:r>
              <a:rPr lang="en-US" altLang="en-US" sz="2400" dirty="0">
                <a:solidFill>
                  <a:srgbClr val="C00000"/>
                </a:solidFill>
                <a:ea typeface="ＭＳ Ｐゴシック" panose="020B0600070205080204" pitchFamily="34" charset="-128"/>
                <a:cs typeface="ＭＳ Ｐゴシック" panose="020B0600070205080204" pitchFamily="34" charset="-128"/>
              </a:rPr>
              <a:t>IP address:</a:t>
            </a:r>
            <a:r>
              <a:rPr lang="en-US" altLang="en-US" dirty="0">
                <a:solidFill>
                  <a:srgbClr val="C00000"/>
                </a:solidFill>
                <a:ea typeface="ＭＳ Ｐゴシック" panose="020B0600070205080204" pitchFamily="34" charset="-128"/>
                <a:cs typeface="ＭＳ Ｐゴシック" panose="020B0600070205080204" pitchFamily="34" charset="-128"/>
              </a:rPr>
              <a:t> </a:t>
            </a:r>
            <a:endParaRPr lang="en-US" altLang="en-US" dirty="0" smtClean="0">
              <a:solidFill>
                <a:srgbClr val="C00000"/>
              </a:solidFill>
              <a:ea typeface="ＭＳ Ｐゴシック" panose="020B0600070205080204" pitchFamily="34" charset="-128"/>
              <a:cs typeface="ＭＳ Ｐゴシック" panose="020B0600070205080204" pitchFamily="34" charset="-128"/>
            </a:endParaRPr>
          </a:p>
          <a:p>
            <a:pPr lvl="1" indent="-220266"/>
            <a:r>
              <a:rPr lang="en-US" altLang="en-US" dirty="0" smtClean="0">
                <a:ea typeface="ＭＳ Ｐゴシック" panose="020B0600070205080204" pitchFamily="34" charset="-128"/>
                <a:cs typeface="ＭＳ Ｐゴシック" panose="020B0600070205080204" pitchFamily="34" charset="-128"/>
              </a:rPr>
              <a:t>32-bit </a:t>
            </a:r>
            <a:r>
              <a:rPr lang="en-US" altLang="en-US" dirty="0">
                <a:ea typeface="ＭＳ Ｐゴシック" panose="020B0600070205080204" pitchFamily="34" charset="-128"/>
                <a:cs typeface="ＭＳ Ｐゴシック" panose="020B0600070205080204" pitchFamily="34" charset="-128"/>
              </a:rPr>
              <a:t>identifier associated with each host or router </a:t>
            </a:r>
            <a:r>
              <a:rPr lang="en-US" altLang="en-US" i="1" dirty="0">
                <a:solidFill>
                  <a:srgbClr val="0000A3"/>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a:t>
            </a:r>
          </a:p>
          <a:p>
            <a:pPr indent="-220266"/>
            <a:r>
              <a:rPr lang="en-US" altLang="en-US" sz="2400" dirty="0">
                <a:solidFill>
                  <a:srgbClr val="CC0000"/>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a:t>
            </a:r>
            <a:endParaRPr lang="en-US" altLang="en-US" dirty="0" smtClean="0">
              <a:ea typeface="ＭＳ Ｐゴシック" panose="020B0600070205080204" pitchFamily="34" charset="-128"/>
              <a:cs typeface="ＭＳ Ｐゴシック" panose="020B0600070205080204" pitchFamily="34" charset="-128"/>
            </a:endParaRPr>
          </a:p>
          <a:p>
            <a:pPr lvl="1" indent="-220266"/>
            <a:r>
              <a:rPr lang="en-US" altLang="en-US" dirty="0" smtClean="0">
                <a:ea typeface="ＭＳ Ｐゴシック" panose="020B0600070205080204" pitchFamily="34" charset="-128"/>
                <a:cs typeface="ＭＳ Ｐゴシック" panose="020B0600070205080204" pitchFamily="34" charset="-128"/>
              </a:rPr>
              <a:t>connection </a:t>
            </a:r>
            <a:r>
              <a:rPr lang="en-US" altLang="en-US" dirty="0">
                <a:ea typeface="ＭＳ Ｐゴシック" panose="020B0600070205080204" pitchFamily="34" charset="-128"/>
                <a:cs typeface="ＭＳ Ｐゴシック" panose="020B0600070205080204" pitchFamily="34" charset="-128"/>
              </a:rPr>
              <a:t>between host/router and physical link</a:t>
            </a:r>
          </a:p>
          <a:p>
            <a:pPr marL="791766" lvl="2" indent="-223838"/>
            <a:r>
              <a:rPr lang="en-US" altLang="en-US" sz="1700" dirty="0">
                <a:ea typeface="ＭＳ Ｐゴシック" panose="020B0600070205080204" pitchFamily="34" charset="-128"/>
              </a:rPr>
              <a:t>router’</a:t>
            </a:r>
            <a:r>
              <a:rPr lang="en-US" altLang="ja-JP" sz="1700" dirty="0">
                <a:ea typeface="ＭＳ Ｐゴシック" panose="020B0600070205080204" pitchFamily="34" charset="-128"/>
              </a:rPr>
              <a:t>s typically have multiple interfaces</a:t>
            </a:r>
          </a:p>
          <a:p>
            <a:pPr marL="791766" lvl="2" indent="-223838"/>
            <a:r>
              <a:rPr lang="en-US" altLang="en-US" sz="1700" dirty="0">
                <a:ea typeface="ＭＳ Ｐゴシック" panose="020B0600070205080204" pitchFamily="34" charset="-128"/>
              </a:rPr>
              <a:t>host typically has one or two interfaces </a:t>
            </a:r>
            <a:r>
              <a:rPr lang="en-US" altLang="en-US" dirty="0">
                <a:ea typeface="ＭＳ Ｐゴシック" panose="020B0600070205080204" pitchFamily="34" charset="-128"/>
              </a:rPr>
              <a:t>(e.g., wired Ethernet, wireless 802.11</a:t>
            </a:r>
            <a:r>
              <a:rPr lang="en-US" altLang="en-US" dirty="0" smtClean="0">
                <a:ea typeface="ＭＳ Ｐゴシック" panose="020B0600070205080204" pitchFamily="34" charset="-128"/>
              </a:rPr>
              <a:t>)</a:t>
            </a:r>
          </a:p>
          <a:p>
            <a:pPr marL="391716" lvl="1" indent="-223838"/>
            <a:endParaRPr lang="en-US" altLang="en-US" dirty="0" smtClean="0">
              <a:ea typeface="ＭＳ Ｐゴシック" panose="020B0600070205080204" pitchFamily="34" charset="-128"/>
            </a:endParaRPr>
          </a:p>
          <a:p>
            <a:pPr marL="391716" lvl="1" indent="-223838"/>
            <a:r>
              <a:rPr lang="en-US" altLang="en-US" sz="2100" dirty="0">
                <a:ea typeface="ＭＳ Ｐゴシック" panose="020B0600070205080204" pitchFamily="34" charset="-128"/>
              </a:rPr>
              <a:t>IP Address is divided into two parts:</a:t>
            </a:r>
          </a:p>
          <a:p>
            <a:pPr marL="791766" lvl="2" indent="-223838"/>
            <a:r>
              <a:rPr lang="en-US" altLang="en-US" sz="2100" b="1" dirty="0">
                <a:solidFill>
                  <a:srgbClr val="FF0000"/>
                </a:solidFill>
                <a:latin typeface="+mn-lt"/>
                <a:ea typeface="ＭＳ Ｐゴシック" panose="020B0600070205080204" pitchFamily="34" charset="-128"/>
              </a:rPr>
              <a:t>Network part(prefix): </a:t>
            </a:r>
            <a:r>
              <a:rPr lang="en-US" altLang="en-US" sz="2100" dirty="0">
                <a:latin typeface="+mn-lt"/>
                <a:ea typeface="ＭＳ Ｐゴシック" panose="020B0600070205080204" pitchFamily="34" charset="-128"/>
              </a:rPr>
              <a:t>The prefix part of IP address identifies the physical network to which the computer is attached. . Prefix is also known as a network address.</a:t>
            </a:r>
          </a:p>
          <a:p>
            <a:pPr marL="391716" lvl="1" indent="-223838"/>
            <a:endParaRPr lang="en-US" altLang="en-US" sz="2100" b="1" dirty="0">
              <a:solidFill>
                <a:srgbClr val="FF0000"/>
              </a:solidFill>
              <a:ea typeface="ＭＳ Ｐゴシック" panose="020B0600070205080204" pitchFamily="34" charset="-128"/>
            </a:endParaRPr>
          </a:p>
          <a:p>
            <a:pPr marL="791766" lvl="2" indent="-223838"/>
            <a:r>
              <a:rPr lang="en-US" altLang="en-US" sz="2100" b="1" dirty="0">
                <a:solidFill>
                  <a:srgbClr val="FF0000"/>
                </a:solidFill>
                <a:latin typeface="+mn-lt"/>
                <a:ea typeface="ＭＳ Ｐゴシック" panose="020B0600070205080204" pitchFamily="34" charset="-128"/>
              </a:rPr>
              <a:t>Host part(Suffix): </a:t>
            </a:r>
            <a:r>
              <a:rPr lang="en-US" altLang="en-US" sz="2100" dirty="0">
                <a:latin typeface="+mn-lt"/>
                <a:ea typeface="ＭＳ Ｐゴシック" panose="020B0600070205080204" pitchFamily="34" charset="-128"/>
              </a:rPr>
              <a:t>The suffix part identifies the individual computer on the network. The suffix is also called the host address.</a:t>
            </a:r>
          </a:p>
          <a:p>
            <a:pPr marL="391716" lvl="1" indent="-223838"/>
            <a:endParaRPr lang="en-US" altLang="en-US" dirty="0" smtClean="0">
              <a:ea typeface="ＭＳ Ｐゴシック" panose="020B0600070205080204" pitchFamily="34" charset="-128"/>
            </a:endParaRPr>
          </a:p>
          <a:p>
            <a:pPr marL="223838" indent="0">
              <a:buNone/>
            </a:pPr>
            <a:endParaRPr lang="en-US" altLang="en-US" sz="2400" dirty="0">
              <a:ea typeface="ＭＳ Ｐゴシック" panose="020B0600070205080204" pitchFamily="34" charset="-128"/>
              <a:cs typeface="ＭＳ Ｐゴシック" panose="020B0600070205080204" pitchFamily="34" charset="-128"/>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489177" y="300077"/>
            <a:ext cx="7886700" cy="670967"/>
          </a:xfrm>
        </p:spPr>
        <p:txBody>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6683640" y="2367085"/>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7431948" y="1372318"/>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5905567" y="1059184"/>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5442415" y="93178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223.1.1.1</a:t>
            </a:r>
            <a:endParaRPr lang="en-US" altLang="en-US" sz="900" kern="0" dirty="0">
              <a:solidFill>
                <a:srgbClr val="000000"/>
              </a:solidFill>
              <a:latin typeface="Comic Sans MS" panose="030F0902030302020204" pitchFamily="66" charset="0"/>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4892345" y="1652116"/>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900" kern="0" dirty="0">
                <a:solidFill>
                  <a:srgbClr val="000000"/>
                </a:solidFill>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223.1.1.2</a:t>
              </a:r>
              <a:endParaRPr lang="en-US" altLang="en-US" sz="900" kern="0" dirty="0">
                <a:solidFill>
                  <a:srgbClr val="000000"/>
                </a:solidFill>
                <a:latin typeface="Comic Sans MS" panose="030F0902030302020204" pitchFamily="66" charset="0"/>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5520996" y="239863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223.1.1.3</a:t>
            </a:r>
            <a:endParaRPr lang="en-US" altLang="en-US" sz="900" kern="0" dirty="0">
              <a:solidFill>
                <a:srgbClr val="000000"/>
              </a:solidFill>
              <a:latin typeface="Comic Sans MS" panose="030F0902030302020204" pitchFamily="66" charset="0"/>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6248128" y="178903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223.1.1.4</a:t>
            </a:r>
            <a:endParaRPr lang="en-US" altLang="en-US" sz="900" kern="0" dirty="0">
              <a:solidFill>
                <a:srgbClr val="000000"/>
              </a:solidFill>
              <a:latin typeface="Comic Sans MS" panose="030F0902030302020204" pitchFamily="66" charset="0"/>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7157935" y="179005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223.1.2.9</a:t>
            </a:r>
            <a:endParaRPr lang="en-US" altLang="en-US" sz="900" kern="0" dirty="0">
              <a:solidFill>
                <a:srgbClr val="000000"/>
              </a:solidFill>
              <a:latin typeface="Comic Sans MS" panose="030F0902030302020204" pitchFamily="66" charset="0"/>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7585029" y="249728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223.1.2.2</a:t>
            </a:r>
            <a:endParaRPr lang="en-US" altLang="en-US" sz="900" kern="0" dirty="0">
              <a:solidFill>
                <a:srgbClr val="000000"/>
              </a:solidFill>
              <a:latin typeface="Comic Sans MS" panose="030F0902030302020204" pitchFamily="66" charset="0"/>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7554583" y="135973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223.1.2.1</a:t>
            </a:r>
            <a:endParaRPr lang="en-US" altLang="en-US" sz="900" kern="0" dirty="0">
              <a:solidFill>
                <a:srgbClr val="000000"/>
              </a:solidFill>
              <a:latin typeface="Comic Sans MS" panose="030F0902030302020204" pitchFamily="66" charset="0"/>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6993798" y="2133465"/>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7440283" y="322850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223.1.3.2</a:t>
            </a:r>
            <a:endParaRPr lang="en-US" altLang="en-US" sz="900" kern="0" dirty="0">
              <a:solidFill>
                <a:srgbClr val="000000"/>
              </a:solidFill>
              <a:latin typeface="Comic Sans MS" panose="030F0902030302020204" pitchFamily="66" charset="0"/>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6508024" y="323207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223.1.3.1</a:t>
            </a:r>
            <a:endParaRPr lang="en-US" altLang="en-US" sz="900" kern="0" dirty="0">
              <a:solidFill>
                <a:srgbClr val="000000"/>
              </a:solidFill>
              <a:latin typeface="Comic Sans MS" panose="030F0902030302020204" pitchFamily="66" charset="0"/>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6637799" y="2329585"/>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900" kern="0" dirty="0">
                <a:solidFill>
                  <a:srgbClr val="000000"/>
                </a:solidFill>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223.1.3.27</a:t>
              </a:r>
              <a:endParaRPr lang="en-US" altLang="en-US" sz="900" kern="0" dirty="0">
                <a:solidFill>
                  <a:srgbClr val="000000"/>
                </a:solidFill>
                <a:latin typeface="Comic Sans MS" panose="030F0902030302020204" pitchFamily="66" charset="0"/>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5311445" y="1116334"/>
            <a:ext cx="481013" cy="4191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5307873" y="1565199"/>
            <a:ext cx="481013" cy="4191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5329304" y="2022399"/>
            <a:ext cx="481013" cy="4191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8073695" y="1234205"/>
            <a:ext cx="481013" cy="4191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8084410" y="2193849"/>
            <a:ext cx="481013" cy="4191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7260498" y="3336849"/>
            <a:ext cx="481013" cy="4191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6387770" y="3367805"/>
            <a:ext cx="481013" cy="4191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5746916" y="1421642"/>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5754060" y="1870805"/>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5774599" y="233068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3C8E6C-F7C0-D64D-A175-D3A8315B2420}"/>
              </a:ext>
            </a:extLst>
          </p:cNvPr>
          <p:cNvCxnSpPr>
            <a:cxnSpLocks/>
          </p:cNvCxnSpPr>
          <p:nvPr/>
        </p:nvCxnSpPr>
        <p:spPr>
          <a:xfrm>
            <a:off x="6247257" y="2016155"/>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EF0F843-DE7F-364D-8927-8C9FD555A1A1}"/>
              </a:ext>
            </a:extLst>
          </p:cNvPr>
          <p:cNvCxnSpPr>
            <a:cxnSpLocks/>
          </p:cNvCxnSpPr>
          <p:nvPr/>
        </p:nvCxnSpPr>
        <p:spPr>
          <a:xfrm>
            <a:off x="7134590" y="2020619"/>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6764104" y="1911064"/>
            <a:ext cx="474743" cy="225704"/>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7946299" y="1539004"/>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7947319" y="2501369"/>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6529532" y="3218679"/>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7388625" y="3190412"/>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105127" y="4050031"/>
            <a:ext cx="3861717" cy="1661164"/>
            <a:chOff x="5105127" y="4050031"/>
            <a:chExt cx="3861717" cy="1661164"/>
          </a:xfrm>
        </p:grpSpPr>
        <p:grpSp>
          <p:nvGrpSpPr>
            <p:cNvPr id="5" name="Group 4">
              <a:extLst>
                <a:ext uri="{FF2B5EF4-FFF2-40B4-BE49-F238E27FC236}">
                  <a16:creationId xmlns:a16="http://schemas.microsoft.com/office/drawing/2014/main" id="{ED9023E0-376B-B146-94EA-438BC342A185}"/>
                </a:ext>
              </a:extLst>
            </p:cNvPr>
            <p:cNvGrpSpPr/>
            <p:nvPr/>
          </p:nvGrpSpPr>
          <p:grpSpPr>
            <a:xfrm>
              <a:off x="5117713" y="4404842"/>
              <a:ext cx="3849131" cy="696791"/>
              <a:chOff x="6727825" y="5192036"/>
              <a:chExt cx="5132175" cy="806313"/>
            </a:xfrm>
          </p:grpSpPr>
          <p:sp>
            <p:nvSpPr>
              <p:cNvPr id="96"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132175"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223.1.1.1 = 11011111 00000001 00000001 00000001</a:t>
                </a:r>
                <a:endParaRPr lang="en-US" altLang="en-US" sz="1350" kern="0" dirty="0">
                  <a:solidFill>
                    <a:srgbClr val="000000"/>
                  </a:solidFill>
                  <a:latin typeface="Comic Sans MS" panose="030F0902030302020204" pitchFamily="66" charset="0"/>
                  <a:cs typeface="+mn-cs"/>
                </a:endParaRPr>
              </a:p>
            </p:txBody>
          </p:sp>
          <p:sp>
            <p:nvSpPr>
              <p:cNvPr id="97"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98"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99"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00"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01"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86059"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223</a:t>
                </a:r>
                <a:endParaRPr lang="en-US" altLang="en-US" sz="1350" kern="0" dirty="0">
                  <a:solidFill>
                    <a:srgbClr val="000000"/>
                  </a:solidFill>
                  <a:latin typeface="Comic Sans MS" panose="030F0902030302020204" pitchFamily="66" charset="0"/>
                  <a:cs typeface="+mn-cs"/>
                </a:endParaRPr>
              </a:p>
            </p:txBody>
          </p:sp>
          <p:sp>
            <p:nvSpPr>
              <p:cNvPr id="102"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4"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1</a:t>
                </a:r>
                <a:endParaRPr lang="en-US" altLang="en-US" sz="1350" kern="0" dirty="0">
                  <a:solidFill>
                    <a:srgbClr val="000000"/>
                  </a:solidFill>
                  <a:latin typeface="Comic Sans MS" panose="030F0902030302020204" pitchFamily="66" charset="0"/>
                  <a:cs typeface="+mn-cs"/>
                </a:endParaRPr>
              </a:p>
            </p:txBody>
          </p:sp>
          <p:sp>
            <p:nvSpPr>
              <p:cNvPr id="103"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1</a:t>
                </a:r>
                <a:endParaRPr lang="en-US" altLang="en-US" sz="1350" kern="0" dirty="0">
                  <a:solidFill>
                    <a:srgbClr val="000000"/>
                  </a:solidFill>
                  <a:latin typeface="Comic Sans MS" panose="030F0902030302020204" pitchFamily="66" charset="0"/>
                  <a:cs typeface="+mn-cs"/>
                </a:endParaRPr>
              </a:p>
            </p:txBody>
          </p:sp>
          <p:sp>
            <p:nvSpPr>
              <p:cNvPr id="104"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1</a:t>
                </a:r>
                <a:endParaRPr lang="en-US" altLang="en-US" sz="1350" kern="0" dirty="0">
                  <a:solidFill>
                    <a:srgbClr val="000000"/>
                  </a:solidFill>
                  <a:latin typeface="Comic Sans MS" panose="030F0902030302020204" pitchFamily="66" charset="0"/>
                  <a:cs typeface="+mn-cs"/>
                </a:endParaRPr>
              </a:p>
            </p:txBody>
          </p:sp>
        </p:grpSp>
        <p:sp>
          <p:nvSpPr>
            <p:cNvPr id="4" name="TextBox 3">
              <a:extLst>
                <a:ext uri="{FF2B5EF4-FFF2-40B4-BE49-F238E27FC236}">
                  <a16:creationId xmlns:a16="http://schemas.microsoft.com/office/drawing/2014/main" id="{555EAAA2-638C-004F-963C-8953FB51B748}"/>
                </a:ext>
              </a:extLst>
            </p:cNvPr>
            <p:cNvSpPr txBox="1"/>
            <p:nvPr/>
          </p:nvSpPr>
          <p:spPr>
            <a:xfrm>
              <a:off x="5105127" y="4050031"/>
              <a:ext cx="3809697" cy="369332"/>
            </a:xfrm>
            <a:prstGeom prst="rect">
              <a:avLst/>
            </a:prstGeom>
            <a:noFill/>
          </p:spPr>
          <p:txBody>
            <a:bodyPr wrap="none" rtlCol="0">
              <a:spAutoFit/>
            </a:bodyPr>
            <a:lstStyle/>
            <a:p>
              <a:r>
                <a:rPr lang="en-US" dirty="0"/>
                <a:t>dotted-decimal IP address notation:</a:t>
              </a:r>
            </a:p>
          </p:txBody>
        </p:sp>
        <p:sp>
          <p:nvSpPr>
            <p:cNvPr id="6" name="Rectangle 5"/>
            <p:cNvSpPr/>
            <p:nvPr/>
          </p:nvSpPr>
          <p:spPr>
            <a:xfrm>
              <a:off x="5297091" y="5341863"/>
              <a:ext cx="1595309" cy="369332"/>
            </a:xfrm>
            <a:prstGeom prst="rect">
              <a:avLst/>
            </a:prstGeom>
          </p:spPr>
          <p:txBody>
            <a:bodyPr wrap="none">
              <a:spAutoFit/>
            </a:bodyPr>
            <a:lstStyle/>
            <a:p>
              <a:r>
                <a:rPr lang="en-US" altLang="en-US" b="1" dirty="0">
                  <a:solidFill>
                    <a:srgbClr val="FF0000"/>
                  </a:solidFill>
                  <a:ea typeface="ＭＳ Ｐゴシック" panose="020B0600070205080204" pitchFamily="34" charset="-128"/>
                </a:rPr>
                <a:t>Network </a:t>
              </a:r>
              <a:r>
                <a:rPr lang="en-US" altLang="en-US" b="1" dirty="0" smtClean="0">
                  <a:solidFill>
                    <a:srgbClr val="FF0000"/>
                  </a:solidFill>
                  <a:ea typeface="ＭＳ Ｐゴシック" panose="020B0600070205080204" pitchFamily="34" charset="-128"/>
                </a:rPr>
                <a:t>part</a:t>
              </a:r>
              <a:endParaRPr lang="en-IN" dirty="0"/>
            </a:p>
          </p:txBody>
        </p:sp>
        <p:cxnSp>
          <p:nvCxnSpPr>
            <p:cNvPr id="8" name="Straight Arrow Connector 7"/>
            <p:cNvCxnSpPr/>
            <p:nvPr/>
          </p:nvCxnSpPr>
          <p:spPr bwMode="auto">
            <a:xfrm>
              <a:off x="6369757" y="5190825"/>
              <a:ext cx="0" cy="248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Rectangle 8"/>
            <p:cNvSpPr/>
            <p:nvPr/>
          </p:nvSpPr>
          <p:spPr>
            <a:xfrm>
              <a:off x="7367652" y="5315056"/>
              <a:ext cx="1197764" cy="369332"/>
            </a:xfrm>
            <a:prstGeom prst="rect">
              <a:avLst/>
            </a:prstGeom>
          </p:spPr>
          <p:txBody>
            <a:bodyPr wrap="none">
              <a:spAutoFit/>
            </a:bodyPr>
            <a:lstStyle/>
            <a:p>
              <a:r>
                <a:rPr lang="en-US" altLang="en-US" b="1" dirty="0">
                  <a:solidFill>
                    <a:srgbClr val="FF0000"/>
                  </a:solidFill>
                  <a:ea typeface="ＭＳ Ｐゴシック" panose="020B0600070205080204" pitchFamily="34" charset="-128"/>
                </a:rPr>
                <a:t>Host </a:t>
              </a:r>
              <a:r>
                <a:rPr lang="en-US" altLang="en-US" b="1" dirty="0" smtClean="0">
                  <a:solidFill>
                    <a:srgbClr val="FF0000"/>
                  </a:solidFill>
                  <a:ea typeface="ＭＳ Ｐゴシック" panose="020B0600070205080204" pitchFamily="34" charset="-128"/>
                </a:rPr>
                <a:t>part</a:t>
              </a:r>
              <a:endParaRPr lang="en-IN" dirty="0"/>
            </a:p>
          </p:txBody>
        </p:sp>
        <p:cxnSp>
          <p:nvCxnSpPr>
            <p:cNvPr id="11" name="Straight Connector 10"/>
            <p:cNvCxnSpPr>
              <a:stCxn id="102" idx="2"/>
              <a:endCxn id="103" idx="2"/>
            </p:cNvCxnSpPr>
            <p:nvPr/>
          </p:nvCxnSpPr>
          <p:spPr bwMode="auto">
            <a:xfrm>
              <a:off x="7067038" y="5101633"/>
              <a:ext cx="1468041" cy="0"/>
            </a:xfrm>
            <a:prstGeom prst="line">
              <a:avLst/>
            </a:prstGeom>
            <a:solidFill>
              <a:schemeClr val="accent1"/>
            </a:solidFill>
            <a:ln w="28575"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7770698" y="5127760"/>
              <a:ext cx="0" cy="2461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6031774" y="5101633"/>
              <a:ext cx="596502" cy="0"/>
            </a:xfrm>
            <a:prstGeom prst="line">
              <a:avLst/>
            </a:prstGeom>
            <a:solidFill>
              <a:schemeClr val="accent1"/>
            </a:solidFill>
            <a:ln w="3810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0488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dissolve">
                                      <p:cBhvr>
                                        <p:cTn id="28" dur="500"/>
                                        <p:tgtEl>
                                          <p:spTgt spid="2">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dissolve">
                                      <p:cBhvr>
                                        <p:cTn id="31" dur="500"/>
                                        <p:tgtEl>
                                          <p:spTgt spid="2">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dissolve">
                                      <p:cBhvr>
                                        <p:cTn id="34" dur="500"/>
                                        <p:tgtEl>
                                          <p:spTgt spid="2">
                                            <p:txEl>
                                              <p:pRg st="8" end="8"/>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dissolve">
                                      <p:cBhvr>
                                        <p:cTn id="3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body" idx="1"/>
          </p:nvPr>
        </p:nvSpPr>
        <p:spPr>
          <a:xfrm>
            <a:off x="248444" y="2088086"/>
            <a:ext cx="8675688" cy="1645742"/>
          </a:xfrm>
        </p:spPr>
        <p:txBody>
          <a:bodyPr/>
          <a:lstStyle/>
          <a:p>
            <a:pPr marL="111125" indent="-111125">
              <a:buFont typeface="Wingdings" charset="0"/>
              <a:buNone/>
              <a:defRPr/>
            </a:pPr>
            <a:r>
              <a:rPr lang="en-US" sz="2000" dirty="0">
                <a:latin typeface="Gill Sans MT" charset="0"/>
                <a:cs typeface="+mn-cs"/>
              </a:rPr>
              <a:t>walkthrough</a:t>
            </a:r>
            <a:r>
              <a:rPr lang="en-US" sz="2000" dirty="0">
                <a:solidFill>
                  <a:srgbClr val="CC0000"/>
                </a:solidFill>
                <a:latin typeface="Gill Sans MT" charset="0"/>
                <a:cs typeface="+mn-cs"/>
              </a:rPr>
              <a:t>: send datagram from A to B via R</a:t>
            </a:r>
          </a:p>
          <a:p>
            <a:pPr marL="457200" lvl="1" indent="-225425">
              <a:buFont typeface="Wingdings" charset="2"/>
              <a:buChar char="§"/>
              <a:defRPr/>
            </a:pPr>
            <a:r>
              <a:rPr lang="en-US" sz="2000" dirty="0" smtClean="0"/>
              <a:t>focus </a:t>
            </a:r>
            <a:r>
              <a:rPr lang="en-US" sz="2000" dirty="0"/>
              <a:t>on addressing </a:t>
            </a:r>
            <a:r>
              <a:rPr lang="en-US" sz="2000" dirty="0" smtClean="0"/>
              <a:t>– </a:t>
            </a:r>
            <a:r>
              <a:rPr lang="en-US" sz="2000" dirty="0"/>
              <a:t>at </a:t>
            </a:r>
            <a:r>
              <a:rPr lang="en-US" sz="2000" dirty="0" smtClean="0"/>
              <a:t>IP </a:t>
            </a:r>
            <a:r>
              <a:rPr lang="en-US" sz="2000" dirty="0"/>
              <a:t>(datagram) and MAC layer (frame)</a:t>
            </a:r>
          </a:p>
          <a:p>
            <a:pPr marL="457200" lvl="1" indent="-225425">
              <a:buFont typeface="Wingdings" charset="2"/>
              <a:buChar char="§"/>
              <a:defRPr/>
            </a:pPr>
            <a:r>
              <a:rPr lang="en-US" sz="2000" dirty="0" smtClean="0"/>
              <a:t>assume </a:t>
            </a:r>
            <a:r>
              <a:rPr lang="en-US" sz="2000" dirty="0"/>
              <a:t>A knows B</a:t>
            </a:r>
            <a:r>
              <a:rPr lang="ja-JP" altLang="en-US" sz="2000" dirty="0"/>
              <a:t>’</a:t>
            </a:r>
            <a:r>
              <a:rPr lang="en-US" sz="2000" dirty="0"/>
              <a:t>s IP address</a:t>
            </a:r>
          </a:p>
          <a:p>
            <a:pPr marL="457200" lvl="1" indent="-225425">
              <a:buFont typeface="Wingdings" charset="2"/>
              <a:buChar char="§"/>
              <a:defRPr/>
            </a:pPr>
            <a:r>
              <a:rPr lang="en-US" sz="2000" dirty="0" smtClean="0"/>
              <a:t>assume </a:t>
            </a:r>
            <a:r>
              <a:rPr lang="en-US" sz="2000" dirty="0"/>
              <a:t>A knows IP address of first hop router, R (how?</a:t>
            </a:r>
            <a:r>
              <a:rPr lang="en-US" sz="2000" dirty="0" smtClean="0"/>
              <a:t>)</a:t>
            </a:r>
          </a:p>
          <a:p>
            <a:pPr marL="457200" lvl="1" indent="-225425">
              <a:buFont typeface="Wingdings" charset="2"/>
              <a:buChar char="§"/>
              <a:defRPr/>
            </a:pPr>
            <a:r>
              <a:rPr lang="en-US" sz="2000" dirty="0" smtClean="0"/>
              <a:t>assume </a:t>
            </a:r>
            <a:r>
              <a:rPr lang="en-US" sz="2000" dirty="0"/>
              <a:t>A knows R</a:t>
            </a:r>
            <a:r>
              <a:rPr lang="ja-JP" altLang="en-US" sz="2000" dirty="0"/>
              <a:t>’</a:t>
            </a:r>
            <a:r>
              <a:rPr lang="en-US" sz="2000" dirty="0"/>
              <a:t>s MAC address (how?)</a:t>
            </a:r>
          </a:p>
        </p:txBody>
      </p:sp>
      <p:sp>
        <p:nvSpPr>
          <p:cNvPr id="45061" name="Rectangle 3"/>
          <p:cNvSpPr>
            <a:spLocks noGrp="1" noChangeArrowheads="1"/>
          </p:cNvSpPr>
          <p:nvPr>
            <p:ph type="title"/>
          </p:nvPr>
        </p:nvSpPr>
        <p:spPr>
          <a:xfrm>
            <a:off x="387350" y="239430"/>
            <a:ext cx="8397875" cy="762087"/>
          </a:xfrm>
        </p:spPr>
        <p:txBody>
          <a:bodyPr/>
          <a:lstStyle/>
          <a:p>
            <a:pPr>
              <a:defRPr/>
            </a:pPr>
            <a:r>
              <a:rPr lang="en-US" sz="2400" dirty="0">
                <a:latin typeface="Gill Sans MT" charset="0"/>
                <a:cs typeface="+mj-cs"/>
              </a:rPr>
              <a:t>Addressing: routing to another LAN or ARP in Layer 3 network or Proxy ARP</a:t>
            </a:r>
            <a:br>
              <a:rPr lang="en-US" sz="2400" dirty="0">
                <a:latin typeface="Gill Sans MT" charset="0"/>
                <a:cs typeface="+mj-cs"/>
              </a:rPr>
            </a:br>
            <a:endParaRPr lang="en-US" sz="2400" dirty="0">
              <a:latin typeface="Gill Sans MT" charset="0"/>
              <a:cs typeface="+mj-cs"/>
            </a:endParaRPr>
          </a:p>
        </p:txBody>
      </p:sp>
      <p:grpSp>
        <p:nvGrpSpPr>
          <p:cNvPr id="132101" name="Group 4"/>
          <p:cNvGrpSpPr>
            <a:grpSpLocks/>
          </p:cNvGrpSpPr>
          <p:nvPr/>
        </p:nvGrpSpPr>
        <p:grpSpPr bwMode="auto">
          <a:xfrm>
            <a:off x="709613" y="3962400"/>
            <a:ext cx="8221662" cy="2349500"/>
            <a:chOff x="709613" y="3962400"/>
            <a:chExt cx="8221662" cy="2349500"/>
          </a:xfrm>
        </p:grpSpPr>
        <p:grpSp>
          <p:nvGrpSpPr>
            <p:cNvPr id="132103" name="Group 99"/>
            <p:cNvGrpSpPr>
              <a:grpSpLocks/>
            </p:cNvGrpSpPr>
            <p:nvPr/>
          </p:nvGrpSpPr>
          <p:grpSpPr bwMode="auto">
            <a:xfrm>
              <a:off x="6979920" y="5354320"/>
              <a:ext cx="711200" cy="601028"/>
              <a:chOff x="7179310" y="4033520"/>
              <a:chExt cx="1009650" cy="855028"/>
            </a:xfrm>
          </p:grpSpPr>
          <p:grpSp>
            <p:nvGrpSpPr>
              <p:cNvPr id="132162" name="Group 44"/>
              <p:cNvGrpSpPr>
                <a:grpSpLocks/>
              </p:cNvGrpSpPr>
              <p:nvPr/>
            </p:nvGrpSpPr>
            <p:grpSpPr bwMode="auto">
              <a:xfrm>
                <a:off x="7179310" y="4033520"/>
                <a:ext cx="1009650" cy="855028"/>
                <a:chOff x="-44" y="1473"/>
                <a:chExt cx="981" cy="1105"/>
              </a:xfrm>
            </p:grpSpPr>
            <p:pic>
              <p:nvPicPr>
                <p:cNvPr id="132164" name="Picture 45"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2165"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02"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2104" name="Group 2"/>
            <p:cNvGrpSpPr>
              <a:grpSpLocks/>
            </p:cNvGrpSpPr>
            <p:nvPr/>
          </p:nvGrpSpPr>
          <p:grpSpPr bwMode="auto">
            <a:xfrm>
              <a:off x="1046480" y="3962400"/>
              <a:ext cx="1026163" cy="761428"/>
              <a:chOff x="1046480" y="3962400"/>
              <a:chExt cx="1026163" cy="761428"/>
            </a:xfrm>
          </p:grpSpPr>
          <p:sp>
            <p:nvSpPr>
              <p:cNvPr id="64"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2159" name="Group 49"/>
              <p:cNvGrpSpPr>
                <a:grpSpLocks/>
              </p:cNvGrpSpPr>
              <p:nvPr/>
            </p:nvGrpSpPr>
            <p:grpSpPr bwMode="auto">
              <a:xfrm>
                <a:off x="1046480" y="3962400"/>
                <a:ext cx="936071" cy="761428"/>
                <a:chOff x="-44" y="1473"/>
                <a:chExt cx="981" cy="1105"/>
              </a:xfrm>
            </p:grpSpPr>
            <p:pic>
              <p:nvPicPr>
                <p:cNvPr id="132160" name="Picture 50"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2161"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710660"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45067"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1A-23-F9-CD-06-9B</a:t>
              </a:r>
            </a:p>
          </p:txBody>
        </p:sp>
        <p:sp>
          <p:nvSpPr>
            <p:cNvPr id="45068"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222.222.222.220</a:t>
              </a:r>
            </a:p>
          </p:txBody>
        </p:sp>
        <p:grpSp>
          <p:nvGrpSpPr>
            <p:cNvPr id="132108" name="Group 23"/>
            <p:cNvGrpSpPr>
              <a:grpSpLocks/>
            </p:cNvGrpSpPr>
            <p:nvPr/>
          </p:nvGrpSpPr>
          <p:grpSpPr bwMode="auto">
            <a:xfrm>
              <a:off x="3044825" y="5794375"/>
              <a:ext cx="1541463" cy="449263"/>
              <a:chOff x="1934" y="2405"/>
              <a:chExt cx="971" cy="283"/>
            </a:xfrm>
          </p:grpSpPr>
          <p:sp>
            <p:nvSpPr>
              <p:cNvPr id="45117"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111.111.111.110</a:t>
                </a:r>
              </a:p>
            </p:txBody>
          </p:sp>
          <p:sp>
            <p:nvSpPr>
              <p:cNvPr id="45118"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E6-E9-00-17-BB-4B</a:t>
                </a:r>
              </a:p>
            </p:txBody>
          </p:sp>
        </p:grpSp>
        <p:sp>
          <p:nvSpPr>
            <p:cNvPr id="45070"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CC-49-DE-D0-AB-7D</a:t>
              </a:r>
            </a:p>
          </p:txBody>
        </p:sp>
        <p:sp>
          <p:nvSpPr>
            <p:cNvPr id="45071"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111.111.111.112</a:t>
              </a:r>
            </a:p>
          </p:txBody>
        </p:sp>
        <p:sp>
          <p:nvSpPr>
            <p:cNvPr id="45072"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111.111.111.111</a:t>
              </a:r>
            </a:p>
          </p:txBody>
        </p:sp>
        <p:sp>
          <p:nvSpPr>
            <p:cNvPr id="45073"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74-29-9C-E8-FF-55</a:t>
              </a:r>
            </a:p>
          </p:txBody>
        </p:sp>
        <p:sp>
          <p:nvSpPr>
            <p:cNvPr id="132113" name="Freeform 39"/>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5075"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076"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077"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078"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079"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080"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081"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10714"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45083"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32123" name="Group 63"/>
            <p:cNvGrpSpPr>
              <a:grpSpLocks/>
            </p:cNvGrpSpPr>
            <p:nvPr/>
          </p:nvGrpSpPr>
          <p:grpSpPr bwMode="auto">
            <a:xfrm>
              <a:off x="7372350" y="4845050"/>
              <a:ext cx="1558925" cy="460375"/>
              <a:chOff x="4351" y="2786"/>
              <a:chExt cx="982" cy="290"/>
            </a:xfrm>
          </p:grpSpPr>
          <p:sp>
            <p:nvSpPr>
              <p:cNvPr id="45115"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222.222.222.222</a:t>
                </a:r>
              </a:p>
            </p:txBody>
          </p:sp>
          <p:sp>
            <p:nvSpPr>
              <p:cNvPr id="45116"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49-BD-D2-C7-56-2A</a:t>
                </a:r>
              </a:p>
            </p:txBody>
          </p:sp>
        </p:grpSp>
        <p:sp>
          <p:nvSpPr>
            <p:cNvPr id="45085"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086"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087"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222.222.222.221</a:t>
              </a:r>
            </a:p>
          </p:txBody>
        </p:sp>
        <p:sp>
          <p:nvSpPr>
            <p:cNvPr id="45088"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88-B2-2F-54-1A-0F</a:t>
              </a:r>
            </a:p>
          </p:txBody>
        </p:sp>
        <p:sp>
          <p:nvSpPr>
            <p:cNvPr id="45089"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090"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2130" name="Freeform 75"/>
            <p:cNvSpPr>
              <a:spLocks/>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710732"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132132" name="Group 3"/>
            <p:cNvGrpSpPr>
              <a:grpSpLocks/>
            </p:cNvGrpSpPr>
            <p:nvPr/>
          </p:nvGrpSpPr>
          <p:grpSpPr bwMode="auto">
            <a:xfrm>
              <a:off x="7179310" y="4033520"/>
              <a:ext cx="1009650" cy="855028"/>
              <a:chOff x="7179310" y="4033520"/>
              <a:chExt cx="1009650" cy="855028"/>
            </a:xfrm>
          </p:grpSpPr>
          <p:grpSp>
            <p:nvGrpSpPr>
              <p:cNvPr id="132150" name="Group 44"/>
              <p:cNvGrpSpPr>
                <a:grpSpLocks/>
              </p:cNvGrpSpPr>
              <p:nvPr/>
            </p:nvGrpSpPr>
            <p:grpSpPr bwMode="auto">
              <a:xfrm>
                <a:off x="7179310" y="4033520"/>
                <a:ext cx="1009650" cy="855028"/>
                <a:chOff x="-44" y="1473"/>
                <a:chExt cx="981" cy="1105"/>
              </a:xfrm>
            </p:grpSpPr>
            <p:pic>
              <p:nvPicPr>
                <p:cNvPr id="132152" name="Picture 45"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2153"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90"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2133" name="Group 1"/>
            <p:cNvGrpSpPr>
              <a:grpSpLocks/>
            </p:cNvGrpSpPr>
            <p:nvPr/>
          </p:nvGrpSpPr>
          <p:grpSpPr bwMode="auto">
            <a:xfrm>
              <a:off x="3757931" y="4714240"/>
              <a:ext cx="1291589" cy="426719"/>
              <a:chOff x="4011931" y="3379152"/>
              <a:chExt cx="1262062" cy="390207"/>
            </a:xfrm>
          </p:grpSpPr>
          <p:sp>
            <p:nvSpPr>
              <p:cNvPr id="77"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2140" name="Group 1185"/>
              <p:cNvGrpSpPr>
                <a:grpSpLocks/>
              </p:cNvGrpSpPr>
              <p:nvPr/>
            </p:nvGrpSpPr>
            <p:grpSpPr bwMode="auto">
              <a:xfrm>
                <a:off x="4197985" y="3379152"/>
                <a:ext cx="892175" cy="390207"/>
                <a:chOff x="4650" y="1129"/>
                <a:chExt cx="246" cy="95"/>
              </a:xfrm>
            </p:grpSpPr>
            <p:sp>
              <p:nvSpPr>
                <p:cNvPr id="13214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13214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13214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132145" name="Group 1189"/>
                <p:cNvGrpSpPr>
                  <a:grpSpLocks/>
                </p:cNvGrpSpPr>
                <p:nvPr/>
              </p:nvGrpSpPr>
              <p:grpSpPr bwMode="auto">
                <a:xfrm>
                  <a:off x="4699" y="1145"/>
                  <a:ext cx="138" cy="29"/>
                  <a:chOff x="2468" y="1332"/>
                  <a:chExt cx="310" cy="60"/>
                </a:xfrm>
              </p:grpSpPr>
              <p:sp>
                <p:nvSpPr>
                  <p:cNvPr id="132148"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2149"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45107"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5108"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91"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2134" name="Group 93"/>
            <p:cNvGrpSpPr>
              <a:grpSpLocks/>
            </p:cNvGrpSpPr>
            <p:nvPr/>
          </p:nvGrpSpPr>
          <p:grpSpPr bwMode="auto">
            <a:xfrm>
              <a:off x="1483360" y="5313680"/>
              <a:ext cx="701043" cy="517588"/>
              <a:chOff x="1046480" y="3962400"/>
              <a:chExt cx="1026163" cy="761428"/>
            </a:xfrm>
          </p:grpSpPr>
          <p:sp>
            <p:nvSpPr>
              <p:cNvPr id="95"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2136" name="Group 49"/>
              <p:cNvGrpSpPr>
                <a:grpSpLocks/>
              </p:cNvGrpSpPr>
              <p:nvPr/>
            </p:nvGrpSpPr>
            <p:grpSpPr bwMode="auto">
              <a:xfrm>
                <a:off x="1046480" y="3962400"/>
                <a:ext cx="936071" cy="761428"/>
                <a:chOff x="-44" y="1473"/>
                <a:chExt cx="981" cy="1105"/>
              </a:xfrm>
            </p:grpSpPr>
            <p:pic>
              <p:nvPicPr>
                <p:cNvPr id="132137" name="Picture 50"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2138"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pic>
        <p:nvPicPr>
          <p:cNvPr id="132102" name="Picture 15"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338" y="794568"/>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40</a:t>
            </a:fld>
            <a:endParaRPr lang="en-US" sz="1200" dirty="0">
              <a:latin typeface="Tahoma" charset="0"/>
            </a:endParaRPr>
          </a:p>
        </p:txBody>
      </p:sp>
      <p:sp>
        <p:nvSpPr>
          <p:cNvPr id="72"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sp>
        <p:nvSpPr>
          <p:cNvPr id="73" name="Rectangle 72"/>
          <p:cNvSpPr/>
          <p:nvPr/>
        </p:nvSpPr>
        <p:spPr>
          <a:xfrm>
            <a:off x="248444" y="1525795"/>
            <a:ext cx="8670622" cy="646331"/>
          </a:xfrm>
          <a:prstGeom prst="rect">
            <a:avLst/>
          </a:prstGeom>
        </p:spPr>
        <p:txBody>
          <a:bodyPr wrap="square">
            <a:spAutoFit/>
          </a:bodyPr>
          <a:lstStyle/>
          <a:p>
            <a:pPr algn="just"/>
            <a:r>
              <a:rPr lang="en-US" dirty="0"/>
              <a:t>Subnet 1 would send a datagram to a host on Subnet 2. Specifically, suppose that host 111.111.111.111 wants to send an IP datagram to a host 222.222.222.222.</a:t>
            </a:r>
            <a:endParaRPr lang="en-IN" dirty="0"/>
          </a:p>
        </p:txBody>
      </p:sp>
      <p:sp>
        <p:nvSpPr>
          <p:cNvPr id="74" name="Rectangle 73"/>
          <p:cNvSpPr/>
          <p:nvPr/>
        </p:nvSpPr>
        <p:spPr>
          <a:xfrm>
            <a:off x="293618" y="6401826"/>
            <a:ext cx="2621102" cy="369332"/>
          </a:xfrm>
          <a:prstGeom prst="rect">
            <a:avLst/>
          </a:prstGeom>
        </p:spPr>
        <p:txBody>
          <a:bodyPr wrap="none">
            <a:spAutoFit/>
          </a:bodyPr>
          <a:lstStyle/>
          <a:p>
            <a:r>
              <a:rPr lang="en-US" i="1" dirty="0" smtClean="0">
                <a:solidFill>
                  <a:srgbClr val="FF0000"/>
                </a:solidFill>
                <a:latin typeface="Gill Sans MT" charset="0"/>
              </a:rPr>
              <a:t>Subnet 1 </a:t>
            </a:r>
            <a:r>
              <a:rPr lang="en-IN" dirty="0">
                <a:solidFill>
                  <a:srgbClr val="FF0000"/>
                </a:solidFill>
              </a:rPr>
              <a:t>111.111.111.xxx</a:t>
            </a:r>
          </a:p>
        </p:txBody>
      </p:sp>
      <p:sp>
        <p:nvSpPr>
          <p:cNvPr id="75" name="Rectangle 74"/>
          <p:cNvSpPr/>
          <p:nvPr/>
        </p:nvSpPr>
        <p:spPr>
          <a:xfrm>
            <a:off x="5491941" y="6223556"/>
            <a:ext cx="3374737" cy="369332"/>
          </a:xfrm>
          <a:prstGeom prst="rect">
            <a:avLst/>
          </a:prstGeom>
        </p:spPr>
        <p:txBody>
          <a:bodyPr wrap="square">
            <a:spAutoFit/>
          </a:bodyPr>
          <a:lstStyle/>
          <a:p>
            <a:r>
              <a:rPr lang="en-US" dirty="0">
                <a:solidFill>
                  <a:srgbClr val="000099"/>
                </a:solidFill>
              </a:rPr>
              <a:t>Subnet 2 </a:t>
            </a:r>
            <a:r>
              <a:rPr lang="en-US" dirty="0" smtClean="0">
                <a:solidFill>
                  <a:srgbClr val="000099"/>
                </a:solidFill>
              </a:rPr>
              <a:t>222.222.222.xxx</a:t>
            </a:r>
            <a:endParaRPr lang="en-IN" dirty="0">
              <a:solidFill>
                <a:srgbClr val="000099"/>
              </a:solidFill>
            </a:endParaRPr>
          </a:p>
        </p:txBody>
      </p:sp>
      <p:cxnSp>
        <p:nvCxnSpPr>
          <p:cNvPr id="76" name="Straight Arrow Connector 75"/>
          <p:cNvCxnSpPr/>
          <p:nvPr/>
        </p:nvCxnSpPr>
        <p:spPr bwMode="auto">
          <a:xfrm flipV="1">
            <a:off x="2605425" y="6192518"/>
            <a:ext cx="413662" cy="238763"/>
          </a:xfrm>
          <a:prstGeom prst="straightConnector1">
            <a:avLst/>
          </a:prstGeom>
          <a:solidFill>
            <a:schemeClr val="accent1"/>
          </a:solidFill>
          <a:ln w="9525" cap="flat" cmpd="sng" algn="ctr">
            <a:solidFill>
              <a:srgbClr val="CC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8" name="Straight Arrow Connector 77"/>
          <p:cNvCxnSpPr/>
          <p:nvPr/>
        </p:nvCxnSpPr>
        <p:spPr bwMode="auto">
          <a:xfrm flipH="1" flipV="1">
            <a:off x="5336320" y="5330040"/>
            <a:ext cx="592532" cy="952350"/>
          </a:xfrm>
          <a:prstGeom prst="straightConnector1">
            <a:avLst/>
          </a:prstGeom>
          <a:solidFill>
            <a:schemeClr val="accent1"/>
          </a:solidFill>
          <a:ln w="9525" cap="flat" cmpd="sng" algn="ctr">
            <a:solidFill>
              <a:srgbClr val="000099"/>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9" name="Rectangle 78"/>
          <p:cNvSpPr/>
          <p:nvPr/>
        </p:nvSpPr>
        <p:spPr>
          <a:xfrm>
            <a:off x="3019087" y="4234465"/>
            <a:ext cx="3782320" cy="338554"/>
          </a:xfrm>
          <a:prstGeom prst="rect">
            <a:avLst/>
          </a:prstGeom>
        </p:spPr>
        <p:txBody>
          <a:bodyPr wrap="square">
            <a:spAutoFit/>
          </a:bodyPr>
          <a:lstStyle/>
          <a:p>
            <a:r>
              <a:rPr lang="en-US" sz="1600" dirty="0" smtClean="0">
                <a:solidFill>
                  <a:srgbClr val="C00000"/>
                </a:solidFill>
                <a:latin typeface="Gill Sans MT" charset="0"/>
              </a:rPr>
              <a:t>Forwarding table for routing, ARP for MAC</a:t>
            </a:r>
            <a:endParaRPr lang="en-IN" sz="1600" dirty="0">
              <a:solidFill>
                <a:srgbClr val="C00000"/>
              </a:solidFill>
            </a:endParaRPr>
          </a:p>
        </p:txBody>
      </p:sp>
      <p:sp>
        <p:nvSpPr>
          <p:cNvPr id="4" name="Rectangle 3"/>
          <p:cNvSpPr/>
          <p:nvPr/>
        </p:nvSpPr>
        <p:spPr>
          <a:xfrm>
            <a:off x="588830" y="3648789"/>
            <a:ext cx="1484445" cy="369332"/>
          </a:xfrm>
          <a:prstGeom prst="rect">
            <a:avLst/>
          </a:prstGeom>
        </p:spPr>
        <p:txBody>
          <a:bodyPr wrap="none">
            <a:spAutoFit/>
          </a:bodyPr>
          <a:lstStyle/>
          <a:p>
            <a:r>
              <a:rPr lang="en-US" dirty="0">
                <a:solidFill>
                  <a:srgbClr val="C00000"/>
                </a:solidFill>
                <a:latin typeface="Gill Sans MT" charset="0"/>
              </a:rPr>
              <a:t>ARP for MAC</a:t>
            </a:r>
            <a:endParaRPr lang="en-IN" dirty="0"/>
          </a:p>
        </p:txBody>
      </p:sp>
      <p:sp>
        <p:nvSpPr>
          <p:cNvPr id="2" name="Rectangle 1"/>
          <p:cNvSpPr/>
          <p:nvPr/>
        </p:nvSpPr>
        <p:spPr>
          <a:xfrm>
            <a:off x="269397" y="858985"/>
            <a:ext cx="8711191" cy="646331"/>
          </a:xfrm>
          <a:prstGeom prst="rect">
            <a:avLst/>
          </a:prstGeom>
        </p:spPr>
        <p:txBody>
          <a:bodyPr wrap="square">
            <a:spAutoFit/>
          </a:bodyPr>
          <a:lstStyle/>
          <a:p>
            <a:r>
              <a:rPr lang="en-US" dirty="0">
                <a:solidFill>
                  <a:srgbClr val="FF0000"/>
                </a:solidFill>
                <a:latin typeface="arial" panose="020B0604020202020204" pitchFamily="34" charset="0"/>
              </a:rPr>
              <a:t>Layer 3 switch, or multilayer switch, can do all the job of a layer 2 switch and additional static routing and dynamic routing as well</a:t>
            </a:r>
            <a:endParaRPr lang="en-IN" dirty="0">
              <a:solidFill>
                <a:srgbClr val="FF0000"/>
              </a:solidFill>
            </a:endParaRPr>
          </a:p>
        </p:txBody>
      </p:sp>
    </p:spTree>
    <p:extLst>
      <p:ext uri="{BB962C8B-B14F-4D97-AF65-F5344CB8AC3E}">
        <p14:creationId xmlns:p14="http://schemas.microsoft.com/office/powerpoint/2010/main" val="1453071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5" name="Group 94"/>
          <p:cNvGrpSpPr>
            <a:grpSpLocks/>
          </p:cNvGrpSpPr>
          <p:nvPr/>
        </p:nvGrpSpPr>
        <p:grpSpPr bwMode="auto">
          <a:xfrm>
            <a:off x="709613" y="3962400"/>
            <a:ext cx="8221662" cy="2349500"/>
            <a:chOff x="709613" y="3962400"/>
            <a:chExt cx="8221662" cy="2349500"/>
          </a:xfrm>
        </p:grpSpPr>
        <p:grpSp>
          <p:nvGrpSpPr>
            <p:cNvPr id="134183" name="Group 95"/>
            <p:cNvGrpSpPr>
              <a:grpSpLocks/>
            </p:cNvGrpSpPr>
            <p:nvPr/>
          </p:nvGrpSpPr>
          <p:grpSpPr bwMode="auto">
            <a:xfrm>
              <a:off x="6979920" y="5354320"/>
              <a:ext cx="711200" cy="601028"/>
              <a:chOff x="7179310" y="4033520"/>
              <a:chExt cx="1009650" cy="855028"/>
            </a:xfrm>
          </p:grpSpPr>
          <p:grpSp>
            <p:nvGrpSpPr>
              <p:cNvPr id="134242" name="Group 44"/>
              <p:cNvGrpSpPr>
                <a:grpSpLocks/>
              </p:cNvGrpSpPr>
              <p:nvPr/>
            </p:nvGrpSpPr>
            <p:grpSpPr bwMode="auto">
              <a:xfrm>
                <a:off x="7179310" y="4033520"/>
                <a:ext cx="1009650" cy="855028"/>
                <a:chOff x="-44" y="1473"/>
                <a:chExt cx="981" cy="1105"/>
              </a:xfrm>
            </p:grpSpPr>
            <p:pic>
              <p:nvPicPr>
                <p:cNvPr id="134244" name="Picture 45"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4245"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56"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4184" name="Group 96"/>
            <p:cNvGrpSpPr>
              <a:grpSpLocks/>
            </p:cNvGrpSpPr>
            <p:nvPr/>
          </p:nvGrpSpPr>
          <p:grpSpPr bwMode="auto">
            <a:xfrm>
              <a:off x="1046480" y="3962400"/>
              <a:ext cx="1026163" cy="761428"/>
              <a:chOff x="1046480" y="3962400"/>
              <a:chExt cx="1026163" cy="761428"/>
            </a:xfrm>
          </p:grpSpPr>
          <p:sp>
            <p:nvSpPr>
              <p:cNvPr id="151"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4239" name="Group 49"/>
              <p:cNvGrpSpPr>
                <a:grpSpLocks/>
              </p:cNvGrpSpPr>
              <p:nvPr/>
            </p:nvGrpSpPr>
            <p:grpSpPr bwMode="auto">
              <a:xfrm>
                <a:off x="1046480" y="3962400"/>
                <a:ext cx="936071" cy="761428"/>
                <a:chOff x="-44" y="1473"/>
                <a:chExt cx="981" cy="1105"/>
              </a:xfrm>
            </p:grpSpPr>
            <p:pic>
              <p:nvPicPr>
                <p:cNvPr id="134240" name="Picture 50"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4241"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98"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46123"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1A-23-F9-CD-06-9B</a:t>
              </a:r>
            </a:p>
          </p:txBody>
        </p:sp>
        <p:sp>
          <p:nvSpPr>
            <p:cNvPr id="46124"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222.222.222.220</a:t>
              </a:r>
            </a:p>
          </p:txBody>
        </p:sp>
        <p:grpSp>
          <p:nvGrpSpPr>
            <p:cNvPr id="134188" name="Group 23"/>
            <p:cNvGrpSpPr>
              <a:grpSpLocks/>
            </p:cNvGrpSpPr>
            <p:nvPr/>
          </p:nvGrpSpPr>
          <p:grpSpPr bwMode="auto">
            <a:xfrm>
              <a:off x="3044825" y="5794375"/>
              <a:ext cx="1541463" cy="449263"/>
              <a:chOff x="1934" y="2405"/>
              <a:chExt cx="971" cy="283"/>
            </a:xfrm>
          </p:grpSpPr>
          <p:sp>
            <p:nvSpPr>
              <p:cNvPr id="46173"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111.111.111.110</a:t>
                </a:r>
              </a:p>
            </p:txBody>
          </p:sp>
          <p:sp>
            <p:nvSpPr>
              <p:cNvPr id="46174"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E6-E9-00-17-BB-4B</a:t>
                </a:r>
              </a:p>
            </p:txBody>
          </p:sp>
        </p:grpSp>
        <p:sp>
          <p:nvSpPr>
            <p:cNvPr id="46126"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CC-49-DE-D0-AB-7D</a:t>
              </a:r>
            </a:p>
          </p:txBody>
        </p:sp>
        <p:sp>
          <p:nvSpPr>
            <p:cNvPr id="46127"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111.111.111.112</a:t>
              </a:r>
            </a:p>
          </p:txBody>
        </p:sp>
        <p:sp>
          <p:nvSpPr>
            <p:cNvPr id="46128"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111.111.111.111</a:t>
              </a:r>
            </a:p>
          </p:txBody>
        </p:sp>
        <p:sp>
          <p:nvSpPr>
            <p:cNvPr id="46129"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74-29-9C-E8-FF-55</a:t>
              </a:r>
            </a:p>
          </p:txBody>
        </p:sp>
        <p:sp>
          <p:nvSpPr>
            <p:cNvPr id="134193" name="Freeform 39"/>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6131"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32"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33"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34"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35"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36"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37"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4"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46139"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34203" name="Group 63"/>
            <p:cNvGrpSpPr>
              <a:grpSpLocks/>
            </p:cNvGrpSpPr>
            <p:nvPr/>
          </p:nvGrpSpPr>
          <p:grpSpPr bwMode="auto">
            <a:xfrm>
              <a:off x="7372350" y="4845050"/>
              <a:ext cx="1558925" cy="460375"/>
              <a:chOff x="4351" y="2786"/>
              <a:chExt cx="982" cy="290"/>
            </a:xfrm>
          </p:grpSpPr>
          <p:sp>
            <p:nvSpPr>
              <p:cNvPr id="46171"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222.222.222.222</a:t>
                </a:r>
              </a:p>
            </p:txBody>
          </p:sp>
          <p:sp>
            <p:nvSpPr>
              <p:cNvPr id="46172"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49-BD-D2-C7-56-2A</a:t>
                </a:r>
              </a:p>
            </p:txBody>
          </p:sp>
        </p:grpSp>
        <p:sp>
          <p:nvSpPr>
            <p:cNvPr id="46141"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42"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43"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222.222.222.221</a:t>
              </a:r>
            </a:p>
          </p:txBody>
        </p:sp>
        <p:sp>
          <p:nvSpPr>
            <p:cNvPr id="46144"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88-B2-2F-54-1A-0F</a:t>
              </a:r>
            </a:p>
          </p:txBody>
        </p:sp>
        <p:sp>
          <p:nvSpPr>
            <p:cNvPr id="46145"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46"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4210" name="Freeform 75"/>
            <p:cNvSpPr>
              <a:spLocks/>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4"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134212" name="Group 124"/>
            <p:cNvGrpSpPr>
              <a:grpSpLocks/>
            </p:cNvGrpSpPr>
            <p:nvPr/>
          </p:nvGrpSpPr>
          <p:grpSpPr bwMode="auto">
            <a:xfrm>
              <a:off x="7179310" y="4033520"/>
              <a:ext cx="1009650" cy="855028"/>
              <a:chOff x="7179310" y="4033520"/>
              <a:chExt cx="1009650" cy="855028"/>
            </a:xfrm>
          </p:grpSpPr>
          <p:grpSp>
            <p:nvGrpSpPr>
              <p:cNvPr id="134230" name="Group 44"/>
              <p:cNvGrpSpPr>
                <a:grpSpLocks/>
              </p:cNvGrpSpPr>
              <p:nvPr/>
            </p:nvGrpSpPr>
            <p:grpSpPr bwMode="auto">
              <a:xfrm>
                <a:off x="7179310" y="4033520"/>
                <a:ext cx="1009650" cy="855028"/>
                <a:chOff x="-44" y="1473"/>
                <a:chExt cx="981" cy="1105"/>
              </a:xfrm>
            </p:grpSpPr>
            <p:pic>
              <p:nvPicPr>
                <p:cNvPr id="134232" name="Picture 45"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4233"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44"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4213" name="Group 125"/>
            <p:cNvGrpSpPr>
              <a:grpSpLocks/>
            </p:cNvGrpSpPr>
            <p:nvPr/>
          </p:nvGrpSpPr>
          <p:grpSpPr bwMode="auto">
            <a:xfrm>
              <a:off x="3757931" y="4714240"/>
              <a:ext cx="1291589" cy="426719"/>
              <a:chOff x="4011931" y="3379152"/>
              <a:chExt cx="1262062" cy="390207"/>
            </a:xfrm>
          </p:grpSpPr>
          <p:sp>
            <p:nvSpPr>
              <p:cNvPr id="132"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4220" name="Group 1185"/>
              <p:cNvGrpSpPr>
                <a:grpSpLocks/>
              </p:cNvGrpSpPr>
              <p:nvPr/>
            </p:nvGrpSpPr>
            <p:grpSpPr bwMode="auto">
              <a:xfrm>
                <a:off x="4197985" y="3379152"/>
                <a:ext cx="892175" cy="390207"/>
                <a:chOff x="4650" y="1129"/>
                <a:chExt cx="246" cy="95"/>
              </a:xfrm>
            </p:grpSpPr>
            <p:sp>
              <p:nvSpPr>
                <p:cNvPr id="13422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13422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13422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134225" name="Group 1189"/>
                <p:cNvGrpSpPr>
                  <a:grpSpLocks/>
                </p:cNvGrpSpPr>
                <p:nvPr/>
              </p:nvGrpSpPr>
              <p:grpSpPr bwMode="auto">
                <a:xfrm>
                  <a:off x="4699" y="1145"/>
                  <a:ext cx="138" cy="29"/>
                  <a:chOff x="2468" y="1332"/>
                  <a:chExt cx="310" cy="60"/>
                </a:xfrm>
              </p:grpSpPr>
              <p:sp>
                <p:nvSpPr>
                  <p:cNvPr id="134228"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4229"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46163"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6164"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134"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4214" name="Group 126"/>
            <p:cNvGrpSpPr>
              <a:grpSpLocks/>
            </p:cNvGrpSpPr>
            <p:nvPr/>
          </p:nvGrpSpPr>
          <p:grpSpPr bwMode="auto">
            <a:xfrm>
              <a:off x="1483360" y="5313680"/>
              <a:ext cx="701043" cy="517588"/>
              <a:chOff x="1046480" y="3962400"/>
              <a:chExt cx="1026163" cy="761428"/>
            </a:xfrm>
          </p:grpSpPr>
          <p:sp>
            <p:nvSpPr>
              <p:cNvPr id="128"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4216" name="Group 49"/>
              <p:cNvGrpSpPr>
                <a:grpSpLocks/>
              </p:cNvGrpSpPr>
              <p:nvPr/>
            </p:nvGrpSpPr>
            <p:grpSpPr bwMode="auto">
              <a:xfrm>
                <a:off x="1046480" y="3962400"/>
                <a:ext cx="936071" cy="761428"/>
                <a:chOff x="-44" y="1473"/>
                <a:chExt cx="981" cy="1105"/>
              </a:xfrm>
            </p:grpSpPr>
            <p:pic>
              <p:nvPicPr>
                <p:cNvPr id="134217" name="Picture 50"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4218"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sp>
        <p:nvSpPr>
          <p:cNvPr id="712857" name="AutoShape 153"/>
          <p:cNvSpPr>
            <a:spLocks noChangeArrowheads="1"/>
          </p:cNvSpPr>
          <p:nvPr/>
        </p:nvSpPr>
        <p:spPr bwMode="auto">
          <a:xfrm>
            <a:off x="2387600" y="3086100"/>
            <a:ext cx="314325"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712834" name="Group 130"/>
          <p:cNvGrpSpPr>
            <a:grpSpLocks/>
          </p:cNvGrpSpPr>
          <p:nvPr/>
        </p:nvGrpSpPr>
        <p:grpSpPr bwMode="auto">
          <a:xfrm>
            <a:off x="534988" y="2686050"/>
            <a:ext cx="976312" cy="1460500"/>
            <a:chOff x="337" y="1692"/>
            <a:chExt cx="615" cy="920"/>
          </a:xfrm>
        </p:grpSpPr>
        <p:sp>
          <p:nvSpPr>
            <p:cNvPr id="134176" name="Freeform 65"/>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6114" name="Rectangle 67"/>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115" name="Text Box 68"/>
            <p:cNvSpPr txBox="1">
              <a:spLocks noChangeArrowheads="1"/>
            </p:cNvSpPr>
            <p:nvPr/>
          </p:nvSpPr>
          <p:spPr bwMode="auto">
            <a:xfrm>
              <a:off x="413" y="1692"/>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cs typeface="+mn-cs"/>
              </a:endParaRPr>
            </a:p>
            <a:p>
              <a:pPr algn="ctr">
                <a:defRPr/>
              </a:pPr>
              <a:endParaRPr lang="en-US" sz="1600" i="0" dirty="0" smtClean="0">
                <a:latin typeface="Arial" charset="0"/>
                <a:cs typeface="+mn-cs"/>
              </a:endParaRPr>
            </a:p>
            <a:p>
              <a:pPr algn="ctr">
                <a:defRPr/>
              </a:pPr>
              <a:r>
                <a:rPr lang="en-US" sz="1600" i="0" dirty="0" smtClean="0">
                  <a:latin typeface="Arial" charset="0"/>
                  <a:cs typeface="+mn-cs"/>
                </a:rPr>
                <a:t>IP</a:t>
              </a:r>
            </a:p>
            <a:p>
              <a:pPr algn="ctr">
                <a:defRPr/>
              </a:pPr>
              <a:r>
                <a:rPr lang="en-US" sz="1600" i="0" dirty="0" smtClean="0">
                  <a:latin typeface="Arial" charset="0"/>
                  <a:cs typeface="+mn-cs"/>
                </a:rPr>
                <a:t>Eth</a:t>
              </a:r>
            </a:p>
            <a:p>
              <a:pPr algn="ctr">
                <a:defRPr/>
              </a:pPr>
              <a:r>
                <a:rPr lang="en-US" sz="1600" i="0" dirty="0" smtClean="0">
                  <a:latin typeface="Arial" charset="0"/>
                  <a:cs typeface="+mn-cs"/>
                </a:rPr>
                <a:t>Phy</a:t>
              </a:r>
            </a:p>
          </p:txBody>
        </p:sp>
        <p:sp>
          <p:nvSpPr>
            <p:cNvPr id="46116" name="Line 69"/>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17" name="Line 70"/>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18" name="Line 71"/>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19" name="Line 72"/>
            <p:cNvSpPr>
              <a:spLocks noChangeShapeType="1"/>
            </p:cNvSpPr>
            <p:nvPr/>
          </p:nvSpPr>
          <p:spPr bwMode="auto">
            <a:xfrm>
              <a:off x="337" y="2345"/>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12855" name="Group 151"/>
          <p:cNvGrpSpPr>
            <a:grpSpLocks/>
          </p:cNvGrpSpPr>
          <p:nvPr/>
        </p:nvGrpSpPr>
        <p:grpSpPr bwMode="auto">
          <a:xfrm>
            <a:off x="1893888" y="2643188"/>
            <a:ext cx="2011362" cy="760412"/>
            <a:chOff x="1197" y="1665"/>
            <a:chExt cx="1267" cy="479"/>
          </a:xfrm>
        </p:grpSpPr>
        <p:grpSp>
          <p:nvGrpSpPr>
            <p:cNvPr id="134171" name="Group 150"/>
            <p:cNvGrpSpPr>
              <a:grpSpLocks/>
            </p:cNvGrpSpPr>
            <p:nvPr/>
          </p:nvGrpSpPr>
          <p:grpSpPr bwMode="auto">
            <a:xfrm>
              <a:off x="1231" y="1990"/>
              <a:ext cx="691" cy="154"/>
              <a:chOff x="1231" y="1990"/>
              <a:chExt cx="691" cy="154"/>
            </a:xfrm>
          </p:grpSpPr>
          <p:sp>
            <p:nvSpPr>
              <p:cNvPr id="46110" name="Rectangle 123"/>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111" name="Line 124"/>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12" name="Line 125"/>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46109" name="Text Box 126"/>
            <p:cNvSpPr txBox="1">
              <a:spLocks noChangeArrowheads="1"/>
            </p:cNvSpPr>
            <p:nvPr/>
          </p:nvSpPr>
          <p:spPr bwMode="auto">
            <a:xfrm>
              <a:off x="1197" y="1665"/>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IP src: 111.111.111.111</a:t>
              </a:r>
            </a:p>
            <a:p>
              <a:pPr>
                <a:defRPr/>
              </a:pPr>
              <a:r>
                <a:rPr lang="en-US" sz="1200" i="0" dirty="0" smtClean="0">
                  <a:latin typeface="Arial" charset="0"/>
                  <a:cs typeface="+mn-cs"/>
                </a:rPr>
                <a:t>   IP dest: 222.222.222.222</a:t>
              </a:r>
            </a:p>
          </p:txBody>
        </p:sp>
      </p:grpSp>
      <p:grpSp>
        <p:nvGrpSpPr>
          <p:cNvPr id="712845" name="Group 141"/>
          <p:cNvGrpSpPr>
            <a:grpSpLocks/>
          </p:cNvGrpSpPr>
          <p:nvPr/>
        </p:nvGrpSpPr>
        <p:grpSpPr bwMode="auto">
          <a:xfrm>
            <a:off x="2027238" y="2903538"/>
            <a:ext cx="146050" cy="385762"/>
            <a:chOff x="1272" y="1762"/>
            <a:chExt cx="92" cy="243"/>
          </a:xfrm>
        </p:grpSpPr>
        <p:sp>
          <p:nvSpPr>
            <p:cNvPr id="46106" name="Line 127"/>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07" name="Line 128"/>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712847" name="Rectangle 143"/>
          <p:cNvSpPr>
            <a:spLocks noChangeArrowheads="1"/>
          </p:cNvSpPr>
          <p:nvPr/>
        </p:nvSpPr>
        <p:spPr bwMode="auto">
          <a:xfrm>
            <a:off x="706438" y="1084263"/>
            <a:ext cx="7772400" cy="55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A creates IP datagram with IP source A, destination B </a:t>
            </a:r>
          </a:p>
        </p:txBody>
      </p:sp>
      <p:sp>
        <p:nvSpPr>
          <p:cNvPr id="712848" name="Rectangle 144"/>
          <p:cNvSpPr>
            <a:spLocks noChangeArrowheads="1"/>
          </p:cNvSpPr>
          <p:nvPr/>
        </p:nvSpPr>
        <p:spPr bwMode="auto">
          <a:xfrm>
            <a:off x="719138" y="1441450"/>
            <a:ext cx="7772400" cy="72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A creates link-layer frame with R's MAC address as </a:t>
            </a:r>
            <a:r>
              <a:rPr lang="en-US" sz="2000" i="0" dirty="0" smtClean="0">
                <a:latin typeface="Gill Sans MT" charset="0"/>
                <a:cs typeface="+mn-cs"/>
              </a:rPr>
              <a:t>destination address, </a:t>
            </a:r>
            <a:r>
              <a:rPr lang="en-US" sz="2000" i="0" dirty="0">
                <a:latin typeface="Gill Sans MT" charset="0"/>
                <a:cs typeface="+mn-cs"/>
              </a:rPr>
              <a:t>frame contains A-to-B IP datagram</a:t>
            </a:r>
            <a:endParaRPr lang="en-US" sz="2800" i="0" dirty="0">
              <a:latin typeface="Gill Sans MT" charset="0"/>
              <a:cs typeface="+mn-cs"/>
            </a:endParaRPr>
          </a:p>
        </p:txBody>
      </p:sp>
      <p:grpSp>
        <p:nvGrpSpPr>
          <p:cNvPr id="712856" name="Group 152"/>
          <p:cNvGrpSpPr>
            <a:grpSpLocks/>
          </p:cNvGrpSpPr>
          <p:nvPr/>
        </p:nvGrpSpPr>
        <p:grpSpPr bwMode="auto">
          <a:xfrm>
            <a:off x="1477963" y="2244725"/>
            <a:ext cx="2443162" cy="1519238"/>
            <a:chOff x="931" y="1414"/>
            <a:chExt cx="1539" cy="957"/>
          </a:xfrm>
        </p:grpSpPr>
        <p:sp>
          <p:nvSpPr>
            <p:cNvPr id="46094" name="Text Box 135"/>
            <p:cNvSpPr txBox="1">
              <a:spLocks noChangeArrowheads="1"/>
            </p:cNvSpPr>
            <p:nvPr/>
          </p:nvSpPr>
          <p:spPr bwMode="auto">
            <a:xfrm>
              <a:off x="931" y="1414"/>
              <a:ext cx="153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MAC src: 74-29-9C-E8-FF-55</a:t>
              </a:r>
            </a:p>
            <a:p>
              <a:pPr>
                <a:defRPr/>
              </a:pPr>
              <a:r>
                <a:rPr lang="en-US" sz="1200" i="0" dirty="0" smtClean="0">
                  <a:latin typeface="Arial" charset="0"/>
                  <a:cs typeface="+mn-cs"/>
                </a:rPr>
                <a:t>   MAC dest: </a:t>
              </a:r>
              <a:r>
                <a:rPr lang="en-US" sz="1200" i="0" dirty="0" smtClean="0">
                  <a:solidFill>
                    <a:srgbClr val="FF0000"/>
                  </a:solidFill>
                  <a:latin typeface="Arial" charset="0"/>
                  <a:cs typeface="+mn-cs"/>
                </a:rPr>
                <a:t>E6-E9-00-17-BB-4B</a:t>
              </a:r>
            </a:p>
          </p:txBody>
        </p:sp>
        <p:grpSp>
          <p:nvGrpSpPr>
            <p:cNvPr id="134158" name="Group 145"/>
            <p:cNvGrpSpPr>
              <a:grpSpLocks/>
            </p:cNvGrpSpPr>
            <p:nvPr/>
          </p:nvGrpSpPr>
          <p:grpSpPr bwMode="auto">
            <a:xfrm>
              <a:off x="981" y="2182"/>
              <a:ext cx="1049" cy="189"/>
              <a:chOff x="2829" y="2040"/>
              <a:chExt cx="1049" cy="189"/>
            </a:xfrm>
          </p:grpSpPr>
          <p:sp>
            <p:nvSpPr>
              <p:cNvPr id="46100" name="Rectangle 138"/>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101" name="Rectangle 13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102" name="Line 133"/>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03" name="Line 134"/>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04" name="Line 139"/>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105" name="Line 140"/>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46096" name="Line 146"/>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097" name="Line 147"/>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098" name="Line 148"/>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099" name="Line 149"/>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pic>
        <p:nvPicPr>
          <p:cNvPr id="134156" name="Picture 15"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338" y="794568"/>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41</a:t>
            </a:fld>
            <a:endParaRPr lang="en-US" sz="1200" dirty="0">
              <a:latin typeface="Tahoma" charset="0"/>
            </a:endParaRPr>
          </a:p>
        </p:txBody>
      </p:sp>
      <p:sp>
        <p:nvSpPr>
          <p:cNvPr id="104"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sp>
        <p:nvSpPr>
          <p:cNvPr id="107" name="Rectangle 3"/>
          <p:cNvSpPr>
            <a:spLocks noGrp="1" noChangeArrowheads="1"/>
          </p:cNvSpPr>
          <p:nvPr>
            <p:ph type="title"/>
          </p:nvPr>
        </p:nvSpPr>
        <p:spPr>
          <a:xfrm>
            <a:off x="387350" y="239430"/>
            <a:ext cx="8397875" cy="762087"/>
          </a:xfrm>
        </p:spPr>
        <p:txBody>
          <a:bodyPr/>
          <a:lstStyle/>
          <a:p>
            <a:pPr>
              <a:defRPr/>
            </a:pPr>
            <a:r>
              <a:rPr lang="en-US" sz="2400" dirty="0">
                <a:latin typeface="Gill Sans MT" charset="0"/>
                <a:cs typeface="+mj-cs"/>
              </a:rPr>
              <a:t>Addressing: routing to another LAN or ARP in Layer 3 network or Proxy ARP</a:t>
            </a:r>
            <a:br>
              <a:rPr lang="en-US" sz="2400" dirty="0">
                <a:latin typeface="Gill Sans MT" charset="0"/>
                <a:cs typeface="+mj-cs"/>
              </a:rPr>
            </a:br>
            <a:endParaRPr lang="en-US" sz="2400" dirty="0">
              <a:latin typeface="Gill Sans MT" charset="0"/>
              <a:cs typeface="+mj-cs"/>
            </a:endParaRPr>
          </a:p>
        </p:txBody>
      </p:sp>
    </p:spTree>
    <p:extLst>
      <p:ext uri="{BB962C8B-B14F-4D97-AF65-F5344CB8AC3E}">
        <p14:creationId xmlns:p14="http://schemas.microsoft.com/office/powerpoint/2010/main" val="1482771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2834"/>
                                        </p:tgtEl>
                                        <p:attrNameLst>
                                          <p:attrName>style.visibility</p:attrName>
                                        </p:attrNameLst>
                                      </p:cBhvr>
                                      <p:to>
                                        <p:strVal val="visible"/>
                                      </p:to>
                                    </p:set>
                                    <p:animEffect transition="in" filter="wipe(down)">
                                      <p:cBhvr>
                                        <p:cTn id="7" dur="500"/>
                                        <p:tgtEl>
                                          <p:spTgt spid="71283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12845"/>
                                        </p:tgtEl>
                                        <p:attrNameLst>
                                          <p:attrName>style.visibility</p:attrName>
                                        </p:attrNameLst>
                                      </p:cBhvr>
                                      <p:to>
                                        <p:strVal val="visible"/>
                                      </p:to>
                                    </p:set>
                                    <p:animEffect transition="in" filter="dissolve">
                                      <p:cBhvr>
                                        <p:cTn id="11" dur="500"/>
                                        <p:tgtEl>
                                          <p:spTgt spid="71284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12847"/>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712855"/>
                                        </p:tgtEl>
                                        <p:attrNameLst>
                                          <p:attrName>style.visibility</p:attrName>
                                        </p:attrNameLst>
                                      </p:cBhvr>
                                      <p:to>
                                        <p:strVal val="visible"/>
                                      </p:to>
                                    </p:set>
                                    <p:animEffect transition="in" filter="dissolve">
                                      <p:cBhvr>
                                        <p:cTn id="16" dur="500"/>
                                        <p:tgtEl>
                                          <p:spTgt spid="7128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12857"/>
                                        </p:tgtEl>
                                        <p:attrNameLst>
                                          <p:attrName>style.visibility</p:attrName>
                                        </p:attrNameLst>
                                      </p:cBhvr>
                                      <p:to>
                                        <p:strVal val="visible"/>
                                      </p:to>
                                    </p:set>
                                    <p:animEffect transition="in" filter="wipe(up)">
                                      <p:cBhvr>
                                        <p:cTn id="21" dur="1000"/>
                                        <p:tgtEl>
                                          <p:spTgt spid="712857"/>
                                        </p:tgtEl>
                                      </p:cBhvr>
                                    </p:animEffec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12848"/>
                                        </p:tgtEl>
                                        <p:attrNameLst>
                                          <p:attrName>style.visibility</p:attrName>
                                        </p:attrNameLst>
                                      </p:cBhvr>
                                      <p:to>
                                        <p:strVal val="visible"/>
                                      </p:to>
                                    </p:set>
                                  </p:childTnLst>
                                </p:cTn>
                              </p:par>
                              <p:par>
                                <p:cTn id="25" presetID="9" presetClass="exit" presetSubtype="0" fill="hold" nodeType="withEffect">
                                  <p:stCondLst>
                                    <p:cond delay="0"/>
                                  </p:stCondLst>
                                  <p:childTnLst>
                                    <p:animEffect transition="out" filter="dissolve">
                                      <p:cBhvr>
                                        <p:cTn id="26" dur="500"/>
                                        <p:tgtEl>
                                          <p:spTgt spid="712845"/>
                                        </p:tgtEl>
                                      </p:cBhvr>
                                    </p:animEffect>
                                    <p:set>
                                      <p:cBhvr>
                                        <p:cTn id="27" dur="1" fill="hold">
                                          <p:stCondLst>
                                            <p:cond delay="499"/>
                                          </p:stCondLst>
                                        </p:cTn>
                                        <p:tgtEl>
                                          <p:spTgt spid="712845"/>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712856"/>
                                        </p:tgtEl>
                                        <p:attrNameLst>
                                          <p:attrName>style.visibility</p:attrName>
                                        </p:attrNameLst>
                                      </p:cBhvr>
                                      <p:to>
                                        <p:strVal val="visible"/>
                                      </p:to>
                                    </p:set>
                                    <p:animEffect transition="in" filter="dissolve">
                                      <p:cBhvr>
                                        <p:cTn id="30" dur="500"/>
                                        <p:tgtEl>
                                          <p:spTgt spid="71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857" grpId="0" animBg="1"/>
      <p:bldP spid="712847" grpId="0"/>
      <p:bldP spid="7128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193" name="Group 163"/>
          <p:cNvGrpSpPr>
            <a:grpSpLocks/>
          </p:cNvGrpSpPr>
          <p:nvPr/>
        </p:nvGrpSpPr>
        <p:grpSpPr bwMode="auto">
          <a:xfrm>
            <a:off x="709613" y="3962400"/>
            <a:ext cx="8221662" cy="2349500"/>
            <a:chOff x="709613" y="3962400"/>
            <a:chExt cx="8221662" cy="2349500"/>
          </a:xfrm>
        </p:grpSpPr>
        <p:grpSp>
          <p:nvGrpSpPr>
            <p:cNvPr id="136236" name="Group 164"/>
            <p:cNvGrpSpPr>
              <a:grpSpLocks/>
            </p:cNvGrpSpPr>
            <p:nvPr/>
          </p:nvGrpSpPr>
          <p:grpSpPr bwMode="auto">
            <a:xfrm>
              <a:off x="6979920" y="5354320"/>
              <a:ext cx="711200" cy="601028"/>
              <a:chOff x="7179310" y="4033520"/>
              <a:chExt cx="1009650" cy="855028"/>
            </a:xfrm>
          </p:grpSpPr>
          <p:grpSp>
            <p:nvGrpSpPr>
              <p:cNvPr id="136295" name="Group 44"/>
              <p:cNvGrpSpPr>
                <a:grpSpLocks/>
              </p:cNvGrpSpPr>
              <p:nvPr/>
            </p:nvGrpSpPr>
            <p:grpSpPr bwMode="auto">
              <a:xfrm>
                <a:off x="7179310" y="4033520"/>
                <a:ext cx="1009650" cy="855028"/>
                <a:chOff x="-44" y="1473"/>
                <a:chExt cx="981" cy="1105"/>
              </a:xfrm>
            </p:grpSpPr>
            <p:pic>
              <p:nvPicPr>
                <p:cNvPr id="136297" name="Picture 45"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6298"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225"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6237" name="Group 165"/>
            <p:cNvGrpSpPr>
              <a:grpSpLocks/>
            </p:cNvGrpSpPr>
            <p:nvPr/>
          </p:nvGrpSpPr>
          <p:grpSpPr bwMode="auto">
            <a:xfrm>
              <a:off x="1046480" y="3962400"/>
              <a:ext cx="1026163" cy="761428"/>
              <a:chOff x="1046480" y="3962400"/>
              <a:chExt cx="1026163" cy="761428"/>
            </a:xfrm>
          </p:grpSpPr>
          <p:sp>
            <p:nvSpPr>
              <p:cNvPr id="220"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6292" name="Group 49"/>
              <p:cNvGrpSpPr>
                <a:grpSpLocks/>
              </p:cNvGrpSpPr>
              <p:nvPr/>
            </p:nvGrpSpPr>
            <p:grpSpPr bwMode="auto">
              <a:xfrm>
                <a:off x="1046480" y="3962400"/>
                <a:ext cx="936071" cy="761428"/>
                <a:chOff x="-44" y="1473"/>
                <a:chExt cx="981" cy="1105"/>
              </a:xfrm>
            </p:grpSpPr>
            <p:pic>
              <p:nvPicPr>
                <p:cNvPr id="136293" name="Picture 50"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6294"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167"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47152"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1A-23-F9-CD-06-9B</a:t>
              </a:r>
            </a:p>
          </p:txBody>
        </p:sp>
        <p:sp>
          <p:nvSpPr>
            <p:cNvPr id="47153"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222.222.222.220</a:t>
              </a:r>
            </a:p>
          </p:txBody>
        </p:sp>
        <p:grpSp>
          <p:nvGrpSpPr>
            <p:cNvPr id="136241" name="Group 23"/>
            <p:cNvGrpSpPr>
              <a:grpSpLocks/>
            </p:cNvGrpSpPr>
            <p:nvPr/>
          </p:nvGrpSpPr>
          <p:grpSpPr bwMode="auto">
            <a:xfrm>
              <a:off x="3044825" y="5794375"/>
              <a:ext cx="1541463" cy="449263"/>
              <a:chOff x="1934" y="2405"/>
              <a:chExt cx="971" cy="283"/>
            </a:xfrm>
          </p:grpSpPr>
          <p:sp>
            <p:nvSpPr>
              <p:cNvPr id="47202"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111.111.111.110</a:t>
                </a:r>
              </a:p>
            </p:txBody>
          </p:sp>
          <p:sp>
            <p:nvSpPr>
              <p:cNvPr id="47203"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E6-E9-00-17-BB-4B</a:t>
                </a:r>
              </a:p>
            </p:txBody>
          </p:sp>
        </p:grpSp>
        <p:sp>
          <p:nvSpPr>
            <p:cNvPr id="47155"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CC-49-DE-D0-AB-7D</a:t>
              </a:r>
            </a:p>
          </p:txBody>
        </p:sp>
        <p:sp>
          <p:nvSpPr>
            <p:cNvPr id="47156"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111.111.111.112</a:t>
              </a:r>
            </a:p>
          </p:txBody>
        </p:sp>
        <p:sp>
          <p:nvSpPr>
            <p:cNvPr id="47157"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111.111.111.111</a:t>
              </a:r>
            </a:p>
          </p:txBody>
        </p:sp>
        <p:sp>
          <p:nvSpPr>
            <p:cNvPr id="47158"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74-29-9C-E8-FF-55</a:t>
              </a:r>
            </a:p>
          </p:txBody>
        </p:sp>
        <p:sp>
          <p:nvSpPr>
            <p:cNvPr id="136246" name="Freeform 39"/>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7160"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61"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62"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63"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64"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65"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66"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3"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47168"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36256" name="Group 63"/>
            <p:cNvGrpSpPr>
              <a:grpSpLocks/>
            </p:cNvGrpSpPr>
            <p:nvPr/>
          </p:nvGrpSpPr>
          <p:grpSpPr bwMode="auto">
            <a:xfrm>
              <a:off x="7372350" y="4845050"/>
              <a:ext cx="1558925" cy="460375"/>
              <a:chOff x="4351" y="2786"/>
              <a:chExt cx="982" cy="290"/>
            </a:xfrm>
          </p:grpSpPr>
          <p:sp>
            <p:nvSpPr>
              <p:cNvPr id="47200"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222.222.222.222</a:t>
                </a:r>
              </a:p>
            </p:txBody>
          </p:sp>
          <p:sp>
            <p:nvSpPr>
              <p:cNvPr id="47201"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49-BD-D2-C7-56-2A</a:t>
                </a:r>
              </a:p>
            </p:txBody>
          </p:sp>
        </p:grpSp>
        <p:sp>
          <p:nvSpPr>
            <p:cNvPr id="47170"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71"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72"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222.222.222.221</a:t>
              </a:r>
            </a:p>
          </p:txBody>
        </p:sp>
        <p:sp>
          <p:nvSpPr>
            <p:cNvPr id="47173"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88-B2-2F-54-1A-0F</a:t>
              </a:r>
            </a:p>
          </p:txBody>
        </p:sp>
        <p:sp>
          <p:nvSpPr>
            <p:cNvPr id="47174"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75"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6263" name="Freeform 75"/>
            <p:cNvSpPr>
              <a:spLocks/>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93"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136265" name="Group 193"/>
            <p:cNvGrpSpPr>
              <a:grpSpLocks/>
            </p:cNvGrpSpPr>
            <p:nvPr/>
          </p:nvGrpSpPr>
          <p:grpSpPr bwMode="auto">
            <a:xfrm>
              <a:off x="7179310" y="4033520"/>
              <a:ext cx="1009650" cy="855028"/>
              <a:chOff x="7179310" y="4033520"/>
              <a:chExt cx="1009650" cy="855028"/>
            </a:xfrm>
          </p:grpSpPr>
          <p:grpSp>
            <p:nvGrpSpPr>
              <p:cNvPr id="136283" name="Group 44"/>
              <p:cNvGrpSpPr>
                <a:grpSpLocks/>
              </p:cNvGrpSpPr>
              <p:nvPr/>
            </p:nvGrpSpPr>
            <p:grpSpPr bwMode="auto">
              <a:xfrm>
                <a:off x="7179310" y="4033520"/>
                <a:ext cx="1009650" cy="855028"/>
                <a:chOff x="-44" y="1473"/>
                <a:chExt cx="981" cy="1105"/>
              </a:xfrm>
            </p:grpSpPr>
            <p:pic>
              <p:nvPicPr>
                <p:cNvPr id="136285" name="Picture 45"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6286"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213"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6266" name="Group 194"/>
            <p:cNvGrpSpPr>
              <a:grpSpLocks/>
            </p:cNvGrpSpPr>
            <p:nvPr/>
          </p:nvGrpSpPr>
          <p:grpSpPr bwMode="auto">
            <a:xfrm>
              <a:off x="3757931" y="4714240"/>
              <a:ext cx="1291589" cy="426719"/>
              <a:chOff x="4011931" y="3379152"/>
              <a:chExt cx="1262062" cy="390207"/>
            </a:xfrm>
          </p:grpSpPr>
          <p:sp>
            <p:nvSpPr>
              <p:cNvPr id="201"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6273" name="Group 1185"/>
              <p:cNvGrpSpPr>
                <a:grpSpLocks/>
              </p:cNvGrpSpPr>
              <p:nvPr/>
            </p:nvGrpSpPr>
            <p:grpSpPr bwMode="auto">
              <a:xfrm>
                <a:off x="4197985" y="3379152"/>
                <a:ext cx="892175" cy="390207"/>
                <a:chOff x="4650" y="1129"/>
                <a:chExt cx="246" cy="95"/>
              </a:xfrm>
            </p:grpSpPr>
            <p:sp>
              <p:nvSpPr>
                <p:cNvPr id="13627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13627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13627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136278" name="Group 1189"/>
                <p:cNvGrpSpPr>
                  <a:grpSpLocks/>
                </p:cNvGrpSpPr>
                <p:nvPr/>
              </p:nvGrpSpPr>
              <p:grpSpPr bwMode="auto">
                <a:xfrm>
                  <a:off x="4699" y="1145"/>
                  <a:ext cx="138" cy="29"/>
                  <a:chOff x="2468" y="1332"/>
                  <a:chExt cx="310" cy="60"/>
                </a:xfrm>
              </p:grpSpPr>
              <p:sp>
                <p:nvSpPr>
                  <p:cNvPr id="136281"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6282"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47192"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7193"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03"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6267" name="Group 195"/>
            <p:cNvGrpSpPr>
              <a:grpSpLocks/>
            </p:cNvGrpSpPr>
            <p:nvPr/>
          </p:nvGrpSpPr>
          <p:grpSpPr bwMode="auto">
            <a:xfrm>
              <a:off x="1483360" y="5313680"/>
              <a:ext cx="701043" cy="517588"/>
              <a:chOff x="1046480" y="3962400"/>
              <a:chExt cx="1026163" cy="761428"/>
            </a:xfrm>
          </p:grpSpPr>
          <p:sp>
            <p:nvSpPr>
              <p:cNvPr id="197"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6269" name="Group 49"/>
              <p:cNvGrpSpPr>
                <a:grpSpLocks/>
              </p:cNvGrpSpPr>
              <p:nvPr/>
            </p:nvGrpSpPr>
            <p:grpSpPr bwMode="auto">
              <a:xfrm>
                <a:off x="1046480" y="3962400"/>
                <a:ext cx="936071" cy="761428"/>
                <a:chOff x="-44" y="1473"/>
                <a:chExt cx="981" cy="1105"/>
              </a:xfrm>
            </p:grpSpPr>
            <p:pic>
              <p:nvPicPr>
                <p:cNvPr id="136270" name="Picture 50"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6271"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grpSp>
        <p:nvGrpSpPr>
          <p:cNvPr id="714811" name="Group 59"/>
          <p:cNvGrpSpPr>
            <a:grpSpLocks/>
          </p:cNvGrpSpPr>
          <p:nvPr/>
        </p:nvGrpSpPr>
        <p:grpSpPr bwMode="auto">
          <a:xfrm>
            <a:off x="534988" y="2686050"/>
            <a:ext cx="976312" cy="1460500"/>
            <a:chOff x="337" y="1692"/>
            <a:chExt cx="615" cy="920"/>
          </a:xfrm>
        </p:grpSpPr>
        <p:sp>
          <p:nvSpPr>
            <p:cNvPr id="136229" name="Freeform 60"/>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7143" name="Rectangle 61"/>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7144" name="Text Box 62"/>
            <p:cNvSpPr txBox="1">
              <a:spLocks noChangeArrowheads="1"/>
            </p:cNvSpPr>
            <p:nvPr/>
          </p:nvSpPr>
          <p:spPr bwMode="auto">
            <a:xfrm>
              <a:off x="413" y="1692"/>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cs typeface="+mn-cs"/>
              </a:endParaRPr>
            </a:p>
            <a:p>
              <a:pPr algn="ctr">
                <a:defRPr/>
              </a:pPr>
              <a:endParaRPr lang="en-US" sz="1600" i="0" dirty="0" smtClean="0">
                <a:latin typeface="Arial" charset="0"/>
                <a:cs typeface="+mn-cs"/>
              </a:endParaRPr>
            </a:p>
            <a:p>
              <a:pPr algn="ctr">
                <a:defRPr/>
              </a:pPr>
              <a:r>
                <a:rPr lang="en-US" sz="1600" i="0" dirty="0" smtClean="0">
                  <a:latin typeface="Arial" charset="0"/>
                  <a:cs typeface="+mn-cs"/>
                </a:rPr>
                <a:t>IP</a:t>
              </a:r>
            </a:p>
            <a:p>
              <a:pPr algn="ctr">
                <a:defRPr/>
              </a:pPr>
              <a:r>
                <a:rPr lang="en-US" sz="1600" i="0" dirty="0" smtClean="0">
                  <a:latin typeface="Arial" charset="0"/>
                  <a:cs typeface="+mn-cs"/>
                </a:rPr>
                <a:t>Eth</a:t>
              </a:r>
            </a:p>
            <a:p>
              <a:pPr algn="ctr">
                <a:defRPr/>
              </a:pPr>
              <a:r>
                <a:rPr lang="en-US" sz="1600" i="0" dirty="0" smtClean="0">
                  <a:latin typeface="Arial" charset="0"/>
                  <a:cs typeface="+mn-cs"/>
                </a:rPr>
                <a:t>Phy</a:t>
              </a:r>
            </a:p>
          </p:txBody>
        </p:sp>
        <p:sp>
          <p:nvSpPr>
            <p:cNvPr id="47145" name="Line 63"/>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46" name="Line 64"/>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47" name="Line 65"/>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48" name="Line 66"/>
            <p:cNvSpPr>
              <a:spLocks noChangeShapeType="1"/>
            </p:cNvSpPr>
            <p:nvPr/>
          </p:nvSpPr>
          <p:spPr bwMode="auto">
            <a:xfrm>
              <a:off x="337" y="2345"/>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47111" name="Rectangle 76"/>
          <p:cNvSpPr>
            <a:spLocks noChangeArrowheads="1"/>
          </p:cNvSpPr>
          <p:nvPr/>
        </p:nvSpPr>
        <p:spPr bwMode="auto">
          <a:xfrm>
            <a:off x="706438" y="1084263"/>
            <a:ext cx="7772400"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frame sent from A to R</a:t>
            </a:r>
          </a:p>
        </p:txBody>
      </p:sp>
      <p:grpSp>
        <p:nvGrpSpPr>
          <p:cNvPr id="714820" name="Group 68"/>
          <p:cNvGrpSpPr>
            <a:grpSpLocks/>
          </p:cNvGrpSpPr>
          <p:nvPr/>
        </p:nvGrpSpPr>
        <p:grpSpPr bwMode="auto">
          <a:xfrm>
            <a:off x="2713038" y="3265488"/>
            <a:ext cx="1096962" cy="244475"/>
            <a:chOff x="1231" y="1990"/>
            <a:chExt cx="691" cy="154"/>
          </a:xfrm>
        </p:grpSpPr>
        <p:sp>
          <p:nvSpPr>
            <p:cNvPr id="47139" name="Rectangle 69"/>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7140" name="Line 70"/>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41" name="Line 71"/>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14852" name="Group 100"/>
          <p:cNvGrpSpPr>
            <a:grpSpLocks/>
          </p:cNvGrpSpPr>
          <p:nvPr/>
        </p:nvGrpSpPr>
        <p:grpSpPr bwMode="auto">
          <a:xfrm>
            <a:off x="3952875" y="2767013"/>
            <a:ext cx="895350" cy="2038350"/>
            <a:chOff x="2823" y="1545"/>
            <a:chExt cx="564" cy="1284"/>
          </a:xfrm>
        </p:grpSpPr>
        <p:sp>
          <p:nvSpPr>
            <p:cNvPr id="136221" name="Freeform 93"/>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7135" name="Rectangle 94"/>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7136" name="Text Box 95"/>
            <p:cNvSpPr txBox="1">
              <a:spLocks noChangeArrowheads="1"/>
            </p:cNvSpPr>
            <p:nvPr/>
          </p:nvSpPr>
          <p:spPr bwMode="auto">
            <a:xfrm>
              <a:off x="2941" y="1545"/>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cs typeface="+mn-cs"/>
              </a:endParaRPr>
            </a:p>
            <a:p>
              <a:pPr algn="ctr">
                <a:defRPr/>
              </a:pPr>
              <a:endParaRPr lang="en-US" sz="1600" i="0" dirty="0" smtClean="0">
                <a:latin typeface="Arial" charset="0"/>
                <a:cs typeface="+mn-cs"/>
              </a:endParaRPr>
            </a:p>
            <a:p>
              <a:pPr algn="ctr">
                <a:defRPr/>
              </a:pPr>
              <a:r>
                <a:rPr lang="en-US" sz="1600" i="0" dirty="0" smtClean="0">
                  <a:latin typeface="Arial" charset="0"/>
                  <a:cs typeface="+mn-cs"/>
                </a:rPr>
                <a:t>IP</a:t>
              </a:r>
            </a:p>
            <a:p>
              <a:pPr algn="ctr">
                <a:defRPr/>
              </a:pPr>
              <a:r>
                <a:rPr lang="en-US" sz="1600" i="0" dirty="0" smtClean="0">
                  <a:latin typeface="Arial" charset="0"/>
                  <a:cs typeface="+mn-cs"/>
                </a:rPr>
                <a:t>Eth</a:t>
              </a:r>
            </a:p>
            <a:p>
              <a:pPr algn="ctr">
                <a:defRPr/>
              </a:pPr>
              <a:r>
                <a:rPr lang="en-US" sz="1600" i="0" dirty="0" smtClean="0">
                  <a:latin typeface="Arial" charset="0"/>
                  <a:cs typeface="+mn-cs"/>
                </a:rPr>
                <a:t>Phy</a:t>
              </a:r>
            </a:p>
          </p:txBody>
        </p:sp>
        <p:sp>
          <p:nvSpPr>
            <p:cNvPr id="47137" name="Line 98"/>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38" name="Line 99"/>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714853" name="Rectangle 101"/>
          <p:cNvSpPr>
            <a:spLocks noChangeArrowheads="1"/>
          </p:cNvSpPr>
          <p:nvPr/>
        </p:nvSpPr>
        <p:spPr bwMode="auto">
          <a:xfrm>
            <a:off x="709613" y="1439863"/>
            <a:ext cx="7772400"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frame received at R, datagram removed, passed up to IP</a:t>
            </a:r>
          </a:p>
        </p:txBody>
      </p:sp>
      <p:grpSp>
        <p:nvGrpSpPr>
          <p:cNvPr id="714883" name="Group 131"/>
          <p:cNvGrpSpPr>
            <a:grpSpLocks/>
          </p:cNvGrpSpPr>
          <p:nvPr/>
        </p:nvGrpSpPr>
        <p:grpSpPr bwMode="auto">
          <a:xfrm>
            <a:off x="1477963" y="2244725"/>
            <a:ext cx="2443162" cy="1519238"/>
            <a:chOff x="931" y="1414"/>
            <a:chExt cx="1539" cy="957"/>
          </a:xfrm>
        </p:grpSpPr>
        <p:sp>
          <p:nvSpPr>
            <p:cNvPr id="47121" name="Text Box 79"/>
            <p:cNvSpPr txBox="1">
              <a:spLocks noChangeArrowheads="1"/>
            </p:cNvSpPr>
            <p:nvPr/>
          </p:nvSpPr>
          <p:spPr bwMode="auto">
            <a:xfrm>
              <a:off x="931" y="1414"/>
              <a:ext cx="153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MAC src: 74-29-9C-E8-FF-55</a:t>
              </a:r>
            </a:p>
            <a:p>
              <a:pPr>
                <a:defRPr/>
              </a:pPr>
              <a:r>
                <a:rPr lang="en-US" sz="1200" i="0" dirty="0" smtClean="0">
                  <a:latin typeface="Arial" charset="0"/>
                  <a:cs typeface="+mn-cs"/>
                </a:rPr>
                <a:t>   MAC dest: E6-E9-00-17-BB-4B</a:t>
              </a:r>
            </a:p>
          </p:txBody>
        </p:sp>
        <p:grpSp>
          <p:nvGrpSpPr>
            <p:cNvPr id="136209" name="Group 80"/>
            <p:cNvGrpSpPr>
              <a:grpSpLocks/>
            </p:cNvGrpSpPr>
            <p:nvPr/>
          </p:nvGrpSpPr>
          <p:grpSpPr bwMode="auto">
            <a:xfrm>
              <a:off x="981" y="2182"/>
              <a:ext cx="1049" cy="189"/>
              <a:chOff x="2829" y="2040"/>
              <a:chExt cx="1049" cy="189"/>
            </a:xfrm>
          </p:grpSpPr>
          <p:sp>
            <p:nvSpPr>
              <p:cNvPr id="47128" name="Rectangle 81"/>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7129" name="Rectangle 8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7130" name="Line 83"/>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31" name="Line 84"/>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32" name="Line 85"/>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33" name="Line 86"/>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47123" name="Line 87"/>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24" name="Line 88"/>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25" name="Line 89"/>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26" name="Line 90"/>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27" name="Text Box 130"/>
            <p:cNvSpPr txBox="1">
              <a:spLocks noChangeArrowheads="1"/>
            </p:cNvSpPr>
            <p:nvPr/>
          </p:nvSpPr>
          <p:spPr bwMode="auto">
            <a:xfrm>
              <a:off x="1193" y="1665"/>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IP src: 111.111.111.111</a:t>
              </a:r>
            </a:p>
            <a:p>
              <a:pPr>
                <a:defRPr/>
              </a:pPr>
              <a:r>
                <a:rPr lang="en-US" sz="1200" i="0" dirty="0" smtClean="0">
                  <a:latin typeface="Arial" charset="0"/>
                  <a:cs typeface="+mn-cs"/>
                </a:rPr>
                <a:t>   IP dest: 222.222.222.222</a:t>
              </a:r>
            </a:p>
          </p:txBody>
        </p:sp>
      </p:grpSp>
      <p:grpSp>
        <p:nvGrpSpPr>
          <p:cNvPr id="714898" name="Group 146"/>
          <p:cNvGrpSpPr>
            <a:grpSpLocks/>
          </p:cNvGrpSpPr>
          <p:nvPr/>
        </p:nvGrpSpPr>
        <p:grpSpPr bwMode="auto">
          <a:xfrm>
            <a:off x="2667000" y="2435225"/>
            <a:ext cx="2011363" cy="979488"/>
            <a:chOff x="4493" y="1480"/>
            <a:chExt cx="1267" cy="617"/>
          </a:xfrm>
        </p:grpSpPr>
        <p:sp>
          <p:nvSpPr>
            <p:cNvPr id="47118" name="Line 143"/>
            <p:cNvSpPr>
              <a:spLocks noChangeShapeType="1"/>
            </p:cNvSpPr>
            <p:nvPr/>
          </p:nvSpPr>
          <p:spPr bwMode="auto">
            <a:xfrm flipH="1" flipV="1">
              <a:off x="4576" y="1627"/>
              <a:ext cx="2" cy="47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19" name="Line 144"/>
            <p:cNvSpPr>
              <a:spLocks noChangeShapeType="1"/>
            </p:cNvSpPr>
            <p:nvPr/>
          </p:nvSpPr>
          <p:spPr bwMode="auto">
            <a:xfrm>
              <a:off x="4668" y="1739"/>
              <a:ext cx="2" cy="35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120" name="Text Box 145"/>
            <p:cNvSpPr txBox="1">
              <a:spLocks noChangeArrowheads="1"/>
            </p:cNvSpPr>
            <p:nvPr/>
          </p:nvSpPr>
          <p:spPr bwMode="auto">
            <a:xfrm>
              <a:off x="4493" y="1480"/>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IP src: 111.111.111.111</a:t>
              </a:r>
            </a:p>
            <a:p>
              <a:pPr>
                <a:defRPr/>
              </a:pPr>
              <a:r>
                <a:rPr lang="en-US" sz="1200" i="0" dirty="0" smtClean="0">
                  <a:latin typeface="Arial" charset="0"/>
                  <a:cs typeface="+mn-cs"/>
                </a:rPr>
                <a:t>   IP dest: 222.222.222.222</a:t>
              </a:r>
            </a:p>
          </p:txBody>
        </p:sp>
      </p:grpSp>
      <p:pic>
        <p:nvPicPr>
          <p:cNvPr id="136204" name="Picture 15"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338" y="763588"/>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8"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42</a:t>
            </a:fld>
            <a:endParaRPr lang="en-US" sz="1200" dirty="0">
              <a:latin typeface="Tahoma" charset="0"/>
            </a:endParaRPr>
          </a:p>
        </p:txBody>
      </p:sp>
      <p:sp>
        <p:nvSpPr>
          <p:cNvPr id="109"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sp>
        <p:nvSpPr>
          <p:cNvPr id="111" name="Rectangle 3"/>
          <p:cNvSpPr>
            <a:spLocks noGrp="1" noChangeArrowheads="1"/>
          </p:cNvSpPr>
          <p:nvPr>
            <p:ph type="title"/>
          </p:nvPr>
        </p:nvSpPr>
        <p:spPr>
          <a:xfrm>
            <a:off x="387350" y="239430"/>
            <a:ext cx="8397875" cy="762087"/>
          </a:xfrm>
        </p:spPr>
        <p:txBody>
          <a:bodyPr/>
          <a:lstStyle/>
          <a:p>
            <a:pPr>
              <a:defRPr/>
            </a:pPr>
            <a:r>
              <a:rPr lang="en-US" sz="2400" dirty="0">
                <a:latin typeface="Gill Sans MT" charset="0"/>
                <a:cs typeface="+mj-cs"/>
              </a:rPr>
              <a:t>Addressing: routing to another LAN or ARP in Layer 3 network or Proxy ARP</a:t>
            </a:r>
            <a:br>
              <a:rPr lang="en-US" sz="2400" dirty="0">
                <a:latin typeface="Gill Sans MT" charset="0"/>
                <a:cs typeface="+mj-cs"/>
              </a:rPr>
            </a:br>
            <a:endParaRPr lang="en-US" sz="2400" dirty="0">
              <a:latin typeface="Gill Sans MT" charset="0"/>
              <a:cs typeface="+mj-cs"/>
            </a:endParaRPr>
          </a:p>
        </p:txBody>
      </p:sp>
    </p:spTree>
    <p:extLst>
      <p:ext uri="{BB962C8B-B14F-4D97-AF65-F5344CB8AC3E}">
        <p14:creationId xmlns:p14="http://schemas.microsoft.com/office/powerpoint/2010/main" val="1976709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714852"/>
                                        </p:tgtEl>
                                        <p:attrNameLst>
                                          <p:attrName>style.visibility</p:attrName>
                                        </p:attrNameLst>
                                      </p:cBhvr>
                                      <p:to>
                                        <p:strVal val="visible"/>
                                      </p:to>
                                    </p:set>
                                    <p:animEffect transition="in" filter="wipe(down)">
                                      <p:cBhvr>
                                        <p:cTn id="7" dur="1000"/>
                                        <p:tgtEl>
                                          <p:spTgt spid="714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8.33333E-7 -2.96296E-6 L -8.33333E-7 0.13334 L 0.04045 0.16297 L 0.08629 0.16297 L 0.08524 0.01482 " pathEditMode="relative" rAng="0" ptsTypes="AAAAA">
                                      <p:cBhvr>
                                        <p:cTn id="11" dur="2000" fill="hold"/>
                                        <p:tgtEl>
                                          <p:spTgt spid="714883"/>
                                        </p:tgtEl>
                                        <p:attrNameLst>
                                          <p:attrName>ppt_x</p:attrName>
                                          <p:attrName>ppt_y</p:attrName>
                                        </p:attrNameLst>
                                      </p:cBhvr>
                                      <p:rCtr x="4306" y="8148"/>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714811"/>
                                        </p:tgtEl>
                                      </p:cBhvr>
                                    </p:animEffect>
                                    <p:set>
                                      <p:cBhvr>
                                        <p:cTn id="16" dur="1" fill="hold">
                                          <p:stCondLst>
                                            <p:cond delay="499"/>
                                          </p:stCondLst>
                                        </p:cTn>
                                        <p:tgtEl>
                                          <p:spTgt spid="714811"/>
                                        </p:tgtEl>
                                        <p:attrNameLst>
                                          <p:attrName>style.visibility</p:attrName>
                                        </p:attrNameLst>
                                      </p:cBhvr>
                                      <p:to>
                                        <p:strVal val="hidden"/>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714853"/>
                                        </p:tgtEl>
                                        <p:attrNameLst>
                                          <p:attrName>style.visibility</p:attrName>
                                        </p:attrNameLst>
                                      </p:cBhvr>
                                      <p:to>
                                        <p:strVal val="visible"/>
                                      </p:to>
                                    </p:set>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714820"/>
                                        </p:tgtEl>
                                        <p:attrNameLst>
                                          <p:attrName>style.visibility</p:attrName>
                                        </p:attrNameLst>
                                      </p:cBhvr>
                                      <p:to>
                                        <p:strVal val="visible"/>
                                      </p:to>
                                    </p:set>
                                    <p:animEffect transition="in" filter="dissolve">
                                      <p:cBhvr>
                                        <p:cTn id="23" dur="500"/>
                                        <p:tgtEl>
                                          <p:spTgt spid="714820"/>
                                        </p:tgtEl>
                                      </p:cBhvr>
                                    </p:animEffect>
                                  </p:childTnLst>
                                </p:cTn>
                              </p:par>
                              <p:par>
                                <p:cTn id="24" presetID="9" presetClass="exit" presetSubtype="0" fill="hold" nodeType="withEffect">
                                  <p:stCondLst>
                                    <p:cond delay="0"/>
                                  </p:stCondLst>
                                  <p:childTnLst>
                                    <p:animEffect transition="out" filter="dissolve">
                                      <p:cBhvr>
                                        <p:cTn id="25" dur="500"/>
                                        <p:tgtEl>
                                          <p:spTgt spid="714883"/>
                                        </p:tgtEl>
                                      </p:cBhvr>
                                    </p:animEffect>
                                    <p:set>
                                      <p:cBhvr>
                                        <p:cTn id="26" dur="1" fill="hold">
                                          <p:stCondLst>
                                            <p:cond delay="499"/>
                                          </p:stCondLst>
                                        </p:cTn>
                                        <p:tgtEl>
                                          <p:spTgt spid="714883"/>
                                        </p:tgtEl>
                                        <p:attrNameLst>
                                          <p:attrName>style.visibility</p:attrName>
                                        </p:attrNameLst>
                                      </p:cBhvr>
                                      <p:to>
                                        <p:strVal val="hidden"/>
                                      </p:to>
                                    </p:set>
                                  </p:childTnLst>
                                </p:cTn>
                              </p:par>
                              <p:par>
                                <p:cTn id="27" presetID="9" presetClass="entr" presetSubtype="0" fill="hold" nodeType="withEffect">
                                  <p:stCondLst>
                                    <p:cond delay="0"/>
                                  </p:stCondLst>
                                  <p:childTnLst>
                                    <p:set>
                                      <p:cBhvr>
                                        <p:cTn id="28" dur="1" fill="hold">
                                          <p:stCondLst>
                                            <p:cond delay="0"/>
                                          </p:stCondLst>
                                        </p:cTn>
                                        <p:tgtEl>
                                          <p:spTgt spid="714898"/>
                                        </p:tgtEl>
                                        <p:attrNameLst>
                                          <p:attrName>style.visibility</p:attrName>
                                        </p:attrNameLst>
                                      </p:cBhvr>
                                      <p:to>
                                        <p:strVal val="visible"/>
                                      </p:to>
                                    </p:set>
                                    <p:animEffect transition="in" filter="dissolve">
                                      <p:cBhvr>
                                        <p:cTn id="29" dur="500"/>
                                        <p:tgtEl>
                                          <p:spTgt spid="714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85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41" name="Group 100"/>
          <p:cNvGrpSpPr>
            <a:grpSpLocks/>
          </p:cNvGrpSpPr>
          <p:nvPr/>
        </p:nvGrpSpPr>
        <p:grpSpPr bwMode="auto">
          <a:xfrm>
            <a:off x="709613" y="3962400"/>
            <a:ext cx="8221662" cy="2349500"/>
            <a:chOff x="709613" y="3962400"/>
            <a:chExt cx="8221662" cy="2349500"/>
          </a:xfrm>
        </p:grpSpPr>
        <p:grpSp>
          <p:nvGrpSpPr>
            <p:cNvPr id="138285" name="Group 101"/>
            <p:cNvGrpSpPr>
              <a:grpSpLocks/>
            </p:cNvGrpSpPr>
            <p:nvPr/>
          </p:nvGrpSpPr>
          <p:grpSpPr bwMode="auto">
            <a:xfrm>
              <a:off x="6979920" y="5354320"/>
              <a:ext cx="711200" cy="601028"/>
              <a:chOff x="7179310" y="4033520"/>
              <a:chExt cx="1009650" cy="855028"/>
            </a:xfrm>
          </p:grpSpPr>
          <p:grpSp>
            <p:nvGrpSpPr>
              <p:cNvPr id="138344" name="Group 44"/>
              <p:cNvGrpSpPr>
                <a:grpSpLocks/>
              </p:cNvGrpSpPr>
              <p:nvPr/>
            </p:nvGrpSpPr>
            <p:grpSpPr bwMode="auto">
              <a:xfrm>
                <a:off x="7179310" y="4033520"/>
                <a:ext cx="1009650" cy="855028"/>
                <a:chOff x="-44" y="1473"/>
                <a:chExt cx="981" cy="1105"/>
              </a:xfrm>
            </p:grpSpPr>
            <p:pic>
              <p:nvPicPr>
                <p:cNvPr id="138346" name="Picture 45"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347"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62"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8286" name="Group 102"/>
            <p:cNvGrpSpPr>
              <a:grpSpLocks/>
            </p:cNvGrpSpPr>
            <p:nvPr/>
          </p:nvGrpSpPr>
          <p:grpSpPr bwMode="auto">
            <a:xfrm>
              <a:off x="1046480" y="3962400"/>
              <a:ext cx="1026163" cy="761428"/>
              <a:chOff x="1046480" y="3962400"/>
              <a:chExt cx="1026163" cy="761428"/>
            </a:xfrm>
          </p:grpSpPr>
          <p:sp>
            <p:nvSpPr>
              <p:cNvPr id="157"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8341" name="Group 49"/>
              <p:cNvGrpSpPr>
                <a:grpSpLocks/>
              </p:cNvGrpSpPr>
              <p:nvPr/>
            </p:nvGrpSpPr>
            <p:grpSpPr bwMode="auto">
              <a:xfrm>
                <a:off x="1046480" y="3962400"/>
                <a:ext cx="936071" cy="761428"/>
                <a:chOff x="-44" y="1473"/>
                <a:chExt cx="981" cy="1105"/>
              </a:xfrm>
            </p:grpSpPr>
            <p:pic>
              <p:nvPicPr>
                <p:cNvPr id="138342" name="Picture 50"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343"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104"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48177"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1A-23-F9-CD-06-9B</a:t>
              </a:r>
            </a:p>
          </p:txBody>
        </p:sp>
        <p:sp>
          <p:nvSpPr>
            <p:cNvPr id="48178"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222.222.222.220</a:t>
              </a:r>
            </a:p>
          </p:txBody>
        </p:sp>
        <p:grpSp>
          <p:nvGrpSpPr>
            <p:cNvPr id="138290" name="Group 23"/>
            <p:cNvGrpSpPr>
              <a:grpSpLocks/>
            </p:cNvGrpSpPr>
            <p:nvPr/>
          </p:nvGrpSpPr>
          <p:grpSpPr bwMode="auto">
            <a:xfrm>
              <a:off x="3044825" y="5794375"/>
              <a:ext cx="1541463" cy="449263"/>
              <a:chOff x="1934" y="2405"/>
              <a:chExt cx="971" cy="283"/>
            </a:xfrm>
          </p:grpSpPr>
          <p:sp>
            <p:nvSpPr>
              <p:cNvPr id="48227"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111.111.111.110</a:t>
                </a:r>
              </a:p>
            </p:txBody>
          </p:sp>
          <p:sp>
            <p:nvSpPr>
              <p:cNvPr id="48228"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E6-E9-00-17-BB-4B</a:t>
                </a:r>
              </a:p>
            </p:txBody>
          </p:sp>
        </p:grpSp>
        <p:sp>
          <p:nvSpPr>
            <p:cNvPr id="48180"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CC-49-DE-D0-AB-7D</a:t>
              </a:r>
            </a:p>
          </p:txBody>
        </p:sp>
        <p:sp>
          <p:nvSpPr>
            <p:cNvPr id="48181"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111.111.111.112</a:t>
              </a:r>
            </a:p>
          </p:txBody>
        </p:sp>
        <p:sp>
          <p:nvSpPr>
            <p:cNvPr id="48182"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111.111.111.111</a:t>
              </a:r>
            </a:p>
          </p:txBody>
        </p:sp>
        <p:sp>
          <p:nvSpPr>
            <p:cNvPr id="48183"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74-29-9C-E8-FF-55</a:t>
              </a:r>
            </a:p>
          </p:txBody>
        </p:sp>
        <p:sp>
          <p:nvSpPr>
            <p:cNvPr id="138295" name="Freeform 39"/>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8185"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86"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87"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88"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89"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90"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91"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0"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48193"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38305" name="Group 63"/>
            <p:cNvGrpSpPr>
              <a:grpSpLocks/>
            </p:cNvGrpSpPr>
            <p:nvPr/>
          </p:nvGrpSpPr>
          <p:grpSpPr bwMode="auto">
            <a:xfrm>
              <a:off x="7372350" y="4845050"/>
              <a:ext cx="1558925" cy="460375"/>
              <a:chOff x="4351" y="2786"/>
              <a:chExt cx="982" cy="290"/>
            </a:xfrm>
          </p:grpSpPr>
          <p:sp>
            <p:nvSpPr>
              <p:cNvPr id="48225"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222.222.222.222</a:t>
                </a:r>
              </a:p>
            </p:txBody>
          </p:sp>
          <p:sp>
            <p:nvSpPr>
              <p:cNvPr id="48226"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49-BD-D2-C7-56-2A</a:t>
                </a:r>
              </a:p>
            </p:txBody>
          </p:sp>
        </p:grpSp>
        <p:sp>
          <p:nvSpPr>
            <p:cNvPr id="48195"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96"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97"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222.222.222.221</a:t>
              </a:r>
            </a:p>
          </p:txBody>
        </p:sp>
        <p:sp>
          <p:nvSpPr>
            <p:cNvPr id="48198"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88-B2-2F-54-1A-0F</a:t>
              </a:r>
            </a:p>
          </p:txBody>
        </p:sp>
        <p:sp>
          <p:nvSpPr>
            <p:cNvPr id="48199"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200"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8312" name="Freeform 75"/>
            <p:cNvSpPr>
              <a:spLocks/>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30"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138314" name="Group 130"/>
            <p:cNvGrpSpPr>
              <a:grpSpLocks/>
            </p:cNvGrpSpPr>
            <p:nvPr/>
          </p:nvGrpSpPr>
          <p:grpSpPr bwMode="auto">
            <a:xfrm>
              <a:off x="7179310" y="4033520"/>
              <a:ext cx="1009650" cy="855028"/>
              <a:chOff x="7179310" y="4033520"/>
              <a:chExt cx="1009650" cy="855028"/>
            </a:xfrm>
          </p:grpSpPr>
          <p:grpSp>
            <p:nvGrpSpPr>
              <p:cNvPr id="138332" name="Group 44"/>
              <p:cNvGrpSpPr>
                <a:grpSpLocks/>
              </p:cNvGrpSpPr>
              <p:nvPr/>
            </p:nvGrpSpPr>
            <p:grpSpPr bwMode="auto">
              <a:xfrm>
                <a:off x="7179310" y="4033520"/>
                <a:ext cx="1009650" cy="855028"/>
                <a:chOff x="-44" y="1473"/>
                <a:chExt cx="981" cy="1105"/>
              </a:xfrm>
            </p:grpSpPr>
            <p:pic>
              <p:nvPicPr>
                <p:cNvPr id="138334" name="Picture 45"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335"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50"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8315" name="Group 131"/>
            <p:cNvGrpSpPr>
              <a:grpSpLocks/>
            </p:cNvGrpSpPr>
            <p:nvPr/>
          </p:nvGrpSpPr>
          <p:grpSpPr bwMode="auto">
            <a:xfrm>
              <a:off x="3757931" y="4714240"/>
              <a:ext cx="1291589" cy="426719"/>
              <a:chOff x="4011931" y="3379152"/>
              <a:chExt cx="1262062" cy="390207"/>
            </a:xfrm>
          </p:grpSpPr>
          <p:sp>
            <p:nvSpPr>
              <p:cNvPr id="138"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8322" name="Group 1185"/>
              <p:cNvGrpSpPr>
                <a:grpSpLocks/>
              </p:cNvGrpSpPr>
              <p:nvPr/>
            </p:nvGrpSpPr>
            <p:grpSpPr bwMode="auto">
              <a:xfrm>
                <a:off x="4197985" y="3379152"/>
                <a:ext cx="892175" cy="390207"/>
                <a:chOff x="4650" y="1129"/>
                <a:chExt cx="246" cy="95"/>
              </a:xfrm>
            </p:grpSpPr>
            <p:sp>
              <p:nvSpPr>
                <p:cNvPr id="13832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13832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13832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138327" name="Group 1189"/>
                <p:cNvGrpSpPr>
                  <a:grpSpLocks/>
                </p:cNvGrpSpPr>
                <p:nvPr/>
              </p:nvGrpSpPr>
              <p:grpSpPr bwMode="auto">
                <a:xfrm>
                  <a:off x="4699" y="1145"/>
                  <a:ext cx="138" cy="29"/>
                  <a:chOff x="2468" y="1332"/>
                  <a:chExt cx="310" cy="60"/>
                </a:xfrm>
              </p:grpSpPr>
              <p:sp>
                <p:nvSpPr>
                  <p:cNvPr id="138330"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8331"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48217"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8218"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140"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38316" name="Group 132"/>
            <p:cNvGrpSpPr>
              <a:grpSpLocks/>
            </p:cNvGrpSpPr>
            <p:nvPr/>
          </p:nvGrpSpPr>
          <p:grpSpPr bwMode="auto">
            <a:xfrm>
              <a:off x="1483360" y="5313680"/>
              <a:ext cx="701043" cy="517588"/>
              <a:chOff x="1046480" y="3962400"/>
              <a:chExt cx="1026163" cy="761428"/>
            </a:xfrm>
          </p:grpSpPr>
          <p:sp>
            <p:nvSpPr>
              <p:cNvPr id="134"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38318" name="Group 49"/>
              <p:cNvGrpSpPr>
                <a:grpSpLocks/>
              </p:cNvGrpSpPr>
              <p:nvPr/>
            </p:nvGrpSpPr>
            <p:grpSpPr bwMode="auto">
              <a:xfrm>
                <a:off x="1046480" y="3962400"/>
                <a:ext cx="936071" cy="761428"/>
                <a:chOff x="-44" y="1473"/>
                <a:chExt cx="981" cy="1105"/>
              </a:xfrm>
            </p:grpSpPr>
            <p:pic>
              <p:nvPicPr>
                <p:cNvPr id="138319" name="Picture 50"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320"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sp>
        <p:nvSpPr>
          <p:cNvPr id="718850" name="AutoShape 2"/>
          <p:cNvSpPr>
            <a:spLocks noChangeArrowheads="1"/>
          </p:cNvSpPr>
          <p:nvPr/>
        </p:nvSpPr>
        <p:spPr bwMode="auto">
          <a:xfrm>
            <a:off x="5710238" y="3144838"/>
            <a:ext cx="314325" cy="792162"/>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38246" name="Group 67"/>
          <p:cNvGrpSpPr>
            <a:grpSpLocks/>
          </p:cNvGrpSpPr>
          <p:nvPr/>
        </p:nvGrpSpPr>
        <p:grpSpPr bwMode="auto">
          <a:xfrm>
            <a:off x="5216525" y="2701925"/>
            <a:ext cx="2011363" cy="760413"/>
            <a:chOff x="1197" y="1665"/>
            <a:chExt cx="1267" cy="479"/>
          </a:xfrm>
        </p:grpSpPr>
        <p:grpSp>
          <p:nvGrpSpPr>
            <p:cNvPr id="138280" name="Group 68"/>
            <p:cNvGrpSpPr>
              <a:grpSpLocks/>
            </p:cNvGrpSpPr>
            <p:nvPr/>
          </p:nvGrpSpPr>
          <p:grpSpPr bwMode="auto">
            <a:xfrm>
              <a:off x="1231" y="1990"/>
              <a:ext cx="691" cy="154"/>
              <a:chOff x="1231" y="1990"/>
              <a:chExt cx="691" cy="154"/>
            </a:xfrm>
          </p:grpSpPr>
          <p:sp>
            <p:nvSpPr>
              <p:cNvPr id="48171" name="Rectangle 69"/>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8172" name="Line 70"/>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73" name="Line 71"/>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48170" name="Text Box 72"/>
            <p:cNvSpPr txBox="1">
              <a:spLocks noChangeArrowheads="1"/>
            </p:cNvSpPr>
            <p:nvPr/>
          </p:nvSpPr>
          <p:spPr bwMode="auto">
            <a:xfrm>
              <a:off x="1197" y="1665"/>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IP src: 111.111.111.111</a:t>
              </a:r>
            </a:p>
            <a:p>
              <a:pPr>
                <a:defRPr/>
              </a:pPr>
              <a:r>
                <a:rPr lang="en-US" sz="1200" i="0" dirty="0" smtClean="0">
                  <a:latin typeface="Arial" charset="0"/>
                  <a:cs typeface="+mn-cs"/>
                </a:rPr>
                <a:t>   IP dest: 222.222.222.222</a:t>
              </a:r>
            </a:p>
          </p:txBody>
        </p:sp>
      </p:grpSp>
      <p:grpSp>
        <p:nvGrpSpPr>
          <p:cNvPr id="718921" name="Group 73"/>
          <p:cNvGrpSpPr>
            <a:grpSpLocks/>
          </p:cNvGrpSpPr>
          <p:nvPr/>
        </p:nvGrpSpPr>
        <p:grpSpPr bwMode="auto">
          <a:xfrm>
            <a:off x="5340350" y="2952750"/>
            <a:ext cx="146050" cy="385763"/>
            <a:chOff x="1272" y="1762"/>
            <a:chExt cx="92" cy="243"/>
          </a:xfrm>
        </p:grpSpPr>
        <p:sp>
          <p:nvSpPr>
            <p:cNvPr id="48167" name="Line 74"/>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68" name="Line 75"/>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718924" name="Rectangle 76"/>
          <p:cNvSpPr>
            <a:spLocks noChangeArrowheads="1"/>
          </p:cNvSpPr>
          <p:nvPr/>
        </p:nvSpPr>
        <p:spPr bwMode="auto">
          <a:xfrm>
            <a:off x="706438" y="1084263"/>
            <a:ext cx="7772400" cy="55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R forwards datagram with IP source A, destination B </a:t>
            </a:r>
          </a:p>
        </p:txBody>
      </p:sp>
      <p:sp>
        <p:nvSpPr>
          <p:cNvPr id="718925" name="Rectangle 77"/>
          <p:cNvSpPr>
            <a:spLocks noChangeArrowheads="1"/>
          </p:cNvSpPr>
          <p:nvPr/>
        </p:nvSpPr>
        <p:spPr bwMode="auto">
          <a:xfrm>
            <a:off x="719138" y="1441450"/>
            <a:ext cx="7772400" cy="72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R creates link-layer frame with B's MAC address as </a:t>
            </a:r>
            <a:r>
              <a:rPr lang="en-US" sz="2000" i="0" dirty="0" smtClean="0">
                <a:latin typeface="Gill Sans MT" charset="0"/>
                <a:cs typeface="+mn-cs"/>
              </a:rPr>
              <a:t>destination address, </a:t>
            </a:r>
            <a:r>
              <a:rPr lang="en-US" sz="2000" i="0" dirty="0">
                <a:latin typeface="Gill Sans MT" charset="0"/>
                <a:cs typeface="+mn-cs"/>
              </a:rPr>
              <a:t>frame contains A-to-B IP datagram</a:t>
            </a:r>
            <a:endParaRPr lang="en-US" sz="2800" i="0" dirty="0">
              <a:latin typeface="Gill Sans MT" charset="0"/>
              <a:cs typeface="+mn-cs"/>
            </a:endParaRPr>
          </a:p>
        </p:txBody>
      </p:sp>
      <p:grpSp>
        <p:nvGrpSpPr>
          <p:cNvPr id="718926" name="Group 78"/>
          <p:cNvGrpSpPr>
            <a:grpSpLocks/>
          </p:cNvGrpSpPr>
          <p:nvPr/>
        </p:nvGrpSpPr>
        <p:grpSpPr bwMode="auto">
          <a:xfrm>
            <a:off x="4791075" y="2293938"/>
            <a:ext cx="2428876" cy="1519237"/>
            <a:chOff x="931" y="1414"/>
            <a:chExt cx="1530" cy="957"/>
          </a:xfrm>
        </p:grpSpPr>
        <p:sp>
          <p:nvSpPr>
            <p:cNvPr id="48155" name="Text Box 79"/>
            <p:cNvSpPr txBox="1">
              <a:spLocks noChangeArrowheads="1"/>
            </p:cNvSpPr>
            <p:nvPr/>
          </p:nvSpPr>
          <p:spPr bwMode="auto">
            <a:xfrm>
              <a:off x="931" y="1414"/>
              <a:ext cx="1530"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MAC src: </a:t>
              </a:r>
              <a:r>
                <a:rPr lang="en-US" sz="1200" i="0" dirty="0" smtClean="0">
                  <a:solidFill>
                    <a:srgbClr val="FF0000"/>
                  </a:solidFill>
                  <a:latin typeface="Arial" charset="0"/>
                  <a:cs typeface="+mn-cs"/>
                </a:rPr>
                <a:t>1A-23-F9-CD-06-9B</a:t>
              </a:r>
            </a:p>
            <a:p>
              <a:pPr>
                <a:defRPr/>
              </a:pPr>
              <a:r>
                <a:rPr lang="en-US" sz="1200" i="0" dirty="0" smtClean="0">
                  <a:latin typeface="Arial" charset="0"/>
                  <a:cs typeface="+mn-cs"/>
                </a:rPr>
                <a:t>  MAC dest: </a:t>
              </a:r>
              <a:r>
                <a:rPr lang="en-US" sz="1200" i="0" dirty="0" smtClean="0">
                  <a:solidFill>
                    <a:srgbClr val="FF0000"/>
                  </a:solidFill>
                  <a:latin typeface="Arial" charset="0"/>
                  <a:cs typeface="+mn-cs"/>
                </a:rPr>
                <a:t>49-BD-D2-C7-56-2A</a:t>
              </a:r>
            </a:p>
            <a:p>
              <a:pPr>
                <a:defRPr/>
              </a:pPr>
              <a:endParaRPr lang="en-US" sz="1200" i="0" dirty="0" smtClean="0">
                <a:solidFill>
                  <a:srgbClr val="FF0000"/>
                </a:solidFill>
                <a:latin typeface="Arial" charset="0"/>
                <a:cs typeface="+mn-cs"/>
              </a:endParaRPr>
            </a:p>
          </p:txBody>
        </p:sp>
        <p:grpSp>
          <p:nvGrpSpPr>
            <p:cNvPr id="138267" name="Group 80"/>
            <p:cNvGrpSpPr>
              <a:grpSpLocks/>
            </p:cNvGrpSpPr>
            <p:nvPr/>
          </p:nvGrpSpPr>
          <p:grpSpPr bwMode="auto">
            <a:xfrm>
              <a:off x="981" y="2182"/>
              <a:ext cx="1049" cy="189"/>
              <a:chOff x="2829" y="2040"/>
              <a:chExt cx="1049" cy="189"/>
            </a:xfrm>
          </p:grpSpPr>
          <p:sp>
            <p:nvSpPr>
              <p:cNvPr id="48161" name="Rectangle 81"/>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8162" name="Rectangle 8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8163" name="Line 83"/>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64" name="Line 84"/>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65" name="Line 85"/>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66" name="Line 86"/>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48157" name="Line 87"/>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58" name="Line 88"/>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59" name="Line 89"/>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60" name="Line 90"/>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38251" name="Group 91"/>
          <p:cNvGrpSpPr>
            <a:grpSpLocks/>
          </p:cNvGrpSpPr>
          <p:nvPr/>
        </p:nvGrpSpPr>
        <p:grpSpPr bwMode="auto">
          <a:xfrm>
            <a:off x="3952875" y="2767013"/>
            <a:ext cx="895350" cy="2038350"/>
            <a:chOff x="2823" y="1545"/>
            <a:chExt cx="564" cy="1284"/>
          </a:xfrm>
        </p:grpSpPr>
        <p:sp>
          <p:nvSpPr>
            <p:cNvPr id="138261" name="Freeform 92"/>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8151" name="Rectangle 93"/>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8152" name="Text Box 94"/>
            <p:cNvSpPr txBox="1">
              <a:spLocks noChangeArrowheads="1"/>
            </p:cNvSpPr>
            <p:nvPr/>
          </p:nvSpPr>
          <p:spPr bwMode="auto">
            <a:xfrm>
              <a:off x="2941" y="1545"/>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cs typeface="+mn-cs"/>
              </a:endParaRPr>
            </a:p>
            <a:p>
              <a:pPr algn="ctr">
                <a:defRPr/>
              </a:pPr>
              <a:endParaRPr lang="en-US" sz="1600" i="0" dirty="0" smtClean="0">
                <a:latin typeface="Arial" charset="0"/>
                <a:cs typeface="+mn-cs"/>
              </a:endParaRPr>
            </a:p>
            <a:p>
              <a:pPr algn="ctr">
                <a:defRPr/>
              </a:pPr>
              <a:r>
                <a:rPr lang="en-US" sz="1600" i="0" dirty="0" smtClean="0">
                  <a:latin typeface="Arial" charset="0"/>
                  <a:cs typeface="+mn-cs"/>
                </a:rPr>
                <a:t>IP</a:t>
              </a:r>
            </a:p>
            <a:p>
              <a:pPr algn="ctr">
                <a:defRPr/>
              </a:pPr>
              <a:r>
                <a:rPr lang="en-US" sz="1600" i="0" dirty="0" smtClean="0">
                  <a:latin typeface="Arial" charset="0"/>
                  <a:cs typeface="+mn-cs"/>
                </a:rPr>
                <a:t>Eth</a:t>
              </a:r>
            </a:p>
            <a:p>
              <a:pPr algn="ctr">
                <a:defRPr/>
              </a:pPr>
              <a:r>
                <a:rPr lang="en-US" sz="1600" i="0" dirty="0" smtClean="0">
                  <a:latin typeface="Arial" charset="0"/>
                  <a:cs typeface="+mn-cs"/>
                </a:rPr>
                <a:t>Phy</a:t>
              </a:r>
            </a:p>
          </p:txBody>
        </p:sp>
        <p:sp>
          <p:nvSpPr>
            <p:cNvPr id="48153" name="Line 95"/>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54" name="Line 96"/>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38252" name="Group 113"/>
          <p:cNvGrpSpPr>
            <a:grpSpLocks/>
          </p:cNvGrpSpPr>
          <p:nvPr/>
        </p:nvGrpSpPr>
        <p:grpSpPr bwMode="auto">
          <a:xfrm>
            <a:off x="8061325" y="2478088"/>
            <a:ext cx="928688" cy="1954212"/>
            <a:chOff x="250" y="1380"/>
            <a:chExt cx="585" cy="1231"/>
          </a:xfrm>
        </p:grpSpPr>
        <p:sp>
          <p:nvSpPr>
            <p:cNvPr id="138254" name="Freeform 106"/>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8144" name="Rectangle 107"/>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8145" name="Text Box 108"/>
            <p:cNvSpPr txBox="1">
              <a:spLocks noChangeArrowheads="1"/>
            </p:cNvSpPr>
            <p:nvPr/>
          </p:nvSpPr>
          <p:spPr bwMode="auto">
            <a:xfrm>
              <a:off x="413" y="1380"/>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cs typeface="+mn-cs"/>
              </a:endParaRPr>
            </a:p>
            <a:p>
              <a:pPr algn="ctr">
                <a:defRPr/>
              </a:pPr>
              <a:endParaRPr lang="en-US" sz="1600" i="0" dirty="0" smtClean="0">
                <a:latin typeface="Arial" charset="0"/>
                <a:cs typeface="+mn-cs"/>
              </a:endParaRPr>
            </a:p>
            <a:p>
              <a:pPr algn="ctr">
                <a:defRPr/>
              </a:pPr>
              <a:r>
                <a:rPr lang="en-US" sz="1600" i="0" dirty="0" smtClean="0">
                  <a:latin typeface="Arial" charset="0"/>
                  <a:cs typeface="+mn-cs"/>
                </a:rPr>
                <a:t>IP</a:t>
              </a:r>
            </a:p>
            <a:p>
              <a:pPr algn="ctr">
                <a:defRPr/>
              </a:pPr>
              <a:r>
                <a:rPr lang="en-US" sz="1600" i="0" dirty="0" smtClean="0">
                  <a:latin typeface="Arial" charset="0"/>
                  <a:cs typeface="+mn-cs"/>
                </a:rPr>
                <a:t>Eth</a:t>
              </a:r>
            </a:p>
            <a:p>
              <a:pPr algn="ctr">
                <a:defRPr/>
              </a:pPr>
              <a:r>
                <a:rPr lang="en-US" sz="1600" i="0" dirty="0" smtClean="0">
                  <a:latin typeface="Arial" charset="0"/>
                  <a:cs typeface="+mn-cs"/>
                </a:rPr>
                <a:t>Phy</a:t>
              </a:r>
            </a:p>
          </p:txBody>
        </p:sp>
        <p:sp>
          <p:nvSpPr>
            <p:cNvPr id="48146" name="Line 109"/>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47" name="Line 110"/>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48" name="Line 111"/>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8149" name="Line 112"/>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pic>
        <p:nvPicPr>
          <p:cNvPr id="138253" name="Picture 15"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338" y="763588"/>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9"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43</a:t>
            </a:fld>
            <a:endParaRPr lang="en-US" sz="1200" dirty="0">
              <a:latin typeface="Tahoma" charset="0"/>
            </a:endParaRPr>
          </a:p>
        </p:txBody>
      </p:sp>
      <p:sp>
        <p:nvSpPr>
          <p:cNvPr id="110"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sp>
        <p:nvSpPr>
          <p:cNvPr id="112" name="Rectangle 3"/>
          <p:cNvSpPr>
            <a:spLocks noGrp="1" noChangeArrowheads="1"/>
          </p:cNvSpPr>
          <p:nvPr>
            <p:ph type="title"/>
          </p:nvPr>
        </p:nvSpPr>
        <p:spPr>
          <a:xfrm>
            <a:off x="387350" y="239430"/>
            <a:ext cx="8397875" cy="762087"/>
          </a:xfrm>
        </p:spPr>
        <p:txBody>
          <a:bodyPr/>
          <a:lstStyle/>
          <a:p>
            <a:pPr>
              <a:defRPr/>
            </a:pPr>
            <a:r>
              <a:rPr lang="en-US" sz="2400" dirty="0">
                <a:latin typeface="Gill Sans MT" charset="0"/>
                <a:cs typeface="+mj-cs"/>
              </a:rPr>
              <a:t>Addressing: routing to another LAN or ARP in Layer 3 network or Proxy ARP</a:t>
            </a:r>
            <a:br>
              <a:rPr lang="en-US" sz="2400" dirty="0">
                <a:latin typeface="Gill Sans MT" charset="0"/>
                <a:cs typeface="+mj-cs"/>
              </a:rPr>
            </a:br>
            <a:endParaRPr lang="en-US" sz="2400" dirty="0">
              <a:latin typeface="Gill Sans MT" charset="0"/>
              <a:cs typeface="+mj-cs"/>
            </a:endParaRPr>
          </a:p>
        </p:txBody>
      </p:sp>
    </p:spTree>
    <p:extLst>
      <p:ext uri="{BB962C8B-B14F-4D97-AF65-F5344CB8AC3E}">
        <p14:creationId xmlns:p14="http://schemas.microsoft.com/office/powerpoint/2010/main" val="1054974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89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18850"/>
                                        </p:tgtEl>
                                        <p:attrNameLst>
                                          <p:attrName>style.visibility</p:attrName>
                                        </p:attrNameLst>
                                      </p:cBhvr>
                                      <p:to>
                                        <p:strVal val="visible"/>
                                      </p:to>
                                    </p:set>
                                    <p:animEffect transition="in" filter="wipe(up)">
                                      <p:cBhvr>
                                        <p:cTn id="11" dur="1000"/>
                                        <p:tgtEl>
                                          <p:spTgt spid="71885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18925"/>
                                        </p:tgtEl>
                                        <p:attrNameLst>
                                          <p:attrName>style.visibility</p:attrName>
                                        </p:attrNameLst>
                                      </p:cBhvr>
                                      <p:to>
                                        <p:strVal val="visible"/>
                                      </p:to>
                                    </p:set>
                                  </p:childTnLst>
                                </p:cTn>
                              </p:par>
                              <p:par>
                                <p:cTn id="15" presetID="9" presetClass="exit" presetSubtype="0" fill="hold" nodeType="withEffect">
                                  <p:stCondLst>
                                    <p:cond delay="0"/>
                                  </p:stCondLst>
                                  <p:childTnLst>
                                    <p:animEffect transition="out" filter="dissolve">
                                      <p:cBhvr>
                                        <p:cTn id="16" dur="500"/>
                                        <p:tgtEl>
                                          <p:spTgt spid="718921"/>
                                        </p:tgtEl>
                                      </p:cBhvr>
                                    </p:animEffect>
                                    <p:set>
                                      <p:cBhvr>
                                        <p:cTn id="17" dur="1" fill="hold">
                                          <p:stCondLst>
                                            <p:cond delay="499"/>
                                          </p:stCondLst>
                                        </p:cTn>
                                        <p:tgtEl>
                                          <p:spTgt spid="718921"/>
                                        </p:tgtEl>
                                        <p:attrNameLst>
                                          <p:attrName>style.visibility</p:attrName>
                                        </p:attrNameLst>
                                      </p:cBhvr>
                                      <p:to>
                                        <p:strVal val="hidden"/>
                                      </p:to>
                                    </p:set>
                                  </p:childTnLst>
                                </p:cTn>
                              </p:par>
                              <p:par>
                                <p:cTn id="18" presetID="9" presetClass="entr" presetSubtype="0" fill="hold" nodeType="withEffect">
                                  <p:stCondLst>
                                    <p:cond delay="0"/>
                                  </p:stCondLst>
                                  <p:childTnLst>
                                    <p:set>
                                      <p:cBhvr>
                                        <p:cTn id="19" dur="1" fill="hold">
                                          <p:stCondLst>
                                            <p:cond delay="0"/>
                                          </p:stCondLst>
                                        </p:cTn>
                                        <p:tgtEl>
                                          <p:spTgt spid="718926"/>
                                        </p:tgtEl>
                                        <p:attrNameLst>
                                          <p:attrName>style.visibility</p:attrName>
                                        </p:attrNameLst>
                                      </p:cBhvr>
                                      <p:to>
                                        <p:strVal val="visible"/>
                                      </p:to>
                                    </p:set>
                                    <p:animEffect transition="in" filter="dissolve">
                                      <p:cBhvr>
                                        <p:cTn id="20" dur="500"/>
                                        <p:tgtEl>
                                          <p:spTgt spid="718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0" grpId="0" animBg="1"/>
      <p:bldP spid="718924" grpId="0"/>
      <p:bldP spid="7189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89" name="Group 101"/>
          <p:cNvGrpSpPr>
            <a:grpSpLocks/>
          </p:cNvGrpSpPr>
          <p:nvPr/>
        </p:nvGrpSpPr>
        <p:grpSpPr bwMode="auto">
          <a:xfrm>
            <a:off x="709613" y="3962400"/>
            <a:ext cx="8221662" cy="2349500"/>
            <a:chOff x="709613" y="3962400"/>
            <a:chExt cx="8221662" cy="2349500"/>
          </a:xfrm>
        </p:grpSpPr>
        <p:grpSp>
          <p:nvGrpSpPr>
            <p:cNvPr id="140334" name="Group 102"/>
            <p:cNvGrpSpPr>
              <a:grpSpLocks/>
            </p:cNvGrpSpPr>
            <p:nvPr/>
          </p:nvGrpSpPr>
          <p:grpSpPr bwMode="auto">
            <a:xfrm>
              <a:off x="6979920" y="5354320"/>
              <a:ext cx="711200" cy="601028"/>
              <a:chOff x="7179310" y="4033520"/>
              <a:chExt cx="1009650" cy="855028"/>
            </a:xfrm>
          </p:grpSpPr>
          <p:grpSp>
            <p:nvGrpSpPr>
              <p:cNvPr id="140393" name="Group 44"/>
              <p:cNvGrpSpPr>
                <a:grpSpLocks/>
              </p:cNvGrpSpPr>
              <p:nvPr/>
            </p:nvGrpSpPr>
            <p:grpSpPr bwMode="auto">
              <a:xfrm>
                <a:off x="7179310" y="4033520"/>
                <a:ext cx="1009650" cy="855028"/>
                <a:chOff x="-44" y="1473"/>
                <a:chExt cx="981" cy="1105"/>
              </a:xfrm>
            </p:grpSpPr>
            <p:pic>
              <p:nvPicPr>
                <p:cNvPr id="140395" name="Picture 45"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0396"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63"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40335" name="Group 103"/>
            <p:cNvGrpSpPr>
              <a:grpSpLocks/>
            </p:cNvGrpSpPr>
            <p:nvPr/>
          </p:nvGrpSpPr>
          <p:grpSpPr bwMode="auto">
            <a:xfrm>
              <a:off x="1046480" y="3962400"/>
              <a:ext cx="1026163" cy="761428"/>
              <a:chOff x="1046480" y="3962400"/>
              <a:chExt cx="1026163" cy="761428"/>
            </a:xfrm>
          </p:grpSpPr>
          <p:sp>
            <p:nvSpPr>
              <p:cNvPr id="158"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40390" name="Group 49"/>
              <p:cNvGrpSpPr>
                <a:grpSpLocks/>
              </p:cNvGrpSpPr>
              <p:nvPr/>
            </p:nvGrpSpPr>
            <p:grpSpPr bwMode="auto">
              <a:xfrm>
                <a:off x="1046480" y="3962400"/>
                <a:ext cx="936071" cy="761428"/>
                <a:chOff x="-44" y="1473"/>
                <a:chExt cx="981" cy="1105"/>
              </a:xfrm>
            </p:grpSpPr>
            <p:pic>
              <p:nvPicPr>
                <p:cNvPr id="140391" name="Picture 50"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0392"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105"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49202"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1A-23-F9-CD-06-9B</a:t>
              </a:r>
            </a:p>
          </p:txBody>
        </p:sp>
        <p:sp>
          <p:nvSpPr>
            <p:cNvPr id="49203"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222.222.222.220</a:t>
              </a:r>
            </a:p>
          </p:txBody>
        </p:sp>
        <p:grpSp>
          <p:nvGrpSpPr>
            <p:cNvPr id="140339" name="Group 23"/>
            <p:cNvGrpSpPr>
              <a:grpSpLocks/>
            </p:cNvGrpSpPr>
            <p:nvPr/>
          </p:nvGrpSpPr>
          <p:grpSpPr bwMode="auto">
            <a:xfrm>
              <a:off x="3044825" y="5794375"/>
              <a:ext cx="1541463" cy="449263"/>
              <a:chOff x="1934" y="2405"/>
              <a:chExt cx="971" cy="283"/>
            </a:xfrm>
          </p:grpSpPr>
          <p:sp>
            <p:nvSpPr>
              <p:cNvPr id="49252"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111.111.111.110</a:t>
                </a:r>
              </a:p>
            </p:txBody>
          </p:sp>
          <p:sp>
            <p:nvSpPr>
              <p:cNvPr id="49253"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E6-E9-00-17-BB-4B</a:t>
                </a:r>
              </a:p>
            </p:txBody>
          </p:sp>
        </p:grpSp>
        <p:sp>
          <p:nvSpPr>
            <p:cNvPr id="49205"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CC-49-DE-D0-AB-7D</a:t>
              </a:r>
            </a:p>
          </p:txBody>
        </p:sp>
        <p:sp>
          <p:nvSpPr>
            <p:cNvPr id="49206"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111.111.111.112</a:t>
              </a:r>
            </a:p>
          </p:txBody>
        </p:sp>
        <p:sp>
          <p:nvSpPr>
            <p:cNvPr id="49207"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111.111.111.111</a:t>
              </a:r>
            </a:p>
          </p:txBody>
        </p:sp>
        <p:sp>
          <p:nvSpPr>
            <p:cNvPr id="49208"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74-29-9C-E8-FF-55</a:t>
              </a:r>
            </a:p>
          </p:txBody>
        </p:sp>
        <p:sp>
          <p:nvSpPr>
            <p:cNvPr id="140344" name="Freeform 39"/>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9210"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211"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212"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213"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214"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215"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216"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1"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49218"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40354" name="Group 63"/>
            <p:cNvGrpSpPr>
              <a:grpSpLocks/>
            </p:cNvGrpSpPr>
            <p:nvPr/>
          </p:nvGrpSpPr>
          <p:grpSpPr bwMode="auto">
            <a:xfrm>
              <a:off x="7372350" y="4845050"/>
              <a:ext cx="1558925" cy="460375"/>
              <a:chOff x="4351" y="2786"/>
              <a:chExt cx="982" cy="290"/>
            </a:xfrm>
          </p:grpSpPr>
          <p:sp>
            <p:nvSpPr>
              <p:cNvPr id="49250"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222.222.222.222</a:t>
                </a:r>
              </a:p>
            </p:txBody>
          </p:sp>
          <p:sp>
            <p:nvSpPr>
              <p:cNvPr id="49251"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49-BD-D2-C7-56-2A</a:t>
                </a:r>
              </a:p>
            </p:txBody>
          </p:sp>
        </p:grpSp>
        <p:sp>
          <p:nvSpPr>
            <p:cNvPr id="49220"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221"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222"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222.222.222.221</a:t>
              </a:r>
            </a:p>
          </p:txBody>
        </p:sp>
        <p:sp>
          <p:nvSpPr>
            <p:cNvPr id="49223"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88-B2-2F-54-1A-0F</a:t>
              </a:r>
            </a:p>
          </p:txBody>
        </p:sp>
        <p:sp>
          <p:nvSpPr>
            <p:cNvPr id="49224"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225"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0361" name="Freeform 75"/>
            <p:cNvSpPr>
              <a:spLocks/>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31"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140363" name="Group 131"/>
            <p:cNvGrpSpPr>
              <a:grpSpLocks/>
            </p:cNvGrpSpPr>
            <p:nvPr/>
          </p:nvGrpSpPr>
          <p:grpSpPr bwMode="auto">
            <a:xfrm>
              <a:off x="7179310" y="4033520"/>
              <a:ext cx="1009650" cy="855028"/>
              <a:chOff x="7179310" y="4033520"/>
              <a:chExt cx="1009650" cy="855028"/>
            </a:xfrm>
          </p:grpSpPr>
          <p:grpSp>
            <p:nvGrpSpPr>
              <p:cNvPr id="140381" name="Group 44"/>
              <p:cNvGrpSpPr>
                <a:grpSpLocks/>
              </p:cNvGrpSpPr>
              <p:nvPr/>
            </p:nvGrpSpPr>
            <p:grpSpPr bwMode="auto">
              <a:xfrm>
                <a:off x="7179310" y="4033520"/>
                <a:ext cx="1009650" cy="855028"/>
                <a:chOff x="-44" y="1473"/>
                <a:chExt cx="981" cy="1105"/>
              </a:xfrm>
            </p:grpSpPr>
            <p:pic>
              <p:nvPicPr>
                <p:cNvPr id="140383" name="Picture 45"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0384"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51"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40364" name="Group 132"/>
            <p:cNvGrpSpPr>
              <a:grpSpLocks/>
            </p:cNvGrpSpPr>
            <p:nvPr/>
          </p:nvGrpSpPr>
          <p:grpSpPr bwMode="auto">
            <a:xfrm>
              <a:off x="3757931" y="4714240"/>
              <a:ext cx="1291589" cy="426719"/>
              <a:chOff x="4011931" y="3379152"/>
              <a:chExt cx="1262062" cy="390207"/>
            </a:xfrm>
          </p:grpSpPr>
          <p:sp>
            <p:nvSpPr>
              <p:cNvPr id="139"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40371" name="Group 1185"/>
              <p:cNvGrpSpPr>
                <a:grpSpLocks/>
              </p:cNvGrpSpPr>
              <p:nvPr/>
            </p:nvGrpSpPr>
            <p:grpSpPr bwMode="auto">
              <a:xfrm>
                <a:off x="4197985" y="3379152"/>
                <a:ext cx="892175" cy="390207"/>
                <a:chOff x="4650" y="1129"/>
                <a:chExt cx="246" cy="95"/>
              </a:xfrm>
            </p:grpSpPr>
            <p:sp>
              <p:nvSpPr>
                <p:cNvPr id="14037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14037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14037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140376" name="Group 1189"/>
                <p:cNvGrpSpPr>
                  <a:grpSpLocks/>
                </p:cNvGrpSpPr>
                <p:nvPr/>
              </p:nvGrpSpPr>
              <p:grpSpPr bwMode="auto">
                <a:xfrm>
                  <a:off x="4699" y="1145"/>
                  <a:ext cx="138" cy="29"/>
                  <a:chOff x="2468" y="1332"/>
                  <a:chExt cx="310" cy="60"/>
                </a:xfrm>
              </p:grpSpPr>
              <p:sp>
                <p:nvSpPr>
                  <p:cNvPr id="140379"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0380"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49242"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9243"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141"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40365" name="Group 133"/>
            <p:cNvGrpSpPr>
              <a:grpSpLocks/>
            </p:cNvGrpSpPr>
            <p:nvPr/>
          </p:nvGrpSpPr>
          <p:grpSpPr bwMode="auto">
            <a:xfrm>
              <a:off x="1483360" y="5313680"/>
              <a:ext cx="701043" cy="517588"/>
              <a:chOff x="1046480" y="3962400"/>
              <a:chExt cx="1026163" cy="761428"/>
            </a:xfrm>
          </p:grpSpPr>
          <p:sp>
            <p:nvSpPr>
              <p:cNvPr id="135"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40367" name="Group 49"/>
              <p:cNvGrpSpPr>
                <a:grpSpLocks/>
              </p:cNvGrpSpPr>
              <p:nvPr/>
            </p:nvGrpSpPr>
            <p:grpSpPr bwMode="auto">
              <a:xfrm>
                <a:off x="1046480" y="3962400"/>
                <a:ext cx="936071" cy="761428"/>
                <a:chOff x="-44" y="1473"/>
                <a:chExt cx="981" cy="1105"/>
              </a:xfrm>
            </p:grpSpPr>
            <p:pic>
              <p:nvPicPr>
                <p:cNvPr id="140368" name="Picture 50"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0369"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sp>
        <p:nvSpPr>
          <p:cNvPr id="720966" name="Rectangle 70"/>
          <p:cNvSpPr>
            <a:spLocks noChangeArrowheads="1"/>
          </p:cNvSpPr>
          <p:nvPr/>
        </p:nvSpPr>
        <p:spPr bwMode="auto">
          <a:xfrm>
            <a:off x="706438" y="1084263"/>
            <a:ext cx="7772400" cy="55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R forwards datagram with IP source A, destination B </a:t>
            </a:r>
          </a:p>
        </p:txBody>
      </p:sp>
      <p:sp>
        <p:nvSpPr>
          <p:cNvPr id="720967" name="Rectangle 71"/>
          <p:cNvSpPr>
            <a:spLocks noChangeArrowheads="1"/>
          </p:cNvSpPr>
          <p:nvPr/>
        </p:nvSpPr>
        <p:spPr bwMode="auto">
          <a:xfrm>
            <a:off x="719138" y="1441450"/>
            <a:ext cx="7772400" cy="72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R creates link-layer frame with B's MAC address as </a:t>
            </a:r>
            <a:r>
              <a:rPr lang="en-US" sz="2000" i="0" dirty="0" smtClean="0">
                <a:latin typeface="Gill Sans MT" charset="0"/>
                <a:cs typeface="+mn-cs"/>
              </a:rPr>
              <a:t>destination address, </a:t>
            </a:r>
            <a:r>
              <a:rPr lang="en-US" sz="2000" i="0" dirty="0">
                <a:latin typeface="Gill Sans MT" charset="0"/>
                <a:cs typeface="+mn-cs"/>
              </a:rPr>
              <a:t>frame contains A-to-B IP datagram</a:t>
            </a:r>
            <a:endParaRPr lang="en-US" sz="2800" i="0" dirty="0">
              <a:latin typeface="Gill Sans MT" charset="0"/>
              <a:cs typeface="+mn-cs"/>
            </a:endParaRPr>
          </a:p>
        </p:txBody>
      </p:sp>
      <p:grpSp>
        <p:nvGrpSpPr>
          <p:cNvPr id="720995" name="Group 99"/>
          <p:cNvGrpSpPr>
            <a:grpSpLocks/>
          </p:cNvGrpSpPr>
          <p:nvPr/>
        </p:nvGrpSpPr>
        <p:grpSpPr bwMode="auto">
          <a:xfrm>
            <a:off x="4791075" y="2293938"/>
            <a:ext cx="2436813" cy="1643062"/>
            <a:chOff x="3018" y="1445"/>
            <a:chExt cx="1535" cy="1035"/>
          </a:xfrm>
        </p:grpSpPr>
        <p:sp>
          <p:nvSpPr>
            <p:cNvPr id="49176" name="AutoShape 2"/>
            <p:cNvSpPr>
              <a:spLocks noChangeArrowheads="1"/>
            </p:cNvSpPr>
            <p:nvPr/>
          </p:nvSpPr>
          <p:spPr bwMode="auto">
            <a:xfrm>
              <a:off x="3597" y="1981"/>
              <a:ext cx="198" cy="499"/>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40312" name="Group 61"/>
            <p:cNvGrpSpPr>
              <a:grpSpLocks/>
            </p:cNvGrpSpPr>
            <p:nvPr/>
          </p:nvGrpSpPr>
          <p:grpSpPr bwMode="auto">
            <a:xfrm>
              <a:off x="3286" y="1702"/>
              <a:ext cx="1267" cy="479"/>
              <a:chOff x="1197" y="1665"/>
              <a:chExt cx="1267" cy="479"/>
            </a:xfrm>
          </p:grpSpPr>
          <p:grpSp>
            <p:nvGrpSpPr>
              <p:cNvPr id="140329" name="Group 62"/>
              <p:cNvGrpSpPr>
                <a:grpSpLocks/>
              </p:cNvGrpSpPr>
              <p:nvPr/>
            </p:nvGrpSpPr>
            <p:grpSpPr bwMode="auto">
              <a:xfrm>
                <a:off x="1231" y="1990"/>
                <a:ext cx="691" cy="154"/>
                <a:chOff x="1231" y="1990"/>
                <a:chExt cx="691" cy="154"/>
              </a:xfrm>
            </p:grpSpPr>
            <p:sp>
              <p:nvSpPr>
                <p:cNvPr id="49196" name="Rectangle 63"/>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9197" name="Line 64"/>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98" name="Line 65"/>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49195" name="Text Box 66"/>
              <p:cNvSpPr txBox="1">
                <a:spLocks noChangeArrowheads="1"/>
              </p:cNvSpPr>
              <p:nvPr/>
            </p:nvSpPr>
            <p:spPr bwMode="auto">
              <a:xfrm>
                <a:off x="1197" y="1665"/>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IP src: 111.111.111.111</a:t>
                </a:r>
              </a:p>
              <a:p>
                <a:pPr>
                  <a:defRPr/>
                </a:pPr>
                <a:r>
                  <a:rPr lang="en-US" sz="1200" i="0" dirty="0" smtClean="0">
                    <a:latin typeface="Arial" charset="0"/>
                    <a:cs typeface="+mn-cs"/>
                  </a:rPr>
                  <a:t>   IP dest: 222.222.222.222</a:t>
                </a:r>
              </a:p>
            </p:txBody>
          </p:sp>
        </p:grpSp>
        <p:grpSp>
          <p:nvGrpSpPr>
            <p:cNvPr id="140313" name="Group 67"/>
            <p:cNvGrpSpPr>
              <a:grpSpLocks/>
            </p:cNvGrpSpPr>
            <p:nvPr/>
          </p:nvGrpSpPr>
          <p:grpSpPr bwMode="auto">
            <a:xfrm>
              <a:off x="3364" y="1860"/>
              <a:ext cx="92" cy="243"/>
              <a:chOff x="1272" y="1762"/>
              <a:chExt cx="92" cy="243"/>
            </a:xfrm>
          </p:grpSpPr>
          <p:sp>
            <p:nvSpPr>
              <p:cNvPr id="49192" name="Line 68"/>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93" name="Line 69"/>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40314" name="Group 72"/>
            <p:cNvGrpSpPr>
              <a:grpSpLocks/>
            </p:cNvGrpSpPr>
            <p:nvPr/>
          </p:nvGrpSpPr>
          <p:grpSpPr bwMode="auto">
            <a:xfrm>
              <a:off x="3018" y="1445"/>
              <a:ext cx="1530" cy="957"/>
              <a:chOff x="931" y="1414"/>
              <a:chExt cx="1530" cy="957"/>
            </a:xfrm>
          </p:grpSpPr>
          <p:sp>
            <p:nvSpPr>
              <p:cNvPr id="49180" name="Text Box 73"/>
              <p:cNvSpPr txBox="1">
                <a:spLocks noChangeArrowheads="1"/>
              </p:cNvSpPr>
              <p:nvPr/>
            </p:nvSpPr>
            <p:spPr bwMode="auto">
              <a:xfrm>
                <a:off x="931" y="1414"/>
                <a:ext cx="1530"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MAC src: </a:t>
                </a:r>
                <a:r>
                  <a:rPr lang="en-US" sz="1200" i="0" dirty="0" smtClean="0">
                    <a:solidFill>
                      <a:srgbClr val="FF0000"/>
                    </a:solidFill>
                    <a:latin typeface="Arial" charset="0"/>
                    <a:cs typeface="+mn-cs"/>
                  </a:rPr>
                  <a:t>1A-23-F9-CD-06-9B</a:t>
                </a:r>
              </a:p>
              <a:p>
                <a:pPr>
                  <a:defRPr/>
                </a:pPr>
                <a:r>
                  <a:rPr lang="en-US" sz="1200" i="0" dirty="0" smtClean="0">
                    <a:latin typeface="Arial" charset="0"/>
                    <a:cs typeface="+mn-cs"/>
                  </a:rPr>
                  <a:t>  MAC dest: </a:t>
                </a:r>
                <a:r>
                  <a:rPr lang="en-US" sz="1200" i="0" dirty="0" smtClean="0">
                    <a:solidFill>
                      <a:srgbClr val="FF0000"/>
                    </a:solidFill>
                    <a:latin typeface="Arial" charset="0"/>
                    <a:cs typeface="+mn-cs"/>
                  </a:rPr>
                  <a:t>49-BD-D2-C7-56-2A</a:t>
                </a:r>
              </a:p>
              <a:p>
                <a:pPr>
                  <a:defRPr/>
                </a:pPr>
                <a:endParaRPr lang="en-US" sz="1200" i="0" dirty="0" smtClean="0">
                  <a:solidFill>
                    <a:srgbClr val="FF0000"/>
                  </a:solidFill>
                  <a:latin typeface="Arial" charset="0"/>
                  <a:cs typeface="+mn-cs"/>
                </a:endParaRPr>
              </a:p>
            </p:txBody>
          </p:sp>
          <p:grpSp>
            <p:nvGrpSpPr>
              <p:cNvPr id="140316" name="Group 74"/>
              <p:cNvGrpSpPr>
                <a:grpSpLocks/>
              </p:cNvGrpSpPr>
              <p:nvPr/>
            </p:nvGrpSpPr>
            <p:grpSpPr bwMode="auto">
              <a:xfrm>
                <a:off x="981" y="2182"/>
                <a:ext cx="1049" cy="189"/>
                <a:chOff x="2829" y="2040"/>
                <a:chExt cx="1049" cy="189"/>
              </a:xfrm>
            </p:grpSpPr>
            <p:sp>
              <p:nvSpPr>
                <p:cNvPr id="49186" name="Rectangle 75"/>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9187" name="Rectangle 76"/>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9188" name="Line 77"/>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89" name="Line 78"/>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90" name="Line 79"/>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91" name="Line 80"/>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49182" name="Line 81"/>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83" name="Line 82"/>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84" name="Line 83"/>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85" name="Line 84"/>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140296" name="Group 85"/>
          <p:cNvGrpSpPr>
            <a:grpSpLocks/>
          </p:cNvGrpSpPr>
          <p:nvPr/>
        </p:nvGrpSpPr>
        <p:grpSpPr bwMode="auto">
          <a:xfrm>
            <a:off x="3952875" y="2767013"/>
            <a:ext cx="895350" cy="2038350"/>
            <a:chOff x="2823" y="1545"/>
            <a:chExt cx="564" cy="1284"/>
          </a:xfrm>
        </p:grpSpPr>
        <p:sp>
          <p:nvSpPr>
            <p:cNvPr id="140306" name="Freeform 86"/>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9172" name="Rectangle 87"/>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9173" name="Text Box 88"/>
            <p:cNvSpPr txBox="1">
              <a:spLocks noChangeArrowheads="1"/>
            </p:cNvSpPr>
            <p:nvPr/>
          </p:nvSpPr>
          <p:spPr bwMode="auto">
            <a:xfrm>
              <a:off x="2941" y="1545"/>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cs typeface="+mn-cs"/>
              </a:endParaRPr>
            </a:p>
            <a:p>
              <a:pPr algn="ctr">
                <a:defRPr/>
              </a:pPr>
              <a:endParaRPr lang="en-US" sz="1600" i="0" dirty="0" smtClean="0">
                <a:latin typeface="Arial" charset="0"/>
                <a:cs typeface="+mn-cs"/>
              </a:endParaRPr>
            </a:p>
            <a:p>
              <a:pPr algn="ctr">
                <a:defRPr/>
              </a:pPr>
              <a:r>
                <a:rPr lang="en-US" sz="1600" i="0" dirty="0" smtClean="0">
                  <a:latin typeface="Arial" charset="0"/>
                  <a:cs typeface="+mn-cs"/>
                </a:rPr>
                <a:t>IP</a:t>
              </a:r>
            </a:p>
            <a:p>
              <a:pPr algn="ctr">
                <a:defRPr/>
              </a:pPr>
              <a:r>
                <a:rPr lang="en-US" sz="1600" i="0" dirty="0" smtClean="0">
                  <a:latin typeface="Arial" charset="0"/>
                  <a:cs typeface="+mn-cs"/>
                </a:rPr>
                <a:t>Eth</a:t>
              </a:r>
            </a:p>
            <a:p>
              <a:pPr algn="ctr">
                <a:defRPr/>
              </a:pPr>
              <a:r>
                <a:rPr lang="en-US" sz="1600" i="0" dirty="0" smtClean="0">
                  <a:latin typeface="Arial" charset="0"/>
                  <a:cs typeface="+mn-cs"/>
                </a:rPr>
                <a:t>Phy</a:t>
              </a:r>
            </a:p>
          </p:txBody>
        </p:sp>
        <p:sp>
          <p:nvSpPr>
            <p:cNvPr id="49174" name="Line 89"/>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75" name="Line 90"/>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20987" name="Group 91"/>
          <p:cNvGrpSpPr>
            <a:grpSpLocks/>
          </p:cNvGrpSpPr>
          <p:nvPr/>
        </p:nvGrpSpPr>
        <p:grpSpPr bwMode="auto">
          <a:xfrm>
            <a:off x="8061325" y="2478088"/>
            <a:ext cx="928688" cy="1954212"/>
            <a:chOff x="250" y="1380"/>
            <a:chExt cx="585" cy="1231"/>
          </a:xfrm>
        </p:grpSpPr>
        <p:sp>
          <p:nvSpPr>
            <p:cNvPr id="140299" name="Freeform 92"/>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9165" name="Rectangle 93"/>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9166" name="Text Box 94"/>
            <p:cNvSpPr txBox="1">
              <a:spLocks noChangeArrowheads="1"/>
            </p:cNvSpPr>
            <p:nvPr/>
          </p:nvSpPr>
          <p:spPr bwMode="auto">
            <a:xfrm>
              <a:off x="413" y="1380"/>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cs typeface="+mn-cs"/>
              </a:endParaRPr>
            </a:p>
            <a:p>
              <a:pPr algn="ctr">
                <a:defRPr/>
              </a:pPr>
              <a:endParaRPr lang="en-US" sz="1600" i="0" dirty="0" smtClean="0">
                <a:latin typeface="Arial" charset="0"/>
                <a:cs typeface="+mn-cs"/>
              </a:endParaRPr>
            </a:p>
            <a:p>
              <a:pPr algn="ctr">
                <a:defRPr/>
              </a:pPr>
              <a:r>
                <a:rPr lang="en-US" sz="1600" i="0" dirty="0" smtClean="0">
                  <a:latin typeface="Arial" charset="0"/>
                  <a:cs typeface="+mn-cs"/>
                </a:rPr>
                <a:t>IP</a:t>
              </a:r>
            </a:p>
            <a:p>
              <a:pPr algn="ctr">
                <a:defRPr/>
              </a:pPr>
              <a:r>
                <a:rPr lang="en-US" sz="1600" i="0" dirty="0" smtClean="0">
                  <a:latin typeface="Arial" charset="0"/>
                  <a:cs typeface="+mn-cs"/>
                </a:rPr>
                <a:t>Eth</a:t>
              </a:r>
            </a:p>
            <a:p>
              <a:pPr algn="ctr">
                <a:defRPr/>
              </a:pPr>
              <a:r>
                <a:rPr lang="en-US" sz="1600" i="0" dirty="0" smtClean="0">
                  <a:latin typeface="Arial" charset="0"/>
                  <a:cs typeface="+mn-cs"/>
                </a:rPr>
                <a:t>Phy</a:t>
              </a:r>
            </a:p>
          </p:txBody>
        </p:sp>
        <p:sp>
          <p:nvSpPr>
            <p:cNvPr id="49167" name="Line 95"/>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68" name="Line 96"/>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69" name="Line 97"/>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9170" name="Line 98"/>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pic>
        <p:nvPicPr>
          <p:cNvPr id="140298" name="Picture 15"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338" y="763588"/>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0"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44</a:t>
            </a:fld>
            <a:endParaRPr lang="en-US" sz="1200" dirty="0">
              <a:latin typeface="Tahoma" charset="0"/>
            </a:endParaRPr>
          </a:p>
        </p:txBody>
      </p:sp>
      <p:sp>
        <p:nvSpPr>
          <p:cNvPr id="111"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sp>
        <p:nvSpPr>
          <p:cNvPr id="113" name="Rectangle 3"/>
          <p:cNvSpPr>
            <a:spLocks noGrp="1" noChangeArrowheads="1"/>
          </p:cNvSpPr>
          <p:nvPr>
            <p:ph type="title"/>
          </p:nvPr>
        </p:nvSpPr>
        <p:spPr>
          <a:xfrm>
            <a:off x="387350" y="239430"/>
            <a:ext cx="8397875" cy="762087"/>
          </a:xfrm>
        </p:spPr>
        <p:txBody>
          <a:bodyPr/>
          <a:lstStyle/>
          <a:p>
            <a:pPr>
              <a:defRPr/>
            </a:pPr>
            <a:r>
              <a:rPr lang="en-US" sz="2400" dirty="0">
                <a:latin typeface="Gill Sans MT" charset="0"/>
                <a:cs typeface="+mj-cs"/>
              </a:rPr>
              <a:t>Addressing: routing to another LAN or ARP in Layer 3 network or Proxy ARP</a:t>
            </a:r>
            <a:br>
              <a:rPr lang="en-US" sz="2400" dirty="0">
                <a:latin typeface="Gill Sans MT" charset="0"/>
                <a:cs typeface="+mj-cs"/>
              </a:rPr>
            </a:br>
            <a:endParaRPr lang="en-US" sz="2400" dirty="0">
              <a:latin typeface="Gill Sans MT" charset="0"/>
              <a:cs typeface="+mj-cs"/>
            </a:endParaRPr>
          </a:p>
        </p:txBody>
      </p:sp>
    </p:spTree>
    <p:extLst>
      <p:ext uri="{BB962C8B-B14F-4D97-AF65-F5344CB8AC3E}">
        <p14:creationId xmlns:p14="http://schemas.microsoft.com/office/powerpoint/2010/main" val="693030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209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2096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720987"/>
                                        </p:tgtEl>
                                        <p:attrNameLst>
                                          <p:attrName>style.visibility</p:attrName>
                                        </p:attrNameLst>
                                      </p:cBhvr>
                                      <p:to>
                                        <p:strVal val="visible"/>
                                      </p:to>
                                    </p:set>
                                    <p:animEffect transition="in" filter="wipe(down)">
                                      <p:cBhvr>
                                        <p:cTn id="14" dur="1000"/>
                                        <p:tgtEl>
                                          <p:spTgt spid="7209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1.94444E-6 3.33333E-6 L 1.94444E-6 0.19838 L 0.11007 0.1199 L 0.11007 -0.03565 " pathEditMode="relative" rAng="0" ptsTypes="AAAA">
                                      <p:cBhvr>
                                        <p:cTn id="18" dur="2000" fill="hold"/>
                                        <p:tgtEl>
                                          <p:spTgt spid="720995"/>
                                        </p:tgtEl>
                                        <p:attrNameLst>
                                          <p:attrName>ppt_x</p:attrName>
                                          <p:attrName>ppt_y</p:attrName>
                                        </p:attrNameLst>
                                      </p:cBhvr>
                                      <p:rCtr x="5503" y="8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66" grpId="0"/>
      <p:bldP spid="72096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7" name="Group 95"/>
          <p:cNvGrpSpPr>
            <a:grpSpLocks/>
          </p:cNvGrpSpPr>
          <p:nvPr/>
        </p:nvGrpSpPr>
        <p:grpSpPr bwMode="auto">
          <a:xfrm>
            <a:off x="6962095" y="5191351"/>
            <a:ext cx="711200" cy="600075"/>
            <a:chOff x="7179310" y="4033520"/>
            <a:chExt cx="1009650" cy="855028"/>
          </a:xfrm>
        </p:grpSpPr>
        <p:grpSp>
          <p:nvGrpSpPr>
            <p:cNvPr id="142433" name="Group 44"/>
            <p:cNvGrpSpPr>
              <a:grpSpLocks/>
            </p:cNvGrpSpPr>
            <p:nvPr/>
          </p:nvGrpSpPr>
          <p:grpSpPr bwMode="auto">
            <a:xfrm>
              <a:off x="7179310" y="4033520"/>
              <a:ext cx="1009650" cy="855028"/>
              <a:chOff x="-44" y="1473"/>
              <a:chExt cx="981" cy="1105"/>
            </a:xfrm>
          </p:grpSpPr>
          <p:pic>
            <p:nvPicPr>
              <p:cNvPr id="142435" name="Picture 45" descr="desktop_computer_stylized_mediu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2436"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56" name="Rectangle 43"/>
            <p:cNvSpPr>
              <a:spLocks noChangeArrowheads="1"/>
            </p:cNvSpPr>
            <p:nvPr/>
          </p:nvSpPr>
          <p:spPr bwMode="auto">
            <a:xfrm rot="16200000">
              <a:off x="7439378" y="4308711"/>
              <a:ext cx="126671"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42338" name="Group 96"/>
          <p:cNvGrpSpPr>
            <a:grpSpLocks/>
          </p:cNvGrpSpPr>
          <p:nvPr/>
        </p:nvGrpSpPr>
        <p:grpSpPr bwMode="auto">
          <a:xfrm>
            <a:off x="1028020" y="3799113"/>
            <a:ext cx="1027112" cy="762000"/>
            <a:chOff x="1046480" y="3962400"/>
            <a:chExt cx="1026163" cy="761428"/>
          </a:xfrm>
        </p:grpSpPr>
        <p:sp>
          <p:nvSpPr>
            <p:cNvPr id="151" name="Rectangle 48"/>
            <p:cNvSpPr>
              <a:spLocks noChangeArrowheads="1"/>
            </p:cNvSpPr>
            <p:nvPr/>
          </p:nvSpPr>
          <p:spPr bwMode="auto">
            <a:xfrm rot="16200000">
              <a:off x="1893411" y="4300306"/>
              <a:ext cx="111042" cy="24742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42430" name="Group 49"/>
            <p:cNvGrpSpPr>
              <a:grpSpLocks/>
            </p:cNvGrpSpPr>
            <p:nvPr/>
          </p:nvGrpSpPr>
          <p:grpSpPr bwMode="auto">
            <a:xfrm>
              <a:off x="1046480" y="3962400"/>
              <a:ext cx="936071" cy="761428"/>
              <a:chOff x="-44" y="1473"/>
              <a:chExt cx="981" cy="1105"/>
            </a:xfrm>
          </p:grpSpPr>
          <p:pic>
            <p:nvPicPr>
              <p:cNvPr id="142431" name="Picture 50"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2432"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98" name="Text Box 4"/>
          <p:cNvSpPr txBox="1">
            <a:spLocks noChangeArrowheads="1"/>
          </p:cNvSpPr>
          <p:nvPr/>
        </p:nvSpPr>
        <p:spPr bwMode="auto">
          <a:xfrm>
            <a:off x="4206195" y="4218213"/>
            <a:ext cx="376237"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50181" name="Text Box 21"/>
          <p:cNvSpPr txBox="1">
            <a:spLocks noChangeArrowheads="1"/>
          </p:cNvSpPr>
          <p:nvPr/>
        </p:nvSpPr>
        <p:spPr bwMode="auto">
          <a:xfrm>
            <a:off x="3850595" y="5215163"/>
            <a:ext cx="15430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1A-23-F9-CD-06-9B</a:t>
            </a:r>
          </a:p>
        </p:txBody>
      </p:sp>
      <p:sp>
        <p:nvSpPr>
          <p:cNvPr id="50182" name="Text Box 22"/>
          <p:cNvSpPr txBox="1">
            <a:spLocks noChangeArrowheads="1"/>
          </p:cNvSpPr>
          <p:nvPr/>
        </p:nvSpPr>
        <p:spPr bwMode="auto">
          <a:xfrm>
            <a:off x="3998232" y="5042126"/>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222.222.222.220</a:t>
            </a:r>
          </a:p>
        </p:txBody>
      </p:sp>
      <p:grpSp>
        <p:nvGrpSpPr>
          <p:cNvPr id="142342" name="Group 23"/>
          <p:cNvGrpSpPr>
            <a:grpSpLocks/>
          </p:cNvGrpSpPr>
          <p:nvPr/>
        </p:nvGrpSpPr>
        <p:grpSpPr bwMode="auto">
          <a:xfrm>
            <a:off x="3026682" y="5631088"/>
            <a:ext cx="1541463" cy="449263"/>
            <a:chOff x="1934" y="2405"/>
            <a:chExt cx="971" cy="283"/>
          </a:xfrm>
        </p:grpSpPr>
        <p:sp>
          <p:nvSpPr>
            <p:cNvPr id="50268"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111.111.111.110</a:t>
              </a:r>
            </a:p>
          </p:txBody>
        </p:sp>
        <p:sp>
          <p:nvSpPr>
            <p:cNvPr id="50269"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E6-E9-00-17-BB-4B</a:t>
              </a:r>
            </a:p>
          </p:txBody>
        </p:sp>
      </p:grpSp>
      <p:sp>
        <p:nvSpPr>
          <p:cNvPr id="50184" name="Text Box 26"/>
          <p:cNvSpPr txBox="1">
            <a:spLocks noChangeArrowheads="1"/>
          </p:cNvSpPr>
          <p:nvPr/>
        </p:nvSpPr>
        <p:spPr bwMode="auto">
          <a:xfrm>
            <a:off x="934357" y="5873976"/>
            <a:ext cx="16271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CC-49-DE-D0-AB-7D</a:t>
            </a:r>
          </a:p>
        </p:txBody>
      </p:sp>
      <p:sp>
        <p:nvSpPr>
          <p:cNvPr id="50185" name="Text Box 27"/>
          <p:cNvSpPr txBox="1">
            <a:spLocks noChangeArrowheads="1"/>
          </p:cNvSpPr>
          <p:nvPr/>
        </p:nvSpPr>
        <p:spPr bwMode="auto">
          <a:xfrm>
            <a:off x="924832" y="5691413"/>
            <a:ext cx="13223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111.111.111.112</a:t>
            </a:r>
          </a:p>
        </p:txBody>
      </p:sp>
      <p:sp>
        <p:nvSpPr>
          <p:cNvPr id="50186" name="Text Box 30"/>
          <p:cNvSpPr txBox="1">
            <a:spLocks noChangeArrowheads="1"/>
          </p:cNvSpPr>
          <p:nvPr/>
        </p:nvSpPr>
        <p:spPr bwMode="auto">
          <a:xfrm>
            <a:off x="691470" y="4578576"/>
            <a:ext cx="132238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111.111.111.111</a:t>
            </a:r>
          </a:p>
        </p:txBody>
      </p:sp>
      <p:sp>
        <p:nvSpPr>
          <p:cNvPr id="50187" name="Text Box 33"/>
          <p:cNvSpPr txBox="1">
            <a:spLocks noChangeArrowheads="1"/>
          </p:cNvSpPr>
          <p:nvPr/>
        </p:nvSpPr>
        <p:spPr bwMode="auto">
          <a:xfrm>
            <a:off x="712107" y="4764313"/>
            <a:ext cx="15097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74-29-9C-E8-FF-55</a:t>
            </a:r>
          </a:p>
        </p:txBody>
      </p:sp>
      <p:sp>
        <p:nvSpPr>
          <p:cNvPr id="142347" name="Freeform 39"/>
          <p:cNvSpPr>
            <a:spLocks/>
          </p:cNvSpPr>
          <p:nvPr/>
        </p:nvSpPr>
        <p:spPr bwMode="auto">
          <a:xfrm>
            <a:off x="2347232" y="4273776"/>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50189" name="Line 40"/>
          <p:cNvSpPr>
            <a:spLocks noChangeShapeType="1"/>
          </p:cNvSpPr>
          <p:nvPr/>
        </p:nvSpPr>
        <p:spPr bwMode="auto">
          <a:xfrm>
            <a:off x="2044020" y="4253138"/>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190" name="Line 41"/>
          <p:cNvSpPr>
            <a:spLocks noChangeShapeType="1"/>
          </p:cNvSpPr>
          <p:nvPr/>
        </p:nvSpPr>
        <p:spPr bwMode="auto">
          <a:xfrm flipV="1">
            <a:off x="2167845" y="5197701"/>
            <a:ext cx="231775" cy="2555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191" name="Line 42"/>
          <p:cNvSpPr>
            <a:spLocks noChangeShapeType="1"/>
          </p:cNvSpPr>
          <p:nvPr/>
        </p:nvSpPr>
        <p:spPr bwMode="auto">
          <a:xfrm>
            <a:off x="3166382" y="4791301"/>
            <a:ext cx="58420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192" name="Line 44"/>
          <p:cNvSpPr>
            <a:spLocks noChangeShapeType="1"/>
          </p:cNvSpPr>
          <p:nvPr/>
        </p:nvSpPr>
        <p:spPr bwMode="auto">
          <a:xfrm flipV="1">
            <a:off x="2083707" y="5548538"/>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193" name="Line 45"/>
          <p:cNvSpPr>
            <a:spLocks noChangeShapeType="1"/>
          </p:cNvSpPr>
          <p:nvPr/>
        </p:nvSpPr>
        <p:spPr bwMode="auto">
          <a:xfrm flipH="1" flipV="1">
            <a:off x="1958295" y="4326163"/>
            <a:ext cx="0" cy="3984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194" name="Line 46"/>
          <p:cNvSpPr>
            <a:spLocks noChangeShapeType="1"/>
          </p:cNvSpPr>
          <p:nvPr/>
        </p:nvSpPr>
        <p:spPr bwMode="auto">
          <a:xfrm>
            <a:off x="3836307" y="4857976"/>
            <a:ext cx="0" cy="750887"/>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195" name="Line 47"/>
          <p:cNvSpPr>
            <a:spLocks noChangeShapeType="1"/>
          </p:cNvSpPr>
          <p:nvPr/>
        </p:nvSpPr>
        <p:spPr bwMode="auto">
          <a:xfrm flipH="1" flipV="1">
            <a:off x="4917395" y="4848451"/>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4" name="Text Box 58"/>
          <p:cNvSpPr txBox="1">
            <a:spLocks noChangeArrowheads="1"/>
          </p:cNvSpPr>
          <p:nvPr/>
        </p:nvSpPr>
        <p:spPr bwMode="auto">
          <a:xfrm>
            <a:off x="700995" y="3992788"/>
            <a:ext cx="39052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50197" name="Line 60"/>
          <p:cNvSpPr>
            <a:spLocks noChangeShapeType="1"/>
          </p:cNvSpPr>
          <p:nvPr/>
        </p:nvSpPr>
        <p:spPr bwMode="auto">
          <a:xfrm>
            <a:off x="5026932" y="4757963"/>
            <a:ext cx="11985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42357" name="Group 63"/>
          <p:cNvGrpSpPr>
            <a:grpSpLocks/>
          </p:cNvGrpSpPr>
          <p:nvPr/>
        </p:nvGrpSpPr>
        <p:grpSpPr bwMode="auto">
          <a:xfrm>
            <a:off x="7354207" y="4681763"/>
            <a:ext cx="1558925" cy="460375"/>
            <a:chOff x="4351" y="2786"/>
            <a:chExt cx="982" cy="290"/>
          </a:xfrm>
        </p:grpSpPr>
        <p:sp>
          <p:nvSpPr>
            <p:cNvPr id="50266"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222.222.222.222</a:t>
              </a:r>
            </a:p>
          </p:txBody>
        </p:sp>
        <p:sp>
          <p:nvSpPr>
            <p:cNvPr id="50267"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49-BD-D2-C7-56-2A</a:t>
              </a:r>
            </a:p>
          </p:txBody>
        </p:sp>
      </p:grpSp>
      <p:sp>
        <p:nvSpPr>
          <p:cNvPr id="50199" name="Line 67"/>
          <p:cNvSpPr>
            <a:spLocks noChangeShapeType="1"/>
          </p:cNvSpPr>
          <p:nvPr/>
        </p:nvSpPr>
        <p:spPr bwMode="auto">
          <a:xfrm flipV="1">
            <a:off x="6925582" y="4253138"/>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00" name="Line 68"/>
          <p:cNvSpPr>
            <a:spLocks noChangeShapeType="1"/>
          </p:cNvSpPr>
          <p:nvPr/>
        </p:nvSpPr>
        <p:spPr bwMode="auto">
          <a:xfrm flipH="1" flipV="1">
            <a:off x="7451045" y="4329338"/>
            <a:ext cx="11112" cy="3889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01" name="Text Box 71"/>
          <p:cNvSpPr txBox="1">
            <a:spLocks noChangeArrowheads="1"/>
          </p:cNvSpPr>
          <p:nvPr/>
        </p:nvSpPr>
        <p:spPr bwMode="auto">
          <a:xfrm>
            <a:off x="7055757" y="5648551"/>
            <a:ext cx="132238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222.222.222.221</a:t>
            </a:r>
          </a:p>
        </p:txBody>
      </p:sp>
      <p:sp>
        <p:nvSpPr>
          <p:cNvPr id="50202" name="Text Box 72"/>
          <p:cNvSpPr txBox="1">
            <a:spLocks noChangeArrowheads="1"/>
          </p:cNvSpPr>
          <p:nvPr/>
        </p:nvSpPr>
        <p:spPr bwMode="auto">
          <a:xfrm>
            <a:off x="7058932" y="5823176"/>
            <a:ext cx="150177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88-B2-2F-54-1A-0F</a:t>
            </a:r>
          </a:p>
        </p:txBody>
      </p:sp>
      <p:sp>
        <p:nvSpPr>
          <p:cNvPr id="50203" name="Line 73"/>
          <p:cNvSpPr>
            <a:spLocks noChangeShapeType="1"/>
          </p:cNvSpPr>
          <p:nvPr/>
        </p:nvSpPr>
        <p:spPr bwMode="auto">
          <a:xfrm flipH="1" flipV="1">
            <a:off x="6855732" y="5150076"/>
            <a:ext cx="254000" cy="2508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04" name="Line 74"/>
          <p:cNvSpPr>
            <a:spLocks noChangeShapeType="1"/>
          </p:cNvSpPr>
          <p:nvPr/>
        </p:nvSpPr>
        <p:spPr bwMode="auto">
          <a:xfrm flipH="1">
            <a:off x="7190695" y="5491388"/>
            <a:ext cx="4762" cy="20161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2364" name="Freeform 75"/>
          <p:cNvSpPr>
            <a:spLocks/>
          </p:cNvSpPr>
          <p:nvPr/>
        </p:nvSpPr>
        <p:spPr bwMode="auto">
          <a:xfrm>
            <a:off x="6185807" y="4276951"/>
            <a:ext cx="765175" cy="1081087"/>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4" name="Text Box 76"/>
          <p:cNvSpPr txBox="1">
            <a:spLocks noChangeArrowheads="1"/>
          </p:cNvSpPr>
          <p:nvPr/>
        </p:nvSpPr>
        <p:spPr bwMode="auto">
          <a:xfrm>
            <a:off x="8289245" y="3910238"/>
            <a:ext cx="357187"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142366" name="Group 124"/>
          <p:cNvGrpSpPr>
            <a:grpSpLocks/>
          </p:cNvGrpSpPr>
          <p:nvPr/>
        </p:nvGrpSpPr>
        <p:grpSpPr bwMode="auto">
          <a:xfrm>
            <a:off x="7160532" y="3870551"/>
            <a:ext cx="1009650" cy="854075"/>
            <a:chOff x="7179310" y="4033520"/>
            <a:chExt cx="1009650" cy="855028"/>
          </a:xfrm>
        </p:grpSpPr>
        <p:grpSp>
          <p:nvGrpSpPr>
            <p:cNvPr id="142421" name="Group 44"/>
            <p:cNvGrpSpPr>
              <a:grpSpLocks/>
            </p:cNvGrpSpPr>
            <p:nvPr/>
          </p:nvGrpSpPr>
          <p:grpSpPr bwMode="auto">
            <a:xfrm>
              <a:off x="7179310" y="4033520"/>
              <a:ext cx="1009650" cy="855028"/>
              <a:chOff x="-44" y="1473"/>
              <a:chExt cx="981" cy="1105"/>
            </a:xfrm>
          </p:grpSpPr>
          <p:pic>
            <p:nvPicPr>
              <p:cNvPr id="142423" name="Picture 45"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2424" name="Freeform 46"/>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44" name="Rectangle 43"/>
            <p:cNvSpPr>
              <a:spLocks noChangeArrowheads="1"/>
            </p:cNvSpPr>
            <p:nvPr/>
          </p:nvSpPr>
          <p:spPr bwMode="auto">
            <a:xfrm rot="16200000">
              <a:off x="7438796" y="4309366"/>
              <a:ext cx="127142"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42367" name="Group 125"/>
          <p:cNvGrpSpPr>
            <a:grpSpLocks/>
          </p:cNvGrpSpPr>
          <p:nvPr/>
        </p:nvGrpSpPr>
        <p:grpSpPr bwMode="auto">
          <a:xfrm>
            <a:off x="3739470" y="4551588"/>
            <a:ext cx="1292225" cy="425450"/>
            <a:chOff x="4011931" y="3379152"/>
            <a:chExt cx="1262062" cy="390207"/>
          </a:xfrm>
        </p:grpSpPr>
        <p:sp>
          <p:nvSpPr>
            <p:cNvPr id="132" name="Rectangle 43"/>
            <p:cNvSpPr>
              <a:spLocks noChangeArrowheads="1"/>
            </p:cNvSpPr>
            <p:nvPr/>
          </p:nvSpPr>
          <p:spPr bwMode="auto">
            <a:xfrm rot="16200000">
              <a:off x="5112252" y="3476577"/>
              <a:ext cx="128128"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42411" name="Group 1185"/>
            <p:cNvGrpSpPr>
              <a:grpSpLocks/>
            </p:cNvGrpSpPr>
            <p:nvPr/>
          </p:nvGrpSpPr>
          <p:grpSpPr bwMode="auto">
            <a:xfrm>
              <a:off x="4197985" y="3379152"/>
              <a:ext cx="892175" cy="390207"/>
              <a:chOff x="4650" y="1129"/>
              <a:chExt cx="246" cy="95"/>
            </a:xfrm>
          </p:grpSpPr>
          <p:sp>
            <p:nvSpPr>
              <p:cNvPr id="14241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14241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14241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142416" name="Group 1189"/>
              <p:cNvGrpSpPr>
                <a:grpSpLocks/>
              </p:cNvGrpSpPr>
              <p:nvPr/>
            </p:nvGrpSpPr>
            <p:grpSpPr bwMode="auto">
              <a:xfrm>
                <a:off x="4699" y="1145"/>
                <a:ext cx="138" cy="29"/>
                <a:chOff x="2468" y="1332"/>
                <a:chExt cx="310" cy="60"/>
              </a:xfrm>
            </p:grpSpPr>
            <p:sp>
              <p:nvSpPr>
                <p:cNvPr id="142419"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2420"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50258"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0259"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134" name="Rectangle 43"/>
            <p:cNvSpPr>
              <a:spLocks noChangeArrowheads="1"/>
            </p:cNvSpPr>
            <p:nvPr/>
          </p:nvSpPr>
          <p:spPr bwMode="auto">
            <a:xfrm rot="16200000">
              <a:off x="4046274" y="3486041"/>
              <a:ext cx="126671"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42368" name="Group 126"/>
          <p:cNvGrpSpPr>
            <a:grpSpLocks/>
          </p:cNvGrpSpPr>
          <p:nvPr/>
        </p:nvGrpSpPr>
        <p:grpSpPr bwMode="auto">
          <a:xfrm>
            <a:off x="1464582" y="5150076"/>
            <a:ext cx="701675" cy="517525"/>
            <a:chOff x="1046480" y="3962400"/>
            <a:chExt cx="1026163" cy="761428"/>
          </a:xfrm>
        </p:grpSpPr>
        <p:sp>
          <p:nvSpPr>
            <p:cNvPr id="128" name="Rectangle 48"/>
            <p:cNvSpPr>
              <a:spLocks noChangeArrowheads="1"/>
            </p:cNvSpPr>
            <p:nvPr/>
          </p:nvSpPr>
          <p:spPr bwMode="auto">
            <a:xfrm rot="16200000">
              <a:off x="1893548" y="4299487"/>
              <a:ext cx="109776" cy="248414"/>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42407" name="Group 49"/>
            <p:cNvGrpSpPr>
              <a:grpSpLocks/>
            </p:cNvGrpSpPr>
            <p:nvPr/>
          </p:nvGrpSpPr>
          <p:grpSpPr bwMode="auto">
            <a:xfrm>
              <a:off x="1046480" y="3962400"/>
              <a:ext cx="936071" cy="761428"/>
              <a:chOff x="-44" y="1473"/>
              <a:chExt cx="981" cy="1105"/>
            </a:xfrm>
          </p:grpSpPr>
          <p:pic>
            <p:nvPicPr>
              <p:cNvPr id="142408" name="Picture 50"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2409"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50213" name="Rectangle 60"/>
          <p:cNvSpPr>
            <a:spLocks noChangeArrowheads="1"/>
          </p:cNvSpPr>
          <p:nvPr/>
        </p:nvSpPr>
        <p:spPr bwMode="auto">
          <a:xfrm>
            <a:off x="706438" y="1084263"/>
            <a:ext cx="7772400" cy="55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R forwards datagram with IP source A, destination B </a:t>
            </a:r>
          </a:p>
        </p:txBody>
      </p:sp>
      <p:sp>
        <p:nvSpPr>
          <p:cNvPr id="50214" name="Rectangle 61"/>
          <p:cNvSpPr>
            <a:spLocks noChangeArrowheads="1"/>
          </p:cNvSpPr>
          <p:nvPr/>
        </p:nvSpPr>
        <p:spPr bwMode="auto">
          <a:xfrm>
            <a:off x="700995" y="1405164"/>
            <a:ext cx="7772400" cy="72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R creates link-layer frame with B's MAC address as dest, frame contains A-to-B IP datagram</a:t>
            </a:r>
            <a:endParaRPr lang="en-US" sz="2800" i="0" dirty="0">
              <a:latin typeface="Gill Sans MT" charset="0"/>
              <a:cs typeface="+mn-cs"/>
            </a:endParaRPr>
          </a:p>
        </p:txBody>
      </p:sp>
      <p:sp>
        <p:nvSpPr>
          <p:cNvPr id="723007" name="AutoShape 63"/>
          <p:cNvSpPr>
            <a:spLocks noChangeArrowheads="1"/>
          </p:cNvSpPr>
          <p:nvPr/>
        </p:nvSpPr>
        <p:spPr bwMode="auto">
          <a:xfrm>
            <a:off x="6701745" y="2733901"/>
            <a:ext cx="314325" cy="792162"/>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42375" name="Group 64"/>
          <p:cNvGrpSpPr>
            <a:grpSpLocks/>
          </p:cNvGrpSpPr>
          <p:nvPr/>
        </p:nvGrpSpPr>
        <p:grpSpPr bwMode="auto">
          <a:xfrm>
            <a:off x="6208032" y="2290988"/>
            <a:ext cx="2011363" cy="760413"/>
            <a:chOff x="1197" y="1665"/>
            <a:chExt cx="1267" cy="479"/>
          </a:xfrm>
        </p:grpSpPr>
        <p:grpSp>
          <p:nvGrpSpPr>
            <p:cNvPr id="142401" name="Group 65"/>
            <p:cNvGrpSpPr>
              <a:grpSpLocks/>
            </p:cNvGrpSpPr>
            <p:nvPr/>
          </p:nvGrpSpPr>
          <p:grpSpPr bwMode="auto">
            <a:xfrm>
              <a:off x="1231" y="1990"/>
              <a:ext cx="691" cy="154"/>
              <a:chOff x="1231" y="1990"/>
              <a:chExt cx="691" cy="154"/>
            </a:xfrm>
          </p:grpSpPr>
          <p:sp>
            <p:nvSpPr>
              <p:cNvPr id="50244" name="Rectangle 66"/>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0245" name="Line 67"/>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46" name="Line 68"/>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50243" name="Text Box 69"/>
            <p:cNvSpPr txBox="1">
              <a:spLocks noChangeArrowheads="1"/>
            </p:cNvSpPr>
            <p:nvPr/>
          </p:nvSpPr>
          <p:spPr bwMode="auto">
            <a:xfrm>
              <a:off x="1197" y="1665"/>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IP src: 111.111.111.111</a:t>
              </a:r>
            </a:p>
            <a:p>
              <a:pPr>
                <a:defRPr/>
              </a:pPr>
              <a:r>
                <a:rPr lang="en-US" sz="1200" i="0" dirty="0" smtClean="0">
                  <a:latin typeface="Arial" charset="0"/>
                  <a:cs typeface="+mn-cs"/>
                </a:rPr>
                <a:t>   IP dest: 222.222.222.222</a:t>
              </a:r>
            </a:p>
          </p:txBody>
        </p:sp>
      </p:grpSp>
      <p:grpSp>
        <p:nvGrpSpPr>
          <p:cNvPr id="142376" name="Group 70"/>
          <p:cNvGrpSpPr>
            <a:grpSpLocks/>
          </p:cNvGrpSpPr>
          <p:nvPr/>
        </p:nvGrpSpPr>
        <p:grpSpPr bwMode="auto">
          <a:xfrm>
            <a:off x="6331857" y="2541813"/>
            <a:ext cx="146050" cy="385763"/>
            <a:chOff x="1272" y="1762"/>
            <a:chExt cx="92" cy="243"/>
          </a:xfrm>
        </p:grpSpPr>
        <p:sp>
          <p:nvSpPr>
            <p:cNvPr id="50240" name="Line 71"/>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41" name="Line 72"/>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23017" name="Group 73"/>
          <p:cNvGrpSpPr>
            <a:grpSpLocks/>
          </p:cNvGrpSpPr>
          <p:nvPr/>
        </p:nvGrpSpPr>
        <p:grpSpPr bwMode="auto">
          <a:xfrm>
            <a:off x="5782582" y="1883001"/>
            <a:ext cx="2428876" cy="1519237"/>
            <a:chOff x="931" y="1414"/>
            <a:chExt cx="1530" cy="957"/>
          </a:xfrm>
        </p:grpSpPr>
        <p:sp>
          <p:nvSpPr>
            <p:cNvPr id="50228" name="Text Box 74"/>
            <p:cNvSpPr txBox="1">
              <a:spLocks noChangeArrowheads="1"/>
            </p:cNvSpPr>
            <p:nvPr/>
          </p:nvSpPr>
          <p:spPr bwMode="auto">
            <a:xfrm>
              <a:off x="931" y="1414"/>
              <a:ext cx="1530"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cs typeface="+mn-cs"/>
                </a:rPr>
                <a:t>MAC src: </a:t>
              </a:r>
              <a:r>
                <a:rPr lang="en-US" sz="1200" i="0" dirty="0" smtClean="0">
                  <a:solidFill>
                    <a:srgbClr val="FF0000"/>
                  </a:solidFill>
                  <a:latin typeface="Arial" charset="0"/>
                  <a:cs typeface="+mn-cs"/>
                </a:rPr>
                <a:t>1A-23-F9-CD-06-9B</a:t>
              </a:r>
            </a:p>
            <a:p>
              <a:pPr>
                <a:defRPr/>
              </a:pPr>
              <a:r>
                <a:rPr lang="en-US" sz="1200" i="0" dirty="0" smtClean="0">
                  <a:latin typeface="Arial" charset="0"/>
                  <a:cs typeface="+mn-cs"/>
                </a:rPr>
                <a:t>  MAC dest: </a:t>
              </a:r>
              <a:r>
                <a:rPr lang="en-US" sz="1200" i="0" dirty="0" smtClean="0">
                  <a:solidFill>
                    <a:srgbClr val="FF0000"/>
                  </a:solidFill>
                  <a:latin typeface="Arial" charset="0"/>
                  <a:cs typeface="+mn-cs"/>
                </a:rPr>
                <a:t>49-BD-D2-C7-56-2A</a:t>
              </a:r>
            </a:p>
            <a:p>
              <a:pPr>
                <a:defRPr/>
              </a:pPr>
              <a:endParaRPr lang="en-US" sz="1200" i="0" dirty="0" smtClean="0">
                <a:solidFill>
                  <a:srgbClr val="FF0000"/>
                </a:solidFill>
                <a:latin typeface="Arial" charset="0"/>
                <a:cs typeface="+mn-cs"/>
              </a:endParaRPr>
            </a:p>
          </p:txBody>
        </p:sp>
        <p:grpSp>
          <p:nvGrpSpPr>
            <p:cNvPr id="142388" name="Group 75"/>
            <p:cNvGrpSpPr>
              <a:grpSpLocks/>
            </p:cNvGrpSpPr>
            <p:nvPr/>
          </p:nvGrpSpPr>
          <p:grpSpPr bwMode="auto">
            <a:xfrm>
              <a:off x="981" y="2182"/>
              <a:ext cx="1049" cy="189"/>
              <a:chOff x="2829" y="2040"/>
              <a:chExt cx="1049" cy="189"/>
            </a:xfrm>
          </p:grpSpPr>
          <p:sp>
            <p:nvSpPr>
              <p:cNvPr id="50234" name="Rectangle 76"/>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0235" name="Rectangle 77"/>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0236" name="Line 78"/>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37" name="Line 79"/>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38" name="Line 80"/>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39" name="Line 81"/>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50230" name="Line 82"/>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31" name="Line 83"/>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32" name="Line 84"/>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33" name="Line 85"/>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42378" name="Group 92"/>
          <p:cNvGrpSpPr>
            <a:grpSpLocks/>
          </p:cNvGrpSpPr>
          <p:nvPr/>
        </p:nvGrpSpPr>
        <p:grpSpPr bwMode="auto">
          <a:xfrm>
            <a:off x="8043182" y="2314801"/>
            <a:ext cx="928688" cy="1954212"/>
            <a:chOff x="250" y="1380"/>
            <a:chExt cx="585" cy="1231"/>
          </a:xfrm>
        </p:grpSpPr>
        <p:sp>
          <p:nvSpPr>
            <p:cNvPr id="142380" name="Freeform 93"/>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50222" name="Rectangle 94"/>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0223" name="Text Box 95"/>
            <p:cNvSpPr txBox="1">
              <a:spLocks noChangeArrowheads="1"/>
            </p:cNvSpPr>
            <p:nvPr/>
          </p:nvSpPr>
          <p:spPr bwMode="auto">
            <a:xfrm>
              <a:off x="413" y="1380"/>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cs typeface="+mn-cs"/>
              </a:endParaRPr>
            </a:p>
            <a:p>
              <a:pPr algn="ctr">
                <a:defRPr/>
              </a:pPr>
              <a:endParaRPr lang="en-US" sz="1600" i="0" dirty="0" smtClean="0">
                <a:latin typeface="Arial" charset="0"/>
                <a:cs typeface="+mn-cs"/>
              </a:endParaRPr>
            </a:p>
            <a:p>
              <a:pPr algn="ctr">
                <a:defRPr/>
              </a:pPr>
              <a:r>
                <a:rPr lang="en-US" sz="1600" i="0" dirty="0" smtClean="0">
                  <a:latin typeface="Arial" charset="0"/>
                  <a:cs typeface="+mn-cs"/>
                </a:rPr>
                <a:t>IP</a:t>
              </a:r>
            </a:p>
            <a:p>
              <a:pPr algn="ctr">
                <a:defRPr/>
              </a:pPr>
              <a:r>
                <a:rPr lang="en-US" sz="1600" i="0" dirty="0" smtClean="0">
                  <a:latin typeface="Arial" charset="0"/>
                  <a:cs typeface="+mn-cs"/>
                </a:rPr>
                <a:t>Eth</a:t>
              </a:r>
            </a:p>
            <a:p>
              <a:pPr algn="ctr">
                <a:defRPr/>
              </a:pPr>
              <a:r>
                <a:rPr lang="en-US" sz="1600" i="0" dirty="0" smtClean="0">
                  <a:latin typeface="Arial" charset="0"/>
                  <a:cs typeface="+mn-cs"/>
                </a:rPr>
                <a:t>Phy</a:t>
              </a:r>
            </a:p>
          </p:txBody>
        </p:sp>
        <p:sp>
          <p:nvSpPr>
            <p:cNvPr id="50224" name="Line 96"/>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25" name="Line 97"/>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26" name="Line 98"/>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227" name="Line 99"/>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pic>
        <p:nvPicPr>
          <p:cNvPr id="142379" name="Picture 15"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338" y="783430"/>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Slide Number Placeholder 5"/>
          <p:cNvSpPr>
            <a:spLocks noGrp="1"/>
          </p:cNvSpPr>
          <p:nvPr>
            <p:ph type="sldNum" sz="quarter" idx="12"/>
          </p:nvPr>
        </p:nvSpPr>
        <p:spPr>
          <a:xfrm>
            <a:off x="8456154" y="6522365"/>
            <a:ext cx="548655"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6</a:t>
            </a:r>
            <a:r>
              <a:rPr lang="en-US" sz="1200" dirty="0" smtClean="0">
                <a:latin typeface="Tahoma" charset="0"/>
              </a:rPr>
              <a:t>-</a:t>
            </a:r>
            <a:fld id="{8E8C6E93-DF5B-BC4B-80F9-500DED1EEDCC}" type="slidenum">
              <a:rPr lang="en-US" sz="1200">
                <a:latin typeface="Tahoma" charset="0"/>
              </a:rPr>
              <a:pPr/>
              <a:t>45</a:t>
            </a:fld>
            <a:endParaRPr lang="en-US" sz="1200" dirty="0">
              <a:latin typeface="Tahoma" charset="0"/>
            </a:endParaRPr>
          </a:p>
        </p:txBody>
      </p:sp>
      <p:sp>
        <p:nvSpPr>
          <p:cNvPr id="103" name="Footer Placeholder 2"/>
          <p:cNvSpPr>
            <a:spLocks noGrp="1"/>
          </p:cNvSpPr>
          <p:nvPr>
            <p:ph type="ftr" sz="quarter" idx="11"/>
          </p:nvPr>
        </p:nvSpPr>
        <p:spPr>
          <a:xfrm>
            <a:off x="6375496" y="6521551"/>
            <a:ext cx="2177473" cy="24154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smtClean="0">
                <a:solidFill>
                  <a:srgbClr val="000000"/>
                </a:solidFill>
                <a:latin typeface="Tahoma" charset="0"/>
                <a:cs typeface="Arial" charset="0"/>
              </a:rPr>
              <a:t>Link Layer and LANs</a:t>
            </a:r>
            <a:endParaRPr lang="en-US" sz="1200" dirty="0">
              <a:solidFill>
                <a:srgbClr val="000000"/>
              </a:solidFill>
              <a:latin typeface="Tahoma" charset="0"/>
              <a:cs typeface="Arial" charset="0"/>
            </a:endParaRPr>
          </a:p>
        </p:txBody>
      </p:sp>
      <p:sp>
        <p:nvSpPr>
          <p:cNvPr id="104" name="TextBox 1"/>
          <p:cNvSpPr txBox="1">
            <a:spLocks noChangeArrowheads="1"/>
          </p:cNvSpPr>
          <p:nvPr/>
        </p:nvSpPr>
        <p:spPr bwMode="auto">
          <a:xfrm>
            <a:off x="339826" y="6271334"/>
            <a:ext cx="4507165" cy="444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0000"/>
              </a:lnSpc>
            </a:pPr>
            <a:r>
              <a:rPr lang="en-US" sz="1400" dirty="0" smtClean="0"/>
              <a:t>* Check </a:t>
            </a:r>
            <a:r>
              <a:rPr lang="en-US" sz="1400" dirty="0"/>
              <a:t>out the online interactive exercises for more </a:t>
            </a:r>
            <a:r>
              <a:rPr lang="en-US" sz="1400" dirty="0" smtClean="0"/>
              <a:t>examples: h</a:t>
            </a:r>
            <a:r>
              <a:rPr lang="en-US" sz="1200" dirty="0" smtClean="0"/>
              <a:t>ttp</a:t>
            </a:r>
            <a:r>
              <a:rPr lang="en-US" sz="1200" dirty="0"/>
              <a:t>://gaia.cs.umass.edu/kurose_ross/interactive/</a:t>
            </a:r>
          </a:p>
        </p:txBody>
      </p:sp>
      <p:sp>
        <p:nvSpPr>
          <p:cNvPr id="106" name="Rectangle 3"/>
          <p:cNvSpPr>
            <a:spLocks noGrp="1" noChangeArrowheads="1"/>
          </p:cNvSpPr>
          <p:nvPr>
            <p:ph type="title"/>
          </p:nvPr>
        </p:nvSpPr>
        <p:spPr>
          <a:xfrm>
            <a:off x="387350" y="239430"/>
            <a:ext cx="8397875" cy="762087"/>
          </a:xfrm>
        </p:spPr>
        <p:txBody>
          <a:bodyPr/>
          <a:lstStyle/>
          <a:p>
            <a:pPr>
              <a:defRPr/>
            </a:pPr>
            <a:r>
              <a:rPr lang="en-US" sz="2400" dirty="0">
                <a:latin typeface="Gill Sans MT" charset="0"/>
                <a:cs typeface="+mj-cs"/>
              </a:rPr>
              <a:t>Addressing: routing to another LAN or ARP in Layer 3 network or Proxy ARP</a:t>
            </a:r>
            <a:br>
              <a:rPr lang="en-US" sz="2400" dirty="0">
                <a:latin typeface="Gill Sans MT" charset="0"/>
                <a:cs typeface="+mj-cs"/>
              </a:rPr>
            </a:br>
            <a:endParaRPr lang="en-US" sz="2400" dirty="0">
              <a:latin typeface="Gill Sans MT" charset="0"/>
              <a:cs typeface="+mj-cs"/>
            </a:endParaRPr>
          </a:p>
        </p:txBody>
      </p:sp>
    </p:spTree>
    <p:extLst>
      <p:ext uri="{BB962C8B-B14F-4D97-AF65-F5344CB8AC3E}">
        <p14:creationId xmlns:p14="http://schemas.microsoft.com/office/powerpoint/2010/main" val="119366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723017"/>
                                        </p:tgtEl>
                                      </p:cBhvr>
                                    </p:animEffect>
                                    <p:set>
                                      <p:cBhvr>
                                        <p:cTn id="7" dur="1" fill="hold">
                                          <p:stCondLst>
                                            <p:cond delay="499"/>
                                          </p:stCondLst>
                                        </p:cTn>
                                        <p:tgtEl>
                                          <p:spTgt spid="723017"/>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23007"/>
                                        </p:tgtEl>
                                      </p:cBhvr>
                                    </p:animEffect>
                                    <p:set>
                                      <p:cBhvr>
                                        <p:cTn id="10" dur="1" fill="hold">
                                          <p:stCondLst>
                                            <p:cond delay="499"/>
                                          </p:stCondLst>
                                        </p:cTn>
                                        <p:tgtEl>
                                          <p:spTgt spid="7230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00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46</a:t>
            </a:fld>
            <a:endParaRPr lang="en-US" dirty="0"/>
          </a:p>
        </p:txBody>
      </p:sp>
      <p:pic>
        <p:nvPicPr>
          <p:cNvPr id="3074" name="Picture 2" descr="topology2.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3609" y="228599"/>
            <a:ext cx="6626468" cy="62579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Grp="1" noChangeArrowheads="1"/>
          </p:cNvSpPr>
          <p:nvPr>
            <p:ph type="title"/>
          </p:nvPr>
        </p:nvSpPr>
        <p:spPr>
          <a:xfrm>
            <a:off x="6893169" y="1675490"/>
            <a:ext cx="2106429" cy="3591102"/>
          </a:xfrm>
        </p:spPr>
        <p:txBody>
          <a:bodyPr/>
          <a:lstStyle/>
          <a:p>
            <a:pPr>
              <a:defRPr/>
            </a:pPr>
            <a:r>
              <a:rPr lang="en-US" sz="2400" dirty="0">
                <a:latin typeface="Gill Sans MT" charset="0"/>
                <a:cs typeface="+mj-cs"/>
              </a:rPr>
              <a:t>Addressing: routing to another </a:t>
            </a:r>
            <a:r>
              <a:rPr lang="en-US" sz="2400" dirty="0" smtClean="0">
                <a:latin typeface="Gill Sans MT" charset="0"/>
                <a:cs typeface="+mj-cs"/>
              </a:rPr>
              <a:t>LAN or ARP in Layer 3 network</a:t>
            </a:r>
            <a:br>
              <a:rPr lang="en-US" sz="2400" dirty="0" smtClean="0">
                <a:latin typeface="Gill Sans MT" charset="0"/>
                <a:cs typeface="+mj-cs"/>
              </a:rPr>
            </a:br>
            <a:r>
              <a:rPr lang="en-US" sz="2400" dirty="0">
                <a:latin typeface="Gill Sans MT" charset="0"/>
                <a:cs typeface="+mj-cs"/>
              </a:rPr>
              <a:t/>
            </a:r>
            <a:br>
              <a:rPr lang="en-US" sz="2400" dirty="0">
                <a:latin typeface="Gill Sans MT" charset="0"/>
                <a:cs typeface="+mj-cs"/>
              </a:rPr>
            </a:br>
            <a:r>
              <a:rPr lang="en-US" sz="2400" dirty="0" smtClean="0">
                <a:latin typeface="Gill Sans MT" charset="0"/>
                <a:cs typeface="+mj-cs"/>
              </a:rPr>
              <a:t>or</a:t>
            </a:r>
            <a:br>
              <a:rPr lang="en-US" sz="2400" dirty="0" smtClean="0">
                <a:latin typeface="Gill Sans MT" charset="0"/>
                <a:cs typeface="+mj-cs"/>
              </a:rPr>
            </a:br>
            <a:r>
              <a:rPr lang="en-US" sz="2400" dirty="0" err="1" smtClean="0">
                <a:latin typeface="Gill Sans MT" charset="0"/>
                <a:cs typeface="+mj-cs"/>
              </a:rPr>
              <a:t>ProxyARP</a:t>
            </a:r>
            <a:endParaRPr lang="en-US" sz="2400" dirty="0">
              <a:latin typeface="Gill Sans MT" charset="0"/>
              <a:cs typeface="+mj-cs"/>
            </a:endParaRPr>
          </a:p>
        </p:txBody>
      </p:sp>
    </p:spTree>
    <p:extLst>
      <p:ext uri="{BB962C8B-B14F-4D97-AF65-F5344CB8AC3E}">
        <p14:creationId xmlns:p14="http://schemas.microsoft.com/office/powerpoint/2010/main" val="29961030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74" y="439615"/>
            <a:ext cx="8286017" cy="5635870"/>
          </a:xfrm>
        </p:spPr>
        <p:txBody>
          <a:bodyPr/>
          <a:lstStyle/>
          <a:p>
            <a:pPr algn="just"/>
            <a:r>
              <a:rPr lang="en-US" sz="2000" b="1" dirty="0"/>
              <a:t>CASE-1:</a:t>
            </a:r>
            <a:r>
              <a:rPr lang="en-US" sz="2000" dirty="0"/>
              <a:t> The sender is a host and wants to send a packet to another host on the same network.</a:t>
            </a:r>
          </a:p>
          <a:p>
            <a:pPr lvl="1" algn="just"/>
            <a:r>
              <a:rPr lang="en-US" sz="2000" dirty="0"/>
              <a:t>Use ARP to find another host’s physical </a:t>
            </a:r>
            <a:r>
              <a:rPr lang="en-US" sz="2000" dirty="0" smtClean="0"/>
              <a:t>address</a:t>
            </a:r>
          </a:p>
          <a:p>
            <a:pPr lvl="1" algn="just"/>
            <a:endParaRPr lang="en-US" sz="2000" dirty="0"/>
          </a:p>
          <a:p>
            <a:pPr algn="just"/>
            <a:r>
              <a:rPr lang="en-US" sz="2000" b="1" dirty="0"/>
              <a:t>CASE-2:</a:t>
            </a:r>
            <a:r>
              <a:rPr lang="en-US" sz="2000" dirty="0"/>
              <a:t> The sender is a host and wants to send a packet to another host on another network. </a:t>
            </a:r>
          </a:p>
          <a:p>
            <a:pPr lvl="1" algn="just"/>
            <a:r>
              <a:rPr lang="en-US" sz="2000" dirty="0"/>
              <a:t>The sender looks at its routing table.</a:t>
            </a:r>
          </a:p>
          <a:p>
            <a:pPr lvl="1" algn="just"/>
            <a:r>
              <a:rPr lang="en-US" sz="2000" dirty="0"/>
              <a:t>Find the IP address of the next-hop (router) for this destination.</a:t>
            </a:r>
          </a:p>
          <a:p>
            <a:pPr lvl="1" algn="just"/>
            <a:r>
              <a:rPr lang="en-US" sz="2000" dirty="0"/>
              <a:t>Use ARP to find the router’s physical </a:t>
            </a:r>
            <a:r>
              <a:rPr lang="en-US" sz="2000" dirty="0" smtClean="0"/>
              <a:t>address</a:t>
            </a:r>
          </a:p>
          <a:p>
            <a:pPr lvl="1" algn="just"/>
            <a:endParaRPr lang="en-US" sz="2000" dirty="0"/>
          </a:p>
          <a:p>
            <a:pPr algn="just"/>
            <a:r>
              <a:rPr lang="en-US" sz="2000" b="1" dirty="0"/>
              <a:t>CASE-3:</a:t>
            </a:r>
            <a:r>
              <a:rPr lang="en-US" sz="2000" dirty="0"/>
              <a:t> the sender is a router and received a datagram destined for a host on another network. </a:t>
            </a:r>
          </a:p>
          <a:p>
            <a:pPr lvl="1" algn="just"/>
            <a:r>
              <a:rPr lang="en-US" sz="2000" dirty="0"/>
              <a:t>The router checks its routing table.</a:t>
            </a:r>
          </a:p>
          <a:p>
            <a:pPr lvl="1" algn="just"/>
            <a:r>
              <a:rPr lang="en-US" sz="2000" dirty="0"/>
              <a:t>Find the IP address of the next router.</a:t>
            </a:r>
          </a:p>
          <a:p>
            <a:pPr lvl="1" algn="just"/>
            <a:r>
              <a:rPr lang="en-US" sz="2000" dirty="0"/>
              <a:t>Use ARP to find the next router’s physical address</a:t>
            </a:r>
            <a:r>
              <a:rPr lang="en-US" sz="2000" dirty="0" smtClean="0"/>
              <a:t>.</a:t>
            </a:r>
          </a:p>
          <a:p>
            <a:pPr lvl="1" algn="just"/>
            <a:endParaRPr lang="en-US" sz="2000" dirty="0"/>
          </a:p>
          <a:p>
            <a:pPr algn="just"/>
            <a:r>
              <a:rPr lang="en-US" sz="2000" b="1" dirty="0"/>
              <a:t>CASE-4:</a:t>
            </a:r>
            <a:r>
              <a:rPr lang="en-US" sz="2000" dirty="0"/>
              <a:t> The sender is a router that has received a datagram destined for a host in the same network. </a:t>
            </a:r>
          </a:p>
          <a:p>
            <a:pPr lvl="1" algn="just"/>
            <a:r>
              <a:rPr lang="en-US" sz="2000" dirty="0"/>
              <a:t>Use ARP to find this host’s physical address.</a:t>
            </a:r>
          </a:p>
          <a:p>
            <a:pPr algn="just"/>
            <a:endParaRPr lang="en-IN" sz="20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47</a:t>
            </a:fld>
            <a:endParaRPr lang="en-US" dirty="0"/>
          </a:p>
        </p:txBody>
      </p:sp>
      <p:grpSp>
        <p:nvGrpSpPr>
          <p:cNvPr id="6" name="Group 125"/>
          <p:cNvGrpSpPr>
            <a:grpSpLocks/>
          </p:cNvGrpSpPr>
          <p:nvPr/>
        </p:nvGrpSpPr>
        <p:grpSpPr bwMode="auto">
          <a:xfrm>
            <a:off x="5940955" y="4151489"/>
            <a:ext cx="931319" cy="425450"/>
            <a:chOff x="4011931" y="3379152"/>
            <a:chExt cx="1262062" cy="390207"/>
          </a:xfrm>
        </p:grpSpPr>
        <p:sp>
          <p:nvSpPr>
            <p:cNvPr id="7" name="Rectangle 43"/>
            <p:cNvSpPr>
              <a:spLocks noChangeArrowheads="1"/>
            </p:cNvSpPr>
            <p:nvPr/>
          </p:nvSpPr>
          <p:spPr bwMode="auto">
            <a:xfrm rot="16200000">
              <a:off x="5112252" y="3476577"/>
              <a:ext cx="128128"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8" name="Group 1185"/>
            <p:cNvGrpSpPr>
              <a:grpSpLocks/>
            </p:cNvGrpSpPr>
            <p:nvPr/>
          </p:nvGrpSpPr>
          <p:grpSpPr bwMode="auto">
            <a:xfrm>
              <a:off x="4197985" y="3379152"/>
              <a:ext cx="892175" cy="390207"/>
              <a:chOff x="4650" y="1129"/>
              <a:chExt cx="246" cy="95"/>
            </a:xfrm>
          </p:grpSpPr>
          <p:sp>
            <p:nvSpPr>
              <p:cNvPr id="1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1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1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13" name="Group 1189"/>
              <p:cNvGrpSpPr>
                <a:grpSpLocks/>
              </p:cNvGrpSpPr>
              <p:nvPr/>
            </p:nvGrpSpPr>
            <p:grpSpPr bwMode="auto">
              <a:xfrm>
                <a:off x="4699" y="1145"/>
                <a:ext cx="138" cy="29"/>
                <a:chOff x="2468" y="1332"/>
                <a:chExt cx="310" cy="60"/>
              </a:xfrm>
            </p:grpSpPr>
            <p:sp>
              <p:nvSpPr>
                <p:cNvPr id="16"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4"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9" name="Rectangle 43"/>
            <p:cNvSpPr>
              <a:spLocks noChangeArrowheads="1"/>
            </p:cNvSpPr>
            <p:nvPr/>
          </p:nvSpPr>
          <p:spPr bwMode="auto">
            <a:xfrm rot="16200000">
              <a:off x="4046274" y="3486041"/>
              <a:ext cx="126671"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8" name="Group 125"/>
          <p:cNvGrpSpPr>
            <a:grpSpLocks/>
          </p:cNvGrpSpPr>
          <p:nvPr/>
        </p:nvGrpSpPr>
        <p:grpSpPr bwMode="auto">
          <a:xfrm>
            <a:off x="7515497" y="4133576"/>
            <a:ext cx="880211" cy="425450"/>
            <a:chOff x="4011931" y="3379152"/>
            <a:chExt cx="1262062" cy="390207"/>
          </a:xfrm>
        </p:grpSpPr>
        <p:sp>
          <p:nvSpPr>
            <p:cNvPr id="19" name="Rectangle 43"/>
            <p:cNvSpPr>
              <a:spLocks noChangeArrowheads="1"/>
            </p:cNvSpPr>
            <p:nvPr/>
          </p:nvSpPr>
          <p:spPr bwMode="auto">
            <a:xfrm rot="16200000">
              <a:off x="5112252" y="3476577"/>
              <a:ext cx="128128"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20" name="Group 1185"/>
            <p:cNvGrpSpPr>
              <a:grpSpLocks/>
            </p:cNvGrpSpPr>
            <p:nvPr/>
          </p:nvGrpSpPr>
          <p:grpSpPr bwMode="auto">
            <a:xfrm>
              <a:off x="4197985" y="3379152"/>
              <a:ext cx="892175" cy="390207"/>
              <a:chOff x="4650" y="1129"/>
              <a:chExt cx="246" cy="95"/>
            </a:xfrm>
          </p:grpSpPr>
          <p:sp>
            <p:nvSpPr>
              <p:cNvPr id="2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2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2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25" name="Group 1189"/>
              <p:cNvGrpSpPr>
                <a:grpSpLocks/>
              </p:cNvGrpSpPr>
              <p:nvPr/>
            </p:nvGrpSpPr>
            <p:grpSpPr bwMode="auto">
              <a:xfrm>
                <a:off x="4699" y="1145"/>
                <a:ext cx="138" cy="29"/>
                <a:chOff x="2468" y="1332"/>
                <a:chExt cx="310" cy="60"/>
              </a:xfrm>
            </p:grpSpPr>
            <p:sp>
              <p:nvSpPr>
                <p:cNvPr id="28"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26"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7"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1" name="Rectangle 43"/>
            <p:cNvSpPr>
              <a:spLocks noChangeArrowheads="1"/>
            </p:cNvSpPr>
            <p:nvPr/>
          </p:nvSpPr>
          <p:spPr bwMode="auto">
            <a:xfrm rot="16200000">
              <a:off x="4046274" y="3486041"/>
              <a:ext cx="126671"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35" name="Group 125"/>
          <p:cNvGrpSpPr>
            <a:grpSpLocks/>
          </p:cNvGrpSpPr>
          <p:nvPr/>
        </p:nvGrpSpPr>
        <p:grpSpPr bwMode="auto">
          <a:xfrm>
            <a:off x="7054618" y="2126751"/>
            <a:ext cx="931319" cy="425450"/>
            <a:chOff x="4011931" y="3379152"/>
            <a:chExt cx="1262062" cy="390207"/>
          </a:xfrm>
        </p:grpSpPr>
        <p:sp>
          <p:nvSpPr>
            <p:cNvPr id="36" name="Rectangle 43"/>
            <p:cNvSpPr>
              <a:spLocks noChangeArrowheads="1"/>
            </p:cNvSpPr>
            <p:nvPr/>
          </p:nvSpPr>
          <p:spPr bwMode="auto">
            <a:xfrm rot="16200000">
              <a:off x="5112252" y="3476577"/>
              <a:ext cx="128128"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37" name="Group 1185"/>
            <p:cNvGrpSpPr>
              <a:grpSpLocks/>
            </p:cNvGrpSpPr>
            <p:nvPr/>
          </p:nvGrpSpPr>
          <p:grpSpPr bwMode="auto">
            <a:xfrm>
              <a:off x="4197985" y="3379152"/>
              <a:ext cx="892175" cy="390207"/>
              <a:chOff x="4650" y="1129"/>
              <a:chExt cx="246" cy="95"/>
            </a:xfrm>
          </p:grpSpPr>
          <p:sp>
            <p:nvSpPr>
              <p:cNvPr id="3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4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4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42" name="Group 1189"/>
              <p:cNvGrpSpPr>
                <a:grpSpLocks/>
              </p:cNvGrpSpPr>
              <p:nvPr/>
            </p:nvGrpSpPr>
            <p:grpSpPr bwMode="auto">
              <a:xfrm>
                <a:off x="4699" y="1145"/>
                <a:ext cx="138" cy="29"/>
                <a:chOff x="2468" y="1332"/>
                <a:chExt cx="310" cy="60"/>
              </a:xfrm>
            </p:grpSpPr>
            <p:sp>
              <p:nvSpPr>
                <p:cNvPr id="45"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43"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4"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38" name="Rectangle 43"/>
            <p:cNvSpPr>
              <a:spLocks noChangeArrowheads="1"/>
            </p:cNvSpPr>
            <p:nvPr/>
          </p:nvSpPr>
          <p:spPr bwMode="auto">
            <a:xfrm rot="16200000">
              <a:off x="4046274" y="3486041"/>
              <a:ext cx="126671"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47" name="Group 96"/>
          <p:cNvGrpSpPr>
            <a:grpSpLocks/>
          </p:cNvGrpSpPr>
          <p:nvPr/>
        </p:nvGrpSpPr>
        <p:grpSpPr bwMode="auto">
          <a:xfrm>
            <a:off x="5587004" y="1949270"/>
            <a:ext cx="938310" cy="701475"/>
            <a:chOff x="1046480" y="3962400"/>
            <a:chExt cx="1026163" cy="761428"/>
          </a:xfrm>
        </p:grpSpPr>
        <p:sp>
          <p:nvSpPr>
            <p:cNvPr id="48" name="Rectangle 48"/>
            <p:cNvSpPr>
              <a:spLocks noChangeArrowheads="1"/>
            </p:cNvSpPr>
            <p:nvPr/>
          </p:nvSpPr>
          <p:spPr bwMode="auto">
            <a:xfrm rot="16200000">
              <a:off x="1893411" y="4300306"/>
              <a:ext cx="111042" cy="24742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9" name="Group 49"/>
            <p:cNvGrpSpPr>
              <a:grpSpLocks/>
            </p:cNvGrpSpPr>
            <p:nvPr/>
          </p:nvGrpSpPr>
          <p:grpSpPr bwMode="auto">
            <a:xfrm>
              <a:off x="1046480" y="3962400"/>
              <a:ext cx="936071" cy="761428"/>
              <a:chOff x="-44" y="1473"/>
              <a:chExt cx="981" cy="1105"/>
            </a:xfrm>
          </p:grpSpPr>
          <p:pic>
            <p:nvPicPr>
              <p:cNvPr id="50" name="Picture 50" descr="desktop_computer_stylized_mediu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52" name="Group 125"/>
          <p:cNvGrpSpPr>
            <a:grpSpLocks/>
          </p:cNvGrpSpPr>
          <p:nvPr/>
        </p:nvGrpSpPr>
        <p:grpSpPr bwMode="auto">
          <a:xfrm>
            <a:off x="6209389" y="5902145"/>
            <a:ext cx="931319" cy="425450"/>
            <a:chOff x="4011931" y="3379152"/>
            <a:chExt cx="1262062" cy="390207"/>
          </a:xfrm>
        </p:grpSpPr>
        <p:sp>
          <p:nvSpPr>
            <p:cNvPr id="53" name="Rectangle 43"/>
            <p:cNvSpPr>
              <a:spLocks noChangeArrowheads="1"/>
            </p:cNvSpPr>
            <p:nvPr/>
          </p:nvSpPr>
          <p:spPr bwMode="auto">
            <a:xfrm rot="16200000">
              <a:off x="5112252" y="3476577"/>
              <a:ext cx="128128"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54" name="Group 1185"/>
            <p:cNvGrpSpPr>
              <a:grpSpLocks/>
            </p:cNvGrpSpPr>
            <p:nvPr/>
          </p:nvGrpSpPr>
          <p:grpSpPr bwMode="auto">
            <a:xfrm>
              <a:off x="4197985" y="3379152"/>
              <a:ext cx="892175" cy="390207"/>
              <a:chOff x="4650" y="1129"/>
              <a:chExt cx="246" cy="95"/>
            </a:xfrm>
          </p:grpSpPr>
          <p:sp>
            <p:nvSpPr>
              <p:cNvPr id="5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5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5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59" name="Group 1189"/>
              <p:cNvGrpSpPr>
                <a:grpSpLocks/>
              </p:cNvGrpSpPr>
              <p:nvPr/>
            </p:nvGrpSpPr>
            <p:grpSpPr bwMode="auto">
              <a:xfrm>
                <a:off x="4699" y="1145"/>
                <a:ext cx="138" cy="29"/>
                <a:chOff x="2468" y="1332"/>
                <a:chExt cx="310" cy="60"/>
              </a:xfrm>
            </p:grpSpPr>
            <p:sp>
              <p:nvSpPr>
                <p:cNvPr id="62"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3"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60"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55" name="Rectangle 43"/>
            <p:cNvSpPr>
              <a:spLocks noChangeArrowheads="1"/>
            </p:cNvSpPr>
            <p:nvPr/>
          </p:nvSpPr>
          <p:spPr bwMode="auto">
            <a:xfrm rot="16200000">
              <a:off x="4046274" y="3486041"/>
              <a:ext cx="126671"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64" name="Group 96"/>
          <p:cNvGrpSpPr>
            <a:grpSpLocks/>
          </p:cNvGrpSpPr>
          <p:nvPr/>
        </p:nvGrpSpPr>
        <p:grpSpPr bwMode="auto">
          <a:xfrm>
            <a:off x="7378489" y="5735141"/>
            <a:ext cx="938310" cy="701475"/>
            <a:chOff x="1046480" y="3962400"/>
            <a:chExt cx="1026163" cy="761428"/>
          </a:xfrm>
        </p:grpSpPr>
        <p:sp>
          <p:nvSpPr>
            <p:cNvPr id="65" name="Rectangle 48"/>
            <p:cNvSpPr>
              <a:spLocks noChangeArrowheads="1"/>
            </p:cNvSpPr>
            <p:nvPr/>
          </p:nvSpPr>
          <p:spPr bwMode="auto">
            <a:xfrm rot="16200000">
              <a:off x="1893411" y="4300306"/>
              <a:ext cx="111042" cy="24742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66" name="Group 49"/>
            <p:cNvGrpSpPr>
              <a:grpSpLocks/>
            </p:cNvGrpSpPr>
            <p:nvPr/>
          </p:nvGrpSpPr>
          <p:grpSpPr bwMode="auto">
            <a:xfrm>
              <a:off x="1046480" y="3962400"/>
              <a:ext cx="936071" cy="761428"/>
              <a:chOff x="-44" y="1473"/>
              <a:chExt cx="981" cy="1105"/>
            </a:xfrm>
          </p:grpSpPr>
          <p:pic>
            <p:nvPicPr>
              <p:cNvPr id="67" name="Picture 50" descr="desktop_computer_stylized_mediu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 name="Freeform 51"/>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Tree>
    <p:extLst>
      <p:ext uri="{BB962C8B-B14F-4D97-AF65-F5344CB8AC3E}">
        <p14:creationId xmlns:p14="http://schemas.microsoft.com/office/powerpoint/2010/main" val="3126336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571500"/>
          </a:xfrm>
        </p:spPr>
        <p:txBody>
          <a:bodyPr/>
          <a:lstStyle/>
          <a:p>
            <a:r>
              <a:rPr lang="en-US" dirty="0"/>
              <a:t>entries of the ARP table</a:t>
            </a:r>
            <a:endParaRPr lang="en-IN"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48</a:t>
            </a:fld>
            <a:endParaRPr lang="en-US" dirty="0"/>
          </a:p>
        </p:txBody>
      </p:sp>
      <p:pic>
        <p:nvPicPr>
          <p:cNvPr id="6" name="Picture 5"/>
          <p:cNvPicPr>
            <a:picLocks noChangeAspect="1"/>
          </p:cNvPicPr>
          <p:nvPr/>
        </p:nvPicPr>
        <p:blipFill rotWithShape="1">
          <a:blip r:embed="rId2"/>
          <a:srcRect t="4080"/>
          <a:stretch/>
        </p:blipFill>
        <p:spPr>
          <a:xfrm>
            <a:off x="533400" y="846092"/>
            <a:ext cx="6003478" cy="5142956"/>
          </a:xfrm>
          <a:prstGeom prst="rect">
            <a:avLst/>
          </a:prstGeom>
        </p:spPr>
      </p:pic>
      <p:sp>
        <p:nvSpPr>
          <p:cNvPr id="3" name="Rectangle 2"/>
          <p:cNvSpPr/>
          <p:nvPr/>
        </p:nvSpPr>
        <p:spPr>
          <a:xfrm>
            <a:off x="609599" y="6035040"/>
            <a:ext cx="5712823" cy="369332"/>
          </a:xfrm>
          <a:prstGeom prst="rect">
            <a:avLst/>
          </a:prstGeom>
        </p:spPr>
        <p:txBody>
          <a:bodyPr wrap="square">
            <a:spAutoFit/>
          </a:bodyPr>
          <a:lstStyle/>
          <a:p>
            <a:r>
              <a:rPr lang="en-IN" dirty="0"/>
              <a:t>https://www.youtube.com/watch?v=P7TPh1WuzNI</a:t>
            </a:r>
          </a:p>
        </p:txBody>
      </p:sp>
    </p:spTree>
    <p:extLst>
      <p:ext uri="{BB962C8B-B14F-4D97-AF65-F5344CB8AC3E}">
        <p14:creationId xmlns:p14="http://schemas.microsoft.com/office/powerpoint/2010/main" val="67182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175" y="213779"/>
            <a:ext cx="8355623" cy="3260941"/>
          </a:xfrm>
        </p:spPr>
        <p:txBody>
          <a:bodyPr/>
          <a:lstStyle/>
          <a:p>
            <a:pPr marL="0" indent="0" algn="just">
              <a:buNone/>
            </a:pPr>
            <a:r>
              <a:rPr lang="en-US" sz="2000" b="1" dirty="0"/>
              <a:t>Reverse ARP (RARP) </a:t>
            </a:r>
            <a:r>
              <a:rPr lang="en-US" sz="1800" dirty="0"/>
              <a:t> </a:t>
            </a:r>
            <a:endParaRPr lang="en-US" sz="1800" dirty="0" smtClean="0"/>
          </a:p>
          <a:p>
            <a:pPr algn="just"/>
            <a:r>
              <a:rPr lang="en-US" sz="1800" dirty="0" smtClean="0"/>
              <a:t>It </a:t>
            </a:r>
            <a:r>
              <a:rPr lang="en-US" sz="1800" dirty="0"/>
              <a:t>is a networking protocol used by the client system in a local area network (LAN) to request </a:t>
            </a:r>
            <a:r>
              <a:rPr lang="en-US" sz="1800" dirty="0">
                <a:solidFill>
                  <a:srgbClr val="FF0000"/>
                </a:solidFill>
              </a:rPr>
              <a:t>its IPv4 address </a:t>
            </a:r>
            <a:r>
              <a:rPr lang="en-US" sz="1800" dirty="0"/>
              <a:t>from the ARP gateway router </a:t>
            </a:r>
            <a:r>
              <a:rPr lang="en-US" sz="1800" dirty="0" smtClean="0"/>
              <a:t>table/RARP server. </a:t>
            </a:r>
          </a:p>
          <a:p>
            <a:pPr algn="just"/>
            <a:r>
              <a:rPr lang="en-US" sz="1800" dirty="0" smtClean="0"/>
              <a:t>A </a:t>
            </a:r>
            <a:r>
              <a:rPr lang="en-US" sz="1800" dirty="0"/>
              <a:t>table is created by the network administrator in the gateway-router that is used to find out the MAC address to the corresponding IP address.</a:t>
            </a:r>
          </a:p>
          <a:p>
            <a:pPr algn="just"/>
            <a:r>
              <a:rPr lang="en-US" sz="1800" dirty="0"/>
              <a:t>When a new system is set up or any machine that has no memory to store the IP address, then the user has to find the IP address of the device. The device sends a RARP broadcast packet, including its own MAC address in the address field of both the sender and the receiver hardware. </a:t>
            </a:r>
            <a:endParaRPr lang="en-US" sz="1800" dirty="0" smtClean="0"/>
          </a:p>
          <a:p>
            <a:pPr algn="just"/>
            <a:r>
              <a:rPr lang="en-US" sz="1800" dirty="0" smtClean="0"/>
              <a:t>A </a:t>
            </a:r>
            <a:r>
              <a:rPr lang="en-US" sz="1800" dirty="0"/>
              <a:t>host installed inside of the local network called the </a:t>
            </a:r>
            <a:r>
              <a:rPr lang="en-US" sz="1800" dirty="0">
                <a:solidFill>
                  <a:srgbClr val="FF0000"/>
                </a:solidFill>
              </a:rPr>
              <a:t>RARP-server</a:t>
            </a:r>
            <a:r>
              <a:rPr lang="en-US" sz="1800" dirty="0"/>
              <a:t> is prepared to respond to such type of broadcast packet. The RARP server is then trying to locate a </a:t>
            </a:r>
            <a:r>
              <a:rPr lang="en-US" sz="1800" dirty="0">
                <a:solidFill>
                  <a:srgbClr val="FF0000"/>
                </a:solidFill>
              </a:rPr>
              <a:t>mapping table entry in the IP to MAC address</a:t>
            </a:r>
            <a:r>
              <a:rPr lang="en-US" sz="1800" dirty="0"/>
              <a:t>. If any entry matches the item in the table, then </a:t>
            </a:r>
            <a:r>
              <a:rPr lang="en-US" sz="1800" dirty="0">
                <a:solidFill>
                  <a:srgbClr val="FF0000"/>
                </a:solidFill>
              </a:rPr>
              <a:t>the RARP server sends the response packet along with the IP address </a:t>
            </a:r>
            <a:r>
              <a:rPr lang="en-US" sz="1800" dirty="0"/>
              <a:t>to the requesting computer</a:t>
            </a:r>
            <a:r>
              <a:rPr lang="en-US" sz="1800" dirty="0" smtClean="0"/>
              <a:t>.</a:t>
            </a:r>
          </a:p>
          <a:p>
            <a:pPr algn="just"/>
            <a:endParaRPr lang="en-US" sz="1800" dirty="0"/>
          </a:p>
          <a:p>
            <a:pPr algn="just"/>
            <a:endParaRPr lang="en-IN" sz="18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49</a:t>
            </a:fld>
            <a:endParaRPr lang="en-US" dirty="0"/>
          </a:p>
        </p:txBody>
      </p:sp>
      <p:pic>
        <p:nvPicPr>
          <p:cNvPr id="1026" name="Picture 2" descr="RARP process flow"/>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2267" t="7575" r="12305" b="9575"/>
          <a:stretch/>
        </p:blipFill>
        <p:spPr bwMode="auto">
          <a:xfrm>
            <a:off x="3792855" y="3549559"/>
            <a:ext cx="4023360" cy="31655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8643" y="4005041"/>
            <a:ext cx="2895599" cy="1200329"/>
          </a:xfrm>
          <a:prstGeom prst="rect">
            <a:avLst/>
          </a:prstGeom>
        </p:spPr>
        <p:txBody>
          <a:bodyPr wrap="square">
            <a:spAutoFit/>
          </a:bodyPr>
          <a:lstStyle/>
          <a:p>
            <a:pPr algn="just"/>
            <a:r>
              <a:rPr lang="en-US" dirty="0">
                <a:latin typeface="Arial" panose="020B0604020202020204" pitchFamily="34" charset="0"/>
              </a:rPr>
              <a:t>RARP was used on </a:t>
            </a:r>
            <a:r>
              <a:rPr lang="en-US" u="sng" dirty="0">
                <a:latin typeface="Arial" panose="020B0604020202020204" pitchFamily="34" charset="0"/>
              </a:rPr>
              <a:t>Ethernet</a:t>
            </a:r>
            <a:r>
              <a:rPr lang="en-US" dirty="0">
                <a:latin typeface="Arial" panose="020B0604020202020204" pitchFamily="34" charset="0"/>
              </a:rPr>
              <a:t>, Fiber Distributed Data Interface and token ring LANs</a:t>
            </a:r>
            <a:endParaRPr lang="en-IN" dirty="0"/>
          </a:p>
        </p:txBody>
      </p:sp>
    </p:spTree>
    <p:extLst>
      <p:ext uri="{BB962C8B-B14F-4D97-AF65-F5344CB8AC3E}">
        <p14:creationId xmlns:p14="http://schemas.microsoft.com/office/powerpoint/2010/main" val="306378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612223"/>
          </a:xfrm>
        </p:spPr>
        <p:txBody>
          <a:bodyPr/>
          <a:lstStyle/>
          <a:p>
            <a:r>
              <a:rPr lang="en-IN" dirty="0"/>
              <a:t>IP Header Classes</a:t>
            </a:r>
          </a:p>
        </p:txBody>
      </p:sp>
      <p:sp>
        <p:nvSpPr>
          <p:cNvPr id="5" name="Footer Placeholder 4"/>
          <p:cNvSpPr>
            <a:spLocks noGrp="1"/>
          </p:cNvSpPr>
          <p:nvPr>
            <p:ph type="ftr" sz="quarter" idx="11"/>
          </p:nvPr>
        </p:nvSpPr>
        <p:spPr/>
        <p:txBody>
          <a:bodyPr/>
          <a:lstStyle/>
          <a:p>
            <a:pPr>
              <a:defRPr/>
            </a:pPr>
            <a:r>
              <a:rPr lang="en-US" smtClean="0"/>
              <a:t>Data Link Layer</a:t>
            </a:r>
            <a:endParaRPr lang="en-US" dirty="0"/>
          </a:p>
        </p:txBody>
      </p:sp>
      <p:sp>
        <p:nvSpPr>
          <p:cNvPr id="6" name="Slide Number Placeholder 5"/>
          <p:cNvSpPr>
            <a:spLocks noGrp="1"/>
          </p:cNvSpPr>
          <p:nvPr>
            <p:ph type="sldNum" sz="quarter" idx="12"/>
          </p:nvPr>
        </p:nvSpPr>
        <p:spPr/>
        <p:txBody>
          <a:bodyPr/>
          <a:lstStyle/>
          <a:p>
            <a:pPr>
              <a:defRPr/>
            </a:pPr>
            <a:r>
              <a:rPr lang="en-US" smtClean="0"/>
              <a:t>5-</a:t>
            </a:r>
            <a:fld id="{9AB7E571-4613-BD47-B8AF-E4769FE4BBE2}" type="slidenum">
              <a:rPr lang="en-US" smtClean="0"/>
              <a:pPr>
                <a:defRPr/>
              </a:pPr>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94258731"/>
              </p:ext>
            </p:extLst>
          </p:nvPr>
        </p:nvGraphicFramePr>
        <p:xfrm>
          <a:off x="252546" y="948693"/>
          <a:ext cx="8734698" cy="5766432"/>
        </p:xfrm>
        <a:graphic>
          <a:graphicData uri="http://schemas.openxmlformats.org/drawingml/2006/table">
            <a:tbl>
              <a:tblPr/>
              <a:tblGrid>
                <a:gridCol w="1247814">
                  <a:extLst>
                    <a:ext uri="{9D8B030D-6E8A-4147-A177-3AD203B41FA5}">
                      <a16:colId xmlns:a16="http://schemas.microsoft.com/office/drawing/2014/main" val="3477594991"/>
                    </a:ext>
                  </a:extLst>
                </a:gridCol>
                <a:gridCol w="1247814">
                  <a:extLst>
                    <a:ext uri="{9D8B030D-6E8A-4147-A177-3AD203B41FA5}">
                      <a16:colId xmlns:a16="http://schemas.microsoft.com/office/drawing/2014/main" val="3049431300"/>
                    </a:ext>
                  </a:extLst>
                </a:gridCol>
                <a:gridCol w="1247814">
                  <a:extLst>
                    <a:ext uri="{9D8B030D-6E8A-4147-A177-3AD203B41FA5}">
                      <a16:colId xmlns:a16="http://schemas.microsoft.com/office/drawing/2014/main" val="1179278064"/>
                    </a:ext>
                  </a:extLst>
                </a:gridCol>
                <a:gridCol w="1247814">
                  <a:extLst>
                    <a:ext uri="{9D8B030D-6E8A-4147-A177-3AD203B41FA5}">
                      <a16:colId xmlns:a16="http://schemas.microsoft.com/office/drawing/2014/main" val="2879320581"/>
                    </a:ext>
                  </a:extLst>
                </a:gridCol>
                <a:gridCol w="1247814">
                  <a:extLst>
                    <a:ext uri="{9D8B030D-6E8A-4147-A177-3AD203B41FA5}">
                      <a16:colId xmlns:a16="http://schemas.microsoft.com/office/drawing/2014/main" val="3510365469"/>
                    </a:ext>
                  </a:extLst>
                </a:gridCol>
                <a:gridCol w="1247814">
                  <a:extLst>
                    <a:ext uri="{9D8B030D-6E8A-4147-A177-3AD203B41FA5}">
                      <a16:colId xmlns:a16="http://schemas.microsoft.com/office/drawing/2014/main" val="3996110411"/>
                    </a:ext>
                  </a:extLst>
                </a:gridCol>
                <a:gridCol w="1247814">
                  <a:extLst>
                    <a:ext uri="{9D8B030D-6E8A-4147-A177-3AD203B41FA5}">
                      <a16:colId xmlns:a16="http://schemas.microsoft.com/office/drawing/2014/main" val="3611152094"/>
                    </a:ext>
                  </a:extLst>
                </a:gridCol>
              </a:tblGrid>
              <a:tr h="641680">
                <a:tc>
                  <a:txBody>
                    <a:bodyPr/>
                    <a:lstStyle/>
                    <a:p>
                      <a:pPr algn="l"/>
                      <a:r>
                        <a:rPr lang="en-IN" sz="1600" b="1">
                          <a:effectLst/>
                        </a:rPr>
                        <a:t>Class</a:t>
                      </a:r>
                      <a:endParaRPr lang="en-IN" sz="1600">
                        <a:effectLst/>
                      </a:endParaRPr>
                    </a:p>
                  </a:txBody>
                  <a:tcPr marL="39728" marR="39728" marT="19864" marB="19864"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b="1">
                          <a:effectLst/>
                        </a:rPr>
                        <a:t>Address Range</a:t>
                      </a:r>
                      <a:endParaRPr lang="en-IN" sz="1600">
                        <a:effectLst/>
                      </a:endParaRPr>
                    </a:p>
                  </a:txBody>
                  <a:tcPr marL="39728" marR="39728" marT="19864" marB="19864"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b="1" dirty="0">
                          <a:effectLst/>
                        </a:rPr>
                        <a:t>Subnet masking</a:t>
                      </a:r>
                      <a:endParaRPr lang="en-IN" sz="1600" dirty="0">
                        <a:effectLst/>
                      </a:endParaRPr>
                    </a:p>
                  </a:txBody>
                  <a:tcPr marL="39728" marR="39728" marT="19864" marB="19864"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b="1">
                          <a:effectLst/>
                        </a:rPr>
                        <a:t>Example IP</a:t>
                      </a:r>
                      <a:endParaRPr lang="en-IN" sz="1600">
                        <a:effectLst/>
                      </a:endParaRPr>
                    </a:p>
                  </a:txBody>
                  <a:tcPr marL="39728" marR="39728" marT="19864" marB="19864"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b="1">
                          <a:effectLst/>
                        </a:rPr>
                        <a:t>Leading bits</a:t>
                      </a:r>
                      <a:endParaRPr lang="en-IN" sz="1600">
                        <a:effectLst/>
                      </a:endParaRPr>
                    </a:p>
                  </a:txBody>
                  <a:tcPr marL="39728" marR="39728" marT="19864" marB="19864"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b="1" dirty="0">
                          <a:effectLst/>
                        </a:rPr>
                        <a:t>Max number of networks</a:t>
                      </a:r>
                      <a:endParaRPr lang="en-IN" sz="1600" dirty="0">
                        <a:effectLst/>
                      </a:endParaRPr>
                    </a:p>
                  </a:txBody>
                  <a:tcPr marL="39728" marR="39728" marT="19864" marB="19864"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b="1">
                          <a:effectLst/>
                        </a:rPr>
                        <a:t>Application</a:t>
                      </a:r>
                      <a:endParaRPr lang="en-IN" sz="1600">
                        <a:effectLst/>
                      </a:endParaRPr>
                    </a:p>
                  </a:txBody>
                  <a:tcPr marL="39728" marR="39728" marT="19864" marB="19864"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805972057"/>
                  </a:ext>
                </a:extLst>
              </a:tr>
              <a:tr h="641680">
                <a:tc>
                  <a:txBody>
                    <a:bodyPr/>
                    <a:lstStyle/>
                    <a:p>
                      <a:r>
                        <a:rPr lang="en-IN" sz="1600" dirty="0" smtClean="0">
                          <a:effectLst/>
                        </a:rPr>
                        <a:t>Class </a:t>
                      </a:r>
                      <a:r>
                        <a:rPr lang="en-IN" sz="1600" dirty="0">
                          <a:effectLst/>
                        </a:rPr>
                        <a:t>A</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dirty="0">
                          <a:effectLst/>
                        </a:rPr>
                        <a:t>1 to 126</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dirty="0">
                          <a:effectLst/>
                        </a:rPr>
                        <a:t>255.0.0.0</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1.1.1.1</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8</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dirty="0">
                          <a:effectLst/>
                        </a:rPr>
                        <a:t>128</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Used for large number of hosts.</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151345508"/>
                  </a:ext>
                </a:extLst>
              </a:tr>
              <a:tr h="641680">
                <a:tc>
                  <a:txBody>
                    <a:bodyPr/>
                    <a:lstStyle/>
                    <a:p>
                      <a:r>
                        <a:rPr lang="en-IN" sz="1600" dirty="0" smtClean="0">
                          <a:effectLst/>
                        </a:rPr>
                        <a:t>Class </a:t>
                      </a:r>
                      <a:r>
                        <a:rPr lang="en-IN" sz="1600" dirty="0">
                          <a:effectLst/>
                        </a:rPr>
                        <a:t>B</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128 to 191</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255.255.0.0</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128.1.1.1</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16</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16384</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Used for medium size network.</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840889627"/>
                  </a:ext>
                </a:extLst>
              </a:tr>
              <a:tr h="641680">
                <a:tc>
                  <a:txBody>
                    <a:bodyPr/>
                    <a:lstStyle/>
                    <a:p>
                      <a:r>
                        <a:rPr lang="en-IN" sz="1600" dirty="0" smtClean="0">
                          <a:effectLst/>
                        </a:rPr>
                        <a:t>Class </a:t>
                      </a:r>
                      <a:r>
                        <a:rPr lang="en-IN" sz="1600" dirty="0">
                          <a:effectLst/>
                        </a:rPr>
                        <a:t>C</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192 to 223</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255.255.255.0</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192.1.11.</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24</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2097157</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Used for local area network.</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28695112"/>
                  </a:ext>
                </a:extLst>
              </a:tr>
              <a:tr h="438805">
                <a:tc>
                  <a:txBody>
                    <a:bodyPr/>
                    <a:lstStyle/>
                    <a:p>
                      <a:r>
                        <a:rPr lang="en-IN" sz="1600" dirty="0" smtClean="0">
                          <a:effectLst/>
                        </a:rPr>
                        <a:t> </a:t>
                      </a:r>
                      <a:r>
                        <a:rPr lang="en-IN" sz="1600" dirty="0">
                          <a:effectLst/>
                        </a:rPr>
                        <a:t>Class D</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224 to 239</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NA</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NA</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NA</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NA</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rPr>
                        <a:t>Reserve for multi-tasking.</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16575032"/>
                  </a:ext>
                </a:extLst>
              </a:tr>
              <a:tr h="1047431">
                <a:tc>
                  <a:txBody>
                    <a:bodyPr/>
                    <a:lstStyle/>
                    <a:p>
                      <a:r>
                        <a:rPr lang="en-IN" sz="1600" dirty="0" smtClean="0">
                          <a:effectLst/>
                        </a:rPr>
                        <a:t>Class </a:t>
                      </a:r>
                      <a:r>
                        <a:rPr lang="en-IN" sz="1600" dirty="0">
                          <a:effectLst/>
                        </a:rPr>
                        <a:t>E</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240 to 254</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NA</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NA</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NA</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NA</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dirty="0">
                          <a:effectLst/>
                        </a:rPr>
                        <a:t>This class is reserved for research and Development Purposes.</a:t>
                      </a:r>
                    </a:p>
                  </a:txBody>
                  <a:tcPr marL="39728" marR="39728" marT="19864" marB="19864"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203879657"/>
                  </a:ext>
                </a:extLst>
              </a:tr>
              <a:tr h="1024672">
                <a:tc gridSpan="7">
                  <a:txBody>
                    <a:bodyPr/>
                    <a:lstStyle/>
                    <a:p>
                      <a:r>
                        <a:rPr lang="en-US" sz="1600" dirty="0" smtClean="0">
                          <a:effectLst/>
                        </a:rPr>
                        <a:t>127 is not used.</a:t>
                      </a:r>
                      <a:endParaRPr lang="en-IN" sz="1600" dirty="0">
                        <a:effectLst/>
                      </a:endParaRPr>
                    </a:p>
                  </a:txBody>
                  <a:tcPr marL="39728" marR="39728" marT="19864" marB="19864"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hMerge="1">
                  <a:txBody>
                    <a:bodyPr/>
                    <a:lstStyle/>
                    <a:p>
                      <a:endParaRPr lang="en-IN" sz="1600" dirty="0">
                        <a:effectLst/>
                      </a:endParaRPr>
                    </a:p>
                  </a:txBody>
                  <a:tcPr marL="39728" marR="39728" marT="19864" marB="19864"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hMerge="1">
                  <a:txBody>
                    <a:bodyPr/>
                    <a:lstStyle/>
                    <a:p>
                      <a:endParaRPr lang="en-IN" sz="1600" dirty="0">
                        <a:effectLst/>
                      </a:endParaRPr>
                    </a:p>
                  </a:txBody>
                  <a:tcPr marL="39728" marR="39728" marT="19864" marB="19864"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hMerge="1">
                  <a:txBody>
                    <a:bodyPr/>
                    <a:lstStyle/>
                    <a:p>
                      <a:endParaRPr lang="en-IN" sz="1600" dirty="0">
                        <a:effectLst/>
                      </a:endParaRPr>
                    </a:p>
                  </a:txBody>
                  <a:tcPr marL="39728" marR="39728" marT="19864" marB="19864"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hMerge="1">
                  <a:txBody>
                    <a:bodyPr/>
                    <a:lstStyle/>
                    <a:p>
                      <a:endParaRPr lang="en-IN" sz="1600" dirty="0">
                        <a:effectLst/>
                      </a:endParaRPr>
                    </a:p>
                  </a:txBody>
                  <a:tcPr marL="39728" marR="39728" marT="19864" marB="19864"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hMerge="1">
                  <a:txBody>
                    <a:bodyPr/>
                    <a:lstStyle/>
                    <a:p>
                      <a:endParaRPr lang="en-IN" sz="1600" dirty="0">
                        <a:effectLst/>
                      </a:endParaRPr>
                    </a:p>
                  </a:txBody>
                  <a:tcPr marL="39728" marR="39728" marT="19864" marB="19864"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hMerge="1">
                  <a:txBody>
                    <a:bodyPr/>
                    <a:lstStyle/>
                    <a:p>
                      <a:endParaRPr lang="en-US" sz="1600" dirty="0">
                        <a:effectLst/>
                      </a:endParaRPr>
                    </a:p>
                  </a:txBody>
                  <a:tcPr marL="39728" marR="39728" marT="19864" marB="19864"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326709516"/>
                  </a:ext>
                </a:extLst>
              </a:tr>
            </a:tbl>
          </a:graphicData>
        </a:graphic>
      </p:graphicFrame>
    </p:spTree>
    <p:extLst>
      <p:ext uri="{BB962C8B-B14F-4D97-AF65-F5344CB8AC3E}">
        <p14:creationId xmlns:p14="http://schemas.microsoft.com/office/powerpoint/2010/main" val="14631669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75" y="346165"/>
            <a:ext cx="8238036" cy="5619205"/>
          </a:xfrm>
        </p:spPr>
        <p:txBody>
          <a:bodyPr/>
          <a:lstStyle/>
          <a:p>
            <a:pPr marL="0" indent="0" algn="just">
              <a:buNone/>
            </a:pPr>
            <a:r>
              <a:rPr lang="en-US" sz="2400" b="1" dirty="0"/>
              <a:t>Inverse ARP (</a:t>
            </a:r>
            <a:r>
              <a:rPr lang="en-US" sz="2400" b="1" dirty="0" err="1"/>
              <a:t>InARP</a:t>
            </a:r>
            <a:r>
              <a:rPr lang="en-US" sz="2400" b="1" dirty="0"/>
              <a:t>) -</a:t>
            </a:r>
            <a:r>
              <a:rPr lang="en-US" sz="2400" dirty="0"/>
              <a:t> </a:t>
            </a:r>
          </a:p>
          <a:p>
            <a:pPr algn="just"/>
            <a:r>
              <a:rPr lang="en-US" sz="2400" dirty="0"/>
              <a:t>Inverse ARP is inverse of the ARP, and it is used to find the IP addresses of the nodes from the data link layer addresses. </a:t>
            </a:r>
            <a:endParaRPr lang="en-US" sz="2400" dirty="0" smtClean="0"/>
          </a:p>
          <a:p>
            <a:pPr algn="just"/>
            <a:endParaRPr lang="en-US" sz="2400" dirty="0" smtClean="0"/>
          </a:p>
          <a:p>
            <a:pPr algn="just"/>
            <a:r>
              <a:rPr lang="en-US" sz="2400" dirty="0" smtClean="0"/>
              <a:t>These </a:t>
            </a:r>
            <a:r>
              <a:rPr lang="en-US" sz="2400" dirty="0"/>
              <a:t>are mainly used for the frame relays, and ATM networks, where Layer 2 virtual circuit addressing are often acquired from Layer 2 signaling</a:t>
            </a:r>
            <a:r>
              <a:rPr lang="en-US" sz="2400" dirty="0" smtClean="0"/>
              <a:t>.</a:t>
            </a:r>
          </a:p>
          <a:p>
            <a:pPr algn="just"/>
            <a:endParaRPr lang="en-US" sz="2400" dirty="0"/>
          </a:p>
          <a:p>
            <a:pPr algn="just"/>
            <a:r>
              <a:rPr lang="en-US" sz="2400" dirty="0"/>
              <a:t>Reverse ARP is same as Inverse ARP however it was mainly used for device configuration</a:t>
            </a:r>
            <a:endParaRPr lang="en-US" sz="2400" dirty="0" smtClean="0"/>
          </a:p>
          <a:p>
            <a:pPr algn="just"/>
            <a:endParaRPr lang="en-US" sz="2400" dirty="0"/>
          </a:p>
          <a:p>
            <a:pPr marL="0" indent="0" algn="just">
              <a:buNone/>
            </a:pPr>
            <a:r>
              <a:rPr lang="en-US" sz="2400" b="1" dirty="0"/>
              <a:t>Proxy ARP</a:t>
            </a:r>
          </a:p>
          <a:p>
            <a:pPr algn="just"/>
            <a:r>
              <a:rPr lang="en-US" sz="2400" dirty="0"/>
              <a:t>Proxy ARP is a technique using which a proxy server on a given network answers the ARP queries for an IP address that is not on that network.</a:t>
            </a:r>
          </a:p>
          <a:p>
            <a:pPr algn="just"/>
            <a:endParaRPr lang="en-US" sz="2400" dirty="0"/>
          </a:p>
          <a:p>
            <a:pPr algn="just"/>
            <a:endParaRPr lang="en-IN" sz="24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50</a:t>
            </a:fld>
            <a:endParaRPr lang="en-US" dirty="0"/>
          </a:p>
        </p:txBody>
      </p:sp>
    </p:spTree>
    <p:extLst>
      <p:ext uri="{BB962C8B-B14F-4D97-AF65-F5344CB8AC3E}">
        <p14:creationId xmlns:p14="http://schemas.microsoft.com/office/powerpoint/2010/main" val="2409945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5867"/>
            <a:ext cx="7772400" cy="616131"/>
          </a:xfrm>
        </p:spPr>
        <p:txBody>
          <a:bodyPr/>
          <a:lstStyle/>
          <a:p>
            <a:r>
              <a:rPr lang="en-US" sz="3200" dirty="0"/>
              <a:t>Internet Control Message Protocol(ICMP)</a:t>
            </a:r>
            <a:endParaRPr lang="en-IN" sz="3200" dirty="0"/>
          </a:p>
        </p:txBody>
      </p:sp>
      <p:sp>
        <p:nvSpPr>
          <p:cNvPr id="3" name="Content Placeholder 2"/>
          <p:cNvSpPr>
            <a:spLocks noGrp="1"/>
          </p:cNvSpPr>
          <p:nvPr>
            <p:ph idx="1"/>
          </p:nvPr>
        </p:nvSpPr>
        <p:spPr>
          <a:xfrm>
            <a:off x="533400" y="743836"/>
            <a:ext cx="8053251" cy="2745377"/>
          </a:xfrm>
        </p:spPr>
        <p:txBody>
          <a:bodyPr/>
          <a:lstStyle/>
          <a:p>
            <a:pPr algn="just"/>
            <a:r>
              <a:rPr lang="en-US" sz="2000" dirty="0" smtClean="0"/>
              <a:t>ICMP </a:t>
            </a:r>
            <a:r>
              <a:rPr lang="en-US" sz="2000" dirty="0"/>
              <a:t>is used for </a:t>
            </a:r>
            <a:r>
              <a:rPr lang="en-US" sz="2000" dirty="0">
                <a:solidFill>
                  <a:srgbClr val="FF0000"/>
                </a:solidFill>
              </a:rPr>
              <a:t>reporting errors and management queries</a:t>
            </a:r>
            <a:r>
              <a:rPr lang="en-US" sz="2000" dirty="0"/>
              <a:t>. </a:t>
            </a:r>
            <a:endParaRPr lang="en-US" sz="2000" dirty="0" smtClean="0"/>
          </a:p>
          <a:p>
            <a:pPr algn="just"/>
            <a:endParaRPr lang="en-US" sz="2000" dirty="0"/>
          </a:p>
          <a:p>
            <a:pPr algn="just"/>
            <a:r>
              <a:rPr lang="en-US" sz="2000" dirty="0" smtClean="0"/>
              <a:t>It </a:t>
            </a:r>
            <a:r>
              <a:rPr lang="en-US" sz="2000" dirty="0"/>
              <a:t>is a supporting protocol and is used by networks devices like routers for sending error messages and operations information., e.g. the requested service is not available or that a host or router could not be </a:t>
            </a:r>
            <a:r>
              <a:rPr lang="en-US" sz="2000" dirty="0" smtClean="0"/>
              <a:t>reached.</a:t>
            </a:r>
          </a:p>
          <a:p>
            <a:pPr algn="just"/>
            <a:endParaRPr lang="en-US" sz="2000" dirty="0"/>
          </a:p>
          <a:p>
            <a:pPr algn="just"/>
            <a:r>
              <a:rPr lang="en-US" sz="2000" dirty="0"/>
              <a:t>Since IP does not have an inbuilt mechanism for sending error and control messages. It depends on Internet Control Message Protocol(ICMP) to provide an error control. </a:t>
            </a:r>
          </a:p>
          <a:p>
            <a:pPr algn="just"/>
            <a:endParaRPr lang="en-IN" sz="20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51</a:t>
            </a:fld>
            <a:endParaRPr lang="en-US" dirty="0"/>
          </a:p>
        </p:txBody>
      </p:sp>
      <p:pic>
        <p:nvPicPr>
          <p:cNvPr id="1026" name="Picture 2" descr="ICMP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3618140"/>
            <a:ext cx="6249505" cy="17115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0594" y="5237427"/>
            <a:ext cx="8682446" cy="1077218"/>
          </a:xfrm>
          <a:prstGeom prst="rect">
            <a:avLst/>
          </a:prstGeom>
        </p:spPr>
        <p:txBody>
          <a:bodyPr wrap="square">
            <a:spAutoFit/>
          </a:bodyPr>
          <a:lstStyle/>
          <a:p>
            <a:pPr marL="285750" indent="-285750" algn="just">
              <a:buFont typeface="Arial" panose="020B0604020202020204" pitchFamily="34" charset="0"/>
              <a:buChar char="•"/>
            </a:pPr>
            <a:r>
              <a:rPr lang="en-US" sz="1600" b="1" dirty="0">
                <a:solidFill>
                  <a:srgbClr val="000000"/>
                </a:solidFill>
                <a:latin typeface="inter-bold"/>
              </a:rPr>
              <a:t>Type:</a:t>
            </a:r>
            <a:r>
              <a:rPr lang="en-US" sz="1600" dirty="0">
                <a:solidFill>
                  <a:srgbClr val="000000"/>
                </a:solidFill>
                <a:latin typeface="inter-regular"/>
              </a:rPr>
              <a:t> It is an 8-bit field. It defines the ICMP message type. The values range from 0 to 127 are defined for ICMPv6, and the values from 128 to 255 are the informational messages.</a:t>
            </a:r>
          </a:p>
          <a:p>
            <a:pPr marL="285750" indent="-285750" algn="just">
              <a:buFont typeface="Arial" panose="020B0604020202020204" pitchFamily="34" charset="0"/>
              <a:buChar char="•"/>
            </a:pPr>
            <a:r>
              <a:rPr lang="en-US" sz="1600" b="1" dirty="0">
                <a:solidFill>
                  <a:srgbClr val="000000"/>
                </a:solidFill>
                <a:latin typeface="inter-bold"/>
              </a:rPr>
              <a:t>Code:</a:t>
            </a:r>
            <a:r>
              <a:rPr lang="en-US" sz="1600" dirty="0">
                <a:solidFill>
                  <a:srgbClr val="000000"/>
                </a:solidFill>
                <a:latin typeface="inter-regular"/>
              </a:rPr>
              <a:t> It is an 8-bit field that defines the subtype of the ICMP message</a:t>
            </a:r>
          </a:p>
          <a:p>
            <a:pPr marL="285750" indent="-285750" algn="just">
              <a:buFont typeface="Arial" panose="020B0604020202020204" pitchFamily="34" charset="0"/>
              <a:buChar char="•"/>
            </a:pPr>
            <a:r>
              <a:rPr lang="en-US" sz="1600" b="1" dirty="0">
                <a:solidFill>
                  <a:srgbClr val="000000"/>
                </a:solidFill>
                <a:latin typeface="inter-bold"/>
              </a:rPr>
              <a:t>Checksum:</a:t>
            </a:r>
            <a:r>
              <a:rPr lang="en-US" sz="1600" dirty="0">
                <a:solidFill>
                  <a:srgbClr val="000000"/>
                </a:solidFill>
                <a:latin typeface="inter-regular"/>
              </a:rPr>
              <a:t> It is a 16-bit field to detect whether the error exists in the message or not.</a:t>
            </a:r>
          </a:p>
        </p:txBody>
      </p:sp>
    </p:spTree>
    <p:extLst>
      <p:ext uri="{BB962C8B-B14F-4D97-AF65-F5344CB8AC3E}">
        <p14:creationId xmlns:p14="http://schemas.microsoft.com/office/powerpoint/2010/main" val="10730615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52</a:t>
            </a:fld>
            <a:endParaRPr lang="en-US" dirty="0"/>
          </a:p>
        </p:txBody>
      </p:sp>
      <p:pic>
        <p:nvPicPr>
          <p:cNvPr id="3074" name="Picture 2" descr="icmp-message-type-field-mean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021" y="381316"/>
            <a:ext cx="4799602" cy="6305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17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75" y="209982"/>
            <a:ext cx="7772400" cy="526941"/>
          </a:xfrm>
        </p:spPr>
        <p:txBody>
          <a:bodyPr/>
          <a:lstStyle/>
          <a:p>
            <a:pPr marL="0" indent="0">
              <a:buNone/>
            </a:pPr>
            <a:r>
              <a:rPr lang="en-US" dirty="0"/>
              <a:t>Types of Error Reporting messages</a:t>
            </a:r>
          </a:p>
          <a:p>
            <a:endParaRPr lang="en-IN"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53</a:t>
            </a:fld>
            <a:endParaRPr lang="en-US" dirty="0"/>
          </a:p>
        </p:txBody>
      </p:sp>
      <p:pic>
        <p:nvPicPr>
          <p:cNvPr id="2050" name="Picture 2" descr="ICMP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637" y="584879"/>
            <a:ext cx="5715000" cy="20574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3103" y="2559925"/>
            <a:ext cx="8610600" cy="2031325"/>
          </a:xfrm>
          <a:prstGeom prst="rect">
            <a:avLst/>
          </a:prstGeom>
        </p:spPr>
        <p:txBody>
          <a:bodyPr wrap="square">
            <a:spAutoFit/>
          </a:bodyPr>
          <a:lstStyle/>
          <a:p>
            <a:pPr algn="just"/>
            <a:r>
              <a:rPr lang="en-US" b="1" dirty="0">
                <a:solidFill>
                  <a:srgbClr val="273239"/>
                </a:solidFill>
                <a:latin typeface="urw-din"/>
              </a:rPr>
              <a:t>Source quench message </a:t>
            </a:r>
            <a:r>
              <a:rPr lang="en-US" b="1" dirty="0" smtClean="0">
                <a:solidFill>
                  <a:srgbClr val="273239"/>
                </a:solidFill>
                <a:latin typeface="urw-din"/>
              </a:rPr>
              <a:t>:</a:t>
            </a:r>
          </a:p>
          <a:p>
            <a:pPr algn="just"/>
            <a:r>
              <a:rPr lang="en-US" dirty="0"/>
              <a:t>ICMP provides </a:t>
            </a:r>
            <a:r>
              <a:rPr lang="en-US" dirty="0" smtClean="0">
                <a:solidFill>
                  <a:srgbClr val="FF0000"/>
                </a:solidFill>
              </a:rPr>
              <a:t>feedback about flow control and congestion</a:t>
            </a:r>
            <a:r>
              <a:rPr lang="en-US" dirty="0" smtClean="0"/>
              <a:t>, </a:t>
            </a:r>
            <a:r>
              <a:rPr lang="en-US" dirty="0"/>
              <a:t>i.e., source quench. Suppose the sender resends the packet at a higher rate, and the router is not able to handle the high data rate. To overcome such a situation, the router sends a source quench message to tell the sender to send the packet at a lower rate</a:t>
            </a:r>
            <a:r>
              <a:rPr lang="en-US" dirty="0" smtClean="0"/>
              <a:t>.</a:t>
            </a:r>
          </a:p>
          <a:p>
            <a:pPr algn="just"/>
            <a:r>
              <a:rPr lang="en-US" dirty="0"/>
              <a:t/>
            </a:r>
            <a:br>
              <a:rPr lang="en-US" dirty="0"/>
            </a:br>
            <a:endParaRPr lang="en-IN" dirty="0"/>
          </a:p>
        </p:txBody>
      </p:sp>
      <p:pic>
        <p:nvPicPr>
          <p:cNvPr id="2052" name="Picture 4" descr="https://media.geeksforgeeks.org/wp-content/uploads/1-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753" y="4010024"/>
            <a:ext cx="4943475"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4432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74" y="476794"/>
            <a:ext cx="8307705" cy="2457995"/>
          </a:xfrm>
        </p:spPr>
        <p:txBody>
          <a:bodyPr/>
          <a:lstStyle/>
          <a:p>
            <a:pPr algn="just"/>
            <a:r>
              <a:rPr lang="en-US" dirty="0"/>
              <a:t>When the congestion router is far away from the source the ICMP will </a:t>
            </a:r>
            <a:r>
              <a:rPr lang="en-US" dirty="0">
                <a:solidFill>
                  <a:srgbClr val="FF0000"/>
                </a:solidFill>
              </a:rPr>
              <a:t>send hop by hop source quench </a:t>
            </a:r>
            <a:r>
              <a:rPr lang="en-US" dirty="0"/>
              <a:t>message so that every router will reduce the speed of transmission. </a:t>
            </a:r>
          </a:p>
          <a:p>
            <a:pPr algn="just"/>
            <a:endParaRPr lang="en-IN"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54</a:t>
            </a:fld>
            <a:endParaRPr lang="en-US" dirty="0"/>
          </a:p>
        </p:txBody>
      </p:sp>
      <p:pic>
        <p:nvPicPr>
          <p:cNvPr id="4098" name="Picture 2" descr="https://media.geeksforgeeks.org/wp-content/uploads/2-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40" y="2338658"/>
            <a:ext cx="7924949" cy="287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5591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024" y="241664"/>
            <a:ext cx="8307432" cy="3616234"/>
          </a:xfrm>
        </p:spPr>
        <p:txBody>
          <a:bodyPr/>
          <a:lstStyle/>
          <a:p>
            <a:pPr marL="0" indent="0" algn="just">
              <a:buNone/>
            </a:pPr>
            <a:r>
              <a:rPr lang="en-US" sz="2400" b="1" dirty="0"/>
              <a:t>Parameter problem </a:t>
            </a:r>
            <a:r>
              <a:rPr lang="en-US" sz="2400" b="1" dirty="0" smtClean="0"/>
              <a:t>:</a:t>
            </a:r>
          </a:p>
          <a:p>
            <a:pPr marL="0" indent="0" algn="just">
              <a:buNone/>
            </a:pPr>
            <a:r>
              <a:rPr lang="en-US" sz="2400" dirty="0"/>
              <a:t/>
            </a:r>
            <a:br>
              <a:rPr lang="en-US" sz="2400" dirty="0"/>
            </a:br>
            <a:r>
              <a:rPr lang="en-US" sz="2400" dirty="0"/>
              <a:t>Whenever packets come to the router then the calculated </a:t>
            </a:r>
            <a:r>
              <a:rPr lang="en-US" sz="2400" dirty="0">
                <a:solidFill>
                  <a:srgbClr val="FF0000"/>
                </a:solidFill>
              </a:rPr>
              <a:t>header checksum </a:t>
            </a:r>
            <a:r>
              <a:rPr lang="en-US" sz="2400" dirty="0"/>
              <a:t>should be equal to the received header checksum then the only the packet is accepted by the router</a:t>
            </a:r>
            <a:r>
              <a:rPr lang="en-US" sz="2400" dirty="0" smtClean="0"/>
              <a:t>.</a:t>
            </a:r>
          </a:p>
          <a:p>
            <a:r>
              <a:rPr lang="en-US" sz="2400" dirty="0"/>
              <a:t>If there is a mismatch packet will be dropped by the router. </a:t>
            </a:r>
          </a:p>
          <a:p>
            <a:r>
              <a:rPr lang="en-US" sz="2400" dirty="0"/>
              <a:t>ICMP will take the source IP from the discarded packet and informs to the source by sending a parameter problem message.</a:t>
            </a:r>
          </a:p>
          <a:p>
            <a:pPr marL="0" indent="0" algn="just">
              <a:buNone/>
            </a:pPr>
            <a:endParaRPr lang="en-IN" sz="24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55</a:t>
            </a:fld>
            <a:endParaRPr lang="en-US" dirty="0"/>
          </a:p>
        </p:txBody>
      </p:sp>
      <p:pic>
        <p:nvPicPr>
          <p:cNvPr id="5122" name="Picture 2" descr="https://media.geeksforgeeks.org/wp-content/uploads/3-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83" y="3344091"/>
            <a:ext cx="5405845" cy="314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9700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564" y="241655"/>
            <a:ext cx="8192589" cy="2832463"/>
          </a:xfrm>
        </p:spPr>
        <p:txBody>
          <a:bodyPr/>
          <a:lstStyle/>
          <a:p>
            <a:pPr marL="0" indent="0" algn="just">
              <a:buNone/>
            </a:pPr>
            <a:r>
              <a:rPr lang="en-IN" b="1" dirty="0"/>
              <a:t>Time exceeded </a:t>
            </a:r>
            <a:r>
              <a:rPr lang="en-IN" b="1" dirty="0" smtClean="0"/>
              <a:t>message</a:t>
            </a:r>
          </a:p>
          <a:p>
            <a:pPr algn="just"/>
            <a:r>
              <a:rPr lang="en-US" dirty="0" smtClean="0"/>
              <a:t>When </a:t>
            </a:r>
            <a:r>
              <a:rPr lang="en-US" dirty="0"/>
              <a:t>some fragments are lost in a network then the holding fragment by the router will be dropped then ICMP will take the source IP from the discarded packet and informs the source, of </a:t>
            </a:r>
            <a:r>
              <a:rPr lang="en-US" dirty="0">
                <a:solidFill>
                  <a:srgbClr val="FF0000"/>
                </a:solidFill>
              </a:rPr>
              <a:t>discarded datagram due to time to live field reaches zero</a:t>
            </a:r>
            <a:r>
              <a:rPr lang="en-US" dirty="0"/>
              <a:t>, by sending time exceeded message</a:t>
            </a:r>
            <a:endParaRPr lang="en-IN"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56</a:t>
            </a:fld>
            <a:endParaRPr lang="en-US" dirty="0"/>
          </a:p>
        </p:txBody>
      </p:sp>
      <p:pic>
        <p:nvPicPr>
          <p:cNvPr id="6146" name="Picture 2" descr="https://media.geeksforgeeks.org/wp-content/uploads/4-30.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19485" y="3124200"/>
            <a:ext cx="508635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958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74" y="363583"/>
            <a:ext cx="8185785" cy="1561011"/>
          </a:xfrm>
        </p:spPr>
        <p:txBody>
          <a:bodyPr/>
          <a:lstStyle/>
          <a:p>
            <a:pPr marL="0" indent="0" algn="just">
              <a:buNone/>
            </a:pPr>
            <a:r>
              <a:rPr lang="en-US" b="1" dirty="0"/>
              <a:t>Destination un-reachable </a:t>
            </a:r>
            <a:r>
              <a:rPr lang="en-US" b="1" dirty="0" smtClean="0"/>
              <a:t>:</a:t>
            </a:r>
          </a:p>
          <a:p>
            <a:pPr marL="0" indent="0" algn="just">
              <a:buNone/>
            </a:pPr>
            <a:r>
              <a:rPr lang="en-US" dirty="0"/>
              <a:t/>
            </a:r>
            <a:br>
              <a:rPr lang="en-US" dirty="0"/>
            </a:br>
            <a:r>
              <a:rPr lang="en-US" dirty="0"/>
              <a:t>Destination unreachable is generated by the host or its inbound gateway to inform the client that the destination is unreachable for some reason</a:t>
            </a:r>
            <a:endParaRPr lang="en-IN"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57</a:t>
            </a:fld>
            <a:endParaRPr lang="en-US" dirty="0"/>
          </a:p>
        </p:txBody>
      </p:sp>
      <p:pic>
        <p:nvPicPr>
          <p:cNvPr id="7170" name="Picture 2" descr="https://media.geeksforgeeks.org/wp-content/uploads/5-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00" y="2435424"/>
            <a:ext cx="6630379" cy="27584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9574" y="5124085"/>
            <a:ext cx="8647611" cy="923330"/>
          </a:xfrm>
          <a:prstGeom prst="rect">
            <a:avLst/>
          </a:prstGeom>
        </p:spPr>
        <p:txBody>
          <a:bodyPr wrap="square">
            <a:spAutoFit/>
          </a:bodyPr>
          <a:lstStyle/>
          <a:p>
            <a:pPr algn="just"/>
            <a:r>
              <a:rPr lang="en-US" dirty="0">
                <a:solidFill>
                  <a:srgbClr val="273239"/>
                </a:solidFill>
                <a:latin typeface="urw-din"/>
              </a:rPr>
              <a:t>There is no necessary condition that the only the router gives the ICMP error message some time the destination host sends an ICMP error message when any type of failure (link failure, hardware failure, port failure, </a:t>
            </a:r>
            <a:r>
              <a:rPr lang="en-US" dirty="0" err="1">
                <a:solidFill>
                  <a:srgbClr val="273239"/>
                </a:solidFill>
                <a:latin typeface="urw-din"/>
              </a:rPr>
              <a:t>etc</a:t>
            </a:r>
            <a:r>
              <a:rPr lang="en-US" dirty="0">
                <a:solidFill>
                  <a:srgbClr val="273239"/>
                </a:solidFill>
                <a:latin typeface="urw-din"/>
              </a:rPr>
              <a:t>) happens in the network</a:t>
            </a:r>
            <a:endParaRPr lang="en-IN" dirty="0"/>
          </a:p>
        </p:txBody>
      </p:sp>
    </p:spTree>
    <p:extLst>
      <p:ext uri="{BB962C8B-B14F-4D97-AF65-F5344CB8AC3E}">
        <p14:creationId xmlns:p14="http://schemas.microsoft.com/office/powerpoint/2010/main" val="2526660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147" y="415834"/>
            <a:ext cx="8061961" cy="2536372"/>
          </a:xfrm>
        </p:spPr>
        <p:txBody>
          <a:bodyPr/>
          <a:lstStyle/>
          <a:p>
            <a:pPr marL="0" indent="0" algn="just">
              <a:buNone/>
            </a:pPr>
            <a:r>
              <a:rPr lang="en-US" b="1" dirty="0"/>
              <a:t>Redirection message :</a:t>
            </a:r>
          </a:p>
          <a:p>
            <a:pPr algn="just"/>
            <a:r>
              <a:rPr lang="en-US" dirty="0"/>
              <a:t>Redirect requests </a:t>
            </a:r>
            <a:r>
              <a:rPr lang="en-US" dirty="0">
                <a:solidFill>
                  <a:srgbClr val="FF0000"/>
                </a:solidFill>
              </a:rPr>
              <a:t>data packets are sent on an alternate route</a:t>
            </a:r>
            <a:r>
              <a:rPr lang="en-US" dirty="0"/>
              <a:t>. The message informs a host to </a:t>
            </a:r>
            <a:r>
              <a:rPr lang="en-US" dirty="0">
                <a:solidFill>
                  <a:srgbClr val="FF0000"/>
                </a:solidFill>
              </a:rPr>
              <a:t>update its routing information </a:t>
            </a:r>
            <a:r>
              <a:rPr lang="en-US" dirty="0"/>
              <a:t>(to send packets on an alternate route). </a:t>
            </a:r>
            <a:endParaRPr lang="en-IN"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58</a:t>
            </a:fld>
            <a:endParaRPr lang="en-US" dirty="0"/>
          </a:p>
        </p:txBody>
      </p:sp>
      <p:pic>
        <p:nvPicPr>
          <p:cNvPr id="8194" name="Picture 2" descr="ICMP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519" y="2671489"/>
            <a:ext cx="66675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670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966" y="293910"/>
            <a:ext cx="8525691" cy="6324600"/>
          </a:xfrm>
        </p:spPr>
        <p:txBody>
          <a:bodyPr/>
          <a:lstStyle/>
          <a:p>
            <a:pPr marL="0" indent="0" algn="just">
              <a:buNone/>
            </a:pPr>
            <a:r>
              <a:rPr lang="en-US" sz="2000" b="1" dirty="0"/>
              <a:t>ICMP Query Messages</a:t>
            </a:r>
          </a:p>
          <a:p>
            <a:pPr algn="just"/>
            <a:r>
              <a:rPr lang="en-US" sz="2000" dirty="0"/>
              <a:t>The ICMP Query message is used </a:t>
            </a:r>
            <a:r>
              <a:rPr lang="en-US" sz="2000" dirty="0">
                <a:solidFill>
                  <a:srgbClr val="FF0000"/>
                </a:solidFill>
              </a:rPr>
              <a:t>for error handling or debugging the internet</a:t>
            </a:r>
            <a:r>
              <a:rPr lang="en-US" sz="2000" dirty="0"/>
              <a:t>. This message is commonly used </a:t>
            </a:r>
            <a:r>
              <a:rPr lang="en-US" sz="2000" dirty="0">
                <a:solidFill>
                  <a:srgbClr val="FF0000"/>
                </a:solidFill>
              </a:rPr>
              <a:t>to ping a message</a:t>
            </a:r>
            <a:r>
              <a:rPr lang="en-US" sz="2000" dirty="0"/>
              <a:t>.</a:t>
            </a:r>
          </a:p>
          <a:p>
            <a:pPr algn="just"/>
            <a:r>
              <a:rPr lang="en-US" sz="2000" b="1" dirty="0"/>
              <a:t>Echo-request and echo-reply </a:t>
            </a:r>
            <a:r>
              <a:rPr lang="en-US" sz="2000" b="1" dirty="0" smtClean="0"/>
              <a:t>message</a:t>
            </a:r>
          </a:p>
          <a:p>
            <a:pPr lvl="1" algn="just"/>
            <a:r>
              <a:rPr lang="en-US" sz="2000" dirty="0"/>
              <a:t>A router or a host can send an </a:t>
            </a:r>
            <a:r>
              <a:rPr lang="en-US" sz="2000" dirty="0">
                <a:solidFill>
                  <a:srgbClr val="FF0000"/>
                </a:solidFill>
              </a:rPr>
              <a:t>echo-request message</a:t>
            </a:r>
            <a:r>
              <a:rPr lang="en-US" sz="2000" dirty="0"/>
              <a:t>. It is used to ping a message to another host that "</a:t>
            </a:r>
            <a:r>
              <a:rPr lang="en-US" sz="2000" dirty="0">
                <a:solidFill>
                  <a:srgbClr val="FF0000"/>
                </a:solidFill>
              </a:rPr>
              <a:t>Are you alive</a:t>
            </a:r>
            <a:r>
              <a:rPr lang="en-US" sz="2000" dirty="0"/>
              <a:t>". If the other host is alive, then it sends the </a:t>
            </a:r>
            <a:r>
              <a:rPr lang="en-US" sz="2000" dirty="0">
                <a:solidFill>
                  <a:srgbClr val="FF0000"/>
                </a:solidFill>
              </a:rPr>
              <a:t>echo-reply message.</a:t>
            </a:r>
            <a:r>
              <a:rPr lang="en-US" sz="2000" dirty="0"/>
              <a:t> An echo-reply message is sent by the router or the host that receives an echo-request message</a:t>
            </a:r>
            <a:r>
              <a:rPr lang="en-US" sz="2000" dirty="0" smtClean="0"/>
              <a:t>.</a:t>
            </a:r>
          </a:p>
          <a:p>
            <a:pPr lvl="1" algn="just"/>
            <a:endParaRPr lang="en-US" sz="2000" dirty="0"/>
          </a:p>
          <a:p>
            <a:pPr lvl="1" algn="just"/>
            <a:r>
              <a:rPr lang="en-US" sz="2000" dirty="0"/>
              <a:t>The echo-request message and echo-reply message can be </a:t>
            </a:r>
            <a:r>
              <a:rPr lang="en-US" sz="2000" dirty="0">
                <a:solidFill>
                  <a:srgbClr val="FF0000"/>
                </a:solidFill>
              </a:rPr>
              <a:t>used by the network managers</a:t>
            </a:r>
            <a:r>
              <a:rPr lang="en-US" sz="2000" dirty="0"/>
              <a:t> to check the operation of the IP </a:t>
            </a:r>
            <a:r>
              <a:rPr lang="en-US" sz="2000" dirty="0" smtClean="0"/>
              <a:t>protocol</a:t>
            </a:r>
          </a:p>
          <a:p>
            <a:pPr algn="just"/>
            <a:r>
              <a:rPr lang="en-US" sz="2000" b="1" dirty="0"/>
              <a:t>Timestamp-request and timestamp-reply message</a:t>
            </a:r>
          </a:p>
          <a:p>
            <a:pPr lvl="1" algn="just"/>
            <a:r>
              <a:rPr lang="en-US" sz="2000" dirty="0" smtClean="0"/>
              <a:t>The </a:t>
            </a:r>
            <a:r>
              <a:rPr lang="en-US" sz="2000" dirty="0"/>
              <a:t>timestamp-request and timestamp-reply messages are also a type of query messages. Suppose the computer A wants to know the time on computer B, so it sends the </a:t>
            </a:r>
            <a:r>
              <a:rPr lang="en-US" sz="2000" dirty="0">
                <a:solidFill>
                  <a:srgbClr val="FF0000"/>
                </a:solidFill>
              </a:rPr>
              <a:t>timestamp-request message </a:t>
            </a:r>
            <a:r>
              <a:rPr lang="en-US" sz="2000" dirty="0"/>
              <a:t>to computer B. The computer B responds with a timestamp-reply </a:t>
            </a:r>
            <a:r>
              <a:rPr lang="en-US" sz="2000" dirty="0" smtClean="0"/>
              <a:t>message</a:t>
            </a:r>
          </a:p>
          <a:p>
            <a:pPr lvl="1" algn="just"/>
            <a:r>
              <a:rPr lang="en-US" sz="2000" dirty="0"/>
              <a:t>It can be used to calculate the </a:t>
            </a:r>
            <a:r>
              <a:rPr lang="en-US" sz="2000" dirty="0">
                <a:solidFill>
                  <a:srgbClr val="FF0000"/>
                </a:solidFill>
              </a:rPr>
              <a:t>round-trip time </a:t>
            </a:r>
            <a:r>
              <a:rPr lang="en-US" sz="2000" dirty="0"/>
              <a:t>between the source and the destination, even if the clocks are not synchronized.</a:t>
            </a:r>
          </a:p>
          <a:p>
            <a:pPr lvl="1" algn="just"/>
            <a:r>
              <a:rPr lang="en-US" sz="2000" dirty="0"/>
              <a:t>It can also be used to </a:t>
            </a:r>
            <a:r>
              <a:rPr lang="en-US" sz="2000" dirty="0">
                <a:solidFill>
                  <a:srgbClr val="FF0000"/>
                </a:solidFill>
              </a:rPr>
              <a:t>synchronize the clocks in two different machines </a:t>
            </a:r>
            <a:r>
              <a:rPr lang="en-US" sz="2000" dirty="0"/>
              <a:t>if the exact transit time is known</a:t>
            </a:r>
          </a:p>
          <a:p>
            <a:pPr algn="just"/>
            <a:endParaRPr lang="en-IN" sz="20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59</a:t>
            </a:fld>
            <a:endParaRPr lang="en-US" dirty="0"/>
          </a:p>
        </p:txBody>
      </p:sp>
    </p:spTree>
    <p:extLst>
      <p:ext uri="{BB962C8B-B14F-4D97-AF65-F5344CB8AC3E}">
        <p14:creationId xmlns:p14="http://schemas.microsoft.com/office/powerpoint/2010/main" val="387496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9557" y="148045"/>
            <a:ext cx="8392887" cy="6181725"/>
          </a:xfrm>
        </p:spPr>
        <p:txBody>
          <a:bodyPr/>
          <a:lstStyle/>
          <a:p>
            <a:pPr marL="0" indent="0" algn="just">
              <a:buNone/>
            </a:pPr>
            <a:r>
              <a:rPr lang="en-US" sz="1600" dirty="0"/>
              <a:t>IP Address Types:</a:t>
            </a:r>
          </a:p>
          <a:p>
            <a:pPr marL="0" indent="0" algn="just">
              <a:buNone/>
            </a:pPr>
            <a:r>
              <a:rPr lang="en-US" sz="1600" dirty="0" smtClean="0">
                <a:solidFill>
                  <a:srgbClr val="FF0000"/>
                </a:solidFill>
              </a:rPr>
              <a:t>Public </a:t>
            </a:r>
            <a:r>
              <a:rPr lang="en-US" sz="1600" dirty="0">
                <a:solidFill>
                  <a:srgbClr val="FF0000"/>
                </a:solidFill>
              </a:rPr>
              <a:t>IP </a:t>
            </a:r>
            <a:r>
              <a:rPr lang="en-US" sz="1600" dirty="0" smtClean="0">
                <a:solidFill>
                  <a:srgbClr val="FF0000"/>
                </a:solidFill>
              </a:rPr>
              <a:t>address</a:t>
            </a:r>
            <a:endParaRPr lang="en-US" sz="1600" dirty="0">
              <a:solidFill>
                <a:srgbClr val="FF0000"/>
              </a:solidFill>
            </a:endParaRPr>
          </a:p>
          <a:p>
            <a:pPr algn="just"/>
            <a:r>
              <a:rPr lang="en-US" sz="1600" dirty="0"/>
              <a:t>A public IP address is an Internet Protocol address, encrypted by various servers/devices. That’s when you connect these devices with your internet connection. </a:t>
            </a:r>
            <a:r>
              <a:rPr lang="en-US" sz="1600" dirty="0" smtClean="0"/>
              <a:t>The </a:t>
            </a:r>
            <a:r>
              <a:rPr lang="en-US" sz="1600" dirty="0"/>
              <a:t>web server, email server, and any server device that has direct access to the Internet are those who will enter the public Internet Protocol address. Internet Address Protocol is unique worldwide and is only supplied with a unique device.</a:t>
            </a:r>
          </a:p>
          <a:p>
            <a:pPr marL="0" indent="0" algn="just">
              <a:buNone/>
            </a:pPr>
            <a:r>
              <a:rPr lang="en-US" sz="1600" dirty="0">
                <a:solidFill>
                  <a:srgbClr val="FF0000"/>
                </a:solidFill>
              </a:rPr>
              <a:t>Private IP </a:t>
            </a:r>
            <a:r>
              <a:rPr lang="en-US" sz="1600" dirty="0" smtClean="0">
                <a:solidFill>
                  <a:srgbClr val="FF0000"/>
                </a:solidFill>
              </a:rPr>
              <a:t>address</a:t>
            </a:r>
            <a:endParaRPr lang="en-US" sz="1600" dirty="0">
              <a:solidFill>
                <a:srgbClr val="FF0000"/>
              </a:solidFill>
            </a:endParaRPr>
          </a:p>
          <a:p>
            <a:pPr algn="just"/>
            <a:r>
              <a:rPr lang="en-US" sz="1600" dirty="0"/>
              <a:t>Everything that connects to your Internet network has a private IP address. This includes computers, smartphones, and tablets but also any Bluetooth-enabled devices such as speakers, printers, or smart TVs. With the growing internet of things, the number of private IP addresses you have at home is likely to increase. Your router needs a way to identify these things separately, and most things need a way to get to know each other. Therefore, your router generates private IP addresses that are unique identifiers for each device that separates the network.</a:t>
            </a:r>
          </a:p>
          <a:p>
            <a:pPr marL="0" indent="0" algn="just">
              <a:buNone/>
            </a:pPr>
            <a:r>
              <a:rPr lang="en-US" sz="1600" dirty="0">
                <a:solidFill>
                  <a:srgbClr val="FF0000"/>
                </a:solidFill>
              </a:rPr>
              <a:t>Static IP </a:t>
            </a:r>
            <a:r>
              <a:rPr lang="en-US" sz="1600" dirty="0" smtClean="0">
                <a:solidFill>
                  <a:srgbClr val="FF0000"/>
                </a:solidFill>
              </a:rPr>
              <a:t>Address</a:t>
            </a:r>
            <a:endParaRPr lang="en-US" sz="1600" dirty="0">
              <a:solidFill>
                <a:srgbClr val="FF0000"/>
              </a:solidFill>
            </a:endParaRPr>
          </a:p>
          <a:p>
            <a:pPr algn="just"/>
            <a:r>
              <a:rPr lang="en-US" sz="1600" dirty="0"/>
              <a:t>A static IP address is an invalid IP address. Conversely, a dynamic IP address will be provided by the Dynamic Host Configuration Protocol (DHCP) server, which can change. The Static IP address does not change but can be changed as part of normal network management.</a:t>
            </a:r>
          </a:p>
          <a:p>
            <a:pPr algn="just"/>
            <a:r>
              <a:rPr lang="en-US" sz="1600" dirty="0"/>
              <a:t>Static IP addresses are incompatible, given once, remain the same over the years. This type of IP also helps you get more information about the device.</a:t>
            </a:r>
          </a:p>
          <a:p>
            <a:pPr marL="0" indent="0" algn="just">
              <a:buNone/>
            </a:pPr>
            <a:r>
              <a:rPr lang="en-US" sz="1600" dirty="0">
                <a:solidFill>
                  <a:srgbClr val="FF0000"/>
                </a:solidFill>
              </a:rPr>
              <a:t>Dynamic IP </a:t>
            </a:r>
            <a:r>
              <a:rPr lang="en-US" sz="1600" dirty="0" smtClean="0">
                <a:solidFill>
                  <a:srgbClr val="FF0000"/>
                </a:solidFill>
              </a:rPr>
              <a:t>address</a:t>
            </a:r>
            <a:endParaRPr lang="en-US" sz="1600" dirty="0">
              <a:solidFill>
                <a:srgbClr val="FF0000"/>
              </a:solidFill>
            </a:endParaRPr>
          </a:p>
          <a:p>
            <a:pPr algn="just"/>
            <a:r>
              <a:rPr lang="en-US" sz="1600" dirty="0"/>
              <a:t>It means constant change. A dynamic IP address changes from time to time and is not always the same. If you have a </a:t>
            </a:r>
            <a:r>
              <a:rPr lang="en-US" sz="1600" dirty="0">
                <a:solidFill>
                  <a:srgbClr val="FF0000"/>
                </a:solidFill>
              </a:rPr>
              <a:t>live cable or DSL service</a:t>
            </a:r>
            <a:r>
              <a:rPr lang="en-US" sz="1600" dirty="0"/>
              <a:t>, you may have a strong IP address. Internet Service Providers provide customers with dynamic IP addresses because they are too expensive. Instead of one permanent IP address, your IP address is taken out of the address pool and assigned to you. After a few days, weeks, or sometimes even months, that number is returned to the lake and given a new number. Most ISPs will not provide a static IP address to customers who live there and when they do, they are usually more expensive</a:t>
            </a:r>
            <a:r>
              <a:rPr lang="en-US" sz="1600" dirty="0" smtClean="0"/>
              <a:t>. </a:t>
            </a:r>
            <a:endParaRPr lang="en-IN" sz="1600" dirty="0"/>
          </a:p>
        </p:txBody>
      </p:sp>
      <p:sp>
        <p:nvSpPr>
          <p:cNvPr id="5" name="Footer Placeholder 4"/>
          <p:cNvSpPr>
            <a:spLocks noGrp="1"/>
          </p:cNvSpPr>
          <p:nvPr>
            <p:ph type="ftr" sz="quarter" idx="11"/>
          </p:nvPr>
        </p:nvSpPr>
        <p:spPr/>
        <p:txBody>
          <a:bodyPr/>
          <a:lstStyle/>
          <a:p>
            <a:pPr>
              <a:defRPr/>
            </a:pPr>
            <a:r>
              <a:rPr lang="en-US" smtClean="0"/>
              <a:t>Data Link Layer</a:t>
            </a:r>
            <a:endParaRPr lang="en-US" dirty="0"/>
          </a:p>
        </p:txBody>
      </p:sp>
      <p:sp>
        <p:nvSpPr>
          <p:cNvPr id="6" name="Slide Number Placeholder 5"/>
          <p:cNvSpPr>
            <a:spLocks noGrp="1"/>
          </p:cNvSpPr>
          <p:nvPr>
            <p:ph type="sldNum" sz="quarter" idx="12"/>
          </p:nvPr>
        </p:nvSpPr>
        <p:spPr/>
        <p:txBody>
          <a:bodyPr/>
          <a:lstStyle/>
          <a:p>
            <a:pPr>
              <a:defRPr/>
            </a:pPr>
            <a:r>
              <a:rPr lang="en-US" smtClean="0"/>
              <a:t>5-</a:t>
            </a:r>
            <a:fld id="{9AB7E571-4613-BD47-B8AF-E4769FE4BBE2}" type="slidenum">
              <a:rPr lang="en-US" smtClean="0"/>
              <a:pPr>
                <a:defRPr/>
              </a:pPr>
              <a:t>6</a:t>
            </a:fld>
            <a:endParaRPr lang="en-US" dirty="0"/>
          </a:p>
        </p:txBody>
      </p:sp>
    </p:spTree>
    <p:extLst>
      <p:ext uri="{BB962C8B-B14F-4D97-AF65-F5344CB8AC3E}">
        <p14:creationId xmlns:p14="http://schemas.microsoft.com/office/powerpoint/2010/main" val="1904908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764" y="163285"/>
            <a:ext cx="8061961" cy="6323240"/>
          </a:xfrm>
        </p:spPr>
        <p:txBody>
          <a:bodyPr/>
          <a:lstStyle/>
          <a:p>
            <a:pPr marL="0" indent="0" algn="just">
              <a:buNone/>
            </a:pPr>
            <a:r>
              <a:rPr lang="en-US" sz="2400" b="1" dirty="0"/>
              <a:t>Debugging tools</a:t>
            </a:r>
          </a:p>
          <a:p>
            <a:pPr algn="just"/>
            <a:r>
              <a:rPr lang="en-US" sz="2400" dirty="0"/>
              <a:t>There are several tools used for debugging. In this topic, we will learn two tools that use ICMP for debugging. The two tools are </a:t>
            </a:r>
            <a:r>
              <a:rPr lang="en-US" sz="2400" b="1" dirty="0"/>
              <a:t>ping</a:t>
            </a:r>
            <a:r>
              <a:rPr lang="en-US" sz="2400" dirty="0"/>
              <a:t> and </a:t>
            </a:r>
            <a:r>
              <a:rPr lang="en-US" sz="2400" b="1" dirty="0"/>
              <a:t>traceroute</a:t>
            </a:r>
            <a:r>
              <a:rPr lang="en-US" sz="2400" dirty="0"/>
              <a:t>. </a:t>
            </a:r>
            <a:endParaRPr lang="en-US" sz="2400" dirty="0" smtClean="0"/>
          </a:p>
          <a:p>
            <a:pPr algn="just"/>
            <a:endParaRPr lang="en-US" sz="2400" dirty="0"/>
          </a:p>
          <a:p>
            <a:pPr algn="just"/>
            <a:r>
              <a:rPr lang="en-US" sz="2400" dirty="0" smtClean="0"/>
              <a:t>Traceroute </a:t>
            </a:r>
            <a:r>
              <a:rPr lang="en-US" sz="2400" dirty="0"/>
              <a:t>is a tool that </a:t>
            </a:r>
            <a:r>
              <a:rPr lang="en-US" sz="2400" dirty="0">
                <a:solidFill>
                  <a:srgbClr val="FF0000"/>
                </a:solidFill>
              </a:rPr>
              <a:t>tracks the route </a:t>
            </a:r>
            <a:r>
              <a:rPr lang="en-US" sz="2400" dirty="0"/>
              <a:t>taken by a packet on an IP network from source to destination</a:t>
            </a:r>
            <a:r>
              <a:rPr lang="en-US" sz="2400" dirty="0" smtClean="0"/>
              <a:t>.</a:t>
            </a:r>
          </a:p>
          <a:p>
            <a:pPr algn="just"/>
            <a:endParaRPr lang="en-US" sz="2400" dirty="0"/>
          </a:p>
          <a:p>
            <a:pPr algn="just"/>
            <a:r>
              <a:rPr lang="en-US" sz="2400" dirty="0" smtClean="0"/>
              <a:t> </a:t>
            </a:r>
            <a:r>
              <a:rPr lang="en-US" sz="2400" dirty="0"/>
              <a:t>It records the </a:t>
            </a:r>
            <a:r>
              <a:rPr lang="en-US" sz="2400" dirty="0">
                <a:solidFill>
                  <a:srgbClr val="FF0000"/>
                </a:solidFill>
              </a:rPr>
              <a:t>time taken by the packet on each hop </a:t>
            </a:r>
            <a:r>
              <a:rPr lang="en-US" sz="2400" dirty="0"/>
              <a:t>during its route from source to destination. </a:t>
            </a:r>
            <a:endParaRPr lang="en-US" sz="2400" dirty="0" smtClean="0"/>
          </a:p>
          <a:p>
            <a:pPr algn="just"/>
            <a:endParaRPr lang="en-US" sz="2400" dirty="0"/>
          </a:p>
          <a:p>
            <a:pPr algn="just"/>
            <a:r>
              <a:rPr lang="en-US" sz="2400" dirty="0" smtClean="0"/>
              <a:t>Traceroute </a:t>
            </a:r>
            <a:r>
              <a:rPr lang="en-US" sz="2400" dirty="0"/>
              <a:t>uses </a:t>
            </a:r>
            <a:r>
              <a:rPr lang="en-US" sz="2400" dirty="0">
                <a:solidFill>
                  <a:srgbClr val="FF0000"/>
                </a:solidFill>
              </a:rPr>
              <a:t>ICMP messages and TTL values</a:t>
            </a:r>
            <a:r>
              <a:rPr lang="en-US" sz="2400" dirty="0"/>
              <a:t>. The TTL value is calculated; if the TTL value reaches zero, the packet gets discarded. </a:t>
            </a:r>
            <a:endParaRPr lang="en-US" sz="2400" dirty="0" smtClean="0"/>
          </a:p>
          <a:p>
            <a:pPr algn="just"/>
            <a:r>
              <a:rPr lang="en-US" sz="2400" dirty="0" smtClean="0"/>
              <a:t>Traceroute </a:t>
            </a:r>
            <a:r>
              <a:rPr lang="en-US" sz="2400" dirty="0"/>
              <a:t>uses small TTL values as they get quickly expired. If the TTL value is 1 then the message is produced by router 1; if the TTL value is 2 then the message is produced by router 2, and so on</a:t>
            </a:r>
          </a:p>
          <a:p>
            <a:pPr algn="just"/>
            <a:endParaRPr lang="en-IN" sz="24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60</a:t>
            </a:fld>
            <a:endParaRPr lang="en-US" dirty="0"/>
          </a:p>
        </p:txBody>
      </p:sp>
    </p:spTree>
    <p:extLst>
      <p:ext uri="{BB962C8B-B14F-4D97-AF65-F5344CB8AC3E}">
        <p14:creationId xmlns:p14="http://schemas.microsoft.com/office/powerpoint/2010/main" val="4235722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C:&gt;tracert gexample.com</a:t>
            </a:r>
            <a:endParaRPr lang="en-IN"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61</a:t>
            </a:fld>
            <a:endParaRPr lang="en-US" dirty="0"/>
          </a:p>
        </p:txBody>
      </p:sp>
      <p:pic>
        <p:nvPicPr>
          <p:cNvPr id="9218" name="Picture 2" descr="color-coded traceroute"/>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r="5647"/>
          <a:stretch/>
        </p:blipFill>
        <p:spPr bwMode="auto">
          <a:xfrm>
            <a:off x="193765" y="1371600"/>
            <a:ext cx="866448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3815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62</a:t>
            </a:fld>
            <a:endParaRPr lang="en-US" dirty="0"/>
          </a:p>
        </p:txBody>
      </p:sp>
      <p:pic>
        <p:nvPicPr>
          <p:cNvPr id="6" name="Picture 5"/>
          <p:cNvPicPr>
            <a:picLocks noChangeAspect="1"/>
          </p:cNvPicPr>
          <p:nvPr/>
        </p:nvPicPr>
        <p:blipFill>
          <a:blip r:embed="rId2"/>
          <a:stretch>
            <a:fillRect/>
          </a:stretch>
        </p:blipFill>
        <p:spPr>
          <a:xfrm>
            <a:off x="381551" y="435831"/>
            <a:ext cx="8086174" cy="4798020"/>
          </a:xfrm>
          <a:prstGeom prst="rect">
            <a:avLst/>
          </a:prstGeom>
        </p:spPr>
      </p:pic>
    </p:spTree>
    <p:extLst>
      <p:ext uri="{BB962C8B-B14F-4D97-AF65-F5344CB8AC3E}">
        <p14:creationId xmlns:p14="http://schemas.microsoft.com/office/powerpoint/2010/main" val="25383461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163557"/>
            <a:ext cx="7772400" cy="520337"/>
          </a:xfrm>
        </p:spPr>
        <p:txBody>
          <a:bodyPr/>
          <a:lstStyle/>
          <a:p>
            <a:r>
              <a:rPr lang="en-US" sz="2400" b="1" dirty="0"/>
              <a:t>DHCP (Dynamic Host Configuration Protocol)</a:t>
            </a:r>
            <a:endParaRPr lang="en-IN" sz="2400" b="1" dirty="0"/>
          </a:p>
        </p:txBody>
      </p:sp>
      <p:sp>
        <p:nvSpPr>
          <p:cNvPr id="3" name="Content Placeholder 2"/>
          <p:cNvSpPr>
            <a:spLocks noGrp="1"/>
          </p:cNvSpPr>
          <p:nvPr>
            <p:ph idx="1"/>
          </p:nvPr>
        </p:nvSpPr>
        <p:spPr>
          <a:xfrm>
            <a:off x="330925" y="748937"/>
            <a:ext cx="8456023" cy="5869577"/>
          </a:xfrm>
        </p:spPr>
        <p:txBody>
          <a:bodyPr/>
          <a:lstStyle/>
          <a:p>
            <a:pPr algn="just"/>
            <a:r>
              <a:rPr lang="en-US" sz="2400" dirty="0"/>
              <a:t>DHCP (Dynamic Host Configuration Protocol) is a network management protocol used to dynamically assign an IP address to any device, or </a:t>
            </a:r>
            <a:r>
              <a:rPr lang="en-US" sz="2400" u="sng" dirty="0">
                <a:hlinkClick r:id="rId2"/>
              </a:rPr>
              <a:t>node</a:t>
            </a:r>
            <a:r>
              <a:rPr lang="en-US" sz="2400" dirty="0"/>
              <a:t>, on a network so it can communicate using IP. </a:t>
            </a:r>
            <a:endParaRPr lang="en-US" sz="2400" dirty="0" smtClean="0"/>
          </a:p>
          <a:p>
            <a:pPr algn="just"/>
            <a:endParaRPr lang="en-US" sz="2400" dirty="0"/>
          </a:p>
          <a:p>
            <a:pPr algn="just"/>
            <a:r>
              <a:rPr lang="en-US" sz="2400" dirty="0" smtClean="0"/>
              <a:t>DHCP </a:t>
            </a:r>
            <a:r>
              <a:rPr lang="en-US" sz="2400" dirty="0"/>
              <a:t>automates and centrally manages these configurations rather than requiring network administrators to manually assign IP addresses to all network devices. </a:t>
            </a:r>
            <a:endParaRPr lang="en-US" sz="2400" dirty="0" smtClean="0"/>
          </a:p>
          <a:p>
            <a:pPr algn="just"/>
            <a:endParaRPr lang="en-US" sz="2400" dirty="0"/>
          </a:p>
          <a:p>
            <a:pPr algn="just"/>
            <a:r>
              <a:rPr lang="en-US" sz="2400" dirty="0" smtClean="0"/>
              <a:t>DHCP </a:t>
            </a:r>
            <a:r>
              <a:rPr lang="en-US" sz="2400" dirty="0"/>
              <a:t>can be implemented on</a:t>
            </a:r>
            <a:r>
              <a:rPr lang="en-US" sz="2400" dirty="0">
                <a:solidFill>
                  <a:srgbClr val="FF0000"/>
                </a:solidFill>
              </a:rPr>
              <a:t> small local networks, as well as large enterprise networks</a:t>
            </a:r>
            <a:r>
              <a:rPr lang="en-US" sz="2400" dirty="0" smtClean="0">
                <a:solidFill>
                  <a:srgbClr val="FF0000"/>
                </a:solidFill>
              </a:rPr>
              <a:t>.</a:t>
            </a:r>
          </a:p>
          <a:p>
            <a:pPr algn="just"/>
            <a:endParaRPr lang="en-US" sz="2400" dirty="0" smtClean="0"/>
          </a:p>
          <a:p>
            <a:pPr algn="just"/>
            <a:r>
              <a:rPr lang="en-US" sz="2400" dirty="0"/>
              <a:t>DHCP assigns new IP addresses in each location when devices are moved from place to place, which means network administrators do not have to manually configure each device with a valid IP address or reconfigure the device with a new IP address if it moves to a new location on the network</a:t>
            </a:r>
            <a:endParaRPr lang="en-IN" sz="24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63</a:t>
            </a:fld>
            <a:endParaRPr lang="en-US" dirty="0"/>
          </a:p>
        </p:txBody>
      </p:sp>
    </p:spTree>
    <p:extLst>
      <p:ext uri="{BB962C8B-B14F-4D97-AF65-F5344CB8AC3E}">
        <p14:creationId xmlns:p14="http://schemas.microsoft.com/office/powerpoint/2010/main" val="3227165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74" y="267789"/>
            <a:ext cx="8448676" cy="5974896"/>
          </a:xfrm>
        </p:spPr>
        <p:txBody>
          <a:bodyPr/>
          <a:lstStyle/>
          <a:p>
            <a:pPr marL="0" indent="0" algn="just">
              <a:buNone/>
            </a:pPr>
            <a:r>
              <a:rPr lang="en-US" sz="2000" b="1" dirty="0"/>
              <a:t>DHCP supports three mechanisms</a:t>
            </a:r>
          </a:p>
          <a:p>
            <a:pPr marL="0" indent="0" algn="just">
              <a:buNone/>
            </a:pPr>
            <a:r>
              <a:rPr lang="en-US" sz="2000" b="1" dirty="0"/>
              <a:t>Automatic Allocation</a:t>
            </a:r>
          </a:p>
          <a:p>
            <a:pPr algn="just"/>
            <a:r>
              <a:rPr lang="en-US" sz="2000" dirty="0"/>
              <a:t>DHCP assigns a </a:t>
            </a:r>
            <a:r>
              <a:rPr lang="en-US" sz="2000" dirty="0">
                <a:solidFill>
                  <a:srgbClr val="FF0000"/>
                </a:solidFill>
              </a:rPr>
              <a:t>permanent IP address </a:t>
            </a:r>
            <a:r>
              <a:rPr lang="en-US" sz="2000" dirty="0"/>
              <a:t>to a host</a:t>
            </a:r>
          </a:p>
          <a:p>
            <a:pPr marL="0" indent="0" algn="just">
              <a:buNone/>
            </a:pPr>
            <a:r>
              <a:rPr lang="en-US" sz="2000" b="1" dirty="0"/>
              <a:t>Dynamic allocation</a:t>
            </a:r>
          </a:p>
          <a:p>
            <a:pPr algn="just"/>
            <a:r>
              <a:rPr lang="en-US" sz="2000" dirty="0"/>
              <a:t>DHCP assigns a </a:t>
            </a:r>
            <a:r>
              <a:rPr lang="en-US" sz="2000" dirty="0">
                <a:solidFill>
                  <a:srgbClr val="FF0000"/>
                </a:solidFill>
              </a:rPr>
              <a:t>permanent IP address to a host for a specific period of time</a:t>
            </a:r>
          </a:p>
          <a:p>
            <a:pPr marL="0" indent="0" algn="just">
              <a:buNone/>
            </a:pPr>
            <a:r>
              <a:rPr lang="en-US" sz="2000" b="1" dirty="0"/>
              <a:t>Manual allocation</a:t>
            </a:r>
          </a:p>
          <a:p>
            <a:pPr algn="just"/>
            <a:r>
              <a:rPr lang="en-US" sz="2000" dirty="0"/>
              <a:t>A host’s IP address is assigned by the network administrator, where DHCP  is used to inform the address assigned to client</a:t>
            </a:r>
          </a:p>
          <a:p>
            <a:pPr marL="0" indent="0" algn="just">
              <a:buNone/>
            </a:pPr>
            <a:endParaRPr lang="en-US" sz="2000" b="1" dirty="0" smtClean="0"/>
          </a:p>
          <a:p>
            <a:pPr marL="0" indent="0" algn="just">
              <a:buNone/>
            </a:pPr>
            <a:r>
              <a:rPr lang="en-US" sz="2000" b="1" dirty="0" smtClean="0"/>
              <a:t>The </a:t>
            </a:r>
            <a:r>
              <a:rPr lang="en-US" sz="2000" b="1" dirty="0"/>
              <a:t>DHCP </a:t>
            </a:r>
            <a:r>
              <a:rPr lang="en-US" sz="2000" b="1" dirty="0" smtClean="0"/>
              <a:t>process </a:t>
            </a:r>
            <a:r>
              <a:rPr lang="en-US" sz="2000" b="1" dirty="0"/>
              <a:t>works as follows:</a:t>
            </a:r>
          </a:p>
          <a:p>
            <a:pPr algn="just"/>
            <a:r>
              <a:rPr lang="en-US" sz="2000" dirty="0" smtClean="0"/>
              <a:t>A </a:t>
            </a:r>
            <a:r>
              <a:rPr lang="en-US" sz="2000" dirty="0"/>
              <a:t>client (network device) must be connected to the internet.</a:t>
            </a:r>
          </a:p>
          <a:p>
            <a:pPr algn="just"/>
            <a:r>
              <a:rPr lang="en-US" sz="2000" dirty="0"/>
              <a:t>DHCP clients request an IP address. Typically, client broadcasts a query for this information.</a:t>
            </a:r>
          </a:p>
          <a:p>
            <a:pPr algn="just"/>
            <a:r>
              <a:rPr lang="en-US" sz="2000" dirty="0"/>
              <a:t>DHCP server responds to the client request by providing IP server address and other configuration information. This configuration information also includes time period, called a lease, for which the allocation is valid.</a:t>
            </a:r>
          </a:p>
          <a:p>
            <a:pPr algn="just"/>
            <a:r>
              <a:rPr lang="en-US" sz="2000" dirty="0"/>
              <a:t>When refreshing an assignment, a DHCP clients request the same parameters, but the DHCP server may assign a new IP address. This is based on the policies set by the administrator.</a:t>
            </a:r>
            <a:endParaRPr lang="en-IN" sz="20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64</a:t>
            </a:fld>
            <a:endParaRPr lang="en-US" dirty="0"/>
          </a:p>
        </p:txBody>
      </p:sp>
    </p:spTree>
    <p:extLst>
      <p:ext uri="{BB962C8B-B14F-4D97-AF65-F5344CB8AC3E}">
        <p14:creationId xmlns:p14="http://schemas.microsoft.com/office/powerpoint/2010/main" val="23418527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5450" y="217488"/>
            <a:ext cx="8261350" cy="887412"/>
          </a:xfrm>
        </p:spPr>
        <p:txBody>
          <a:bodyPr/>
          <a:lstStyle/>
          <a:p>
            <a:pPr fontAlgn="auto">
              <a:spcAft>
                <a:spcPts val="0"/>
              </a:spcAft>
              <a:defRPr/>
            </a:pPr>
            <a:r>
              <a:rPr lang="en-US" altLang="en-US">
                <a:solidFill>
                  <a:schemeClr val="accent1">
                    <a:lumMod val="75000"/>
                  </a:schemeClr>
                </a:solidFill>
              </a:rPr>
              <a:t>DHCP Operation</a:t>
            </a:r>
          </a:p>
        </p:txBody>
      </p:sp>
      <p:graphicFrame>
        <p:nvGraphicFramePr>
          <p:cNvPr id="5" name="Content Placeholder 4"/>
          <p:cNvGraphicFramePr>
            <a:graphicFrameLocks noGrp="1" noChangeAspect="1"/>
          </p:cNvGraphicFramePr>
          <p:nvPr>
            <p:ph sz="half" idx="1"/>
          </p:nvPr>
        </p:nvGraphicFramePr>
        <p:xfrm>
          <a:off x="2527301" y="889000"/>
          <a:ext cx="6464300" cy="2971799"/>
        </p:xfrm>
        <a:graphic>
          <a:graphicData uri="http://schemas.openxmlformats.org/presentationml/2006/ole">
            <mc:AlternateContent xmlns:mc="http://schemas.openxmlformats.org/markup-compatibility/2006">
              <mc:Choice xmlns:v="urn:schemas-microsoft-com:vml" Requires="v">
                <p:oleObj spid="_x0000_s15436" name="Visio" r:id="rId3" imgW="9344787" imgH="4256634" progId="Visio.Drawing.6">
                  <p:embed/>
                </p:oleObj>
              </mc:Choice>
              <mc:Fallback>
                <p:oleObj name="Visio" r:id="rId3" imgW="9344787" imgH="4256634" progId="Visio.Drawing.6">
                  <p:embed/>
                  <p:pic>
                    <p:nvPicPr>
                      <p:cNvPr id="5" name="Content Placeholder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301" y="889000"/>
                        <a:ext cx="6464300" cy="29717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txBox="1">
            <a:spLocks noChangeArrowheads="1"/>
          </p:cNvSpPr>
          <p:nvPr/>
        </p:nvSpPr>
        <p:spPr>
          <a:xfrm>
            <a:off x="200025" y="2190750"/>
            <a:ext cx="3038475" cy="3524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smtClean="0">
                <a:ln>
                  <a:noFill/>
                </a:ln>
                <a:solidFill>
                  <a:schemeClr val="tx1"/>
                </a:solidFill>
                <a:effectLst/>
                <a:uLnTx/>
                <a:uFillTx/>
                <a:latin typeface="+mn-lt"/>
                <a:ea typeface="+mn-ea"/>
                <a:cs typeface="+mn-cs"/>
              </a:rPr>
              <a:t>DCHP DISCOVER</a:t>
            </a:r>
          </a:p>
        </p:txBody>
      </p:sp>
      <p:sp>
        <p:nvSpPr>
          <p:cNvPr id="7" name="Slide Number Placeholder 4"/>
          <p:cNvSpPr>
            <a:spLocks noGrp="1"/>
          </p:cNvSpPr>
          <p:nvPr>
            <p:ph type="sldNum" sz="quarter" idx="12"/>
          </p:nvPr>
        </p:nvSpPr>
        <p:spPr bwMode="auto">
          <a:xfrm>
            <a:off x="6553200" y="6356350"/>
            <a:ext cx="2133600" cy="365125"/>
          </a:xfrm>
          <a:noFill/>
          <a:ln>
            <a:miter lim="800000"/>
            <a:headEnd/>
            <a:tailEnd/>
          </a:ln>
        </p:spPr>
        <p:txBody>
          <a:bodyPr wrap="square" numCol="1" anchorCtr="0" compatLnSpc="1">
            <a:prstTxWarp prst="textNoShape">
              <a:avLst/>
            </a:prstTxWarp>
          </a:bodyPr>
          <a:lstStyle/>
          <a:p>
            <a:fld id="{AAA81B7D-AE04-4D67-8C73-5D3958C7F99B}" type="slidenum">
              <a:rPr lang="en-US" altLang="en-US"/>
              <a:pPr/>
              <a:t>65</a:t>
            </a:fld>
            <a:endParaRPr lang="en-US" altLang="en-US"/>
          </a:p>
        </p:txBody>
      </p:sp>
      <p:graphicFrame>
        <p:nvGraphicFramePr>
          <p:cNvPr id="8" name="Object 6"/>
          <p:cNvGraphicFramePr>
            <a:graphicFrameLocks noChangeAspect="1"/>
          </p:cNvGraphicFramePr>
          <p:nvPr/>
        </p:nvGraphicFramePr>
        <p:xfrm>
          <a:off x="2311400" y="3810000"/>
          <a:ext cx="6692901" cy="2882900"/>
        </p:xfrm>
        <a:graphic>
          <a:graphicData uri="http://schemas.openxmlformats.org/presentationml/2006/ole">
            <mc:AlternateContent xmlns:mc="http://schemas.openxmlformats.org/markup-compatibility/2006">
              <mc:Choice xmlns:v="urn:schemas-microsoft-com:vml" Requires="v">
                <p:oleObj spid="_x0000_s15437" name="Visio" r:id="rId5" imgW="9344787" imgH="4256634" progId="Visio.Drawing.6">
                  <p:embed/>
                </p:oleObj>
              </mc:Choice>
              <mc:Fallback>
                <p:oleObj name="Visio" r:id="rId5" imgW="9344787" imgH="4256634" progId="Visio.Drawing.6">
                  <p:embed/>
                  <p:pic>
                    <p:nvPicPr>
                      <p:cNvPr id="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1400" y="3810000"/>
                        <a:ext cx="6692901" cy="288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9"/>
          <p:cNvSpPr>
            <a:spLocks noChangeArrowheads="1"/>
          </p:cNvSpPr>
          <p:nvPr/>
        </p:nvSpPr>
        <p:spPr bwMode="auto">
          <a:xfrm>
            <a:off x="200025" y="4724400"/>
            <a:ext cx="3038475" cy="352425"/>
          </a:xfrm>
          <a:prstGeom prst="rect">
            <a:avLst/>
          </a:prstGeom>
          <a:noFill/>
          <a:ln w="9525">
            <a:noFill/>
            <a:miter lim="800000"/>
            <a:headEnd/>
            <a:tailEnd/>
          </a:ln>
          <a:effectLst/>
        </p:spPr>
        <p:txBody>
          <a:bodyPr lIns="91433" tIns="45717" rIns="91433" bIns="45717"/>
          <a:lstStyle/>
          <a:p>
            <a:pPr marL="342900" indent="-342900">
              <a:lnSpc>
                <a:spcPct val="90000"/>
              </a:lnSpc>
              <a:spcBef>
                <a:spcPct val="20000"/>
              </a:spcBef>
              <a:tabLst>
                <a:tab pos="5661025" algn="l"/>
              </a:tabLst>
            </a:pPr>
            <a:r>
              <a:rPr lang="en-US" altLang="en-US">
                <a:solidFill>
                  <a:srgbClr val="000000"/>
                </a:solidFill>
              </a:rPr>
              <a:t>DCHP OFFER</a:t>
            </a:r>
          </a:p>
        </p:txBody>
      </p:sp>
    </p:spTree>
    <p:extLst>
      <p:ext uri="{BB962C8B-B14F-4D97-AF65-F5344CB8AC3E}">
        <p14:creationId xmlns:p14="http://schemas.microsoft.com/office/powerpoint/2010/main" val="20476093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5450" y="407988"/>
            <a:ext cx="8261350" cy="1039812"/>
          </a:xfrm>
        </p:spPr>
        <p:txBody>
          <a:bodyPr/>
          <a:lstStyle/>
          <a:p>
            <a:pPr fontAlgn="auto">
              <a:spcAft>
                <a:spcPts val="0"/>
              </a:spcAft>
              <a:defRPr/>
            </a:pPr>
            <a:r>
              <a:rPr lang="en-US" altLang="en-US">
                <a:solidFill>
                  <a:schemeClr val="accent1">
                    <a:lumMod val="75000"/>
                  </a:schemeClr>
                </a:solidFill>
              </a:rPr>
              <a:t>DHCP Operation</a:t>
            </a:r>
          </a:p>
        </p:txBody>
      </p:sp>
      <p:sp>
        <p:nvSpPr>
          <p:cNvPr id="5" name="Slide Number Placeholder 4"/>
          <p:cNvSpPr>
            <a:spLocks noGrp="1"/>
          </p:cNvSpPr>
          <p:nvPr>
            <p:ph type="sldNum" sz="quarter" idx="12"/>
          </p:nvPr>
        </p:nvSpPr>
        <p:spPr bwMode="auto">
          <a:xfrm>
            <a:off x="6553200" y="6356350"/>
            <a:ext cx="2133600" cy="365125"/>
          </a:xfrm>
          <a:noFill/>
          <a:ln>
            <a:miter lim="800000"/>
            <a:headEnd/>
            <a:tailEnd/>
          </a:ln>
        </p:spPr>
        <p:txBody>
          <a:bodyPr wrap="square" numCol="1" anchorCtr="0" compatLnSpc="1">
            <a:prstTxWarp prst="textNoShape">
              <a:avLst/>
            </a:prstTxWarp>
          </a:bodyPr>
          <a:lstStyle/>
          <a:p>
            <a:fld id="{F0521190-468C-42A0-A739-FCFF5B4310DB}" type="slidenum">
              <a:rPr lang="en-US" altLang="en-US"/>
              <a:pPr/>
              <a:t>66</a:t>
            </a:fld>
            <a:endParaRPr lang="en-US" altLang="en-US"/>
          </a:p>
        </p:txBody>
      </p:sp>
      <p:graphicFrame>
        <p:nvGraphicFramePr>
          <p:cNvPr id="6" name="Object 5"/>
          <p:cNvGraphicFramePr>
            <a:graphicFrameLocks noChangeAspect="1"/>
          </p:cNvGraphicFramePr>
          <p:nvPr/>
        </p:nvGraphicFramePr>
        <p:xfrm>
          <a:off x="3810000" y="1016000"/>
          <a:ext cx="5180012" cy="2881313"/>
        </p:xfrm>
        <a:graphic>
          <a:graphicData uri="http://schemas.openxmlformats.org/presentationml/2006/ole">
            <mc:AlternateContent xmlns:mc="http://schemas.openxmlformats.org/markup-compatibility/2006">
              <mc:Choice xmlns:v="urn:schemas-microsoft-com:vml" Requires="v">
                <p:oleObj spid="_x0000_s16460" name="Visio" r:id="rId3" imgW="9344787" imgH="4256634" progId="Visio.Drawing.6">
                  <p:embed/>
                </p:oleObj>
              </mc:Choice>
              <mc:Fallback>
                <p:oleObj name="Visio" r:id="rId3" imgW="9344787" imgH="4256634" progId="Visio.Drawing.6">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016000"/>
                        <a:ext cx="5180012" cy="288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200025" y="2238375"/>
            <a:ext cx="3038475" cy="352425"/>
          </a:xfrm>
          <a:prstGeom prst="rect">
            <a:avLst/>
          </a:prstGeom>
          <a:noFill/>
          <a:ln w="9525">
            <a:noFill/>
            <a:miter lim="800000"/>
            <a:headEnd/>
            <a:tailEnd/>
          </a:ln>
          <a:effectLst/>
        </p:spPr>
        <p:txBody>
          <a:bodyPr lIns="91433" tIns="45717" rIns="91433" bIns="45717"/>
          <a:lstStyle/>
          <a:p>
            <a:pPr marL="342900" indent="-342900">
              <a:lnSpc>
                <a:spcPct val="90000"/>
              </a:lnSpc>
              <a:spcBef>
                <a:spcPct val="20000"/>
              </a:spcBef>
              <a:tabLst>
                <a:tab pos="5661025" algn="l"/>
              </a:tabLst>
            </a:pPr>
            <a:r>
              <a:rPr lang="en-US" altLang="en-US">
                <a:solidFill>
                  <a:srgbClr val="000000"/>
                </a:solidFill>
              </a:rPr>
              <a:t>DCHP DISCOVER</a:t>
            </a:r>
          </a:p>
        </p:txBody>
      </p:sp>
      <p:sp>
        <p:nvSpPr>
          <p:cNvPr id="8" name="Rectangle 7"/>
          <p:cNvSpPr>
            <a:spLocks noChangeArrowheads="1"/>
          </p:cNvSpPr>
          <p:nvPr/>
        </p:nvSpPr>
        <p:spPr bwMode="auto">
          <a:xfrm>
            <a:off x="266700" y="3152775"/>
            <a:ext cx="3038475" cy="352425"/>
          </a:xfrm>
          <a:prstGeom prst="rect">
            <a:avLst/>
          </a:prstGeom>
          <a:noFill/>
          <a:ln w="9525">
            <a:noFill/>
            <a:miter lim="800000"/>
            <a:headEnd/>
            <a:tailEnd/>
          </a:ln>
          <a:effectLst/>
        </p:spPr>
        <p:txBody>
          <a:bodyPr lIns="91433" tIns="45717" rIns="91433" bIns="45717"/>
          <a:lstStyle/>
          <a:p>
            <a:pPr>
              <a:lnSpc>
                <a:spcPct val="90000"/>
              </a:lnSpc>
              <a:spcBef>
                <a:spcPct val="20000"/>
              </a:spcBef>
              <a:tabLst>
                <a:tab pos="5661025" algn="l"/>
              </a:tabLst>
            </a:pPr>
            <a:r>
              <a:rPr lang="en-US" altLang="en-US">
                <a:solidFill>
                  <a:srgbClr val="0000FF"/>
                </a:solidFill>
              </a:rPr>
              <a:t>At this time, the DHCP client can start to use the IP address</a:t>
            </a:r>
          </a:p>
        </p:txBody>
      </p:sp>
      <p:sp>
        <p:nvSpPr>
          <p:cNvPr id="10" name="Rectangle 10"/>
          <p:cNvSpPr>
            <a:spLocks noChangeArrowheads="1"/>
          </p:cNvSpPr>
          <p:nvPr/>
        </p:nvSpPr>
        <p:spPr bwMode="auto">
          <a:xfrm>
            <a:off x="161925" y="4829175"/>
            <a:ext cx="3038475" cy="352425"/>
          </a:xfrm>
          <a:prstGeom prst="rect">
            <a:avLst/>
          </a:prstGeom>
          <a:noFill/>
          <a:ln w="9525">
            <a:noFill/>
            <a:miter lim="800000"/>
            <a:headEnd/>
            <a:tailEnd/>
          </a:ln>
          <a:effectLst/>
        </p:spPr>
        <p:txBody>
          <a:bodyPr lIns="91433" tIns="45717" rIns="91433" bIns="45717"/>
          <a:lstStyle/>
          <a:p>
            <a:pPr marL="342900" indent="-342900">
              <a:lnSpc>
                <a:spcPct val="90000"/>
              </a:lnSpc>
              <a:spcBef>
                <a:spcPct val="20000"/>
              </a:spcBef>
              <a:tabLst>
                <a:tab pos="5661025" algn="l"/>
              </a:tabLst>
            </a:pPr>
            <a:r>
              <a:rPr lang="en-US" altLang="en-US" dirty="0">
                <a:solidFill>
                  <a:srgbClr val="000000"/>
                </a:solidFill>
              </a:rPr>
              <a:t>Renewing a Lease</a:t>
            </a:r>
          </a:p>
          <a:p>
            <a:pPr marL="342900" indent="-342900">
              <a:lnSpc>
                <a:spcPct val="90000"/>
              </a:lnSpc>
              <a:spcBef>
                <a:spcPct val="20000"/>
              </a:spcBef>
              <a:tabLst>
                <a:tab pos="5661025" algn="l"/>
              </a:tabLst>
            </a:pPr>
            <a:r>
              <a:rPr lang="en-US" altLang="en-US" dirty="0">
                <a:solidFill>
                  <a:srgbClr val="000000"/>
                </a:solidFill>
              </a:rPr>
              <a:t>(sent when 50% of lease has expired)</a:t>
            </a:r>
          </a:p>
          <a:p>
            <a:pPr marL="342900" indent="-342900">
              <a:lnSpc>
                <a:spcPct val="90000"/>
              </a:lnSpc>
              <a:spcBef>
                <a:spcPct val="20000"/>
              </a:spcBef>
              <a:tabLst>
                <a:tab pos="5661025" algn="l"/>
              </a:tabLst>
            </a:pPr>
            <a:r>
              <a:rPr lang="en-US" altLang="en-US" dirty="0">
                <a:solidFill>
                  <a:srgbClr val="000000"/>
                </a:solidFill>
              </a:rPr>
              <a:t>	If DHCP server sends DHCPNACK, then address is released.</a:t>
            </a:r>
          </a:p>
        </p:txBody>
      </p:sp>
    </p:spTree>
    <p:extLst>
      <p:ext uri="{BB962C8B-B14F-4D97-AF65-F5344CB8AC3E}">
        <p14:creationId xmlns:p14="http://schemas.microsoft.com/office/powerpoint/2010/main" val="2533792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5450" y="407988"/>
            <a:ext cx="8261350" cy="1039812"/>
          </a:xfrm>
        </p:spPr>
        <p:txBody>
          <a:bodyPr/>
          <a:lstStyle/>
          <a:p>
            <a:pPr fontAlgn="auto">
              <a:spcAft>
                <a:spcPts val="0"/>
              </a:spcAft>
              <a:defRPr/>
            </a:pPr>
            <a:r>
              <a:rPr lang="en-US" altLang="en-US">
                <a:solidFill>
                  <a:schemeClr val="accent1">
                    <a:lumMod val="75000"/>
                  </a:schemeClr>
                </a:solidFill>
              </a:rPr>
              <a:t>DHCP Operation</a:t>
            </a:r>
          </a:p>
        </p:txBody>
      </p:sp>
      <p:sp>
        <p:nvSpPr>
          <p:cNvPr id="5" name="Slide Number Placeholder 4"/>
          <p:cNvSpPr>
            <a:spLocks noGrp="1"/>
          </p:cNvSpPr>
          <p:nvPr>
            <p:ph type="sldNum" sz="quarter" idx="12"/>
          </p:nvPr>
        </p:nvSpPr>
        <p:spPr bwMode="auto">
          <a:xfrm>
            <a:off x="6553200" y="6356350"/>
            <a:ext cx="2133600" cy="365125"/>
          </a:xfrm>
          <a:noFill/>
          <a:ln>
            <a:miter lim="800000"/>
            <a:headEnd/>
            <a:tailEnd/>
          </a:ln>
        </p:spPr>
        <p:txBody>
          <a:bodyPr wrap="square" numCol="1" anchorCtr="0" compatLnSpc="1">
            <a:prstTxWarp prst="textNoShape">
              <a:avLst/>
            </a:prstTxWarp>
          </a:bodyPr>
          <a:lstStyle/>
          <a:p>
            <a:fld id="{A6E19F38-C09F-4942-8BCA-23D4ED75FD4B}" type="slidenum">
              <a:rPr lang="en-US" altLang="en-US"/>
              <a:pPr/>
              <a:t>67</a:t>
            </a:fld>
            <a:endParaRPr lang="en-US" altLang="en-US"/>
          </a:p>
        </p:txBody>
      </p:sp>
      <p:graphicFrame>
        <p:nvGraphicFramePr>
          <p:cNvPr id="6" name="Object 3"/>
          <p:cNvGraphicFramePr>
            <a:graphicFrameLocks noChangeAspect="1"/>
          </p:cNvGraphicFramePr>
          <p:nvPr/>
        </p:nvGraphicFramePr>
        <p:xfrm>
          <a:off x="3198652" y="1130300"/>
          <a:ext cx="5805648" cy="3251199"/>
        </p:xfrm>
        <a:graphic>
          <a:graphicData uri="http://schemas.openxmlformats.org/presentationml/2006/ole">
            <mc:AlternateContent xmlns:mc="http://schemas.openxmlformats.org/markup-compatibility/2006">
              <mc:Choice xmlns:v="urn:schemas-microsoft-com:vml" Requires="v">
                <p:oleObj spid="_x0000_s17447" name="Visio" r:id="rId3" imgW="9344787" imgH="4256634" progId="Visio.Drawing.6">
                  <p:embed/>
                </p:oleObj>
              </mc:Choice>
              <mc:Fallback>
                <p:oleObj name="Visio" r:id="rId3" imgW="9344787" imgH="4256634" progId="Visio.Drawing.6">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652" y="1130300"/>
                        <a:ext cx="5805648" cy="3251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200025" y="2238375"/>
            <a:ext cx="3038475" cy="352425"/>
          </a:xfrm>
          <a:prstGeom prst="rect">
            <a:avLst/>
          </a:prstGeom>
          <a:noFill/>
          <a:ln w="9525">
            <a:noFill/>
            <a:miter lim="800000"/>
            <a:headEnd/>
            <a:tailEnd/>
          </a:ln>
          <a:effectLst/>
        </p:spPr>
        <p:txBody>
          <a:bodyPr lIns="91433" tIns="45717" rIns="91433" bIns="45717"/>
          <a:lstStyle/>
          <a:p>
            <a:pPr marL="342900" indent="-342900">
              <a:lnSpc>
                <a:spcPct val="90000"/>
              </a:lnSpc>
              <a:spcBef>
                <a:spcPct val="20000"/>
              </a:spcBef>
              <a:tabLst>
                <a:tab pos="5661025" algn="l"/>
              </a:tabLst>
            </a:pPr>
            <a:r>
              <a:rPr lang="en-US" altLang="en-US" dirty="0">
                <a:solidFill>
                  <a:srgbClr val="000000"/>
                </a:solidFill>
              </a:rPr>
              <a:t>DCHP RELEASE</a:t>
            </a:r>
          </a:p>
        </p:txBody>
      </p:sp>
      <p:sp>
        <p:nvSpPr>
          <p:cNvPr id="8" name="Rectangle 5"/>
          <p:cNvSpPr>
            <a:spLocks noChangeArrowheads="1"/>
          </p:cNvSpPr>
          <p:nvPr/>
        </p:nvSpPr>
        <p:spPr bwMode="auto">
          <a:xfrm>
            <a:off x="266700" y="3152775"/>
            <a:ext cx="3038475" cy="352425"/>
          </a:xfrm>
          <a:prstGeom prst="rect">
            <a:avLst/>
          </a:prstGeom>
          <a:noFill/>
          <a:ln w="9525">
            <a:noFill/>
            <a:miter lim="800000"/>
            <a:headEnd/>
            <a:tailEnd/>
          </a:ln>
          <a:effectLst/>
        </p:spPr>
        <p:txBody>
          <a:bodyPr lIns="91433" tIns="45717" rIns="91433" bIns="45717"/>
          <a:lstStyle/>
          <a:p>
            <a:pPr>
              <a:lnSpc>
                <a:spcPct val="90000"/>
              </a:lnSpc>
              <a:spcBef>
                <a:spcPct val="20000"/>
              </a:spcBef>
              <a:tabLst>
                <a:tab pos="5661025" algn="l"/>
              </a:tabLst>
            </a:pPr>
            <a:r>
              <a:rPr lang="en-US" altLang="en-US">
                <a:solidFill>
                  <a:srgbClr val="0000FF"/>
                </a:solidFill>
              </a:rPr>
              <a:t>At this time, the DHCP client has released the IP address</a:t>
            </a:r>
          </a:p>
        </p:txBody>
      </p:sp>
      <p:pic>
        <p:nvPicPr>
          <p:cNvPr id="5123" name="Picture 3"/>
          <p:cNvPicPr>
            <a:picLocks noChangeAspect="1" noChangeArrowheads="1"/>
          </p:cNvPicPr>
          <p:nvPr/>
        </p:nvPicPr>
        <p:blipFill>
          <a:blip r:embed="rId5"/>
          <a:srcRect/>
          <a:stretch>
            <a:fillRect/>
          </a:stretch>
        </p:blipFill>
        <p:spPr bwMode="auto">
          <a:xfrm>
            <a:off x="204788" y="4140200"/>
            <a:ext cx="4367212" cy="24638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6"/>
          <a:srcRect/>
          <a:stretch>
            <a:fillRect/>
          </a:stretch>
        </p:blipFill>
        <p:spPr bwMode="auto">
          <a:xfrm>
            <a:off x="4837113" y="4165600"/>
            <a:ext cx="4154487" cy="2451099"/>
          </a:xfrm>
          <a:prstGeom prst="rect">
            <a:avLst/>
          </a:prstGeom>
          <a:noFill/>
          <a:ln w="9525">
            <a:noFill/>
            <a:miter lim="800000"/>
            <a:headEnd/>
            <a:tailEnd/>
          </a:ln>
          <a:effectLst/>
        </p:spPr>
      </p:pic>
    </p:spTree>
    <p:extLst>
      <p:ext uri="{BB962C8B-B14F-4D97-AF65-F5344CB8AC3E}">
        <p14:creationId xmlns:p14="http://schemas.microsoft.com/office/powerpoint/2010/main" val="16404945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75" y="178049"/>
            <a:ext cx="7772400" cy="4648200"/>
          </a:xfrm>
        </p:spPr>
        <p:txBody>
          <a:bodyPr/>
          <a:lstStyle/>
          <a:p>
            <a:pPr marL="0" indent="0" algn="just">
              <a:buNone/>
            </a:pPr>
            <a:r>
              <a:rPr lang="en-US" sz="2400" b="1" dirty="0"/>
              <a:t>DHCP discover message </a:t>
            </a:r>
          </a:p>
          <a:p>
            <a:pPr algn="just"/>
            <a:r>
              <a:rPr lang="en-US" sz="2400" dirty="0" smtClean="0"/>
              <a:t>This </a:t>
            </a:r>
            <a:r>
              <a:rPr lang="en-US" sz="2400" dirty="0"/>
              <a:t>message is generated by Client host in order to discover if there is any DHCP server/servers are present in a network or not</a:t>
            </a:r>
            <a:r>
              <a:rPr lang="en-US" sz="2400" dirty="0" smtClean="0"/>
              <a:t>.</a:t>
            </a:r>
          </a:p>
          <a:p>
            <a:pPr algn="just"/>
            <a:r>
              <a:rPr lang="en-US" sz="2400" dirty="0" smtClean="0"/>
              <a:t> This </a:t>
            </a:r>
            <a:r>
              <a:rPr lang="en-US" sz="2400" dirty="0"/>
              <a:t>message is broadcasted to all devices present in a network to find the DHCP server. This message is 342 or 576 bytes long </a:t>
            </a:r>
            <a:endParaRPr lang="en-IN" sz="24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68</a:t>
            </a:fld>
            <a:endParaRPr lang="en-US" dirty="0"/>
          </a:p>
        </p:txBody>
      </p:sp>
      <p:pic>
        <p:nvPicPr>
          <p:cNvPr id="11266" name="Picture 2" descr="https://media.geeksforgeeks.org/wp-content/uploads/DHCP1.png"/>
          <p:cNvPicPr>
            <a:picLocks noChangeAspect="1" noChangeArrowheads="1"/>
          </p:cNvPicPr>
          <p:nvPr/>
        </p:nvPicPr>
        <p:blipFill rotWithShape="1">
          <a:blip r:embed="rId2">
            <a:extLst>
              <a:ext uri="{28A0092B-C50C-407E-A947-70E740481C1C}">
                <a14:useLocalDpi xmlns:a14="http://schemas.microsoft.com/office/drawing/2010/main" val="0"/>
              </a:ext>
            </a:extLst>
          </a:blip>
          <a:srcRect r="4904" b="12607"/>
          <a:stretch/>
        </p:blipFill>
        <p:spPr bwMode="auto">
          <a:xfrm>
            <a:off x="4150315" y="2571818"/>
            <a:ext cx="4836931" cy="34545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2732" y="3164681"/>
            <a:ext cx="4572000" cy="3693319"/>
          </a:xfrm>
          <a:prstGeom prst="rect">
            <a:avLst/>
          </a:prstGeom>
        </p:spPr>
        <p:txBody>
          <a:bodyPr>
            <a:spAutoFit/>
          </a:bodyPr>
          <a:lstStyle/>
          <a:p>
            <a:pPr algn="just"/>
            <a:r>
              <a:rPr lang="en-US" dirty="0" smtClean="0">
                <a:solidFill>
                  <a:srgbClr val="273239"/>
                </a:solidFill>
                <a:latin typeface="urw-din"/>
              </a:rPr>
              <a:t>source </a:t>
            </a:r>
            <a:r>
              <a:rPr lang="en-US" dirty="0">
                <a:solidFill>
                  <a:srgbClr val="273239"/>
                </a:solidFill>
                <a:latin typeface="urw-din"/>
              </a:rPr>
              <a:t>MAC address (client PC) is 08002B2EAF2A, </a:t>
            </a:r>
            <a:endParaRPr lang="en-US" dirty="0" smtClean="0">
              <a:solidFill>
                <a:srgbClr val="273239"/>
              </a:solidFill>
              <a:latin typeface="urw-din"/>
            </a:endParaRPr>
          </a:p>
          <a:p>
            <a:pPr algn="just"/>
            <a:r>
              <a:rPr lang="en-US" dirty="0" smtClean="0">
                <a:solidFill>
                  <a:srgbClr val="273239"/>
                </a:solidFill>
                <a:latin typeface="urw-din"/>
              </a:rPr>
              <a:t>destination </a:t>
            </a:r>
            <a:r>
              <a:rPr lang="en-US" dirty="0">
                <a:solidFill>
                  <a:srgbClr val="273239"/>
                </a:solidFill>
                <a:latin typeface="urw-din"/>
              </a:rPr>
              <a:t>MAC address(server) is FFFFFFFFFFFF, </a:t>
            </a:r>
            <a:endParaRPr lang="en-US" dirty="0" smtClean="0">
              <a:solidFill>
                <a:srgbClr val="273239"/>
              </a:solidFill>
              <a:latin typeface="urw-din"/>
            </a:endParaRPr>
          </a:p>
          <a:p>
            <a:pPr algn="just"/>
            <a:r>
              <a:rPr lang="en-US" dirty="0" smtClean="0">
                <a:solidFill>
                  <a:srgbClr val="273239"/>
                </a:solidFill>
                <a:latin typeface="urw-din"/>
              </a:rPr>
              <a:t>source </a:t>
            </a:r>
            <a:r>
              <a:rPr lang="en-US" dirty="0">
                <a:solidFill>
                  <a:srgbClr val="273239"/>
                </a:solidFill>
                <a:latin typeface="urw-din"/>
              </a:rPr>
              <a:t>IP address is 0.0.0.0(because PC has no IP address till now) and </a:t>
            </a:r>
            <a:endParaRPr lang="en-US" dirty="0" smtClean="0">
              <a:solidFill>
                <a:srgbClr val="273239"/>
              </a:solidFill>
              <a:latin typeface="urw-din"/>
            </a:endParaRPr>
          </a:p>
          <a:p>
            <a:pPr algn="just"/>
            <a:r>
              <a:rPr lang="en-US" dirty="0" smtClean="0">
                <a:solidFill>
                  <a:srgbClr val="273239"/>
                </a:solidFill>
                <a:latin typeface="urw-din"/>
              </a:rPr>
              <a:t>destination </a:t>
            </a:r>
            <a:r>
              <a:rPr lang="en-US" dirty="0">
                <a:solidFill>
                  <a:srgbClr val="273239"/>
                </a:solidFill>
                <a:latin typeface="urw-din"/>
              </a:rPr>
              <a:t>IP address is 255.255.255.255 (IP address used for broadcasting). </a:t>
            </a:r>
            <a:endParaRPr lang="en-US" dirty="0" smtClean="0">
              <a:solidFill>
                <a:srgbClr val="273239"/>
              </a:solidFill>
              <a:latin typeface="urw-din"/>
            </a:endParaRPr>
          </a:p>
          <a:p>
            <a:pPr algn="just"/>
            <a:endParaRPr lang="en-US" dirty="0" smtClean="0">
              <a:solidFill>
                <a:srgbClr val="273239"/>
              </a:solidFill>
              <a:latin typeface="urw-din"/>
            </a:endParaRPr>
          </a:p>
          <a:p>
            <a:pPr algn="just"/>
            <a:r>
              <a:rPr lang="en-US" dirty="0" smtClean="0">
                <a:solidFill>
                  <a:srgbClr val="273239"/>
                </a:solidFill>
                <a:latin typeface="urw-din"/>
              </a:rPr>
              <a:t>As </a:t>
            </a:r>
            <a:r>
              <a:rPr lang="en-US" dirty="0">
                <a:solidFill>
                  <a:srgbClr val="273239"/>
                </a:solidFill>
                <a:latin typeface="urw-din"/>
              </a:rPr>
              <a:t>the discover message is broadcast to find out the DHCP server or servers in the network therefore broadcast IP address and MAC address is used</a:t>
            </a:r>
            <a:endParaRPr lang="en-IN" dirty="0"/>
          </a:p>
        </p:txBody>
      </p:sp>
    </p:spTree>
    <p:extLst>
      <p:ext uri="{BB962C8B-B14F-4D97-AF65-F5344CB8AC3E}">
        <p14:creationId xmlns:p14="http://schemas.microsoft.com/office/powerpoint/2010/main" val="42045964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474" y="372291"/>
            <a:ext cx="8655775" cy="4648200"/>
          </a:xfrm>
        </p:spPr>
        <p:txBody>
          <a:bodyPr/>
          <a:lstStyle/>
          <a:p>
            <a:pPr marL="0" indent="0" algn="just">
              <a:buNone/>
            </a:pPr>
            <a:r>
              <a:rPr lang="en-US" sz="2400" b="1" dirty="0"/>
              <a:t>DHCP offer message </a:t>
            </a:r>
          </a:p>
          <a:p>
            <a:pPr algn="just"/>
            <a:r>
              <a:rPr lang="en-US" sz="2400" dirty="0"/>
              <a:t>The server will respond to host in this message specifying the unleased IP </a:t>
            </a:r>
            <a:r>
              <a:rPr lang="en-US" sz="2400" dirty="0" smtClean="0"/>
              <a:t>address. </a:t>
            </a:r>
            <a:r>
              <a:rPr lang="en-US" sz="2400" dirty="0"/>
              <a:t>This message is broadcasted by server. Size of message is 342 bytes. </a:t>
            </a:r>
            <a:endParaRPr lang="en-US" sz="2400" dirty="0" smtClean="0"/>
          </a:p>
          <a:p>
            <a:pPr algn="just"/>
            <a:r>
              <a:rPr lang="en-US" sz="2400" dirty="0" smtClean="0"/>
              <a:t>If </a:t>
            </a:r>
            <a:r>
              <a:rPr lang="en-US" sz="2400" dirty="0"/>
              <a:t>there are more than one DHCP servers present in the network then client host will accept the first DHCP OFFER message it receives. Also a server ID is specified in the packet in order to identify the server</a:t>
            </a:r>
            <a:endParaRPr lang="en-IN" sz="24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69</a:t>
            </a:fld>
            <a:endParaRPr lang="en-US" dirty="0"/>
          </a:p>
        </p:txBody>
      </p:sp>
      <p:pic>
        <p:nvPicPr>
          <p:cNvPr id="12290" name="Picture 2" descr="https://media.geeksforgeeks.org/wp-content/uploads/DSCP2.png"/>
          <p:cNvPicPr>
            <a:picLocks noChangeAspect="1" noChangeArrowheads="1"/>
          </p:cNvPicPr>
          <p:nvPr/>
        </p:nvPicPr>
        <p:blipFill rotWithShape="1">
          <a:blip r:embed="rId2">
            <a:extLst>
              <a:ext uri="{28A0092B-C50C-407E-A947-70E740481C1C}">
                <a14:useLocalDpi xmlns:a14="http://schemas.microsoft.com/office/drawing/2010/main" val="0"/>
              </a:ext>
            </a:extLst>
          </a:blip>
          <a:srcRect l="4646" r="7862" b="11311"/>
          <a:stretch/>
        </p:blipFill>
        <p:spPr bwMode="auto">
          <a:xfrm>
            <a:off x="4530361" y="2860221"/>
            <a:ext cx="4450080" cy="35057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02474" y="3162538"/>
            <a:ext cx="4572000" cy="3108543"/>
          </a:xfrm>
          <a:prstGeom prst="rect">
            <a:avLst/>
          </a:prstGeom>
        </p:spPr>
        <p:txBody>
          <a:bodyPr>
            <a:spAutoFit/>
          </a:bodyPr>
          <a:lstStyle/>
          <a:p>
            <a:r>
              <a:rPr lang="en-US" sz="1400" b="1" dirty="0" smtClean="0">
                <a:solidFill>
                  <a:srgbClr val="273239"/>
                </a:solidFill>
                <a:latin typeface="urw-din"/>
              </a:rPr>
              <a:t>offer </a:t>
            </a:r>
            <a:r>
              <a:rPr lang="en-US" sz="1400" b="1" dirty="0">
                <a:solidFill>
                  <a:srgbClr val="273239"/>
                </a:solidFill>
                <a:latin typeface="urw-din"/>
              </a:rPr>
              <a:t>message, </a:t>
            </a:r>
            <a:endParaRPr lang="en-US" sz="1400" b="1" dirty="0" smtClean="0">
              <a:solidFill>
                <a:srgbClr val="273239"/>
              </a:solidFill>
              <a:latin typeface="urw-din"/>
            </a:endParaRPr>
          </a:p>
          <a:p>
            <a:r>
              <a:rPr lang="en-US" sz="1400" dirty="0" smtClean="0">
                <a:solidFill>
                  <a:srgbClr val="273239"/>
                </a:solidFill>
                <a:latin typeface="urw-din"/>
              </a:rPr>
              <a:t>source </a:t>
            </a:r>
            <a:r>
              <a:rPr lang="en-US" sz="1400" dirty="0">
                <a:solidFill>
                  <a:srgbClr val="273239"/>
                </a:solidFill>
                <a:latin typeface="urw-din"/>
              </a:rPr>
              <a:t>IP address is 172.16.32.12 (server’s IP address in the example), </a:t>
            </a:r>
            <a:endParaRPr lang="en-US" sz="1400" dirty="0" smtClean="0">
              <a:solidFill>
                <a:srgbClr val="273239"/>
              </a:solidFill>
              <a:latin typeface="urw-din"/>
            </a:endParaRPr>
          </a:p>
          <a:p>
            <a:r>
              <a:rPr lang="en-US" sz="1400" dirty="0" smtClean="0">
                <a:solidFill>
                  <a:srgbClr val="273239"/>
                </a:solidFill>
                <a:latin typeface="urw-din"/>
              </a:rPr>
              <a:t>destination </a:t>
            </a:r>
            <a:r>
              <a:rPr lang="en-US" sz="1400" dirty="0">
                <a:solidFill>
                  <a:srgbClr val="273239"/>
                </a:solidFill>
                <a:latin typeface="urw-din"/>
              </a:rPr>
              <a:t>IP address is 255.255.255.255 (broadcast IP address) </a:t>
            </a:r>
            <a:r>
              <a:rPr lang="en-US" sz="1400" dirty="0" smtClean="0">
                <a:solidFill>
                  <a:srgbClr val="273239"/>
                </a:solidFill>
                <a:latin typeface="urw-din"/>
              </a:rPr>
              <a:t>,</a:t>
            </a:r>
          </a:p>
          <a:p>
            <a:r>
              <a:rPr lang="en-US" sz="1400" dirty="0" smtClean="0">
                <a:solidFill>
                  <a:srgbClr val="273239"/>
                </a:solidFill>
                <a:latin typeface="urw-din"/>
              </a:rPr>
              <a:t>source </a:t>
            </a:r>
            <a:r>
              <a:rPr lang="en-US" sz="1400" dirty="0">
                <a:solidFill>
                  <a:srgbClr val="273239"/>
                </a:solidFill>
                <a:latin typeface="urw-din"/>
              </a:rPr>
              <a:t>MAC address is 00AA00123456, </a:t>
            </a:r>
            <a:endParaRPr lang="en-US" sz="1400" dirty="0" smtClean="0">
              <a:solidFill>
                <a:srgbClr val="273239"/>
              </a:solidFill>
              <a:latin typeface="urw-din"/>
            </a:endParaRPr>
          </a:p>
          <a:p>
            <a:r>
              <a:rPr lang="en-US" sz="1400" dirty="0" smtClean="0">
                <a:solidFill>
                  <a:srgbClr val="273239"/>
                </a:solidFill>
                <a:latin typeface="urw-din"/>
              </a:rPr>
              <a:t>destination </a:t>
            </a:r>
            <a:r>
              <a:rPr lang="en-US" sz="1400" dirty="0">
                <a:solidFill>
                  <a:srgbClr val="273239"/>
                </a:solidFill>
                <a:latin typeface="urw-din"/>
              </a:rPr>
              <a:t>MAC address is FFFFFFFFFFFF. </a:t>
            </a:r>
            <a:endParaRPr lang="en-US" sz="1400" dirty="0" smtClean="0">
              <a:solidFill>
                <a:srgbClr val="273239"/>
              </a:solidFill>
              <a:latin typeface="urw-din"/>
            </a:endParaRPr>
          </a:p>
          <a:p>
            <a:r>
              <a:rPr lang="en-US" sz="1400" dirty="0">
                <a:solidFill>
                  <a:srgbClr val="273239"/>
                </a:solidFill>
                <a:latin typeface="urw-din"/>
              </a:rPr>
              <a:t> </a:t>
            </a:r>
          </a:p>
          <a:p>
            <a:r>
              <a:rPr lang="en-US" sz="1400" dirty="0">
                <a:solidFill>
                  <a:srgbClr val="273239"/>
                </a:solidFill>
                <a:latin typeface="urw-din"/>
              </a:rPr>
              <a:t>Also the server has provided the offered IP address 192.16.32.51 and lease time of 72 hours(after this time the entry of host will be erased from the server automatically) . </a:t>
            </a:r>
            <a:endParaRPr lang="en-US" sz="1400" dirty="0" smtClean="0">
              <a:solidFill>
                <a:srgbClr val="273239"/>
              </a:solidFill>
              <a:latin typeface="urw-din"/>
            </a:endParaRPr>
          </a:p>
          <a:p>
            <a:r>
              <a:rPr lang="en-US" sz="1400" dirty="0" smtClean="0">
                <a:solidFill>
                  <a:srgbClr val="273239"/>
                </a:solidFill>
                <a:latin typeface="urw-din"/>
              </a:rPr>
              <a:t>Also </a:t>
            </a:r>
            <a:r>
              <a:rPr lang="en-US" sz="1400" dirty="0">
                <a:solidFill>
                  <a:srgbClr val="273239"/>
                </a:solidFill>
                <a:latin typeface="urw-din"/>
              </a:rPr>
              <a:t>the client identifier is PC MAC address (08002B2EAF2A) for all the messages</a:t>
            </a:r>
            <a:endParaRPr lang="en-US" sz="1400" b="0" i="0" dirty="0">
              <a:solidFill>
                <a:srgbClr val="273239"/>
              </a:solidFill>
              <a:effectLst/>
              <a:latin typeface="urw-din"/>
            </a:endParaRPr>
          </a:p>
        </p:txBody>
      </p:sp>
    </p:spTree>
    <p:extLst>
      <p:ext uri="{BB962C8B-B14F-4D97-AF65-F5344CB8AC3E}">
        <p14:creationId xmlns:p14="http://schemas.microsoft.com/office/powerpoint/2010/main" val="2043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2140" y="348342"/>
            <a:ext cx="8662854" cy="5364481"/>
          </a:xfrm>
        </p:spPr>
        <p:txBody>
          <a:bodyPr/>
          <a:lstStyle/>
          <a:p>
            <a:pPr marL="0" indent="0" algn="just">
              <a:buNone/>
            </a:pPr>
            <a:r>
              <a:rPr lang="en-US" sz="2400" b="1" dirty="0"/>
              <a:t>Types of Website IP address: </a:t>
            </a:r>
            <a:endParaRPr lang="en-US" sz="2400" b="1" dirty="0" smtClean="0"/>
          </a:p>
          <a:p>
            <a:pPr marL="0" indent="0" algn="just">
              <a:buNone/>
            </a:pPr>
            <a:endParaRPr lang="en-US" sz="2400" dirty="0" smtClean="0"/>
          </a:p>
          <a:p>
            <a:pPr marL="0" indent="0" algn="just">
              <a:buNone/>
            </a:pPr>
            <a:r>
              <a:rPr lang="en-US" sz="2400" b="1" u="sng" dirty="0" smtClean="0"/>
              <a:t>Dedicated IP address</a:t>
            </a:r>
          </a:p>
          <a:p>
            <a:pPr marL="0" indent="0" algn="just">
              <a:buNone/>
            </a:pPr>
            <a:r>
              <a:rPr lang="en-US" sz="2400" dirty="0" smtClean="0"/>
              <a:t>A dedicated IP address is one that is unique for each website. This address is not used by any other domain. A dedicated IP address is beneficial in many ways. It provides increased speed when the traffic load is high and brings in increased security. But dedicated IPs are costly as compared to shared IPs. </a:t>
            </a:r>
          </a:p>
          <a:p>
            <a:pPr marL="0" indent="0" algn="just">
              <a:buNone/>
            </a:pPr>
            <a:endParaRPr lang="en-US" sz="2400" b="1" u="sng" dirty="0" smtClean="0"/>
          </a:p>
          <a:p>
            <a:pPr marL="0" indent="0" algn="just">
              <a:buNone/>
            </a:pPr>
            <a:r>
              <a:rPr lang="en-US" sz="2400" b="1" u="sng" dirty="0" smtClean="0"/>
              <a:t>Shared </a:t>
            </a:r>
            <a:r>
              <a:rPr lang="en-US" sz="2400" b="1" u="sng" dirty="0"/>
              <a:t>IP </a:t>
            </a:r>
            <a:r>
              <a:rPr lang="en-US" sz="2400" b="1" u="sng" dirty="0" smtClean="0"/>
              <a:t>address</a:t>
            </a:r>
          </a:p>
          <a:p>
            <a:pPr marL="0" indent="0" algn="just">
              <a:buNone/>
            </a:pPr>
            <a:r>
              <a:rPr lang="en-US" sz="2400" dirty="0" smtClean="0"/>
              <a:t>A </a:t>
            </a:r>
            <a:r>
              <a:rPr lang="en-US" sz="2400" dirty="0"/>
              <a:t>shared IP address is one that is not unique. It is shared between multiple domains. A shared IP address is enough for most users because common configurations don’t require a dedicated IP. </a:t>
            </a:r>
          </a:p>
          <a:p>
            <a:pPr marL="0" indent="0" algn="just">
              <a:buNone/>
            </a:pPr>
            <a:endParaRPr lang="en-IN" sz="2400" dirty="0"/>
          </a:p>
        </p:txBody>
      </p:sp>
      <p:sp>
        <p:nvSpPr>
          <p:cNvPr id="5" name="Footer Placeholder 4"/>
          <p:cNvSpPr>
            <a:spLocks noGrp="1"/>
          </p:cNvSpPr>
          <p:nvPr>
            <p:ph type="ftr" sz="quarter" idx="11"/>
          </p:nvPr>
        </p:nvSpPr>
        <p:spPr/>
        <p:txBody>
          <a:bodyPr/>
          <a:lstStyle/>
          <a:p>
            <a:pPr>
              <a:defRPr/>
            </a:pPr>
            <a:r>
              <a:rPr lang="en-US" smtClean="0"/>
              <a:t>Data Link Layer</a:t>
            </a:r>
            <a:endParaRPr lang="en-US" dirty="0"/>
          </a:p>
        </p:txBody>
      </p:sp>
      <p:sp>
        <p:nvSpPr>
          <p:cNvPr id="6" name="Slide Number Placeholder 5"/>
          <p:cNvSpPr>
            <a:spLocks noGrp="1"/>
          </p:cNvSpPr>
          <p:nvPr>
            <p:ph type="sldNum" sz="quarter" idx="12"/>
          </p:nvPr>
        </p:nvSpPr>
        <p:spPr/>
        <p:txBody>
          <a:bodyPr/>
          <a:lstStyle/>
          <a:p>
            <a:pPr>
              <a:defRPr/>
            </a:pPr>
            <a:r>
              <a:rPr lang="en-US" smtClean="0"/>
              <a:t>5-</a:t>
            </a:r>
            <a:fld id="{9AB7E571-4613-BD47-B8AF-E4769FE4BBE2}" type="slidenum">
              <a:rPr lang="en-US" smtClean="0"/>
              <a:pPr>
                <a:defRPr/>
              </a:pPr>
              <a:t>7</a:t>
            </a:fld>
            <a:endParaRPr lang="en-US" dirty="0"/>
          </a:p>
        </p:txBody>
      </p:sp>
    </p:spTree>
    <p:extLst>
      <p:ext uri="{BB962C8B-B14F-4D97-AF65-F5344CB8AC3E}">
        <p14:creationId xmlns:p14="http://schemas.microsoft.com/office/powerpoint/2010/main" val="486718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779" y="180700"/>
            <a:ext cx="8448675" cy="3642361"/>
          </a:xfrm>
        </p:spPr>
        <p:txBody>
          <a:bodyPr/>
          <a:lstStyle/>
          <a:p>
            <a:pPr marL="0" indent="0" algn="just">
              <a:buNone/>
            </a:pPr>
            <a:r>
              <a:rPr lang="en-US" sz="2400" b="1" dirty="0"/>
              <a:t>DHCP request message </a:t>
            </a:r>
          </a:p>
          <a:p>
            <a:pPr algn="just"/>
            <a:r>
              <a:rPr lang="en-US" sz="2400" dirty="0"/>
              <a:t>When a client receives a offer message, it responds by broadcasting a DHCP request message. </a:t>
            </a:r>
            <a:endParaRPr lang="en-US" sz="2400" dirty="0" smtClean="0"/>
          </a:p>
          <a:p>
            <a:pPr algn="just"/>
            <a:r>
              <a:rPr lang="en-US" sz="2400" dirty="0" smtClean="0"/>
              <a:t>The </a:t>
            </a:r>
            <a:r>
              <a:rPr lang="en-US" sz="2400" dirty="0"/>
              <a:t>client will produce a  gratuitous ARP in order to find if there is any other host present in the network with same IP address. </a:t>
            </a:r>
            <a:endParaRPr lang="en-US" sz="2400" dirty="0" smtClean="0"/>
          </a:p>
          <a:p>
            <a:pPr algn="just"/>
            <a:r>
              <a:rPr lang="en-US" sz="2400" dirty="0" smtClean="0"/>
              <a:t>If </a:t>
            </a:r>
            <a:r>
              <a:rPr lang="en-US" sz="2400" dirty="0"/>
              <a:t>there is no reply by other host, then there is no host with same TCP configuration in the network and the message is broadcasted to server showing the acceptance of IP address </a:t>
            </a:r>
            <a:r>
              <a:rPr lang="en-US" sz="2400" dirty="0" smtClean="0"/>
              <a:t>.</a:t>
            </a:r>
          </a:p>
          <a:p>
            <a:pPr algn="just"/>
            <a:r>
              <a:rPr lang="en-US" sz="2400" dirty="0" smtClean="0"/>
              <a:t>A </a:t>
            </a:r>
            <a:r>
              <a:rPr lang="en-US" sz="2400" dirty="0"/>
              <a:t>Client ID is also added in this message</a:t>
            </a:r>
            <a:endParaRPr lang="en-IN" sz="24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70</a:t>
            </a:fld>
            <a:endParaRPr lang="en-US" dirty="0"/>
          </a:p>
        </p:txBody>
      </p:sp>
      <p:pic>
        <p:nvPicPr>
          <p:cNvPr id="13314" name="Picture 2" descr="https://media.geeksforgeeks.org/wp-content/uploads/DHCP.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4174" r="6453" b="10685"/>
          <a:stretch/>
        </p:blipFill>
        <p:spPr bwMode="auto">
          <a:xfrm>
            <a:off x="3412398" y="3615418"/>
            <a:ext cx="4545875" cy="324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064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936" y="328748"/>
            <a:ext cx="8192589" cy="2240280"/>
          </a:xfrm>
        </p:spPr>
        <p:txBody>
          <a:bodyPr/>
          <a:lstStyle/>
          <a:p>
            <a:pPr marL="0" indent="0" algn="just">
              <a:buNone/>
            </a:pPr>
            <a:r>
              <a:rPr lang="en-US" b="1" dirty="0"/>
              <a:t>DHCP acknowledgement message </a:t>
            </a:r>
          </a:p>
          <a:p>
            <a:pPr algn="just"/>
            <a:r>
              <a:rPr lang="en-US" dirty="0"/>
              <a:t>In response to the request message received, the server will make an entry with specified client ID and bind the IP address offered with lease time. </a:t>
            </a:r>
            <a:endParaRPr lang="en-US" dirty="0" smtClean="0"/>
          </a:p>
          <a:p>
            <a:pPr algn="just"/>
            <a:r>
              <a:rPr lang="en-US" dirty="0" smtClean="0"/>
              <a:t>Now</a:t>
            </a:r>
            <a:r>
              <a:rPr lang="en-US" dirty="0"/>
              <a:t>, the client will have the IP address provided by server. </a:t>
            </a:r>
            <a:endParaRPr lang="en-IN"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71</a:t>
            </a:fld>
            <a:endParaRPr lang="en-US" dirty="0"/>
          </a:p>
        </p:txBody>
      </p:sp>
      <p:pic>
        <p:nvPicPr>
          <p:cNvPr id="14338" name="Picture 2" descr="https://media.geeksforgeeks.org/wp-content/uploads/DHCP4.png"/>
          <p:cNvPicPr>
            <a:picLocks noChangeAspect="1" noChangeArrowheads="1"/>
          </p:cNvPicPr>
          <p:nvPr/>
        </p:nvPicPr>
        <p:blipFill rotWithShape="1">
          <a:blip r:embed="rId2">
            <a:extLst>
              <a:ext uri="{28A0092B-C50C-407E-A947-70E740481C1C}">
                <a14:useLocalDpi xmlns:a14="http://schemas.microsoft.com/office/drawing/2010/main" val="0"/>
              </a:ext>
            </a:extLst>
          </a:blip>
          <a:srcRect l="2637" r="8844" b="10334"/>
          <a:stretch/>
        </p:blipFill>
        <p:spPr bwMode="auto">
          <a:xfrm>
            <a:off x="2882538" y="2546169"/>
            <a:ext cx="5010421" cy="396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2964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103" y="276497"/>
            <a:ext cx="8436428" cy="6054634"/>
          </a:xfrm>
        </p:spPr>
        <p:txBody>
          <a:bodyPr/>
          <a:lstStyle/>
          <a:p>
            <a:pPr marL="0" indent="0" algn="just">
              <a:buNone/>
            </a:pPr>
            <a:r>
              <a:rPr lang="en-US" sz="1800" b="1" dirty="0"/>
              <a:t>DHCP negative acknowledgement message </a:t>
            </a:r>
          </a:p>
          <a:p>
            <a:pPr algn="just"/>
            <a:r>
              <a:rPr lang="en-US" sz="1800" dirty="0"/>
              <a:t>Whenever a </a:t>
            </a:r>
            <a:r>
              <a:rPr lang="en-US" sz="1800" dirty="0">
                <a:solidFill>
                  <a:srgbClr val="FF0000"/>
                </a:solidFill>
              </a:rPr>
              <a:t>DHCP server </a:t>
            </a:r>
            <a:r>
              <a:rPr lang="en-US" sz="1800" dirty="0"/>
              <a:t>receives a </a:t>
            </a:r>
            <a:r>
              <a:rPr lang="en-US" sz="1800" dirty="0">
                <a:solidFill>
                  <a:srgbClr val="FF0000"/>
                </a:solidFill>
              </a:rPr>
              <a:t>request for IP address that is invalid </a:t>
            </a:r>
            <a:r>
              <a:rPr lang="en-US" sz="1800" dirty="0"/>
              <a:t>according to the scopes that is configured with, it send </a:t>
            </a:r>
            <a:r>
              <a:rPr lang="en-US" sz="1800" dirty="0">
                <a:solidFill>
                  <a:srgbClr val="FF0000"/>
                </a:solidFill>
              </a:rPr>
              <a:t>DHCP </a:t>
            </a:r>
            <a:r>
              <a:rPr lang="en-US" sz="1800" dirty="0" err="1">
                <a:solidFill>
                  <a:srgbClr val="FF0000"/>
                </a:solidFill>
              </a:rPr>
              <a:t>Nak</a:t>
            </a:r>
            <a:r>
              <a:rPr lang="en-US" sz="1800" dirty="0">
                <a:solidFill>
                  <a:srgbClr val="FF0000"/>
                </a:solidFill>
              </a:rPr>
              <a:t> message to client</a:t>
            </a:r>
            <a:r>
              <a:rPr lang="en-US" sz="1800" dirty="0"/>
              <a:t>. </a:t>
            </a:r>
            <a:r>
              <a:rPr lang="en-US" sz="1800" dirty="0" err="1"/>
              <a:t>Eg</a:t>
            </a:r>
            <a:r>
              <a:rPr lang="en-US" sz="1800" dirty="0"/>
              <a:t>-when the </a:t>
            </a:r>
            <a:r>
              <a:rPr lang="en-US" sz="1800" dirty="0">
                <a:solidFill>
                  <a:srgbClr val="FF0000"/>
                </a:solidFill>
              </a:rPr>
              <a:t>server has no IP address unused </a:t>
            </a:r>
            <a:r>
              <a:rPr lang="en-US" sz="1800" dirty="0"/>
              <a:t>or the pool is empty, then this message is sent by the server to client. </a:t>
            </a:r>
          </a:p>
          <a:p>
            <a:pPr marL="0" indent="0" algn="just">
              <a:buNone/>
            </a:pPr>
            <a:r>
              <a:rPr lang="en-US" sz="1800" dirty="0"/>
              <a:t> </a:t>
            </a:r>
          </a:p>
          <a:p>
            <a:pPr marL="0" indent="0" algn="just">
              <a:buNone/>
            </a:pPr>
            <a:r>
              <a:rPr lang="en-US" sz="1800" b="1" dirty="0"/>
              <a:t>DHCP decline </a:t>
            </a:r>
            <a:r>
              <a:rPr lang="en-US" sz="1800" b="1" dirty="0" smtClean="0"/>
              <a:t> </a:t>
            </a:r>
            <a:endParaRPr lang="en-US" sz="1800" b="1" dirty="0"/>
          </a:p>
          <a:p>
            <a:pPr algn="just"/>
            <a:r>
              <a:rPr lang="en-US" sz="1800" dirty="0"/>
              <a:t>If DHCP client determines the offered configuration parameters are different or invalid, it sends </a:t>
            </a:r>
            <a:r>
              <a:rPr lang="en-US" sz="1800" dirty="0">
                <a:solidFill>
                  <a:srgbClr val="FF0000"/>
                </a:solidFill>
              </a:rPr>
              <a:t>DHCP decline message to the server </a:t>
            </a:r>
            <a:r>
              <a:rPr lang="en-US" sz="1800" dirty="0"/>
              <a:t>.When there is a reply to the gratuitous ARP by any host to the client, the client sends DHCP decline message to the server showing the </a:t>
            </a:r>
            <a:r>
              <a:rPr lang="en-US" sz="1800" dirty="0">
                <a:solidFill>
                  <a:srgbClr val="FF0000"/>
                </a:solidFill>
              </a:rPr>
              <a:t>offered IP address is already in use</a:t>
            </a:r>
            <a:r>
              <a:rPr lang="en-US" sz="1800" dirty="0"/>
              <a:t>. </a:t>
            </a:r>
          </a:p>
          <a:p>
            <a:pPr marL="0" indent="0" algn="just">
              <a:buNone/>
            </a:pPr>
            <a:r>
              <a:rPr lang="en-US" sz="1800" dirty="0"/>
              <a:t> </a:t>
            </a:r>
          </a:p>
          <a:p>
            <a:pPr marL="0" indent="0" algn="just">
              <a:buNone/>
            </a:pPr>
            <a:r>
              <a:rPr lang="en-US" sz="1800" b="1" dirty="0"/>
              <a:t>DHCP release </a:t>
            </a:r>
          </a:p>
          <a:p>
            <a:pPr algn="just"/>
            <a:r>
              <a:rPr lang="en-US" sz="1800" dirty="0"/>
              <a:t>A DHCP client sends DHCP release packet to server to </a:t>
            </a:r>
            <a:r>
              <a:rPr lang="en-US" sz="1800" dirty="0">
                <a:solidFill>
                  <a:srgbClr val="FF0000"/>
                </a:solidFill>
              </a:rPr>
              <a:t>release IP address </a:t>
            </a:r>
            <a:r>
              <a:rPr lang="en-US" sz="1800" dirty="0"/>
              <a:t>and cancel any remaining lease time. </a:t>
            </a:r>
          </a:p>
          <a:p>
            <a:pPr marL="0" indent="0" algn="just">
              <a:buNone/>
            </a:pPr>
            <a:r>
              <a:rPr lang="en-US" sz="1800" dirty="0"/>
              <a:t> </a:t>
            </a:r>
          </a:p>
          <a:p>
            <a:pPr marL="0" indent="0" algn="just">
              <a:buNone/>
            </a:pPr>
            <a:r>
              <a:rPr lang="en-US" sz="1800" b="1" dirty="0"/>
              <a:t>DHCP inform </a:t>
            </a:r>
          </a:p>
          <a:p>
            <a:pPr algn="just"/>
            <a:r>
              <a:rPr lang="en-US" sz="1800" dirty="0"/>
              <a:t>If a client address has </a:t>
            </a:r>
            <a:r>
              <a:rPr lang="en-US" sz="1800" dirty="0">
                <a:solidFill>
                  <a:srgbClr val="FF0000"/>
                </a:solidFill>
              </a:rPr>
              <a:t>obtained IP address manually</a:t>
            </a:r>
            <a:r>
              <a:rPr lang="en-US" sz="1800" dirty="0"/>
              <a:t> then the client uses a DHCP </a:t>
            </a:r>
            <a:r>
              <a:rPr lang="en-US" sz="1800" dirty="0">
                <a:solidFill>
                  <a:srgbClr val="FF0000"/>
                </a:solidFill>
              </a:rPr>
              <a:t>inform to obtain </a:t>
            </a:r>
            <a:r>
              <a:rPr lang="en-US" sz="1800" dirty="0"/>
              <a:t>other local configuration parameters, such as domain name. </a:t>
            </a:r>
            <a:endParaRPr lang="en-US" sz="1800" dirty="0" smtClean="0"/>
          </a:p>
          <a:p>
            <a:pPr algn="just"/>
            <a:r>
              <a:rPr lang="en-US" sz="1800" dirty="0" smtClean="0"/>
              <a:t>In </a:t>
            </a:r>
            <a:r>
              <a:rPr lang="en-US" sz="1800" dirty="0"/>
              <a:t>reply to the </a:t>
            </a:r>
            <a:r>
              <a:rPr lang="en-US" sz="1800" dirty="0" err="1">
                <a:solidFill>
                  <a:srgbClr val="FF0000"/>
                </a:solidFill>
              </a:rPr>
              <a:t>dhcp</a:t>
            </a:r>
            <a:r>
              <a:rPr lang="en-US" sz="1800" dirty="0">
                <a:solidFill>
                  <a:srgbClr val="FF0000"/>
                </a:solidFill>
              </a:rPr>
              <a:t> inform message</a:t>
            </a:r>
            <a:r>
              <a:rPr lang="en-US" sz="1800" dirty="0"/>
              <a:t>, </a:t>
            </a:r>
            <a:r>
              <a:rPr lang="en-US" sz="1800" dirty="0" smtClean="0"/>
              <a:t>DHCP </a:t>
            </a:r>
            <a:r>
              <a:rPr lang="en-US" sz="1800" dirty="0"/>
              <a:t>server generates </a:t>
            </a:r>
            <a:r>
              <a:rPr lang="en-US" sz="1800" dirty="0">
                <a:solidFill>
                  <a:srgbClr val="FF0000"/>
                </a:solidFill>
              </a:rPr>
              <a:t>DHCP </a:t>
            </a:r>
            <a:r>
              <a:rPr lang="en-US" sz="1800" dirty="0" err="1">
                <a:solidFill>
                  <a:srgbClr val="FF0000"/>
                </a:solidFill>
              </a:rPr>
              <a:t>ack</a:t>
            </a:r>
            <a:r>
              <a:rPr lang="en-US" sz="1800" dirty="0">
                <a:solidFill>
                  <a:srgbClr val="FF0000"/>
                </a:solidFill>
              </a:rPr>
              <a:t> message </a:t>
            </a:r>
            <a:r>
              <a:rPr lang="en-US" sz="1800" dirty="0"/>
              <a:t>with local configuration suitable for the client without allocating a new IP address. This DHCP </a:t>
            </a:r>
            <a:r>
              <a:rPr lang="en-US" sz="1800" dirty="0" err="1"/>
              <a:t>ack</a:t>
            </a:r>
            <a:r>
              <a:rPr lang="en-US" sz="1800" dirty="0"/>
              <a:t> message is unicast to the client. </a:t>
            </a:r>
            <a:endParaRPr lang="en-IN" sz="18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72</a:t>
            </a:fld>
            <a:endParaRPr lang="en-US" dirty="0"/>
          </a:p>
        </p:txBody>
      </p:sp>
    </p:spTree>
    <p:extLst>
      <p:ext uri="{BB962C8B-B14F-4D97-AF65-F5344CB8AC3E}">
        <p14:creationId xmlns:p14="http://schemas.microsoft.com/office/powerpoint/2010/main" val="35576921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811" y="232954"/>
            <a:ext cx="8253548" cy="5967548"/>
          </a:xfrm>
        </p:spPr>
        <p:txBody>
          <a:bodyPr/>
          <a:lstStyle/>
          <a:p>
            <a:pPr marL="0" indent="0" algn="just">
              <a:buNone/>
            </a:pPr>
            <a:r>
              <a:rPr lang="en-US" sz="2000" b="1" dirty="0"/>
              <a:t>Components of DHCP</a:t>
            </a:r>
          </a:p>
          <a:p>
            <a:pPr algn="just"/>
            <a:r>
              <a:rPr lang="en-US" sz="2000" b="1" dirty="0" smtClean="0"/>
              <a:t>DHCP </a:t>
            </a:r>
            <a:r>
              <a:rPr lang="en-US" sz="2000" b="1" dirty="0"/>
              <a:t>Server: </a:t>
            </a:r>
            <a:r>
              <a:rPr lang="en-US" sz="2000" dirty="0"/>
              <a:t>DHCP server is a networked device running the DCHP service that holds IP addresses and related configuration information. This is typically a server or a router but could be anything that acts as a host, such as an SD-WAN appliance.</a:t>
            </a:r>
          </a:p>
          <a:p>
            <a:pPr algn="just"/>
            <a:r>
              <a:rPr lang="en-US" sz="2000" b="1" dirty="0"/>
              <a:t>DHCP client: </a:t>
            </a:r>
            <a:r>
              <a:rPr lang="en-US" sz="2000" dirty="0"/>
              <a:t>DHCP client is the endpoint that receives configuration information from a DHCP server. This can be any device like computer, laptop, </a:t>
            </a:r>
            <a:r>
              <a:rPr lang="en-US" sz="2000" dirty="0" err="1"/>
              <a:t>IoT</a:t>
            </a:r>
            <a:r>
              <a:rPr lang="en-US" sz="2000" dirty="0"/>
              <a:t> endpoint or anything else that requires connectivity to the network. Most of the devices are configured to receive DHCP information by default.</a:t>
            </a:r>
          </a:p>
          <a:p>
            <a:pPr algn="just"/>
            <a:r>
              <a:rPr lang="en-US" sz="2000" b="1" dirty="0"/>
              <a:t>IP address pool: </a:t>
            </a:r>
            <a:r>
              <a:rPr lang="en-US" sz="2000" dirty="0"/>
              <a:t>IP address pool is the range of addresses that are available to DHCP clients. IP addresses are typically handed out sequentially from lowest to the highest.</a:t>
            </a:r>
          </a:p>
          <a:p>
            <a:pPr algn="just"/>
            <a:r>
              <a:rPr lang="en-US" sz="2000" b="1" dirty="0"/>
              <a:t>Subnet: </a:t>
            </a:r>
            <a:r>
              <a:rPr lang="en-US" sz="2000" dirty="0"/>
              <a:t>Subnet is the partitioned segments of the IP networks. Subnet is used to keep networks manageable.</a:t>
            </a:r>
          </a:p>
          <a:p>
            <a:pPr algn="just"/>
            <a:r>
              <a:rPr lang="en-US" sz="2000" b="1" dirty="0"/>
              <a:t>Lease: </a:t>
            </a:r>
            <a:r>
              <a:rPr lang="en-US" sz="2000" dirty="0"/>
              <a:t>Lease is the length of time for which a DHCP client holds the IP address information. When a lease expires, the client has to renew it.</a:t>
            </a:r>
          </a:p>
          <a:p>
            <a:pPr algn="just"/>
            <a:r>
              <a:rPr lang="en-US" sz="2000" b="1" dirty="0"/>
              <a:t>DHCP relay</a:t>
            </a:r>
            <a:r>
              <a:rPr lang="en-US" sz="2000" dirty="0"/>
              <a:t>: A host or router that listens for client messages being broadcast on that network and then forwards them to a configured server. The server then sends responses back to the relay agent that passes them along to the client. DHCP relay can be used to centralize DHCP servers instead of having a server on each subnet</a:t>
            </a:r>
            <a:endParaRPr lang="en-IN" sz="2000"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73</a:t>
            </a:fld>
            <a:endParaRPr lang="en-US" dirty="0"/>
          </a:p>
        </p:txBody>
      </p:sp>
    </p:spTree>
    <p:extLst>
      <p:ext uri="{BB962C8B-B14F-4D97-AF65-F5344CB8AC3E}">
        <p14:creationId xmlns:p14="http://schemas.microsoft.com/office/powerpoint/2010/main" val="2717791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74" y="337457"/>
            <a:ext cx="8448675" cy="5958840"/>
          </a:xfrm>
        </p:spPr>
        <p:txBody>
          <a:bodyPr/>
          <a:lstStyle/>
          <a:p>
            <a:pPr marL="0" indent="0" algn="just">
              <a:buNone/>
            </a:pPr>
            <a:r>
              <a:rPr lang="en-US" b="1" dirty="0" smtClean="0"/>
              <a:t>Advantages</a:t>
            </a:r>
            <a:r>
              <a:rPr lang="en-US" dirty="0"/>
              <a:t> </a:t>
            </a:r>
            <a:endParaRPr lang="en-US" dirty="0" smtClean="0"/>
          </a:p>
          <a:p>
            <a:pPr algn="just"/>
            <a:r>
              <a:rPr lang="en-US" dirty="0" smtClean="0"/>
              <a:t>centralized management of IP addresses</a:t>
            </a:r>
          </a:p>
          <a:p>
            <a:pPr algn="just"/>
            <a:r>
              <a:rPr lang="en-US" dirty="0" smtClean="0"/>
              <a:t>ease </a:t>
            </a:r>
            <a:r>
              <a:rPr lang="en-US" dirty="0"/>
              <a:t>of adding new clients to a network</a:t>
            </a:r>
          </a:p>
          <a:p>
            <a:pPr algn="just"/>
            <a:r>
              <a:rPr lang="en-US" dirty="0"/>
              <a:t>reuse of IP addresses reducing the total number of IP addresses that are required</a:t>
            </a:r>
          </a:p>
          <a:p>
            <a:pPr algn="just"/>
            <a:r>
              <a:rPr lang="en-US" dirty="0"/>
              <a:t>simple reconfiguration of the IP address space on the DHCP server </a:t>
            </a:r>
            <a:r>
              <a:rPr lang="en-US" dirty="0" smtClean="0"/>
              <a:t>without </a:t>
            </a:r>
            <a:r>
              <a:rPr lang="en-US" dirty="0"/>
              <a:t>needing to reconfigure each </a:t>
            </a:r>
            <a:r>
              <a:rPr lang="en-US" dirty="0" smtClean="0"/>
              <a:t>client</a:t>
            </a:r>
          </a:p>
          <a:p>
            <a:pPr algn="just"/>
            <a:endParaRPr lang="en-US" dirty="0"/>
          </a:p>
          <a:p>
            <a:pPr algn="just"/>
            <a:r>
              <a:rPr lang="en-US" b="1" dirty="0" smtClean="0"/>
              <a:t>Disadvantages</a:t>
            </a:r>
          </a:p>
          <a:p>
            <a:pPr lvl="1" algn="just"/>
            <a:r>
              <a:rPr lang="en-IN" dirty="0"/>
              <a:t>IP conflict can occur</a:t>
            </a:r>
          </a:p>
          <a:p>
            <a:pPr lvl="1" algn="just"/>
            <a:r>
              <a:rPr lang="en-US" dirty="0" smtClean="0"/>
              <a:t>Not secure</a:t>
            </a:r>
            <a:endParaRPr lang="en-US" dirty="0"/>
          </a:p>
          <a:p>
            <a:pPr algn="just"/>
            <a:endParaRPr lang="en-IN" dirty="0"/>
          </a:p>
        </p:txBody>
      </p:sp>
      <p:sp>
        <p:nvSpPr>
          <p:cNvPr id="4" name="Footer Placeholder 3"/>
          <p:cNvSpPr>
            <a:spLocks noGrp="1"/>
          </p:cNvSpPr>
          <p:nvPr>
            <p:ph type="ftr" sz="quarter" idx="11"/>
          </p:nvPr>
        </p:nvSpPr>
        <p:spPr/>
        <p:txBody>
          <a:bodyPr/>
          <a:lstStyle/>
          <a:p>
            <a:pPr>
              <a:defRPr/>
            </a:pPr>
            <a:r>
              <a:rPr lang="en-US" smtClean="0"/>
              <a:t>Data Link Layer</a:t>
            </a:r>
            <a:endParaRPr lang="en-US" dirty="0"/>
          </a:p>
        </p:txBody>
      </p:sp>
      <p:sp>
        <p:nvSpPr>
          <p:cNvPr id="5" name="Slide Number Placeholder 4"/>
          <p:cNvSpPr>
            <a:spLocks noGrp="1"/>
          </p:cNvSpPr>
          <p:nvPr>
            <p:ph type="sldNum" sz="quarter" idx="12"/>
          </p:nvPr>
        </p:nvSpPr>
        <p:spPr/>
        <p:txBody>
          <a:bodyPr/>
          <a:lstStyle/>
          <a:p>
            <a:pPr>
              <a:defRPr/>
            </a:pPr>
            <a:r>
              <a:rPr lang="en-US" smtClean="0"/>
              <a:t>5-</a:t>
            </a:r>
            <a:fld id="{D0626857-DD43-9D46-91D4-DEBFBA1258D1}" type="slidenum">
              <a:rPr lang="en-US" smtClean="0"/>
              <a:pPr>
                <a:defRPr/>
              </a:pPr>
              <a:t>74</a:t>
            </a:fld>
            <a:endParaRPr lang="en-US" dirty="0"/>
          </a:p>
        </p:txBody>
      </p:sp>
    </p:spTree>
    <p:extLst>
      <p:ext uri="{BB962C8B-B14F-4D97-AF65-F5344CB8AC3E}">
        <p14:creationId xmlns:p14="http://schemas.microsoft.com/office/powerpoint/2010/main" val="294865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9557" y="148045"/>
            <a:ext cx="8392887" cy="6418218"/>
          </a:xfrm>
        </p:spPr>
        <p:txBody>
          <a:bodyPr/>
          <a:lstStyle/>
          <a:p>
            <a:pPr marL="0" indent="0" algn="just">
              <a:buNone/>
            </a:pPr>
            <a:r>
              <a:rPr lang="en-US" sz="1600" b="1" dirty="0"/>
              <a:t>IP Address Classification Based on Operational Characteristics:</a:t>
            </a:r>
          </a:p>
          <a:p>
            <a:pPr marL="0" indent="0" algn="just">
              <a:buNone/>
            </a:pPr>
            <a:endParaRPr lang="en-US" sz="1600" dirty="0"/>
          </a:p>
          <a:p>
            <a:pPr marL="0" indent="0" algn="just">
              <a:buNone/>
            </a:pPr>
            <a:r>
              <a:rPr lang="en-US" sz="1600" dirty="0">
                <a:solidFill>
                  <a:srgbClr val="FF0000"/>
                </a:solidFill>
              </a:rPr>
              <a:t>Broadcast </a:t>
            </a:r>
            <a:r>
              <a:rPr lang="en-US" sz="1600" dirty="0" smtClean="0">
                <a:solidFill>
                  <a:srgbClr val="FF0000"/>
                </a:solidFill>
              </a:rPr>
              <a:t>addressing</a:t>
            </a:r>
            <a:endParaRPr lang="en-US" sz="1600" dirty="0">
              <a:solidFill>
                <a:srgbClr val="FF0000"/>
              </a:solidFill>
            </a:endParaRPr>
          </a:p>
          <a:p>
            <a:pPr algn="just"/>
            <a:r>
              <a:rPr lang="en-US" sz="1600" dirty="0"/>
              <a:t>The term ‘Broadcast’ means to transmit audio or video over a network. A broadcast packet is sent to all users of a local network at once. They do not have to be explicitly named as recipients. The users of a network can open the data packets and then interpret the information, carry out the instructions or discard it. This service is available in IPv4. The IP address commonly used for </a:t>
            </a:r>
            <a:r>
              <a:rPr lang="en-US" sz="1600" dirty="0">
                <a:solidFill>
                  <a:srgbClr val="FF0000"/>
                </a:solidFill>
              </a:rPr>
              <a:t>broadcasting is 255.255.255.255</a:t>
            </a:r>
          </a:p>
          <a:p>
            <a:pPr marL="0" indent="0" algn="just">
              <a:buNone/>
            </a:pPr>
            <a:endParaRPr lang="en-US" sz="1600" dirty="0" smtClean="0">
              <a:solidFill>
                <a:srgbClr val="FF0000"/>
              </a:solidFill>
            </a:endParaRPr>
          </a:p>
          <a:p>
            <a:pPr marL="0" indent="0" algn="just">
              <a:buNone/>
            </a:pPr>
            <a:r>
              <a:rPr lang="en-US" sz="1600" dirty="0" smtClean="0">
                <a:solidFill>
                  <a:srgbClr val="FF0000"/>
                </a:solidFill>
              </a:rPr>
              <a:t>Unicast addressing</a:t>
            </a:r>
            <a:endParaRPr lang="en-US" sz="1600" dirty="0">
              <a:solidFill>
                <a:srgbClr val="FF0000"/>
              </a:solidFill>
            </a:endParaRPr>
          </a:p>
          <a:p>
            <a:pPr algn="just"/>
            <a:r>
              <a:rPr lang="en-US" sz="1600" dirty="0"/>
              <a:t>This address identifies a unique node on the network. Unicast is nothing but one-to-one data transmission from one point in the network to another. It is the most common form of IP addressing. This method can be used for both sending and receiving data. It is available in IPv4 and IPv6. </a:t>
            </a:r>
          </a:p>
          <a:p>
            <a:pPr marL="0" indent="0" algn="just">
              <a:buNone/>
            </a:pPr>
            <a:r>
              <a:rPr lang="en-US" sz="1600" dirty="0">
                <a:solidFill>
                  <a:srgbClr val="FF0000"/>
                </a:solidFill>
              </a:rPr>
              <a:t>Multicast IP </a:t>
            </a:r>
            <a:r>
              <a:rPr lang="en-US" sz="1600" dirty="0" smtClean="0">
                <a:solidFill>
                  <a:srgbClr val="FF0000"/>
                </a:solidFill>
              </a:rPr>
              <a:t>addresses</a:t>
            </a:r>
            <a:endParaRPr lang="en-US" sz="1600" dirty="0">
              <a:solidFill>
                <a:srgbClr val="FF0000"/>
              </a:solidFill>
            </a:endParaRPr>
          </a:p>
          <a:p>
            <a:pPr algn="just"/>
            <a:r>
              <a:rPr lang="en-US" sz="1600" dirty="0"/>
              <a:t>These IP addresses mainly help to establish one-to-many communication. Multicast IP routing protocols are used to distribute data to multiple recipients. </a:t>
            </a:r>
            <a:endParaRPr lang="en-US" sz="1600" dirty="0" smtClean="0"/>
          </a:p>
          <a:p>
            <a:pPr algn="just"/>
            <a:r>
              <a:rPr lang="en-US" sz="1600" dirty="0" smtClean="0"/>
              <a:t>The </a:t>
            </a:r>
            <a:r>
              <a:rPr lang="en-US" sz="1600" dirty="0">
                <a:solidFill>
                  <a:srgbClr val="FF0000"/>
                </a:solidFill>
              </a:rPr>
              <a:t>class D addresses (224.0.0.0  to  239.255.255.255</a:t>
            </a:r>
            <a:r>
              <a:rPr lang="en-US" sz="1600" dirty="0"/>
              <a:t>) define the multicast group.</a:t>
            </a:r>
          </a:p>
          <a:p>
            <a:pPr marL="0" indent="0" algn="just">
              <a:buNone/>
            </a:pPr>
            <a:r>
              <a:rPr lang="en-US" sz="1600" dirty="0" err="1">
                <a:solidFill>
                  <a:srgbClr val="FF0000"/>
                </a:solidFill>
              </a:rPr>
              <a:t>Anycast</a:t>
            </a:r>
            <a:r>
              <a:rPr lang="en-US" sz="1600" dirty="0">
                <a:solidFill>
                  <a:srgbClr val="FF0000"/>
                </a:solidFill>
              </a:rPr>
              <a:t> </a:t>
            </a:r>
            <a:r>
              <a:rPr lang="en-US" sz="1600" dirty="0" smtClean="0">
                <a:solidFill>
                  <a:srgbClr val="FF0000"/>
                </a:solidFill>
              </a:rPr>
              <a:t>addressing</a:t>
            </a:r>
            <a:endParaRPr lang="en-US" sz="1600" dirty="0">
              <a:solidFill>
                <a:srgbClr val="FF0000"/>
              </a:solidFill>
            </a:endParaRPr>
          </a:p>
          <a:p>
            <a:pPr algn="just"/>
            <a:r>
              <a:rPr lang="en-US" sz="1600" dirty="0"/>
              <a:t>In </a:t>
            </a:r>
            <a:r>
              <a:rPr lang="en-US" sz="1600" dirty="0" err="1"/>
              <a:t>anycast</a:t>
            </a:r>
            <a:r>
              <a:rPr lang="en-US" sz="1600" dirty="0"/>
              <a:t> addressing the data, a packet is not transmitted to all the receivers on the network. When a data packet is allocated to an </a:t>
            </a:r>
            <a:r>
              <a:rPr lang="en-US" sz="1600" dirty="0" err="1"/>
              <a:t>anycast</a:t>
            </a:r>
            <a:r>
              <a:rPr lang="en-US" sz="1600" dirty="0"/>
              <a:t> address, it is delivered to the closest interface that has this </a:t>
            </a:r>
            <a:r>
              <a:rPr lang="en-US" sz="1600" dirty="0" err="1"/>
              <a:t>anycast</a:t>
            </a:r>
            <a:r>
              <a:rPr lang="en-US" sz="1600" dirty="0"/>
              <a:t> address. </a:t>
            </a:r>
            <a:endParaRPr lang="en-IN" sz="1600" dirty="0"/>
          </a:p>
        </p:txBody>
      </p:sp>
      <p:sp>
        <p:nvSpPr>
          <p:cNvPr id="5" name="Footer Placeholder 4"/>
          <p:cNvSpPr>
            <a:spLocks noGrp="1"/>
          </p:cNvSpPr>
          <p:nvPr>
            <p:ph type="ftr" sz="quarter" idx="11"/>
          </p:nvPr>
        </p:nvSpPr>
        <p:spPr/>
        <p:txBody>
          <a:bodyPr/>
          <a:lstStyle/>
          <a:p>
            <a:pPr>
              <a:defRPr/>
            </a:pPr>
            <a:r>
              <a:rPr lang="en-US" dirty="0" smtClean="0"/>
              <a:t>Data Link Layer</a:t>
            </a:r>
            <a:endParaRPr lang="en-US" dirty="0"/>
          </a:p>
        </p:txBody>
      </p:sp>
      <p:sp>
        <p:nvSpPr>
          <p:cNvPr id="6" name="Slide Number Placeholder 5"/>
          <p:cNvSpPr>
            <a:spLocks noGrp="1"/>
          </p:cNvSpPr>
          <p:nvPr>
            <p:ph type="sldNum" sz="quarter" idx="12"/>
          </p:nvPr>
        </p:nvSpPr>
        <p:spPr/>
        <p:txBody>
          <a:bodyPr/>
          <a:lstStyle/>
          <a:p>
            <a:pPr>
              <a:defRPr/>
            </a:pPr>
            <a:r>
              <a:rPr lang="en-US" smtClean="0"/>
              <a:t>5-</a:t>
            </a:r>
            <a:fld id="{9AB7E571-4613-BD47-B8AF-E4769FE4BBE2}" type="slidenum">
              <a:rPr lang="en-US" smtClean="0"/>
              <a:pPr>
                <a:defRPr/>
              </a:pPr>
              <a:t>8</a:t>
            </a:fld>
            <a:endParaRPr lang="en-US" dirty="0"/>
          </a:p>
        </p:txBody>
      </p:sp>
    </p:spTree>
    <p:extLst>
      <p:ext uri="{BB962C8B-B14F-4D97-AF65-F5344CB8AC3E}">
        <p14:creationId xmlns:p14="http://schemas.microsoft.com/office/powerpoint/2010/main" val="43068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499892" y="305872"/>
            <a:ext cx="7886700" cy="670967"/>
          </a:xfrm>
        </p:spPr>
        <p:txBody>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255327" y="1218842"/>
            <a:ext cx="4431569" cy="1661256"/>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fontAlgn="auto">
              <a:spcBef>
                <a:spcPts val="750"/>
              </a:spcBef>
              <a:spcAft>
                <a:spcPts val="0"/>
              </a:spcAft>
              <a:defRPr/>
            </a:pPr>
            <a:r>
              <a:rPr lang="en-US" altLang="en-US" sz="2400" i="1" dirty="0">
                <a:solidFill>
                  <a:srgbClr val="000099"/>
                </a:solidFill>
                <a:latin typeface="Calibri" panose="020F0502020204030204"/>
                <a:ea typeface="ＭＳ Ｐゴシック" panose="020B0600070205080204" pitchFamily="34" charset="-128"/>
                <a:cs typeface="ＭＳ Ｐゴシック" panose="020B0600070205080204" pitchFamily="34" charset="-128"/>
              </a:rPr>
              <a:t>What’</a:t>
            </a:r>
            <a:r>
              <a:rPr lang="en-US" altLang="ja-JP" sz="2400" i="1" dirty="0">
                <a:solidFill>
                  <a:srgbClr val="000099"/>
                </a:solidFill>
                <a:latin typeface="Calibri" panose="020F0502020204030204"/>
                <a:ea typeface="ＭＳ Ｐゴシック" panose="020B0600070205080204" pitchFamily="34" charset="-128"/>
                <a:cs typeface="ＭＳ Ｐゴシック" panose="020B0600070205080204" pitchFamily="34" charset="-128"/>
              </a:rPr>
              <a:t>s a subnet ?</a:t>
            </a:r>
          </a:p>
          <a:p>
            <a:pPr marL="436960" lvl="1" indent="-175022" defTabSz="685800" fontAlgn="auto">
              <a:spcBef>
                <a:spcPts val="375"/>
              </a:spcBef>
              <a:spcAft>
                <a:spcPts val="0"/>
              </a:spcAft>
              <a:defRPr/>
            </a:pPr>
            <a:r>
              <a:rPr lang="en-US" altLang="en-US" sz="2100" dirty="0">
                <a:solidFill>
                  <a:prstClr val="black"/>
                </a:solidFill>
                <a:latin typeface="Calibri" panose="020F0502020204030204"/>
                <a:ea typeface="ＭＳ Ｐゴシック" panose="020B0600070205080204" pitchFamily="34" charset="-128"/>
              </a:rPr>
              <a:t>Subnet break large network into smaller, more manageable networks that run efficiently.</a:t>
            </a:r>
          </a:p>
          <a:p>
            <a:pPr marL="436960" lvl="1" indent="-175022" defTabSz="685800" fontAlgn="auto">
              <a:spcBef>
                <a:spcPts val="375"/>
              </a:spcBef>
              <a:spcAft>
                <a:spcPts val="0"/>
              </a:spcAft>
              <a:defRPr/>
            </a:pPr>
            <a:r>
              <a:rPr lang="en-US" altLang="en-US" sz="2100" dirty="0">
                <a:solidFill>
                  <a:srgbClr val="C00000"/>
                </a:solidFill>
                <a:latin typeface="Calibri" panose="020F0502020204030204"/>
                <a:ea typeface="ＭＳ Ｐゴシック" panose="020B0600070205080204" pitchFamily="34" charset="-128"/>
              </a:rPr>
              <a:t>Router connect different subnetworks</a:t>
            </a:r>
            <a:endParaRPr lang="en-US" altLang="en-US" sz="2100" i="1" dirty="0">
              <a:solidFill>
                <a:srgbClr val="CC0000"/>
              </a:solidFill>
              <a:latin typeface="Calibri" panose="020F0502020204030204"/>
              <a:ea typeface="ＭＳ Ｐゴシック" panose="020B0600070205080204" pitchFamily="34" charset="-128"/>
            </a:endParaRPr>
          </a:p>
          <a:p>
            <a:pPr marL="436960" lvl="1" indent="-175022" defTabSz="685800" fontAlgn="auto">
              <a:spcBef>
                <a:spcPts val="375"/>
              </a:spcBef>
              <a:spcAft>
                <a:spcPts val="0"/>
              </a:spcAft>
              <a:defRPr/>
            </a:pPr>
            <a:endParaRPr lang="en-US" altLang="en-US" sz="2100" i="1" dirty="0">
              <a:solidFill>
                <a:srgbClr val="CC0000"/>
              </a:solidFill>
              <a:latin typeface="Calibri" panose="020F0502020204030204"/>
              <a:ea typeface="ＭＳ Ｐゴシック" panose="020B0600070205080204" pitchFamily="34" charset="-128"/>
            </a:endParaRPr>
          </a:p>
        </p:txBody>
      </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5655901" y="1253765"/>
            <a:ext cx="31197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b="1" dirty="0">
                <a:solidFill>
                  <a:prstClr val="black"/>
                </a:solidFill>
                <a:cs typeface="+mn-cs"/>
              </a:rPr>
              <a:t>network 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201305" y="2880098"/>
            <a:ext cx="4537769" cy="3021628"/>
          </a:xfrm>
          <a:prstGeom prst="rect">
            <a:avLst/>
          </a:prstGeom>
        </p:spPr>
        <p:txBody>
          <a:bodyPr vert="horz" lIns="68580" tIns="34290" rIns="68580" bIns="3429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fontAlgn="auto">
              <a:spcBef>
                <a:spcPts val="750"/>
              </a:spcBef>
              <a:spcAft>
                <a:spcPts val="0"/>
              </a:spcAft>
              <a:defRPr/>
            </a:pPr>
            <a:r>
              <a:rPr lang="en-US" altLang="en-US" sz="2400" dirty="0">
                <a:solidFill>
                  <a:srgbClr val="000099"/>
                </a:solidFill>
                <a:latin typeface="Calibri" panose="020F0502020204030204"/>
                <a:ea typeface="ＭＳ Ｐゴシック" panose="020B0600070205080204" pitchFamily="34" charset="-128"/>
                <a:cs typeface="ＭＳ Ｐゴシック" panose="020B0600070205080204" pitchFamily="34" charset="-128"/>
              </a:rPr>
              <a:t>IP addresses have structure:</a:t>
            </a:r>
            <a:r>
              <a:rPr lang="en-US" altLang="en-US" sz="2400" dirty="0">
                <a:solidFill>
                  <a:prstClr val="black"/>
                </a:solidFill>
                <a:latin typeface="Calibri" panose="020F0502020204030204"/>
                <a:ea typeface="ＭＳ Ｐゴシック" panose="020B0600070205080204" pitchFamily="34" charset="-128"/>
                <a:cs typeface="ＭＳ Ｐゴシック" panose="020B0600070205080204" pitchFamily="34" charset="-128"/>
              </a:rPr>
              <a:t> </a:t>
            </a:r>
          </a:p>
          <a:p>
            <a:pPr marL="436960" lvl="1" indent="-175022">
              <a:defRPr/>
            </a:pPr>
            <a:r>
              <a:rPr lang="en-US" altLang="en-US" sz="2100" dirty="0">
                <a:solidFill>
                  <a:srgbClr val="C00000"/>
                </a:solidFill>
                <a:latin typeface="Calibri" panose="020F0502020204030204"/>
                <a:ea typeface="ＭＳ Ｐゴシック" panose="020B0600070205080204" pitchFamily="34" charset="-128"/>
              </a:rPr>
              <a:t>subnet part/network id: </a:t>
            </a:r>
            <a:r>
              <a:rPr lang="en-US" altLang="en-US" sz="2100" dirty="0">
                <a:solidFill>
                  <a:prstClr val="black"/>
                </a:solidFill>
                <a:ea typeface="ＭＳ Ｐゴシック" panose="020B0600070205080204" pitchFamily="34" charset="-128"/>
              </a:rPr>
              <a:t> </a:t>
            </a:r>
          </a:p>
          <a:p>
            <a:pPr marL="884635" lvl="2" indent="-175022">
              <a:defRPr/>
            </a:pPr>
            <a:r>
              <a:rPr lang="en-US" altLang="en-US" sz="1700" dirty="0">
                <a:solidFill>
                  <a:prstClr val="black"/>
                </a:solidFill>
                <a:ea typeface="ＭＳ Ｐゴシック" panose="020B0600070205080204" pitchFamily="34" charset="-128"/>
              </a:rPr>
              <a:t>It is the part of the left-hand IP address that identifies the specific network where the device is located. </a:t>
            </a:r>
          </a:p>
          <a:p>
            <a:pPr marL="884635" lvl="2" indent="-175022">
              <a:defRPr/>
            </a:pPr>
            <a:r>
              <a:rPr lang="en-US" altLang="en-US" sz="1700" dirty="0" smtClean="0">
                <a:solidFill>
                  <a:prstClr val="black"/>
                </a:solidFill>
                <a:ea typeface="ＭＳ Ｐゴシック" panose="020B0600070205080204" pitchFamily="34" charset="-128"/>
              </a:rPr>
              <a:t>Detach </a:t>
            </a:r>
            <a:r>
              <a:rPr lang="en-US" altLang="en-US" sz="1700" dirty="0">
                <a:solidFill>
                  <a:prstClr val="black"/>
                </a:solidFill>
                <a:ea typeface="ＭＳ Ｐゴシック" panose="020B0600070205080204" pitchFamily="34" charset="-128"/>
              </a:rPr>
              <a:t>each interface from its host or router, creating “</a:t>
            </a:r>
            <a:r>
              <a:rPr lang="en-US" altLang="en-US" sz="1700" dirty="0">
                <a:solidFill>
                  <a:srgbClr val="FF0000"/>
                </a:solidFill>
                <a:ea typeface="ＭＳ Ｐゴシック" panose="020B0600070205080204" pitchFamily="34" charset="-128"/>
              </a:rPr>
              <a:t>islands</a:t>
            </a:r>
            <a:r>
              <a:rPr lang="en-US" altLang="en-US" sz="1700" dirty="0">
                <a:solidFill>
                  <a:prstClr val="black"/>
                </a:solidFill>
                <a:ea typeface="ＭＳ Ｐゴシック" panose="020B0600070205080204" pitchFamily="34" charset="-128"/>
              </a:rPr>
              <a:t>” of isolated </a:t>
            </a:r>
            <a:r>
              <a:rPr lang="en-US" altLang="en-US" sz="1700" dirty="0" smtClean="0">
                <a:solidFill>
                  <a:prstClr val="black"/>
                </a:solidFill>
                <a:ea typeface="ＭＳ Ｐゴシック" panose="020B0600070205080204" pitchFamily="34" charset="-128"/>
              </a:rPr>
              <a:t>networks. each </a:t>
            </a:r>
            <a:r>
              <a:rPr lang="en-US" altLang="en-US" sz="1700" dirty="0">
                <a:solidFill>
                  <a:prstClr val="black"/>
                </a:solidFill>
                <a:ea typeface="ＭＳ Ｐゴシック" panose="020B0600070205080204" pitchFamily="34" charset="-128"/>
              </a:rPr>
              <a:t>isolated network is called a subnet</a:t>
            </a:r>
          </a:p>
          <a:p>
            <a:pPr marL="884635" lvl="2" indent="-175022">
              <a:defRPr/>
            </a:pPr>
            <a:r>
              <a:rPr lang="en-US" altLang="en-US" sz="1700" dirty="0" smtClean="0">
                <a:solidFill>
                  <a:prstClr val="black"/>
                </a:solidFill>
                <a:ea typeface="ＭＳ Ｐゴシック" panose="020B0600070205080204" pitchFamily="34" charset="-128"/>
              </a:rPr>
              <a:t>Devices </a:t>
            </a:r>
            <a:r>
              <a:rPr lang="en-US" altLang="en-US" sz="1700" dirty="0">
                <a:solidFill>
                  <a:prstClr val="black"/>
                </a:solidFill>
                <a:ea typeface="ＭＳ Ｐゴシック" panose="020B0600070205080204" pitchFamily="34" charset="-128"/>
              </a:rPr>
              <a:t>in same subnet have common high order bits.</a:t>
            </a:r>
          </a:p>
          <a:p>
            <a:pPr marL="436960" lvl="1" indent="-175022">
              <a:defRPr/>
            </a:pPr>
            <a:r>
              <a:rPr lang="en-US" altLang="en-US" sz="2100" dirty="0">
                <a:solidFill>
                  <a:srgbClr val="C00000"/>
                </a:solidFill>
                <a:latin typeface="Calibri" panose="020F0502020204030204"/>
                <a:ea typeface="ＭＳ Ｐゴシック" panose="020B0600070205080204" pitchFamily="34" charset="-128"/>
              </a:rPr>
              <a:t>host part: </a:t>
            </a:r>
            <a:endParaRPr lang="en-US" altLang="en-US" sz="2100" dirty="0" smtClean="0">
              <a:solidFill>
                <a:srgbClr val="C00000"/>
              </a:solidFill>
              <a:latin typeface="Calibri" panose="020F0502020204030204"/>
              <a:ea typeface="ＭＳ Ｐゴシック" panose="020B0600070205080204" pitchFamily="34" charset="-128"/>
            </a:endParaRPr>
          </a:p>
          <a:p>
            <a:pPr marL="884635" lvl="2" indent="-175022">
              <a:defRPr/>
            </a:pPr>
            <a:r>
              <a:rPr lang="en-US" altLang="en-US" sz="1700" dirty="0" smtClean="0">
                <a:solidFill>
                  <a:srgbClr val="C00000"/>
                </a:solidFill>
                <a:latin typeface="Calibri" panose="020F0502020204030204"/>
                <a:ea typeface="ＭＳ Ｐゴシック" panose="020B0600070205080204" pitchFamily="34" charset="-128"/>
              </a:rPr>
              <a:t>remaining</a:t>
            </a:r>
            <a:r>
              <a:rPr lang="en-US" altLang="en-US" sz="1700" dirty="0" smtClean="0">
                <a:solidFill>
                  <a:prstClr val="black"/>
                </a:solidFill>
                <a:latin typeface="Calibri" panose="020F0502020204030204"/>
                <a:ea typeface="ＭＳ Ｐゴシック" panose="020B0600070205080204" pitchFamily="34" charset="-128"/>
              </a:rPr>
              <a:t> </a:t>
            </a:r>
            <a:r>
              <a:rPr lang="en-US" altLang="en-US" sz="1700" dirty="0">
                <a:solidFill>
                  <a:prstClr val="black"/>
                </a:solidFill>
                <a:latin typeface="Calibri" panose="020F0502020204030204"/>
                <a:ea typeface="ＭＳ Ｐゴシック" panose="020B0600070205080204" pitchFamily="34" charset="-128"/>
              </a:rPr>
              <a:t>low order </a:t>
            </a:r>
            <a:r>
              <a:rPr lang="en-US" altLang="en-US" sz="1700" dirty="0">
                <a:solidFill>
                  <a:prstClr val="black"/>
                </a:solidFill>
                <a:ea typeface="ＭＳ Ｐゴシック" panose="020B0600070205080204" pitchFamily="34" charset="-128"/>
              </a:rPr>
              <a:t>bits identify the host  in that network. </a:t>
            </a:r>
            <a:endParaRPr lang="en-US" altLang="en-US" sz="1700" i="1" dirty="0">
              <a:solidFill>
                <a:srgbClr val="CC0000"/>
              </a:solidFill>
              <a:latin typeface="Calibri" panose="020F0502020204030204"/>
              <a:ea typeface="ＭＳ Ｐゴシック" panose="020B0600070205080204" pitchFamily="34" charset="-128"/>
            </a:endParaRPr>
          </a:p>
        </p:txBody>
      </p:sp>
      <p:sp>
        <p:nvSpPr>
          <p:cNvPr id="63"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4689872" y="335995"/>
            <a:ext cx="44573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spcBef>
                <a:spcPts val="0"/>
              </a:spcBef>
              <a:spcAft>
                <a:spcPts val="0"/>
              </a:spcAft>
              <a:defRPr/>
            </a:pPr>
            <a:r>
              <a:rPr lang="en-US" altLang="en-US" sz="1800" dirty="0">
                <a:solidFill>
                  <a:prstClr val="black"/>
                </a:solidFill>
                <a:latin typeface="Calibri" panose="020F0502020204030204"/>
                <a:cs typeface="+mn-cs"/>
              </a:rPr>
              <a:t>subnet mask: /24</a:t>
            </a:r>
          </a:p>
          <a:p>
            <a:pPr algn="ctr" defTabSz="685800" eaLnBrk="1" fontAlgn="auto" hangingPunct="1">
              <a:spcBef>
                <a:spcPts val="0"/>
              </a:spcBef>
              <a:spcAft>
                <a:spcPts val="0"/>
              </a:spcAft>
              <a:defRPr/>
            </a:pPr>
            <a:r>
              <a:rPr lang="en-US" altLang="en-US" sz="1800" dirty="0">
                <a:solidFill>
                  <a:prstClr val="black"/>
                </a:solidFill>
                <a:latin typeface="Calibri" panose="020F0502020204030204"/>
                <a:cs typeface="+mn-cs"/>
              </a:rPr>
              <a:t>(high-order 24 bits: subnet part of IP address)</a:t>
            </a:r>
          </a:p>
        </p:txBody>
      </p:sp>
      <p:grpSp>
        <p:nvGrpSpPr>
          <p:cNvPr id="64" name="Group 63"/>
          <p:cNvGrpSpPr/>
          <p:nvPr/>
        </p:nvGrpSpPr>
        <p:grpSpPr>
          <a:xfrm>
            <a:off x="5045557" y="4769473"/>
            <a:ext cx="3861717" cy="1661164"/>
            <a:chOff x="5105127" y="4050031"/>
            <a:chExt cx="3861717" cy="1661164"/>
          </a:xfrm>
        </p:grpSpPr>
        <p:grpSp>
          <p:nvGrpSpPr>
            <p:cNvPr id="65" name="Group 64">
              <a:extLst>
                <a:ext uri="{FF2B5EF4-FFF2-40B4-BE49-F238E27FC236}">
                  <a16:creationId xmlns:a16="http://schemas.microsoft.com/office/drawing/2014/main" id="{ED9023E0-376B-B146-94EA-438BC342A185}"/>
                </a:ext>
              </a:extLst>
            </p:cNvPr>
            <p:cNvGrpSpPr/>
            <p:nvPr/>
          </p:nvGrpSpPr>
          <p:grpSpPr>
            <a:xfrm>
              <a:off x="5117713" y="4404842"/>
              <a:ext cx="3849131" cy="696791"/>
              <a:chOff x="6727825" y="5192036"/>
              <a:chExt cx="5132175" cy="806313"/>
            </a:xfrm>
          </p:grpSpPr>
          <p:sp>
            <p:nvSpPr>
              <p:cNvPr id="84"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132175"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223.1.1.1 = 11011111 00000001 00000001 00000001</a:t>
                </a:r>
                <a:endParaRPr lang="en-US" altLang="en-US" sz="1350" kern="0" dirty="0">
                  <a:solidFill>
                    <a:srgbClr val="000000"/>
                  </a:solidFill>
                  <a:latin typeface="Comic Sans MS" panose="030F0902030302020204" pitchFamily="66" charset="0"/>
                  <a:cs typeface="+mn-cs"/>
                </a:endParaRPr>
              </a:p>
            </p:txBody>
          </p:sp>
          <p:sp>
            <p:nvSpPr>
              <p:cNvPr id="85"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89"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90"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97"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98"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86059"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223</a:t>
                </a:r>
                <a:endParaRPr lang="en-US" altLang="en-US" sz="1350" kern="0" dirty="0">
                  <a:solidFill>
                    <a:srgbClr val="000000"/>
                  </a:solidFill>
                  <a:latin typeface="Comic Sans MS" panose="030F0902030302020204" pitchFamily="66" charset="0"/>
                  <a:cs typeface="+mn-cs"/>
                </a:endParaRPr>
              </a:p>
            </p:txBody>
          </p:sp>
          <p:sp>
            <p:nvSpPr>
              <p:cNvPr id="99"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4"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1</a:t>
                </a:r>
                <a:endParaRPr lang="en-US" altLang="en-US" sz="1350" kern="0" dirty="0">
                  <a:solidFill>
                    <a:srgbClr val="000000"/>
                  </a:solidFill>
                  <a:latin typeface="Comic Sans MS" panose="030F0902030302020204" pitchFamily="66" charset="0"/>
                  <a:cs typeface="+mn-cs"/>
                </a:endParaRPr>
              </a:p>
            </p:txBody>
          </p:sp>
          <p:sp>
            <p:nvSpPr>
              <p:cNvPr id="100"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1</a:t>
                </a:r>
                <a:endParaRPr lang="en-US" altLang="en-US" sz="1350" kern="0" dirty="0">
                  <a:solidFill>
                    <a:srgbClr val="000000"/>
                  </a:solidFill>
                  <a:latin typeface="Comic Sans MS" panose="030F0902030302020204" pitchFamily="66" charset="0"/>
                  <a:cs typeface="+mn-cs"/>
                </a:endParaRPr>
              </a:p>
            </p:txBody>
          </p:sp>
          <p:sp>
            <p:nvSpPr>
              <p:cNvPr id="101"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kern="0" dirty="0">
                    <a:solidFill>
                      <a:srgbClr val="000000"/>
                    </a:solidFill>
                    <a:cs typeface="+mn-cs"/>
                  </a:rPr>
                  <a:t>1</a:t>
                </a:r>
                <a:endParaRPr lang="en-US" altLang="en-US" sz="1350" kern="0" dirty="0">
                  <a:solidFill>
                    <a:srgbClr val="000000"/>
                  </a:solidFill>
                  <a:latin typeface="Comic Sans MS" panose="030F0902030302020204" pitchFamily="66" charset="0"/>
                  <a:cs typeface="+mn-cs"/>
                </a:endParaRPr>
              </a:p>
            </p:txBody>
          </p:sp>
        </p:grpSp>
        <p:sp>
          <p:nvSpPr>
            <p:cNvPr id="66" name="TextBox 65">
              <a:extLst>
                <a:ext uri="{FF2B5EF4-FFF2-40B4-BE49-F238E27FC236}">
                  <a16:creationId xmlns:a16="http://schemas.microsoft.com/office/drawing/2014/main" id="{555EAAA2-638C-004F-963C-8953FB51B748}"/>
                </a:ext>
              </a:extLst>
            </p:cNvPr>
            <p:cNvSpPr txBox="1"/>
            <p:nvPr/>
          </p:nvSpPr>
          <p:spPr>
            <a:xfrm>
              <a:off x="5105127" y="4050031"/>
              <a:ext cx="3809697" cy="369332"/>
            </a:xfrm>
            <a:prstGeom prst="rect">
              <a:avLst/>
            </a:prstGeom>
            <a:noFill/>
          </p:spPr>
          <p:txBody>
            <a:bodyPr wrap="none" rtlCol="0">
              <a:spAutoFit/>
            </a:bodyPr>
            <a:lstStyle/>
            <a:p>
              <a:r>
                <a:rPr lang="en-US" dirty="0"/>
                <a:t>dotted-decimal IP address notation:</a:t>
              </a:r>
            </a:p>
          </p:txBody>
        </p:sp>
        <p:sp>
          <p:nvSpPr>
            <p:cNvPr id="67" name="Rectangle 66"/>
            <p:cNvSpPr/>
            <p:nvPr/>
          </p:nvSpPr>
          <p:spPr>
            <a:xfrm>
              <a:off x="5297091" y="5341863"/>
              <a:ext cx="1595309" cy="369332"/>
            </a:xfrm>
            <a:prstGeom prst="rect">
              <a:avLst/>
            </a:prstGeom>
          </p:spPr>
          <p:txBody>
            <a:bodyPr wrap="none">
              <a:spAutoFit/>
            </a:bodyPr>
            <a:lstStyle/>
            <a:p>
              <a:r>
                <a:rPr lang="en-US" altLang="en-US" b="1" dirty="0">
                  <a:solidFill>
                    <a:srgbClr val="FF0000"/>
                  </a:solidFill>
                  <a:ea typeface="ＭＳ Ｐゴシック" panose="020B0600070205080204" pitchFamily="34" charset="-128"/>
                </a:rPr>
                <a:t>Network </a:t>
              </a:r>
              <a:r>
                <a:rPr lang="en-US" altLang="en-US" b="1" dirty="0" smtClean="0">
                  <a:solidFill>
                    <a:srgbClr val="FF0000"/>
                  </a:solidFill>
                  <a:ea typeface="ＭＳ Ｐゴシック" panose="020B0600070205080204" pitchFamily="34" charset="-128"/>
                </a:rPr>
                <a:t>part</a:t>
              </a:r>
              <a:endParaRPr lang="en-IN" dirty="0"/>
            </a:p>
          </p:txBody>
        </p:sp>
        <p:cxnSp>
          <p:nvCxnSpPr>
            <p:cNvPr id="68" name="Straight Arrow Connector 67"/>
            <p:cNvCxnSpPr/>
            <p:nvPr/>
          </p:nvCxnSpPr>
          <p:spPr bwMode="auto">
            <a:xfrm>
              <a:off x="6369757" y="5190825"/>
              <a:ext cx="0" cy="248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9" name="Rectangle 68"/>
            <p:cNvSpPr/>
            <p:nvPr/>
          </p:nvSpPr>
          <p:spPr>
            <a:xfrm>
              <a:off x="7367652" y="5315056"/>
              <a:ext cx="1197764" cy="369332"/>
            </a:xfrm>
            <a:prstGeom prst="rect">
              <a:avLst/>
            </a:prstGeom>
          </p:spPr>
          <p:txBody>
            <a:bodyPr wrap="none">
              <a:spAutoFit/>
            </a:bodyPr>
            <a:lstStyle/>
            <a:p>
              <a:r>
                <a:rPr lang="en-US" altLang="en-US" b="1" dirty="0">
                  <a:solidFill>
                    <a:srgbClr val="FF0000"/>
                  </a:solidFill>
                  <a:ea typeface="ＭＳ Ｐゴシック" panose="020B0600070205080204" pitchFamily="34" charset="-128"/>
                </a:rPr>
                <a:t>Host </a:t>
              </a:r>
              <a:r>
                <a:rPr lang="en-US" altLang="en-US" b="1" dirty="0" smtClean="0">
                  <a:solidFill>
                    <a:srgbClr val="FF0000"/>
                  </a:solidFill>
                  <a:ea typeface="ＭＳ Ｐゴシック" panose="020B0600070205080204" pitchFamily="34" charset="-128"/>
                </a:rPr>
                <a:t>part</a:t>
              </a:r>
              <a:endParaRPr lang="en-IN" dirty="0"/>
            </a:p>
          </p:txBody>
        </p:sp>
        <p:cxnSp>
          <p:nvCxnSpPr>
            <p:cNvPr id="70" name="Straight Connector 69"/>
            <p:cNvCxnSpPr>
              <a:stCxn id="99" idx="2"/>
              <a:endCxn id="100" idx="2"/>
            </p:cNvCxnSpPr>
            <p:nvPr/>
          </p:nvCxnSpPr>
          <p:spPr bwMode="auto">
            <a:xfrm>
              <a:off x="7067038" y="5101633"/>
              <a:ext cx="1468041" cy="0"/>
            </a:xfrm>
            <a:prstGeom prst="line">
              <a:avLst/>
            </a:prstGeom>
            <a:solidFill>
              <a:schemeClr val="accent1"/>
            </a:solidFill>
            <a:ln w="28575"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1" name="Straight Arrow Connector 70"/>
            <p:cNvCxnSpPr/>
            <p:nvPr/>
          </p:nvCxnSpPr>
          <p:spPr bwMode="auto">
            <a:xfrm>
              <a:off x="7770698" y="5127760"/>
              <a:ext cx="0" cy="2461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3" name="Straight Connector 82"/>
            <p:cNvCxnSpPr/>
            <p:nvPr/>
          </p:nvCxnSpPr>
          <p:spPr bwMode="auto">
            <a:xfrm>
              <a:off x="6031774" y="5101633"/>
              <a:ext cx="596502" cy="0"/>
            </a:xfrm>
            <a:prstGeom prst="line">
              <a:avLst/>
            </a:prstGeom>
            <a:solidFill>
              <a:schemeClr val="accent1"/>
            </a:solidFill>
            <a:ln w="3810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102" name="Group 101"/>
          <p:cNvGrpSpPr/>
          <p:nvPr/>
        </p:nvGrpSpPr>
        <p:grpSpPr>
          <a:xfrm>
            <a:off x="4630230" y="1545436"/>
            <a:ext cx="4405199" cy="3248837"/>
            <a:chOff x="4630205" y="1313131"/>
            <a:chExt cx="4405199" cy="3248837"/>
          </a:xfrm>
        </p:grpSpPr>
        <p:sp>
          <p:nvSpPr>
            <p:cNvPr id="103" name="Freeform 140">
              <a:extLst>
                <a:ext uri="{FF2B5EF4-FFF2-40B4-BE49-F238E27FC236}">
                  <a16:creationId xmlns:a16="http://schemas.microsoft.com/office/drawing/2014/main" id="{3A8F319D-9F74-944C-9EB6-024B82E69F2A}"/>
                </a:ext>
              </a:extLst>
            </p:cNvPr>
            <p:cNvSpPr>
              <a:spLocks/>
            </p:cNvSpPr>
            <p:nvPr/>
          </p:nvSpPr>
          <p:spPr bwMode="auto">
            <a:xfrm rot="16200000">
              <a:off x="6709767" y="3142147"/>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sp>
          <p:nvSpPr>
            <p:cNvPr id="104" name="Freeform 140">
              <a:extLst>
                <a:ext uri="{FF2B5EF4-FFF2-40B4-BE49-F238E27FC236}">
                  <a16:creationId xmlns:a16="http://schemas.microsoft.com/office/drawing/2014/main" id="{624F0496-7420-2147-A497-D1252EA7020B}"/>
                </a:ext>
              </a:extLst>
            </p:cNvPr>
            <p:cNvSpPr>
              <a:spLocks/>
            </p:cNvSpPr>
            <p:nvPr/>
          </p:nvSpPr>
          <p:spPr bwMode="auto">
            <a:xfrm rot="10800000">
              <a:off x="7458075" y="2147380"/>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sp>
          <p:nvSpPr>
            <p:cNvPr id="126" name="Freeform 140">
              <a:extLst>
                <a:ext uri="{FF2B5EF4-FFF2-40B4-BE49-F238E27FC236}">
                  <a16:creationId xmlns:a16="http://schemas.microsoft.com/office/drawing/2014/main" id="{F5A46523-A2FE-EB43-8849-332D81F5BCF4}"/>
                </a:ext>
              </a:extLst>
            </p:cNvPr>
            <p:cNvSpPr>
              <a:spLocks/>
            </p:cNvSpPr>
            <p:nvPr/>
          </p:nvSpPr>
          <p:spPr bwMode="auto">
            <a:xfrm>
              <a:off x="5931694" y="1834246"/>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a:defRPr/>
              </a:pPr>
              <a:endParaRPr lang="en-US" sz="1350" dirty="0">
                <a:solidFill>
                  <a:srgbClr val="000000"/>
                </a:solidFill>
                <a:latin typeface="Arial" panose="020B0604020202020204" pitchFamily="34" charset="0"/>
                <a:ea typeface="ＭＳ Ｐゴシック" panose="020B0600070205080204" pitchFamily="34" charset="-128"/>
                <a:cs typeface="+mn-cs"/>
              </a:endParaRPr>
            </a:p>
          </p:txBody>
        </p:sp>
        <p:sp>
          <p:nvSpPr>
            <p:cNvPr id="127"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5468542" y="170684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223.1.1.1</a:t>
              </a:r>
              <a:endParaRPr lang="en-US" altLang="en-US" sz="900" kern="0" dirty="0">
                <a:solidFill>
                  <a:srgbClr val="000000"/>
                </a:solidFill>
                <a:latin typeface="Comic Sans MS" panose="030F0902030302020204" pitchFamily="66" charset="0"/>
                <a:cs typeface="+mn-cs"/>
              </a:endParaRPr>
            </a:p>
          </p:txBody>
        </p:sp>
        <p:grpSp>
          <p:nvGrpSpPr>
            <p:cNvPr id="128" name="Group 27">
              <a:extLst>
                <a:ext uri="{FF2B5EF4-FFF2-40B4-BE49-F238E27FC236}">
                  <a16:creationId xmlns:a16="http://schemas.microsoft.com/office/drawing/2014/main" id="{2A18DB91-39D9-E244-B5AB-473130FADF77}"/>
                </a:ext>
              </a:extLst>
            </p:cNvPr>
            <p:cNvGrpSpPr>
              <a:grpSpLocks/>
            </p:cNvGrpSpPr>
            <p:nvPr/>
          </p:nvGrpSpPr>
          <p:grpSpPr bwMode="auto">
            <a:xfrm>
              <a:off x="4918472" y="2427178"/>
              <a:ext cx="690563" cy="230981"/>
              <a:chOff x="3251" y="608"/>
              <a:chExt cx="580" cy="194"/>
            </a:xfrm>
          </p:grpSpPr>
          <p:sp>
            <p:nvSpPr>
              <p:cNvPr id="205"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900" kern="0" dirty="0">
                  <a:solidFill>
                    <a:srgbClr val="000000"/>
                  </a:solidFill>
                  <a:cs typeface="+mn-cs"/>
                </a:endParaRPr>
              </a:p>
            </p:txBody>
          </p:sp>
          <p:sp>
            <p:nvSpPr>
              <p:cNvPr id="206"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223.1.1.2</a:t>
                </a:r>
                <a:endParaRPr lang="en-US" altLang="en-US" sz="900" kern="0" dirty="0">
                  <a:solidFill>
                    <a:srgbClr val="000000"/>
                  </a:solidFill>
                  <a:latin typeface="Comic Sans MS" panose="030F0902030302020204" pitchFamily="66" charset="0"/>
                  <a:cs typeface="+mn-cs"/>
                </a:endParaRPr>
              </a:p>
            </p:txBody>
          </p:sp>
        </p:grpSp>
        <p:sp>
          <p:nvSpPr>
            <p:cNvPr id="12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5547123" y="317369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223.1.1.3</a:t>
              </a:r>
              <a:endParaRPr lang="en-US" altLang="en-US" sz="900" kern="0" dirty="0">
                <a:solidFill>
                  <a:srgbClr val="000000"/>
                </a:solidFill>
                <a:latin typeface="Comic Sans MS" panose="030F0902030302020204" pitchFamily="66" charset="0"/>
                <a:cs typeface="+mn-cs"/>
              </a:endParaRPr>
            </a:p>
          </p:txBody>
        </p:sp>
        <p:sp>
          <p:nvSpPr>
            <p:cNvPr id="13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6274255" y="256409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223.1.1.4</a:t>
              </a:r>
              <a:endParaRPr lang="en-US" altLang="en-US" sz="900" kern="0" dirty="0">
                <a:solidFill>
                  <a:srgbClr val="000000"/>
                </a:solidFill>
                <a:latin typeface="Comic Sans MS" panose="030F0902030302020204" pitchFamily="66" charset="0"/>
                <a:cs typeface="+mn-cs"/>
              </a:endParaRPr>
            </a:p>
          </p:txBody>
        </p:sp>
        <p:sp>
          <p:nvSpPr>
            <p:cNvPr id="131"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7184062" y="2565118"/>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223.1.2.9</a:t>
              </a:r>
              <a:endParaRPr lang="en-US" altLang="en-US" sz="900" kern="0" dirty="0">
                <a:solidFill>
                  <a:srgbClr val="000000"/>
                </a:solidFill>
                <a:latin typeface="Comic Sans MS" panose="030F0902030302020204" pitchFamily="66" charset="0"/>
                <a:cs typeface="+mn-cs"/>
              </a:endParaRPr>
            </a:p>
          </p:txBody>
        </p:sp>
        <p:sp>
          <p:nvSpPr>
            <p:cNvPr id="132"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7611156" y="327235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223.1.2.2</a:t>
              </a:r>
              <a:endParaRPr lang="en-US" altLang="en-US" sz="900" kern="0" dirty="0">
                <a:solidFill>
                  <a:srgbClr val="000000"/>
                </a:solidFill>
                <a:latin typeface="Comic Sans MS" panose="030F0902030302020204" pitchFamily="66" charset="0"/>
                <a:cs typeface="+mn-cs"/>
              </a:endParaRPr>
            </a:p>
          </p:txBody>
        </p:sp>
        <p:sp>
          <p:nvSpPr>
            <p:cNvPr id="133"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7580710" y="213479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223.1.2.1</a:t>
              </a:r>
              <a:endParaRPr lang="en-US" altLang="en-US" sz="900" kern="0" dirty="0">
                <a:solidFill>
                  <a:srgbClr val="000000"/>
                </a:solidFill>
                <a:latin typeface="Comic Sans MS" panose="030F0902030302020204" pitchFamily="66" charset="0"/>
                <a:cs typeface="+mn-cs"/>
              </a:endParaRPr>
            </a:p>
          </p:txBody>
        </p:sp>
        <p:sp>
          <p:nvSpPr>
            <p:cNvPr id="134" name="Line 45">
              <a:extLst>
                <a:ext uri="{FF2B5EF4-FFF2-40B4-BE49-F238E27FC236}">
                  <a16:creationId xmlns:a16="http://schemas.microsoft.com/office/drawing/2014/main" id="{773ED556-22D0-4A49-A6DD-CE13868A640B}"/>
                </a:ext>
              </a:extLst>
            </p:cNvPr>
            <p:cNvSpPr>
              <a:spLocks noChangeShapeType="1"/>
            </p:cNvSpPr>
            <p:nvPr/>
          </p:nvSpPr>
          <p:spPr bwMode="auto">
            <a:xfrm>
              <a:off x="7019925" y="2908527"/>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sp>
          <p:nvSpPr>
            <p:cNvPr id="135"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7466410" y="4003565"/>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223.1.3.2</a:t>
              </a:r>
              <a:endParaRPr lang="en-US" altLang="en-US" sz="900" kern="0" dirty="0">
                <a:solidFill>
                  <a:srgbClr val="000000"/>
                </a:solidFill>
                <a:latin typeface="Comic Sans MS" panose="030F0902030302020204" pitchFamily="66" charset="0"/>
                <a:cs typeface="+mn-cs"/>
              </a:endParaRPr>
            </a:p>
          </p:txBody>
        </p:sp>
        <p:sp>
          <p:nvSpPr>
            <p:cNvPr id="136"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6534151" y="400713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223.1.3.1</a:t>
              </a:r>
              <a:endParaRPr lang="en-US" altLang="en-US" sz="900" kern="0" dirty="0">
                <a:solidFill>
                  <a:srgbClr val="000000"/>
                </a:solidFill>
                <a:latin typeface="Comic Sans MS" panose="030F0902030302020204" pitchFamily="66" charset="0"/>
                <a:cs typeface="+mn-cs"/>
              </a:endParaRPr>
            </a:p>
          </p:txBody>
        </p:sp>
        <p:grpSp>
          <p:nvGrpSpPr>
            <p:cNvPr id="137" name="Group 57">
              <a:extLst>
                <a:ext uri="{FF2B5EF4-FFF2-40B4-BE49-F238E27FC236}">
                  <a16:creationId xmlns:a16="http://schemas.microsoft.com/office/drawing/2014/main" id="{D5377E55-C016-994A-953D-A9C5387C24E5}"/>
                </a:ext>
              </a:extLst>
            </p:cNvPr>
            <p:cNvGrpSpPr>
              <a:grpSpLocks/>
            </p:cNvGrpSpPr>
            <p:nvPr/>
          </p:nvGrpSpPr>
          <p:grpSpPr bwMode="auto">
            <a:xfrm>
              <a:off x="6663926" y="3104647"/>
              <a:ext cx="729853" cy="230982"/>
              <a:chOff x="4550" y="1257"/>
              <a:chExt cx="613" cy="194"/>
            </a:xfrm>
          </p:grpSpPr>
          <p:sp>
            <p:nvSpPr>
              <p:cNvPr id="203"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900" kern="0" dirty="0">
                  <a:solidFill>
                    <a:srgbClr val="000000"/>
                  </a:solidFill>
                  <a:cs typeface="+mn-cs"/>
                </a:endParaRPr>
              </a:p>
            </p:txBody>
          </p:sp>
          <p:sp>
            <p:nvSpPr>
              <p:cNvPr id="204"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kern="0" dirty="0">
                    <a:solidFill>
                      <a:srgbClr val="000000"/>
                    </a:solidFill>
                    <a:cs typeface="+mn-cs"/>
                  </a:rPr>
                  <a:t>223.1.3.27</a:t>
                </a:r>
                <a:endParaRPr lang="en-US" altLang="en-US" sz="900" kern="0" dirty="0">
                  <a:solidFill>
                    <a:srgbClr val="000000"/>
                  </a:solidFill>
                  <a:latin typeface="Comic Sans MS" panose="030F0902030302020204" pitchFamily="66" charset="0"/>
                  <a:cs typeface="+mn-cs"/>
                </a:endParaRPr>
              </a:p>
            </p:txBody>
          </p:sp>
        </p:grpSp>
        <p:cxnSp>
          <p:nvCxnSpPr>
            <p:cNvPr id="138" name="Straight Connector 137">
              <a:extLst>
                <a:ext uri="{FF2B5EF4-FFF2-40B4-BE49-F238E27FC236}">
                  <a16:creationId xmlns:a16="http://schemas.microsoft.com/office/drawing/2014/main" id="{DA0C9123-AD87-A346-AF7E-6DF9A3D0A7D6}"/>
                </a:ext>
              </a:extLst>
            </p:cNvPr>
            <p:cNvCxnSpPr/>
            <p:nvPr/>
          </p:nvCxnSpPr>
          <p:spPr>
            <a:xfrm>
              <a:off x="5773043" y="219670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47B10D1-844A-3F47-AF5F-3612AD0EAC49}"/>
                </a:ext>
              </a:extLst>
            </p:cNvPr>
            <p:cNvCxnSpPr/>
            <p:nvPr/>
          </p:nvCxnSpPr>
          <p:spPr>
            <a:xfrm>
              <a:off x="5774118" y="2645867"/>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E275ECC-2545-5C4F-BE9E-6DF07FE50305}"/>
                </a:ext>
              </a:extLst>
            </p:cNvPr>
            <p:cNvCxnSpPr/>
            <p:nvPr/>
          </p:nvCxnSpPr>
          <p:spPr>
            <a:xfrm>
              <a:off x="5779484" y="3105746"/>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B16B123-90E4-CC49-BAA4-2F46F7790CF4}"/>
                </a:ext>
              </a:extLst>
            </p:cNvPr>
            <p:cNvCxnSpPr>
              <a:cxnSpLocks/>
            </p:cNvCxnSpPr>
            <p:nvPr/>
          </p:nvCxnSpPr>
          <p:spPr>
            <a:xfrm>
              <a:off x="7972426" y="2314066"/>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C116D14-B7A4-EB44-8E72-9EBE9B2F2631}"/>
                </a:ext>
              </a:extLst>
            </p:cNvPr>
            <p:cNvCxnSpPr>
              <a:cxnSpLocks/>
            </p:cNvCxnSpPr>
            <p:nvPr/>
          </p:nvCxnSpPr>
          <p:spPr>
            <a:xfrm>
              <a:off x="7973446" y="3273397"/>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F4374DB-EDB7-BF47-BEE7-13F23178471B}"/>
                </a:ext>
              </a:extLst>
            </p:cNvPr>
            <p:cNvCxnSpPr/>
            <p:nvPr/>
          </p:nvCxnSpPr>
          <p:spPr>
            <a:xfrm>
              <a:off x="6555659" y="3993741"/>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E831BA1-71F0-6F41-9CC0-1AD07FE637CF}"/>
                </a:ext>
              </a:extLst>
            </p:cNvPr>
            <p:cNvCxnSpPr/>
            <p:nvPr/>
          </p:nvCxnSpPr>
          <p:spPr>
            <a:xfrm>
              <a:off x="7414752" y="3965474"/>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BF6DCAC-843D-3745-A7E3-15A8AB8BE438}"/>
                </a:ext>
              </a:extLst>
            </p:cNvPr>
            <p:cNvCxnSpPr>
              <a:cxnSpLocks/>
            </p:cNvCxnSpPr>
            <p:nvPr/>
          </p:nvCxnSpPr>
          <p:spPr>
            <a:xfrm>
              <a:off x="6273384" y="2791217"/>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FED2BF4-CE70-1348-8E9F-782B4E45CDA9}"/>
                </a:ext>
              </a:extLst>
            </p:cNvPr>
            <p:cNvCxnSpPr>
              <a:cxnSpLocks/>
            </p:cNvCxnSpPr>
            <p:nvPr/>
          </p:nvCxnSpPr>
          <p:spPr>
            <a:xfrm>
              <a:off x="7160717" y="2795681"/>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C83105E2-3EAE-884F-AE2D-429232EDEC1E}"/>
                </a:ext>
              </a:extLst>
            </p:cNvPr>
            <p:cNvGrpSpPr/>
            <p:nvPr/>
          </p:nvGrpSpPr>
          <p:grpSpPr>
            <a:xfrm>
              <a:off x="5334000" y="1891396"/>
              <a:ext cx="3257550" cy="2670572"/>
              <a:chOff x="7112000" y="1378861"/>
              <a:chExt cx="4343400" cy="3560762"/>
            </a:xfrm>
          </p:grpSpPr>
          <p:grpSp>
            <p:nvGrpSpPr>
              <p:cNvPr id="174"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201"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75"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9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76"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97"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77"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9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78"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93"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79"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9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80"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89"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kern="0" dirty="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81" name="Group 180">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82" name="Freeform 181">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83" name="Oval 182">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84" name="Group 183">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85" name="Freeform 184">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86" name="Freeform 185">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87" name="Freeform 186">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88" name="Freeform 187">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grpSp>
          <p:nvGrpSpPr>
            <p:cNvPr id="163" name="Group 162">
              <a:extLst>
                <a:ext uri="{FF2B5EF4-FFF2-40B4-BE49-F238E27FC236}">
                  <a16:creationId xmlns:a16="http://schemas.microsoft.com/office/drawing/2014/main" id="{EA6CE07F-517D-D649-BF67-8C5DA464C516}"/>
                </a:ext>
              </a:extLst>
            </p:cNvPr>
            <p:cNvGrpSpPr/>
            <p:nvPr/>
          </p:nvGrpSpPr>
          <p:grpSpPr>
            <a:xfrm>
              <a:off x="4630205" y="3751942"/>
              <a:ext cx="1980458" cy="553998"/>
              <a:chOff x="6173606" y="3859589"/>
              <a:chExt cx="2640611" cy="738663"/>
            </a:xfrm>
          </p:grpSpPr>
          <p:sp>
            <p:nvSpPr>
              <p:cNvPr id="172"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173606" y="3859589"/>
                <a:ext cx="1673964" cy="7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1" fontAlgn="auto" hangingPunct="1">
                  <a:spcBef>
                    <a:spcPts val="0"/>
                  </a:spcBef>
                  <a:spcAft>
                    <a:spcPts val="0"/>
                  </a:spcAft>
                  <a:defRPr/>
                </a:pPr>
                <a:r>
                  <a:rPr lang="en-US" altLang="en-US" sz="1500" i="1" dirty="0">
                    <a:solidFill>
                      <a:srgbClr val="CC0000"/>
                    </a:solidFill>
                    <a:cs typeface="+mn-cs"/>
                  </a:rPr>
                  <a:t>subnet</a:t>
                </a:r>
              </a:p>
              <a:p>
                <a:pPr algn="r" defTabSz="685800" eaLnBrk="1" fontAlgn="auto" hangingPunct="1">
                  <a:spcBef>
                    <a:spcPts val="0"/>
                  </a:spcBef>
                  <a:spcAft>
                    <a:spcPts val="0"/>
                  </a:spcAft>
                  <a:defRPr/>
                </a:pPr>
                <a:r>
                  <a:rPr lang="en-US" altLang="en-US" sz="1500" i="1" dirty="0">
                    <a:solidFill>
                      <a:srgbClr val="CC0000"/>
                    </a:solidFill>
                    <a:cs typeface="+mn-cs"/>
                  </a:rPr>
                  <a:t>223.1.3.0/24</a:t>
                </a:r>
              </a:p>
            </p:txBody>
          </p:sp>
          <p:cxnSp>
            <p:nvCxnSpPr>
              <p:cNvPr id="173" name="Straight Connector 172">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224FCA67-63DE-A64A-89C3-5E342AE7599A}"/>
                </a:ext>
              </a:extLst>
            </p:cNvPr>
            <p:cNvGrpSpPr/>
            <p:nvPr/>
          </p:nvGrpSpPr>
          <p:grpSpPr>
            <a:xfrm>
              <a:off x="5441617" y="1313131"/>
              <a:ext cx="1887055" cy="1106843"/>
              <a:chOff x="7255489" y="607842"/>
              <a:chExt cx="2516074" cy="1475790"/>
            </a:xfrm>
          </p:grpSpPr>
          <p:sp>
            <p:nvSpPr>
              <p:cNvPr id="170"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516074"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srgbClr val="CC0000"/>
                    </a:solidFill>
                    <a:cs typeface="+mn-cs"/>
                  </a:rPr>
                  <a:t>subnet 223.1.1.0/24</a:t>
                </a:r>
              </a:p>
            </p:txBody>
          </p:sp>
          <p:cxnSp>
            <p:nvCxnSpPr>
              <p:cNvPr id="171" name="Straight Connector 170">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7" name="Group 166">
              <a:extLst>
                <a:ext uri="{FF2B5EF4-FFF2-40B4-BE49-F238E27FC236}">
                  <a16:creationId xmlns:a16="http://schemas.microsoft.com/office/drawing/2014/main" id="{DEEDEA9F-4F4C-914B-B7D0-5AA93608D0D4}"/>
                </a:ext>
              </a:extLst>
            </p:cNvPr>
            <p:cNvGrpSpPr/>
            <p:nvPr/>
          </p:nvGrpSpPr>
          <p:grpSpPr>
            <a:xfrm>
              <a:off x="7148349" y="1607724"/>
              <a:ext cx="1887055" cy="1106432"/>
              <a:chOff x="9531133" y="1000631"/>
              <a:chExt cx="2516074" cy="1475243"/>
            </a:xfrm>
          </p:grpSpPr>
          <p:sp>
            <p:nvSpPr>
              <p:cNvPr id="168"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5160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i="1" dirty="0">
                    <a:solidFill>
                      <a:srgbClr val="CC0000"/>
                    </a:solidFill>
                    <a:cs typeface="+mn-cs"/>
                  </a:rPr>
                  <a:t>subnet 223.1.2.0/24</a:t>
                </a:r>
              </a:p>
            </p:txBody>
          </p:sp>
          <p:cxnSp>
            <p:nvCxnSpPr>
              <p:cNvPr id="169" name="Straight Connector 168">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2169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dissolve">
                                      <p:cBhvr>
                                        <p:cTn id="1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P spid="63"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bg1">
                <a:lumMod val="95000"/>
              </a:schemeClr>
            </a:gs>
            <a:gs pos="100000">
              <a:schemeClr val="accent5">
                <a:lumMod val="75000"/>
              </a:schemeClr>
            </a:gs>
          </a:gsLst>
        </a:gra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18633</TotalTime>
  <Words>6255</Words>
  <Application>Microsoft Office PowerPoint</Application>
  <PresentationFormat>On-screen Show (4:3)</PresentationFormat>
  <Paragraphs>1208</Paragraphs>
  <Slides>74</Slides>
  <Notes>32</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91" baseType="lpstr">
      <vt:lpstr>ＭＳ Ｐゴシック</vt:lpstr>
      <vt:lpstr>Arial</vt:lpstr>
      <vt:lpstr>Arial</vt:lpstr>
      <vt:lpstr>Calibri</vt:lpstr>
      <vt:lpstr>Comic Sans MS</vt:lpstr>
      <vt:lpstr>Consolas</vt:lpstr>
      <vt:lpstr>Gill Sans MT</vt:lpstr>
      <vt:lpstr>inter-bold</vt:lpstr>
      <vt:lpstr>inter-regular</vt:lpstr>
      <vt:lpstr>MS Mincho</vt:lpstr>
      <vt:lpstr>Raleway</vt:lpstr>
      <vt:lpstr>Tahoma</vt:lpstr>
      <vt:lpstr>Times New Roman</vt:lpstr>
      <vt:lpstr>urw-din</vt:lpstr>
      <vt:lpstr>Wingdings</vt:lpstr>
      <vt:lpstr>Default Design</vt:lpstr>
      <vt:lpstr>Visio</vt:lpstr>
      <vt:lpstr>PowerPoint Presentation</vt:lpstr>
      <vt:lpstr>Network Layer: Internet</vt:lpstr>
      <vt:lpstr>IP Datagram format</vt:lpstr>
      <vt:lpstr>IP addressing: introduction</vt:lpstr>
      <vt:lpstr>IP Header Classes</vt:lpstr>
      <vt:lpstr>PowerPoint Presentation</vt:lpstr>
      <vt:lpstr>PowerPoint Presentation</vt:lpstr>
      <vt:lpstr>PowerPoint Presentation</vt:lpstr>
      <vt:lpstr>Subnets</vt:lpstr>
      <vt:lpstr>Subnets</vt:lpstr>
      <vt:lpstr>IP addressing: CIDR</vt:lpstr>
      <vt:lpstr>IP addresses: how to get one?</vt:lpstr>
      <vt:lpstr>IP addresses: how to get one?</vt:lpstr>
      <vt:lpstr>IP addressing: </vt:lpstr>
      <vt:lpstr>NAT: network address translation</vt:lpstr>
      <vt:lpstr>NAT: network address translation</vt:lpstr>
      <vt:lpstr>NAT: network address translation</vt:lpstr>
      <vt:lpstr>NAT: network address translation</vt:lpstr>
      <vt:lpstr>NAT: network address translation</vt:lpstr>
      <vt:lpstr>IPv6: motivation</vt:lpstr>
      <vt:lpstr>IPv6 datagram format</vt:lpstr>
      <vt:lpstr>Transition from IPv4 to IPv6</vt:lpstr>
      <vt:lpstr>Tunneling and encapsulation</vt:lpstr>
      <vt:lpstr>Tunneling and encapsulation</vt:lpstr>
      <vt:lpstr>Tunneling</vt:lpstr>
      <vt:lpstr>IPv6: adoption</vt:lpstr>
      <vt:lpstr>PowerPoint Presentation</vt:lpstr>
      <vt:lpstr>Finding Network ID of a Subnet (using Subnet Mask)</vt:lpstr>
      <vt:lpstr>PowerPoint Presentation</vt:lpstr>
      <vt:lpstr>PowerPoint Presentation</vt:lpstr>
      <vt:lpstr>MAC</vt:lpstr>
      <vt:lpstr>PowerPoint Presentation</vt:lpstr>
      <vt:lpstr>PowerPoint Presentation</vt:lpstr>
      <vt:lpstr>PowerPoint Presentation</vt:lpstr>
      <vt:lpstr>Comparison of MAC &amp; IP address</vt:lpstr>
      <vt:lpstr>LAN addresses and ARP</vt:lpstr>
      <vt:lpstr>ARP: address resolution protocol</vt:lpstr>
      <vt:lpstr>ARP protocol: same LAN or ARP in Layer 2 network</vt:lpstr>
      <vt:lpstr>ARP protocol: same LAN or ARP in Layer 2 network</vt:lpstr>
      <vt:lpstr>Addressing: routing to another LAN or ARP in Layer 3 network or Proxy ARP </vt:lpstr>
      <vt:lpstr>Addressing: routing to another LAN or ARP in Layer 3 network or Proxy ARP </vt:lpstr>
      <vt:lpstr>Addressing: routing to another LAN or ARP in Layer 3 network or Proxy ARP </vt:lpstr>
      <vt:lpstr>Addressing: routing to another LAN or ARP in Layer 3 network or Proxy ARP </vt:lpstr>
      <vt:lpstr>Addressing: routing to another LAN or ARP in Layer 3 network or Proxy ARP </vt:lpstr>
      <vt:lpstr>Addressing: routing to another LAN or ARP in Layer 3 network or Proxy ARP </vt:lpstr>
      <vt:lpstr>Addressing: routing to another LAN or ARP in Layer 3 network  or ProxyARP</vt:lpstr>
      <vt:lpstr>PowerPoint Presentation</vt:lpstr>
      <vt:lpstr>entries of the ARP table</vt:lpstr>
      <vt:lpstr>PowerPoint Presentation</vt:lpstr>
      <vt:lpstr>PowerPoint Presentation</vt:lpstr>
      <vt:lpstr>Internet Control Message Protocol(ICMP)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C:&gt;tracert gexample.com</vt:lpstr>
      <vt:lpstr>PowerPoint Presentation</vt:lpstr>
      <vt:lpstr>DHCP (Dynamic Host Configuration Protocol)</vt:lpstr>
      <vt:lpstr>PowerPoint Presentation</vt:lpstr>
      <vt:lpstr>DHCP Operation</vt:lpstr>
      <vt:lpstr>DHCP Operation</vt:lpstr>
      <vt:lpstr>DHCP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4</dc:title>
  <dc:creator>Jim Kurose and Keith Ross</dc:creator>
  <cp:lastModifiedBy>Administrator</cp:lastModifiedBy>
  <cp:revision>570</cp:revision>
  <dcterms:created xsi:type="dcterms:W3CDTF">1999-10-08T19:08:27Z</dcterms:created>
  <dcterms:modified xsi:type="dcterms:W3CDTF">2023-04-05T07:42:36Z</dcterms:modified>
</cp:coreProperties>
</file>