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864" r:id="rId2"/>
    <p:sldId id="926" r:id="rId3"/>
    <p:sldId id="927" r:id="rId4"/>
    <p:sldId id="931" r:id="rId5"/>
    <p:sldId id="936" r:id="rId6"/>
    <p:sldId id="937" r:id="rId7"/>
    <p:sldId id="933" r:id="rId8"/>
    <p:sldId id="929" r:id="rId9"/>
    <p:sldId id="932" r:id="rId10"/>
    <p:sldId id="934" r:id="rId11"/>
    <p:sldId id="930" r:id="rId12"/>
    <p:sldId id="935" r:id="rId13"/>
    <p:sldId id="928" r:id="rId14"/>
    <p:sldId id="913" r:id="rId15"/>
    <p:sldId id="914" r:id="rId16"/>
    <p:sldId id="915" r:id="rId17"/>
    <p:sldId id="916" r:id="rId18"/>
    <p:sldId id="917" r:id="rId19"/>
    <p:sldId id="918" r:id="rId20"/>
    <p:sldId id="919" r:id="rId21"/>
    <p:sldId id="925" r:id="rId22"/>
    <p:sldId id="920" r:id="rId23"/>
    <p:sldId id="921" r:id="rId24"/>
    <p:sldId id="922" r:id="rId25"/>
    <p:sldId id="923" r:id="rId26"/>
    <p:sldId id="924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8000"/>
    <a:srgbClr val="000099"/>
    <a:srgbClr val="FFFF00"/>
    <a:srgbClr val="DDDDDD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3B19-89F5-4558-8F00-BE1EA797981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A92C-7EFF-43D8-855A-1357F54F8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0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7993" y="2174966"/>
            <a:ext cx="5083629" cy="1038497"/>
          </a:xfrm>
        </p:spPr>
        <p:txBody>
          <a:bodyPr/>
          <a:lstStyle/>
          <a:p>
            <a:r>
              <a:rPr lang="en-US" dirty="0" smtClean="0"/>
              <a:t>Broadcast </a:t>
            </a:r>
          </a:p>
          <a:p>
            <a:r>
              <a:rPr lang="en-US" dirty="0" smtClean="0"/>
              <a:t>Multicast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2" y="444360"/>
            <a:ext cx="5562601" cy="5895480"/>
          </a:xfrm>
        </p:spPr>
        <p:txBody>
          <a:bodyPr/>
          <a:lstStyle/>
          <a:p>
            <a:pPr algn="just"/>
            <a:r>
              <a:rPr lang="en-US" sz="1800" b="1" dirty="0"/>
              <a:t>Multicast routing using a source-based tree. </a:t>
            </a:r>
            <a:endParaRPr lang="en-US" sz="1800" b="1" dirty="0" smtClean="0"/>
          </a:p>
          <a:p>
            <a:pPr lvl="1" algn="just"/>
            <a:r>
              <a:rPr lang="en-US" sz="1800" dirty="0" smtClean="0"/>
              <a:t>This </a:t>
            </a:r>
            <a:r>
              <a:rPr lang="en-US" sz="1800" dirty="0"/>
              <a:t>approach constructs a m</a:t>
            </a:r>
            <a:r>
              <a:rPr lang="en-US" sz="1800" dirty="0">
                <a:solidFill>
                  <a:srgbClr val="FF0000"/>
                </a:solidFill>
              </a:rPr>
              <a:t>ulticast routing tree for each source</a:t>
            </a:r>
            <a:r>
              <a:rPr lang="en-US" sz="1800" dirty="0"/>
              <a:t> in </a:t>
            </a:r>
            <a:r>
              <a:rPr lang="en-US" sz="1800" dirty="0" smtClean="0"/>
              <a:t>the multicast </a:t>
            </a:r>
            <a:r>
              <a:rPr lang="en-US" sz="1800" dirty="0"/>
              <a:t>group</a:t>
            </a:r>
            <a:r>
              <a:rPr lang="en-US" sz="1800" dirty="0" smtClean="0"/>
              <a:t>.</a:t>
            </a:r>
          </a:p>
          <a:p>
            <a:pPr lvl="1" algn="just"/>
            <a:r>
              <a:rPr lang="en-US" sz="1800" dirty="0" smtClean="0"/>
              <a:t>Problem</a:t>
            </a:r>
          </a:p>
          <a:p>
            <a:pPr lvl="2" algn="just"/>
            <a:r>
              <a:rPr lang="en-US" sz="1800" dirty="0">
                <a:latin typeface="+mn-lt"/>
              </a:rPr>
              <a:t>Imagine what would </a:t>
            </a:r>
            <a:r>
              <a:rPr lang="en-US" sz="1800" dirty="0">
                <a:latin typeface="+mn-lt"/>
              </a:rPr>
              <a:t>happen if there were thousands of routers downstream from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D!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Each of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these thousands of routers would receive unwanted multicast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packets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Solution</a:t>
            </a:r>
          </a:p>
          <a:p>
            <a:pPr lvl="2" algn="just"/>
            <a:r>
              <a:rPr lang="en-US" sz="1800" dirty="0">
                <a:latin typeface="+mn-lt"/>
              </a:rPr>
              <a:t>The solution to the problem of receiving </a:t>
            </a:r>
            <a:r>
              <a:rPr lang="en-US" sz="1800" dirty="0" smtClean="0">
                <a:latin typeface="+mn-lt"/>
              </a:rPr>
              <a:t>unwanted multicast </a:t>
            </a:r>
            <a:r>
              <a:rPr lang="en-US" sz="1800" dirty="0">
                <a:latin typeface="+mn-lt"/>
              </a:rPr>
              <a:t>packets under RPF is known as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pruning</a:t>
            </a:r>
            <a:r>
              <a:rPr lang="en-US" sz="1800" dirty="0">
                <a:latin typeface="+mn-lt"/>
              </a:rPr>
              <a:t>. </a:t>
            </a:r>
            <a:endParaRPr lang="en-US" sz="1800" dirty="0" smtClean="0">
              <a:latin typeface="+mn-lt"/>
            </a:endParaRPr>
          </a:p>
          <a:p>
            <a:pPr lvl="2" algn="just"/>
            <a:r>
              <a:rPr lang="en-US" sz="1800" dirty="0" smtClean="0">
                <a:latin typeface="+mn-lt"/>
              </a:rPr>
              <a:t>A </a:t>
            </a:r>
            <a:r>
              <a:rPr lang="en-US" sz="1800" dirty="0">
                <a:latin typeface="+mn-lt"/>
              </a:rPr>
              <a:t>multicast router </a:t>
            </a:r>
            <a:r>
              <a:rPr lang="en-US" sz="1800" dirty="0" smtClean="0">
                <a:latin typeface="+mn-lt"/>
              </a:rPr>
              <a:t>that receives </a:t>
            </a:r>
            <a:r>
              <a:rPr lang="en-US" sz="1800" dirty="0">
                <a:latin typeface="+mn-lt"/>
              </a:rPr>
              <a:t>multicast packets and has no attached hosts joined to that group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will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send a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prune message </a:t>
            </a:r>
            <a:r>
              <a:rPr lang="en-US" sz="1800" dirty="0">
                <a:latin typeface="+mn-lt"/>
              </a:rPr>
              <a:t>to its upstream router. If a router receives prune messages </a:t>
            </a:r>
            <a:r>
              <a:rPr lang="en-US" sz="1800" dirty="0" smtClean="0">
                <a:latin typeface="+mn-lt"/>
              </a:rPr>
              <a:t>from each </a:t>
            </a:r>
            <a:r>
              <a:rPr lang="en-US" sz="1800" dirty="0">
                <a:latin typeface="+mn-lt"/>
              </a:rPr>
              <a:t>of its downstream routers, then it can forward a prune message upstream</a:t>
            </a:r>
            <a:endParaRPr lang="en-IN" sz="18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1362075"/>
            <a:ext cx="3526971" cy="42067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30021" y="3853085"/>
            <a:ext cx="917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prune message </a:t>
            </a:r>
            <a:endParaRPr lang="en-IN" sz="12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8181975" y="3762103"/>
            <a:ext cx="338137" cy="661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7843838" y="2617247"/>
            <a:ext cx="338137" cy="6618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>
          <a:xfrm>
            <a:off x="8005830" y="2599025"/>
            <a:ext cx="917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prune message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5136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942" y="278674"/>
            <a:ext cx="8201297" cy="647917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Multicast Routing in the Internet</a:t>
            </a:r>
          </a:p>
          <a:p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first multicast routing protocol used in the Internet was the </a:t>
            </a:r>
            <a:r>
              <a:rPr lang="en-US" sz="16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Distance-Vector </a:t>
            </a:r>
            <a:r>
              <a:rPr lang="en-US" sz="1600" dirty="0" smtClean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Multicast Routing </a:t>
            </a:r>
            <a:r>
              <a:rPr lang="en-US" sz="16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Protocol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(DVMRP) [RFC 1075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].</a:t>
            </a:r>
          </a:p>
          <a:p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DVMRP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implements </a:t>
            </a:r>
            <a:r>
              <a:rPr lang="en-US" sz="1600" dirty="0" smtClean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source-based trees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with reverse path forwarding and pruning. </a:t>
            </a:r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DVMRP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uses an RPF algorithm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with pruning. </a:t>
            </a:r>
          </a:p>
          <a:p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Protocol-Independent </a:t>
            </a:r>
            <a:r>
              <a:rPr lang="en-US" sz="16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Multicast (PIM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) routing protocol,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which explicitly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recognizes two multicast distribution scenarios. </a:t>
            </a:r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 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dense mode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[RFC 3973],</a:t>
            </a:r>
          </a:p>
          <a:p>
            <a:pPr lvl="2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multicast group members are densely located; that is, many or </a:t>
            </a:r>
            <a:r>
              <a:rPr lang="en-US" sz="16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most of the routers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 the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area need to be involved in routing multicast datagrams. </a:t>
            </a:r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2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PIM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dense mode is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 </a:t>
            </a:r>
            <a:r>
              <a:rPr lang="en-US" sz="1600" dirty="0" smtClean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flood-and-prune </a:t>
            </a:r>
            <a:r>
              <a:rPr lang="en-US" sz="16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reverse path forwarding technique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similar in spirit to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DVMRP</a:t>
            </a:r>
          </a:p>
          <a:p>
            <a:pPr lvl="2"/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number of routers with attached group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members is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small with respect to the total number of routers; group members are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widely dispersed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. </a:t>
            </a:r>
            <a:endParaRPr lang="en-US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PIM 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sparse mode </a:t>
            </a:r>
            <a:endParaRPr lang="en-US" sz="1600" b="1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2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It uses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rendezvous points to set up the multicast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distribution tree.</a:t>
            </a:r>
          </a:p>
          <a:p>
            <a:r>
              <a:rPr lang="en-US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source-specific </a:t>
            </a:r>
            <a:r>
              <a:rPr lang="en-US" sz="16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multicast (SSM) </a:t>
            </a:r>
            <a:endParaRPr lang="en-US" sz="1600" b="1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only a </a:t>
            </a:r>
            <a:r>
              <a:rPr lang="en-US" sz="1600" dirty="0" smtClean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single </a:t>
            </a:r>
            <a:r>
              <a:rPr lang="en-US" sz="16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sender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is allowed to send traffic into the </a:t>
            </a:r>
            <a:r>
              <a:rPr lang="en-US" sz="16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multicast tree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considerably </a:t>
            </a:r>
            <a:r>
              <a:rPr lang="en-US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simplifying tree </a:t>
            </a: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construction and maintenance.</a:t>
            </a:r>
            <a:endParaRPr lang="en-IN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7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856" y="659674"/>
            <a:ext cx="8175173" cy="4648200"/>
          </a:xfrm>
        </p:spPr>
        <p:txBody>
          <a:bodyPr/>
          <a:lstStyle/>
          <a:p>
            <a:pPr algn="just"/>
            <a:r>
              <a:rPr lang="en-US" sz="2000" b="1" dirty="0" smtClean="0"/>
              <a:t>Problem</a:t>
            </a:r>
          </a:p>
          <a:p>
            <a:pPr lvl="1" algn="just"/>
            <a:r>
              <a:rPr lang="en-US" sz="2000" dirty="0" smtClean="0"/>
              <a:t>When </a:t>
            </a:r>
            <a:r>
              <a:rPr lang="en-US" sz="2000" dirty="0"/>
              <a:t>PIM and DVMP are used within a domain, the network operator can </a:t>
            </a:r>
            <a:r>
              <a:rPr lang="en-US" sz="2000" dirty="0" smtClean="0"/>
              <a:t>configure IP </a:t>
            </a:r>
            <a:r>
              <a:rPr lang="en-US" sz="2000" dirty="0"/>
              <a:t>multicast routers within the domain, in much the same way that </a:t>
            </a:r>
            <a:r>
              <a:rPr lang="en-US" sz="2000" dirty="0" smtClean="0"/>
              <a:t>intra-domain unicast </a:t>
            </a:r>
            <a:r>
              <a:rPr lang="en-US" sz="2000" dirty="0"/>
              <a:t>routing protocols such as RIP, IS-IS, and OSPF can be configured.</a:t>
            </a:r>
          </a:p>
          <a:p>
            <a:pPr lvl="1" algn="just"/>
            <a:r>
              <a:rPr lang="en-US" sz="2000" dirty="0"/>
              <a:t>But what happens when multicast routes are needed between </a:t>
            </a:r>
            <a:r>
              <a:rPr lang="en-US" sz="2000" dirty="0">
                <a:solidFill>
                  <a:srgbClr val="FF0000"/>
                </a:solidFill>
              </a:rPr>
              <a:t>different domains</a:t>
            </a:r>
            <a:r>
              <a:rPr lang="en-US" sz="2000" dirty="0"/>
              <a:t>? </a:t>
            </a:r>
            <a:endParaRPr lang="en-US" sz="2000" dirty="0" smtClean="0"/>
          </a:p>
          <a:p>
            <a:pPr algn="just"/>
            <a:r>
              <a:rPr lang="en-US" sz="2400" dirty="0"/>
              <a:t>Solution</a:t>
            </a:r>
          </a:p>
          <a:p>
            <a:pPr lvl="1" algn="just"/>
            <a:r>
              <a:rPr lang="en-US" sz="2000" dirty="0" smtClean="0"/>
              <a:t>Is there </a:t>
            </a:r>
            <a:r>
              <a:rPr lang="en-US" sz="2000" dirty="0"/>
              <a:t>a multicast equivalent of the </a:t>
            </a:r>
            <a:r>
              <a:rPr lang="en-US" sz="2000" dirty="0">
                <a:solidFill>
                  <a:srgbClr val="FF0000"/>
                </a:solidFill>
              </a:rPr>
              <a:t>inter-domain BGP protocol</a:t>
            </a:r>
            <a:r>
              <a:rPr lang="en-US" sz="2000" dirty="0"/>
              <a:t>?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answer is (literally</a:t>
            </a:r>
            <a:r>
              <a:rPr lang="en-US" sz="2000" dirty="0" smtClean="0"/>
              <a:t>) yes</a:t>
            </a:r>
            <a:r>
              <a:rPr lang="en-US" sz="2000" dirty="0"/>
              <a:t>. [RFC 4271] defines multiprotocol extensions to BGP to allow it to </a:t>
            </a:r>
            <a:r>
              <a:rPr lang="en-US" sz="2000" dirty="0" smtClean="0"/>
              <a:t>carry routing </a:t>
            </a:r>
            <a:r>
              <a:rPr lang="en-US" sz="2000" dirty="0"/>
              <a:t>information for other protocols, including multicast information. </a:t>
            </a:r>
            <a:endParaRPr lang="en-US" sz="2000" dirty="0" smtClean="0"/>
          </a:p>
          <a:p>
            <a:pPr algn="just"/>
            <a:r>
              <a:rPr lang="en-US" sz="2000" dirty="0" smtClean="0"/>
              <a:t>Solution</a:t>
            </a:r>
          </a:p>
          <a:p>
            <a:pPr lvl="1" algn="just"/>
            <a:r>
              <a:rPr lang="en-US" sz="2000" dirty="0" smtClean="0"/>
              <a:t>The Multicast Source </a:t>
            </a:r>
            <a:r>
              <a:rPr lang="en-US" sz="2000" dirty="0"/>
              <a:t>Discovery Protocol (MSDP) [RFC 3618, RFC 4611] can be used to </a:t>
            </a:r>
            <a:r>
              <a:rPr lang="en-US" sz="2000" dirty="0" smtClean="0"/>
              <a:t>connect together </a:t>
            </a:r>
            <a:r>
              <a:rPr lang="en-US" sz="2000" dirty="0"/>
              <a:t>rendezvous points in different PIM sparse mode domains</a:t>
            </a:r>
            <a:endParaRPr lang="en-IN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4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68229"/>
              </p:ext>
            </p:extLst>
          </p:nvPr>
        </p:nvGraphicFramePr>
        <p:xfrm>
          <a:off x="446314" y="1410788"/>
          <a:ext cx="8183880" cy="4497677"/>
        </p:xfrm>
        <a:graphic>
          <a:graphicData uri="http://schemas.openxmlformats.org/drawingml/2006/table">
            <a:tbl>
              <a:tblPr/>
              <a:tblGrid>
                <a:gridCol w="2045970">
                  <a:extLst>
                    <a:ext uri="{9D8B030D-6E8A-4147-A177-3AD203B41FA5}">
                      <a16:colId xmlns:a16="http://schemas.microsoft.com/office/drawing/2014/main" val="1213866451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3207515855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03781402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1293197808"/>
                    </a:ext>
                  </a:extLst>
                </a:gridCol>
              </a:tblGrid>
              <a:tr h="5618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 smtClean="0">
                          <a:effectLst/>
                        </a:rPr>
                        <a:t>Feature</a:t>
                      </a:r>
                      <a:endParaRPr lang="en-IN" sz="1800" b="1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Unicast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Broadcast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effectLst/>
                        </a:rPr>
                        <a:t>Multicast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30273"/>
                  </a:ext>
                </a:extLst>
              </a:tr>
              <a:tr h="8268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Transmission 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Data is sent to a single recipient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Data is sent to all recipients in a network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Data is sent to a group of recipients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28962"/>
                  </a:ext>
                </a:extLst>
              </a:tr>
              <a:tr h="8268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Addressing 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Uses a unique destination address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Uses a special broadcast address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Uses a special multicast address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69323"/>
                  </a:ext>
                </a:extLst>
              </a:tr>
              <a:tr h="8268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Delivery 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Guaranteed delivery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Not all devices may be interested in the data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Not all devices may be interested in the data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84108"/>
                  </a:ext>
                </a:extLst>
              </a:tr>
              <a:tr h="8268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>
                          <a:effectLst/>
                        </a:rPr>
                        <a:t>Network Traffic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Generates the least amount of network traffic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Generates the most amount of network traffic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dirty="0">
                          <a:effectLst/>
                        </a:rPr>
                        <a:t>Generates moderate network traffic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5684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0411" y="509562"/>
            <a:ext cx="7380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Source Sans Pro"/>
              </a:rPr>
              <a:t>Difference between Unicast, Broadcast and Multicast in Computer Network</a:t>
            </a:r>
            <a:endParaRPr lang="en-US" b="1" i="0" dirty="0">
              <a:solidFill>
                <a:srgbClr val="273239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3948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758" y="139338"/>
            <a:ext cx="8565697" cy="5821680"/>
          </a:xfrm>
        </p:spPr>
        <p:txBody>
          <a:bodyPr/>
          <a:lstStyle/>
          <a:p>
            <a:pPr algn="just"/>
            <a:r>
              <a:rPr lang="en-US" sz="2000" b="1" dirty="0" smtClean="0"/>
              <a:t>Inter-AS routing protocol</a:t>
            </a:r>
            <a:endParaRPr lang="en-IN" sz="2000" b="1" dirty="0" smtClean="0"/>
          </a:p>
          <a:p>
            <a:pPr lvl="1" algn="just"/>
            <a:r>
              <a:rPr lang="en-IN" sz="2000" dirty="0" smtClean="0"/>
              <a:t>Routing paths are </a:t>
            </a:r>
            <a:r>
              <a:rPr lang="en-US" sz="2000" dirty="0" smtClean="0"/>
              <a:t>determined </a:t>
            </a:r>
            <a:r>
              <a:rPr lang="en-US" sz="2000" dirty="0"/>
              <a:t>for source-destination pairs that span multiple </a:t>
            </a:r>
            <a:r>
              <a:rPr lang="en-US" sz="2000" dirty="0" smtClean="0"/>
              <a:t>ASs</a:t>
            </a:r>
          </a:p>
          <a:p>
            <a:pPr lvl="2" algn="just"/>
            <a:r>
              <a:rPr lang="en-US" dirty="0"/>
              <a:t>Ex: Border </a:t>
            </a:r>
            <a:r>
              <a:rPr lang="en-US" dirty="0" smtClean="0"/>
              <a:t>Gateway Protocol </a:t>
            </a:r>
            <a:r>
              <a:rPr lang="en-US" dirty="0"/>
              <a:t>version </a:t>
            </a:r>
            <a:r>
              <a:rPr lang="en-US" dirty="0" smtClean="0"/>
              <a:t>4</a:t>
            </a:r>
          </a:p>
          <a:p>
            <a:pPr marL="1371600" lvl="3" indent="0" algn="just">
              <a:buNone/>
            </a:pPr>
            <a:r>
              <a:rPr lang="en-US" sz="2000" dirty="0"/>
              <a:t>1. Obtain </a:t>
            </a:r>
            <a:r>
              <a:rPr lang="en-US" sz="2000" dirty="0">
                <a:solidFill>
                  <a:srgbClr val="FF0000"/>
                </a:solidFill>
              </a:rPr>
              <a:t>subnet reachability information </a:t>
            </a:r>
            <a:r>
              <a:rPr lang="en-US" sz="2000" dirty="0"/>
              <a:t>from neighboring ASs.</a:t>
            </a:r>
          </a:p>
          <a:p>
            <a:pPr marL="1371600" lvl="3" indent="0" algn="just">
              <a:buNone/>
            </a:pPr>
            <a:r>
              <a:rPr lang="en-US" sz="2000" dirty="0"/>
              <a:t>2. Propagate the </a:t>
            </a:r>
            <a:r>
              <a:rPr lang="en-US" sz="2000" dirty="0">
                <a:solidFill>
                  <a:srgbClr val="FF0000"/>
                </a:solidFill>
              </a:rPr>
              <a:t>reachability information to all routers </a:t>
            </a:r>
            <a:r>
              <a:rPr lang="en-US" sz="2000" dirty="0"/>
              <a:t>internal to the AS.</a:t>
            </a:r>
          </a:p>
          <a:p>
            <a:pPr marL="1371600" lvl="3" indent="0" algn="just">
              <a:buNone/>
            </a:pPr>
            <a:r>
              <a:rPr lang="en-US" sz="2000" dirty="0"/>
              <a:t>3. Determine “</a:t>
            </a:r>
            <a:r>
              <a:rPr lang="en-US" sz="2000" dirty="0">
                <a:solidFill>
                  <a:srgbClr val="FF0000"/>
                </a:solidFill>
              </a:rPr>
              <a:t>good” routes </a:t>
            </a:r>
            <a:r>
              <a:rPr lang="en-US" sz="2000" dirty="0"/>
              <a:t>to subnets based on the reachability information </a:t>
            </a:r>
            <a:r>
              <a:rPr lang="en-US" sz="2000" dirty="0" smtClean="0"/>
              <a:t>and on </a:t>
            </a:r>
            <a:r>
              <a:rPr lang="en-US" sz="2000" dirty="0">
                <a:solidFill>
                  <a:srgbClr val="FF0000"/>
                </a:solidFill>
              </a:rPr>
              <a:t>AS policy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0251"/>
            <a:ext cx="9022080" cy="37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257" y="226422"/>
            <a:ext cx="8699863" cy="4180115"/>
          </a:xfrm>
        </p:spPr>
        <p:txBody>
          <a:bodyPr/>
          <a:lstStyle/>
          <a:p>
            <a:pPr algn="just"/>
            <a:r>
              <a:rPr lang="en-US" sz="1600" b="1" dirty="0" err="1" smtClean="0"/>
              <a:t>Semipermanent</a:t>
            </a:r>
            <a:r>
              <a:rPr lang="en-US" sz="1600" b="1" dirty="0" smtClean="0"/>
              <a:t> </a:t>
            </a:r>
            <a:r>
              <a:rPr lang="en-US" sz="1600" b="1" dirty="0"/>
              <a:t>TCP</a:t>
            </a:r>
            <a:endParaRPr lang="en-US" sz="1600" b="1" dirty="0" smtClean="0"/>
          </a:p>
          <a:p>
            <a:pPr lvl="1" algn="just"/>
            <a:r>
              <a:rPr lang="en-US" sz="1600" dirty="0" smtClean="0"/>
              <a:t>In </a:t>
            </a:r>
            <a:r>
              <a:rPr lang="en-US" sz="1600" dirty="0"/>
              <a:t>BGP, pairs of routers exchange routing information over </a:t>
            </a:r>
            <a:r>
              <a:rPr lang="en-US" sz="1600" dirty="0" err="1" smtClean="0"/>
              <a:t>semipermanent</a:t>
            </a:r>
            <a:r>
              <a:rPr lang="en-US" sz="1600" dirty="0" smtClean="0"/>
              <a:t> TCP </a:t>
            </a:r>
            <a:r>
              <a:rPr lang="en-US" sz="1600" dirty="0"/>
              <a:t>connections using port 179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b="1" dirty="0"/>
              <a:t>BGP TCP</a:t>
            </a:r>
          </a:p>
          <a:p>
            <a:pPr lvl="1" algn="just"/>
            <a:r>
              <a:rPr lang="en-US" sz="1600" dirty="0"/>
              <a:t>connection for each link that directly connects two routers in two different </a:t>
            </a:r>
            <a:r>
              <a:rPr lang="en-US" sz="1600" dirty="0" smtClean="0"/>
              <a:t>ASs.</a:t>
            </a:r>
          </a:p>
          <a:p>
            <a:pPr lvl="1" algn="just"/>
            <a:r>
              <a:rPr lang="en-US" sz="1600" dirty="0" smtClean="0"/>
              <a:t>A </a:t>
            </a:r>
            <a:r>
              <a:rPr lang="en-US" sz="1600" dirty="0"/>
              <a:t>TCP connection between </a:t>
            </a:r>
            <a:r>
              <a:rPr lang="en-US" sz="1600" dirty="0" smtClean="0"/>
              <a:t>two gateway </a:t>
            </a:r>
            <a:r>
              <a:rPr lang="en-US" sz="1600" dirty="0"/>
              <a:t>routers in two different </a:t>
            </a:r>
            <a:r>
              <a:rPr lang="en-US" sz="1600" dirty="0" smtClean="0"/>
              <a:t>Ass</a:t>
            </a:r>
          </a:p>
          <a:p>
            <a:pPr algn="just"/>
            <a:r>
              <a:rPr lang="en-IN" sz="1600" b="1" dirty="0"/>
              <a:t>BGP peers</a:t>
            </a:r>
            <a:endParaRPr lang="en-IN" sz="1600" dirty="0"/>
          </a:p>
          <a:p>
            <a:pPr lvl="1" algn="just"/>
            <a:r>
              <a:rPr lang="en-US" sz="1600" dirty="0" smtClean="0"/>
              <a:t>Each </a:t>
            </a:r>
            <a:r>
              <a:rPr lang="en-US" sz="1600" dirty="0"/>
              <a:t>TCP connection, the two routers at the end of the connection are </a:t>
            </a:r>
            <a:r>
              <a:rPr lang="en-US" sz="1600" dirty="0" smtClean="0"/>
              <a:t>called </a:t>
            </a:r>
            <a:r>
              <a:rPr lang="en-IN" sz="1600" b="1" dirty="0"/>
              <a:t>BGP </a:t>
            </a:r>
            <a:r>
              <a:rPr lang="en-IN" sz="1600" b="1" dirty="0" smtClean="0"/>
              <a:t>peers.</a:t>
            </a:r>
          </a:p>
          <a:p>
            <a:pPr algn="just"/>
            <a:r>
              <a:rPr lang="en-US" sz="1600" b="1" dirty="0" smtClean="0"/>
              <a:t>BGP session</a:t>
            </a:r>
          </a:p>
          <a:p>
            <a:pPr lvl="1" algn="just"/>
            <a:r>
              <a:rPr lang="en-US" sz="1600" dirty="0"/>
              <a:t>the TCP connection along with all the BGP messages sent over the connection is called a BGP session. </a:t>
            </a:r>
            <a:endParaRPr lang="en-US" sz="1600" dirty="0" smtClean="0"/>
          </a:p>
          <a:p>
            <a:pPr algn="just"/>
            <a:r>
              <a:rPr lang="en-US" sz="1600" b="1" dirty="0" smtClean="0"/>
              <a:t>External </a:t>
            </a:r>
            <a:r>
              <a:rPr lang="en-US" sz="1600" b="1" dirty="0"/>
              <a:t>BGP (</a:t>
            </a:r>
            <a:r>
              <a:rPr lang="en-US" sz="1600" b="1" dirty="0" err="1"/>
              <a:t>eBGP</a:t>
            </a:r>
            <a:r>
              <a:rPr lang="en-US" sz="1600" b="1" dirty="0"/>
              <a:t>) session </a:t>
            </a:r>
            <a:endParaRPr lang="en-US" sz="1600" b="1" dirty="0" smtClean="0"/>
          </a:p>
          <a:p>
            <a:pPr lvl="1" algn="just"/>
            <a:r>
              <a:rPr lang="en-US" sz="1600" dirty="0" smtClean="0"/>
              <a:t>a </a:t>
            </a:r>
            <a:r>
              <a:rPr lang="en-US" sz="1600" dirty="0"/>
              <a:t>BGP session that spans two </a:t>
            </a:r>
            <a:r>
              <a:rPr lang="en-US" sz="1600" dirty="0" smtClean="0"/>
              <a:t>ASs is </a:t>
            </a:r>
            <a:r>
              <a:rPr lang="en-US" sz="1600" dirty="0"/>
              <a:t>called an external BGP (</a:t>
            </a:r>
            <a:r>
              <a:rPr lang="en-US" sz="1600" dirty="0" err="1"/>
              <a:t>eBGP</a:t>
            </a:r>
            <a:r>
              <a:rPr lang="en-US" sz="1600" dirty="0"/>
              <a:t>) session, </a:t>
            </a:r>
            <a:endParaRPr lang="en-US" sz="1600" dirty="0" smtClean="0"/>
          </a:p>
          <a:p>
            <a:pPr algn="just"/>
            <a:r>
              <a:rPr lang="en-US" sz="1600" b="1" dirty="0" smtClean="0"/>
              <a:t>Internal </a:t>
            </a:r>
            <a:r>
              <a:rPr lang="en-US" sz="1600" b="1" dirty="0"/>
              <a:t>BGP (</a:t>
            </a:r>
            <a:r>
              <a:rPr lang="en-US" sz="1600" b="1" dirty="0" err="1"/>
              <a:t>iBGP</a:t>
            </a:r>
            <a:r>
              <a:rPr lang="en-US" sz="1600" b="1" dirty="0"/>
              <a:t>) session </a:t>
            </a:r>
            <a:endParaRPr lang="en-US" sz="1600" b="1" dirty="0" smtClean="0"/>
          </a:p>
          <a:p>
            <a:pPr lvl="1" algn="just"/>
            <a:r>
              <a:rPr lang="en-US" sz="1600" dirty="0" smtClean="0"/>
              <a:t>BGP </a:t>
            </a:r>
            <a:r>
              <a:rPr lang="en-US" sz="1600" dirty="0"/>
              <a:t>session between routers </a:t>
            </a:r>
            <a:r>
              <a:rPr lang="en-US" sz="1600" dirty="0" smtClean="0"/>
              <a:t>in the </a:t>
            </a:r>
            <a:r>
              <a:rPr lang="en-US" sz="1600" dirty="0"/>
              <a:t>same AS is called an internal BGP (</a:t>
            </a:r>
            <a:r>
              <a:rPr lang="en-US" sz="1600" dirty="0" err="1"/>
              <a:t>iBGP</a:t>
            </a:r>
            <a:r>
              <a:rPr lang="en-US" sz="1600" dirty="0"/>
              <a:t>) session</a:t>
            </a:r>
            <a:endParaRPr lang="en-IN" sz="1600" dirty="0" smtClean="0"/>
          </a:p>
          <a:p>
            <a:pPr lvl="1" algn="just"/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5" y="4275908"/>
            <a:ext cx="8549641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435429"/>
            <a:ext cx="8149047" cy="5812971"/>
          </a:xfrm>
        </p:spPr>
        <p:txBody>
          <a:bodyPr/>
          <a:lstStyle/>
          <a:p>
            <a:pPr algn="just"/>
            <a:r>
              <a:rPr lang="en-US" sz="2400" dirty="0"/>
              <a:t>BGP allows each AS to learn which destinations are reachable via its </a:t>
            </a:r>
            <a:r>
              <a:rPr lang="en-US" sz="2400" dirty="0" smtClean="0"/>
              <a:t>neighboring ASs</a:t>
            </a:r>
            <a:r>
              <a:rPr lang="en-US" sz="2400" dirty="0"/>
              <a:t>. In BGP, destinations are not hosts but instead are </a:t>
            </a:r>
            <a:r>
              <a:rPr lang="en-US" sz="2400" dirty="0" err="1"/>
              <a:t>CIDRized</a:t>
            </a:r>
            <a:r>
              <a:rPr lang="en-US" sz="2400" dirty="0"/>
              <a:t> prefixes, </a:t>
            </a:r>
            <a:r>
              <a:rPr lang="en-US" sz="2400" dirty="0" smtClean="0"/>
              <a:t>with each </a:t>
            </a:r>
            <a:r>
              <a:rPr lang="en-US" sz="2400" dirty="0"/>
              <a:t>prefix representing a subnet or a collection of </a:t>
            </a:r>
            <a:r>
              <a:rPr lang="en-US" sz="2400" dirty="0" smtClean="0"/>
              <a:t>subnets.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AS1 </a:t>
            </a:r>
            <a:r>
              <a:rPr lang="en-US" sz="2400" dirty="0"/>
              <a:t>and AS2 </a:t>
            </a:r>
            <a:r>
              <a:rPr lang="en-US" sz="2400" dirty="0">
                <a:solidFill>
                  <a:srgbClr val="FF0000"/>
                </a:solidFill>
              </a:rPr>
              <a:t>exchange prefix reachability </a:t>
            </a:r>
            <a:r>
              <a:rPr lang="en-US" sz="2400" dirty="0" smtClean="0">
                <a:solidFill>
                  <a:srgbClr val="FF0000"/>
                </a:solidFill>
              </a:rPr>
              <a:t>information </a:t>
            </a:r>
            <a:r>
              <a:rPr lang="en-US" sz="2400" dirty="0" smtClean="0"/>
              <a:t>through </a:t>
            </a:r>
            <a:r>
              <a:rPr lang="en-US" sz="2400" dirty="0"/>
              <a:t>their gateway routers 1b and 2a. </a:t>
            </a:r>
            <a:r>
              <a:rPr lang="en-US" sz="2400" dirty="0" smtClean="0"/>
              <a:t>Also, </a:t>
            </a:r>
            <a:r>
              <a:rPr lang="en-US" sz="2400" dirty="0"/>
              <a:t>when a </a:t>
            </a:r>
            <a:r>
              <a:rPr lang="en-US" sz="2400" dirty="0" smtClean="0"/>
              <a:t>gateway router </a:t>
            </a:r>
            <a:r>
              <a:rPr lang="en-US" sz="2400" dirty="0"/>
              <a:t>(in any AS) receives </a:t>
            </a:r>
            <a:r>
              <a:rPr lang="en-US" sz="2400" dirty="0" err="1"/>
              <a:t>eBGP</a:t>
            </a:r>
            <a:r>
              <a:rPr lang="en-US" sz="2400" dirty="0"/>
              <a:t>-learned prefixes, the gateway router uses its </a:t>
            </a:r>
            <a:r>
              <a:rPr lang="en-US" sz="2400" dirty="0" err="1" smtClean="0"/>
              <a:t>iBGP</a:t>
            </a:r>
            <a:r>
              <a:rPr lang="en-US" sz="2400" dirty="0" smtClean="0"/>
              <a:t> sessions </a:t>
            </a:r>
            <a:r>
              <a:rPr lang="en-US" sz="2400" dirty="0"/>
              <a:t>to distribute the prefixes to the other routers in the AS. Thus, all the </a:t>
            </a:r>
            <a:r>
              <a:rPr lang="en-US" sz="2400" dirty="0" smtClean="0"/>
              <a:t>routers in </a:t>
            </a:r>
            <a:r>
              <a:rPr lang="en-US" sz="2400" dirty="0"/>
              <a:t>AS1 learn about AS3 prefixes, including the gateway router 1b.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gateway router </a:t>
            </a:r>
            <a:r>
              <a:rPr lang="en-US" sz="2400" dirty="0"/>
              <a:t>1b (in AS1) can therefore re-advertise AS3’s prefixes to AS2. When a </a:t>
            </a:r>
            <a:r>
              <a:rPr lang="en-US" sz="2400" dirty="0" smtClean="0"/>
              <a:t>router (</a:t>
            </a:r>
            <a:r>
              <a:rPr lang="en-US" sz="2400" dirty="0"/>
              <a:t>gateway or not) learns about a new prefix, it creates an entry for the prefix in </a:t>
            </a:r>
            <a:r>
              <a:rPr lang="en-US" sz="2400" dirty="0" smtClean="0"/>
              <a:t>its forwarding </a:t>
            </a:r>
            <a:r>
              <a:rPr lang="en-US" sz="2400" dirty="0"/>
              <a:t>table,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1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14" y="287383"/>
            <a:ext cx="8305800" cy="61991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/>
              <a:t>Path Attributes and BGP Routes</a:t>
            </a:r>
          </a:p>
          <a:p>
            <a:pPr algn="just"/>
            <a:r>
              <a:rPr lang="en-US" sz="1800" dirty="0" smtClean="0"/>
              <a:t>In </a:t>
            </a:r>
            <a:r>
              <a:rPr lang="en-US" sz="1800" dirty="0"/>
              <a:t>BGP, </a:t>
            </a:r>
            <a:r>
              <a:rPr lang="en-US" sz="1800" dirty="0" smtClean="0"/>
              <a:t>an autonomous </a:t>
            </a:r>
            <a:r>
              <a:rPr lang="en-US" sz="1800" dirty="0"/>
              <a:t>system is identified by its globally unique </a:t>
            </a:r>
            <a:r>
              <a:rPr lang="en-US" sz="1800" dirty="0">
                <a:solidFill>
                  <a:srgbClr val="FF0000"/>
                </a:solidFill>
              </a:rPr>
              <a:t>autonomous system </a:t>
            </a:r>
            <a:r>
              <a:rPr lang="en-US" sz="1800" dirty="0" smtClean="0">
                <a:solidFill>
                  <a:srgbClr val="FF0000"/>
                </a:solidFill>
              </a:rPr>
              <a:t>number (</a:t>
            </a:r>
            <a:r>
              <a:rPr lang="en-US" sz="1800" dirty="0">
                <a:solidFill>
                  <a:srgbClr val="FF0000"/>
                </a:solidFill>
              </a:rPr>
              <a:t>ASN) </a:t>
            </a:r>
            <a:r>
              <a:rPr lang="en-US" sz="1800" dirty="0"/>
              <a:t>[RFC 1930]. </a:t>
            </a:r>
            <a:endParaRPr lang="en-US" sz="1800" dirty="0" smtClean="0"/>
          </a:p>
          <a:p>
            <a:pPr algn="just"/>
            <a:r>
              <a:rPr lang="en-US" sz="1800" dirty="0" smtClean="0"/>
              <a:t>AS </a:t>
            </a:r>
            <a:r>
              <a:rPr lang="en-US" sz="1800" dirty="0"/>
              <a:t>numbers, like IP addresses, are assigned </a:t>
            </a:r>
            <a:r>
              <a:rPr lang="en-US" sz="1800" dirty="0" smtClean="0"/>
              <a:t>by ICANN </a:t>
            </a:r>
            <a:r>
              <a:rPr lang="en-US" sz="1800" dirty="0"/>
              <a:t>regional </a:t>
            </a:r>
            <a:r>
              <a:rPr lang="en-US" sz="1800" dirty="0" smtClean="0"/>
              <a:t>registries.</a:t>
            </a:r>
            <a:endParaRPr lang="en-US" sz="1800" dirty="0"/>
          </a:p>
          <a:p>
            <a:pPr algn="just"/>
            <a:r>
              <a:rPr lang="en-US" sz="1800" dirty="0"/>
              <a:t>When a router advertises a prefix across a BGP session, it includes with the </a:t>
            </a:r>
            <a:r>
              <a:rPr lang="en-US" sz="1800" dirty="0" smtClean="0"/>
              <a:t>prefix a </a:t>
            </a:r>
            <a:r>
              <a:rPr lang="en-US" sz="1800" dirty="0"/>
              <a:t>number of BGP attributes. </a:t>
            </a:r>
            <a:endParaRPr lang="en-US" sz="1800" dirty="0" smtClean="0"/>
          </a:p>
          <a:p>
            <a:pPr algn="just"/>
            <a:r>
              <a:rPr lang="en-US" sz="1800" b="1" dirty="0" smtClean="0"/>
              <a:t>Route</a:t>
            </a:r>
          </a:p>
          <a:p>
            <a:pPr lvl="1" algn="just"/>
            <a:r>
              <a:rPr lang="en-US" sz="1800" dirty="0" smtClean="0"/>
              <a:t>In BGP, </a:t>
            </a:r>
            <a:r>
              <a:rPr lang="en-US" sz="1800" dirty="0"/>
              <a:t>a prefix along with </a:t>
            </a:r>
            <a:r>
              <a:rPr lang="en-US" sz="1800" dirty="0">
                <a:solidFill>
                  <a:srgbClr val="FF0000"/>
                </a:solidFill>
              </a:rPr>
              <a:t>its attributes </a:t>
            </a:r>
            <a:r>
              <a:rPr lang="en-US" sz="1800" dirty="0" smtClean="0"/>
              <a:t>is called </a:t>
            </a:r>
            <a:r>
              <a:rPr lang="en-US" sz="1800" dirty="0"/>
              <a:t>a route. Thus, BGP peers advertise routes to each other. Two of the </a:t>
            </a:r>
            <a:r>
              <a:rPr lang="en-US" sz="1800" dirty="0" smtClean="0"/>
              <a:t>more important </a:t>
            </a:r>
            <a:r>
              <a:rPr lang="en-US" sz="1800" dirty="0"/>
              <a:t>attributes are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AS-PATH </a:t>
            </a:r>
            <a:r>
              <a:rPr lang="en-US" sz="1800" dirty="0">
                <a:solidFill>
                  <a:srgbClr val="FF0000"/>
                </a:solidFill>
              </a:rPr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NEXT-HOP</a:t>
            </a:r>
          </a:p>
          <a:p>
            <a:pPr algn="just"/>
            <a:r>
              <a:rPr lang="en-US" sz="1800" dirty="0">
                <a:solidFill>
                  <a:srgbClr val="FF0000"/>
                </a:solidFill>
              </a:rPr>
              <a:t>AS-PATH. 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1800" dirty="0" smtClean="0"/>
              <a:t>This </a:t>
            </a:r>
            <a:r>
              <a:rPr lang="en-US" sz="1800" dirty="0"/>
              <a:t>attribute contains the ASs through which the advertisement for </a:t>
            </a:r>
            <a:r>
              <a:rPr lang="en-US" sz="1800" dirty="0" smtClean="0"/>
              <a:t>the prefix </a:t>
            </a:r>
            <a:r>
              <a:rPr lang="en-US" sz="1800" dirty="0"/>
              <a:t>has passed. When a prefix is passed into an AS, the AS adds its ASN to the </a:t>
            </a:r>
            <a:r>
              <a:rPr lang="en-US" sz="1800" dirty="0" smtClean="0"/>
              <a:t>ASPATH attribute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For </a:t>
            </a:r>
            <a:r>
              <a:rPr lang="en-US" sz="1800" dirty="0"/>
              <a:t>example, consider Figure </a:t>
            </a:r>
            <a:r>
              <a:rPr lang="en-US" sz="1800" dirty="0" err="1" smtClean="0"/>
              <a:t>nd</a:t>
            </a:r>
            <a:r>
              <a:rPr lang="en-US" sz="1800" dirty="0" smtClean="0"/>
              <a:t> </a:t>
            </a:r>
            <a:r>
              <a:rPr lang="en-US" sz="1800" dirty="0"/>
              <a:t>suppose that </a:t>
            </a:r>
            <a:r>
              <a:rPr lang="en-US" sz="1800" dirty="0" smtClean="0"/>
              <a:t>prefix </a:t>
            </a:r>
            <a:r>
              <a:rPr lang="en-US" sz="1800" dirty="0" smtClean="0">
                <a:solidFill>
                  <a:srgbClr val="FF0000"/>
                </a:solidFill>
              </a:rPr>
              <a:t>138.16.64/24</a:t>
            </a:r>
            <a:r>
              <a:rPr lang="en-US" sz="1800" dirty="0" smtClean="0"/>
              <a:t> </a:t>
            </a:r>
            <a:r>
              <a:rPr lang="en-US" sz="1800" dirty="0"/>
              <a:t>is first advertised from AS2 to AS1; if AS1 then advertises the prefix </a:t>
            </a:r>
            <a:r>
              <a:rPr lang="en-US" sz="1800" dirty="0" smtClean="0"/>
              <a:t>to AS3</a:t>
            </a:r>
            <a:r>
              <a:rPr lang="en-US" sz="1800" dirty="0"/>
              <a:t>, AS-PATH would be </a:t>
            </a:r>
            <a:r>
              <a:rPr lang="en-US" sz="1800" dirty="0">
                <a:solidFill>
                  <a:srgbClr val="FF0000"/>
                </a:solidFill>
              </a:rPr>
              <a:t>AS2 AS1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Routers </a:t>
            </a:r>
            <a:r>
              <a:rPr lang="en-US" sz="1800" dirty="0"/>
              <a:t>use the AS-PATH attribute to detect </a:t>
            </a:r>
            <a:r>
              <a:rPr lang="en-US" sz="1800" dirty="0" smtClean="0"/>
              <a:t>and prevent </a:t>
            </a:r>
            <a:r>
              <a:rPr lang="en-US" sz="1800" dirty="0"/>
              <a:t>looping advertisements; specifically, if a router sees that its AS is </a:t>
            </a:r>
            <a:r>
              <a:rPr lang="en-US" sz="1800" dirty="0" smtClean="0"/>
              <a:t>contained in </a:t>
            </a:r>
            <a:r>
              <a:rPr lang="en-US" sz="1800" dirty="0"/>
              <a:t>the path list, it will reject the advertisement. 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Routers </a:t>
            </a:r>
            <a:r>
              <a:rPr lang="en-US" sz="1800" dirty="0"/>
              <a:t>also </a:t>
            </a:r>
            <a:r>
              <a:rPr lang="en-US" sz="1800" dirty="0" smtClean="0"/>
              <a:t>use the </a:t>
            </a:r>
            <a:r>
              <a:rPr lang="en-US" sz="1800" dirty="0"/>
              <a:t>AS-PATH attribute in </a:t>
            </a:r>
            <a:r>
              <a:rPr lang="en-US" sz="1800" dirty="0">
                <a:solidFill>
                  <a:srgbClr val="FF0000"/>
                </a:solidFill>
              </a:rPr>
              <a:t>choosing among multiple paths </a:t>
            </a:r>
            <a:r>
              <a:rPr lang="en-US" sz="1800" dirty="0"/>
              <a:t>to the same prefix</a:t>
            </a:r>
            <a:endParaRPr lang="en-IN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5" y="137158"/>
            <a:ext cx="8839472" cy="4648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700" b="1" dirty="0"/>
              <a:t>NEXT-HOP</a:t>
            </a:r>
            <a:endParaRPr lang="en-US" sz="1700" b="1" dirty="0" smtClean="0"/>
          </a:p>
          <a:p>
            <a:pPr algn="just"/>
            <a:r>
              <a:rPr lang="en-US" sz="1700" dirty="0" smtClean="0"/>
              <a:t>The </a:t>
            </a:r>
            <a:r>
              <a:rPr lang="en-US" sz="1700" dirty="0"/>
              <a:t>intra-AS routing algorithm has </a:t>
            </a:r>
            <a:r>
              <a:rPr lang="en-US" sz="1700" dirty="0" smtClean="0"/>
              <a:t>determined the </a:t>
            </a:r>
            <a:r>
              <a:rPr lang="en-US" sz="1700" dirty="0"/>
              <a:t>least-cost path to all subnets attached to the routers in AS1, including to the </a:t>
            </a:r>
            <a:r>
              <a:rPr lang="en-US" sz="1700" dirty="0" smtClean="0"/>
              <a:t>subnet for </a:t>
            </a:r>
            <a:r>
              <a:rPr lang="en-US" sz="1700" dirty="0"/>
              <a:t>the link between 1c and 3a. From this least-cost path from 1d to the 1c-3a subnet</a:t>
            </a:r>
            <a:r>
              <a:rPr lang="en-US" sz="1700" dirty="0" smtClean="0"/>
              <a:t>, 1d </a:t>
            </a:r>
            <a:r>
              <a:rPr lang="en-US" sz="1700" dirty="0"/>
              <a:t>determines its router interface </a:t>
            </a:r>
            <a:r>
              <a:rPr lang="en-US" sz="1700" i="1" dirty="0"/>
              <a:t>l </a:t>
            </a:r>
            <a:r>
              <a:rPr lang="en-US" sz="1700" dirty="0"/>
              <a:t>that begins this path and then adds the </a:t>
            </a:r>
            <a:r>
              <a:rPr lang="en-US" sz="1700" dirty="0" smtClean="0"/>
              <a:t>entry (</a:t>
            </a:r>
            <a:r>
              <a:rPr lang="en-US" sz="1700" i="1" dirty="0"/>
              <a:t>x</a:t>
            </a:r>
            <a:r>
              <a:rPr lang="en-US" sz="1700" dirty="0"/>
              <a:t>, </a:t>
            </a:r>
            <a:r>
              <a:rPr lang="en-US" sz="1700" i="1" dirty="0"/>
              <a:t>l</a:t>
            </a:r>
            <a:r>
              <a:rPr lang="en-US" sz="1700" dirty="0"/>
              <a:t>) to its forwarding </a:t>
            </a:r>
            <a:r>
              <a:rPr lang="en-US" sz="1700" dirty="0" smtClean="0"/>
              <a:t>table.</a:t>
            </a:r>
          </a:p>
          <a:p>
            <a:pPr algn="just"/>
            <a:r>
              <a:rPr lang="en-US" sz="1700" dirty="0"/>
              <a:t>These two routes could have the </a:t>
            </a:r>
            <a:r>
              <a:rPr lang="en-US" sz="1700" dirty="0" smtClean="0">
                <a:solidFill>
                  <a:srgbClr val="FF0000"/>
                </a:solidFill>
              </a:rPr>
              <a:t>same AS-PATH </a:t>
            </a:r>
            <a:r>
              <a:rPr lang="en-US" sz="1700" dirty="0">
                <a:solidFill>
                  <a:srgbClr val="FF0000"/>
                </a:solidFill>
              </a:rPr>
              <a:t>to x</a:t>
            </a:r>
            <a:r>
              <a:rPr lang="en-US" sz="1700" dirty="0"/>
              <a:t>, but could have different NEXT-HOP values corresponding to the </a:t>
            </a:r>
            <a:r>
              <a:rPr lang="en-US" sz="1700" dirty="0" smtClean="0"/>
              <a:t>different peering </a:t>
            </a:r>
            <a:r>
              <a:rPr lang="en-US" sz="1700" dirty="0"/>
              <a:t>links. </a:t>
            </a:r>
            <a:endParaRPr lang="en-US" sz="1700" dirty="0" smtClean="0"/>
          </a:p>
          <a:p>
            <a:pPr algn="just"/>
            <a:r>
              <a:rPr lang="en-US" sz="1700" dirty="0" smtClean="0"/>
              <a:t>Using </a:t>
            </a:r>
            <a:r>
              <a:rPr lang="en-US" sz="1700" dirty="0"/>
              <a:t>the NEXT-HOP values and the </a:t>
            </a:r>
            <a:r>
              <a:rPr lang="en-US" sz="1700" b="1" dirty="0"/>
              <a:t>intra-AS routing algorithm</a:t>
            </a:r>
            <a:r>
              <a:rPr lang="en-US" sz="1700" dirty="0" smtClean="0"/>
              <a:t>, the </a:t>
            </a:r>
            <a:r>
              <a:rPr lang="en-US" sz="1700" dirty="0"/>
              <a:t>router can determine the </a:t>
            </a:r>
            <a:r>
              <a:rPr lang="en-US" sz="1700" dirty="0">
                <a:solidFill>
                  <a:srgbClr val="FF0000"/>
                </a:solidFill>
              </a:rPr>
              <a:t>cost of the path to each peering link</a:t>
            </a:r>
            <a:r>
              <a:rPr lang="en-US" sz="1700" dirty="0"/>
              <a:t>, and </a:t>
            </a:r>
            <a:r>
              <a:rPr lang="en-US" sz="1700" dirty="0" smtClean="0"/>
              <a:t>then </a:t>
            </a:r>
            <a:r>
              <a:rPr lang="en-US" sz="1700" dirty="0" smtClean="0">
                <a:solidFill>
                  <a:srgbClr val="FF0000"/>
                </a:solidFill>
              </a:rPr>
              <a:t>apply </a:t>
            </a:r>
            <a:r>
              <a:rPr lang="en-US" sz="1700" dirty="0">
                <a:solidFill>
                  <a:srgbClr val="FF0000"/>
                </a:solidFill>
              </a:rPr>
              <a:t>hot-potato </a:t>
            </a:r>
            <a:r>
              <a:rPr lang="en-US" sz="1700" dirty="0" smtClean="0">
                <a:solidFill>
                  <a:srgbClr val="FF0000"/>
                </a:solidFill>
              </a:rPr>
              <a:t>routing</a:t>
            </a:r>
            <a:r>
              <a:rPr lang="en-US" sz="1700" dirty="0" smtClean="0"/>
              <a:t> </a:t>
            </a:r>
            <a:r>
              <a:rPr lang="en-US" sz="1700" dirty="0"/>
              <a:t>to determine the appropriate </a:t>
            </a:r>
            <a:r>
              <a:rPr lang="en-US" sz="1700" dirty="0" smtClean="0"/>
              <a:t>interface.</a:t>
            </a:r>
          </a:p>
          <a:p>
            <a:pPr algn="just"/>
            <a:r>
              <a:rPr lang="en-US" sz="1700" dirty="0"/>
              <a:t>BGP also includes </a:t>
            </a:r>
            <a:r>
              <a:rPr lang="en-US" sz="1700" dirty="0">
                <a:solidFill>
                  <a:srgbClr val="FF0000"/>
                </a:solidFill>
              </a:rPr>
              <a:t>attributes that allow routers to assign preference metrics </a:t>
            </a:r>
            <a:r>
              <a:rPr lang="en-US" sz="1700" dirty="0" smtClean="0"/>
              <a:t>to the </a:t>
            </a:r>
            <a:r>
              <a:rPr lang="en-US" sz="1700" dirty="0"/>
              <a:t>routes, and an attribute that indicates how the prefix was inserted into BGP </a:t>
            </a:r>
            <a:r>
              <a:rPr lang="en-US" sz="1700" dirty="0" smtClean="0"/>
              <a:t>at the </a:t>
            </a:r>
            <a:r>
              <a:rPr lang="en-US" sz="1700" dirty="0"/>
              <a:t>origin AS</a:t>
            </a:r>
            <a:r>
              <a:rPr lang="en-US" sz="1700" dirty="0" smtClean="0"/>
              <a:t>.</a:t>
            </a:r>
            <a:endParaRPr lang="en-US" sz="1700" dirty="0"/>
          </a:p>
          <a:p>
            <a:pPr algn="just"/>
            <a:r>
              <a:rPr lang="en-US" sz="1700" dirty="0"/>
              <a:t>When a gateway router receives a route advertisement, it uses its </a:t>
            </a:r>
            <a:r>
              <a:rPr lang="en-US" sz="1700" dirty="0">
                <a:solidFill>
                  <a:srgbClr val="FF0000"/>
                </a:solidFill>
              </a:rPr>
              <a:t>import </a:t>
            </a:r>
            <a:r>
              <a:rPr lang="en-US" sz="1700" dirty="0" smtClean="0">
                <a:solidFill>
                  <a:srgbClr val="FF0000"/>
                </a:solidFill>
              </a:rPr>
              <a:t>policy to </a:t>
            </a:r>
            <a:r>
              <a:rPr lang="en-US" sz="1700" dirty="0">
                <a:solidFill>
                  <a:srgbClr val="FF0000"/>
                </a:solidFill>
              </a:rPr>
              <a:t>decide whether to accept or filter the route </a:t>
            </a:r>
            <a:r>
              <a:rPr lang="en-US" sz="1700" dirty="0"/>
              <a:t>and whether to set certain </a:t>
            </a:r>
            <a:r>
              <a:rPr lang="en-US" sz="1700" dirty="0" smtClean="0"/>
              <a:t>attributes such </a:t>
            </a:r>
            <a:r>
              <a:rPr lang="en-US" sz="1700" dirty="0"/>
              <a:t>as the router preference metrics. The </a:t>
            </a:r>
            <a:r>
              <a:rPr lang="en-US" sz="1700" dirty="0">
                <a:solidFill>
                  <a:srgbClr val="FF0000"/>
                </a:solidFill>
              </a:rPr>
              <a:t>import policy may filter a </a:t>
            </a:r>
            <a:r>
              <a:rPr lang="en-US" sz="1700" dirty="0" smtClean="0">
                <a:solidFill>
                  <a:srgbClr val="FF0000"/>
                </a:solidFill>
              </a:rPr>
              <a:t>route</a:t>
            </a:r>
            <a:r>
              <a:rPr lang="en-US" sz="1700" dirty="0" smtClean="0"/>
              <a:t>.</a:t>
            </a:r>
            <a:endParaRPr lang="en-US" sz="1700" dirty="0"/>
          </a:p>
          <a:p>
            <a:pPr algn="just"/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gateway router </a:t>
            </a:r>
            <a:r>
              <a:rPr lang="en-US" sz="1700" dirty="0" smtClean="0">
                <a:solidFill>
                  <a:srgbClr val="FF0000"/>
                </a:solidFill>
              </a:rPr>
              <a:t>also </a:t>
            </a:r>
            <a:r>
              <a:rPr lang="en-US" sz="1700" dirty="0">
                <a:solidFill>
                  <a:srgbClr val="FF0000"/>
                </a:solidFill>
              </a:rPr>
              <a:t>filter a route </a:t>
            </a:r>
            <a:r>
              <a:rPr lang="en-US" sz="1700" dirty="0"/>
              <a:t>because it already knows of a </a:t>
            </a:r>
            <a:r>
              <a:rPr lang="en-US" sz="1700" dirty="0" smtClean="0"/>
              <a:t>preferable route </a:t>
            </a:r>
            <a:r>
              <a:rPr lang="en-US" sz="1700" dirty="0"/>
              <a:t>to the same prefix.</a:t>
            </a:r>
          </a:p>
          <a:p>
            <a:pPr algn="just"/>
            <a:endParaRPr lang="en-IN" sz="1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672" t="10948" r="2653"/>
          <a:stretch/>
        </p:blipFill>
        <p:spPr>
          <a:xfrm>
            <a:off x="3884023" y="4058195"/>
            <a:ext cx="5259977" cy="27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86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010" y="293915"/>
            <a:ext cx="8609239" cy="6124302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b="1" dirty="0"/>
              <a:t>BGP Route Selection</a:t>
            </a:r>
          </a:p>
          <a:p>
            <a:pPr algn="just"/>
            <a:r>
              <a:rPr lang="en-US" sz="1800" dirty="0" smtClean="0"/>
              <a:t>BGP </a:t>
            </a:r>
            <a:r>
              <a:rPr lang="en-US" sz="1800" dirty="0"/>
              <a:t>uses </a:t>
            </a:r>
            <a:r>
              <a:rPr lang="en-US" sz="1800" dirty="0" err="1"/>
              <a:t>eBGP</a:t>
            </a:r>
            <a:r>
              <a:rPr lang="en-US" sz="1800" dirty="0"/>
              <a:t> and </a:t>
            </a:r>
            <a:r>
              <a:rPr lang="en-US" sz="1800" dirty="0" err="1"/>
              <a:t>iBGP</a:t>
            </a:r>
            <a:r>
              <a:rPr lang="en-US" sz="1800" dirty="0"/>
              <a:t> to distribute </a:t>
            </a:r>
            <a:r>
              <a:rPr lang="en-US" sz="1800" dirty="0" smtClean="0"/>
              <a:t>routes to </a:t>
            </a:r>
            <a:r>
              <a:rPr lang="en-US" sz="1800" dirty="0"/>
              <a:t>all the routers within ASs. From this distribution, a </a:t>
            </a:r>
            <a:r>
              <a:rPr lang="en-US" sz="1800" dirty="0">
                <a:solidFill>
                  <a:srgbClr val="FF0000"/>
                </a:solidFill>
              </a:rPr>
              <a:t>router may learn about </a:t>
            </a:r>
            <a:r>
              <a:rPr lang="en-US" sz="1800" dirty="0" smtClean="0">
                <a:solidFill>
                  <a:srgbClr val="FF0000"/>
                </a:solidFill>
              </a:rPr>
              <a:t>more than </a:t>
            </a:r>
            <a:r>
              <a:rPr lang="en-US" sz="1800" dirty="0">
                <a:solidFill>
                  <a:srgbClr val="FF0000"/>
                </a:solidFill>
              </a:rPr>
              <a:t>one route to any one prefix</a:t>
            </a:r>
            <a:r>
              <a:rPr lang="en-US" sz="1800" dirty="0"/>
              <a:t>, in which case the router must select one of </a:t>
            </a:r>
            <a:r>
              <a:rPr lang="en-US" sz="1800" dirty="0" smtClean="0"/>
              <a:t>the possible routes.</a:t>
            </a:r>
          </a:p>
          <a:p>
            <a:pPr algn="just"/>
            <a:r>
              <a:rPr lang="en-US" sz="1800" dirty="0"/>
              <a:t>If there are </a:t>
            </a:r>
            <a:r>
              <a:rPr lang="en-US" sz="1800" dirty="0">
                <a:solidFill>
                  <a:srgbClr val="FF0000"/>
                </a:solidFill>
              </a:rPr>
              <a:t>two or more routes to </a:t>
            </a:r>
            <a:r>
              <a:rPr lang="en-US" sz="1800" dirty="0" smtClean="0">
                <a:solidFill>
                  <a:srgbClr val="FF0000"/>
                </a:solidFill>
              </a:rPr>
              <a:t>the same </a:t>
            </a:r>
            <a:r>
              <a:rPr lang="en-US" sz="1800" dirty="0">
                <a:solidFill>
                  <a:srgbClr val="FF0000"/>
                </a:solidFill>
              </a:rPr>
              <a:t>prefix</a:t>
            </a:r>
            <a:r>
              <a:rPr lang="en-US" sz="1800" dirty="0"/>
              <a:t>, then BGP sequentially invokes the following </a:t>
            </a:r>
            <a:r>
              <a:rPr lang="en-US" sz="1800" dirty="0">
                <a:solidFill>
                  <a:srgbClr val="FF0000"/>
                </a:solidFill>
              </a:rPr>
              <a:t>elimination rules until </a:t>
            </a:r>
            <a:r>
              <a:rPr lang="en-US" sz="1800" dirty="0" smtClean="0">
                <a:solidFill>
                  <a:srgbClr val="FF0000"/>
                </a:solidFill>
              </a:rPr>
              <a:t>one route </a:t>
            </a:r>
            <a:r>
              <a:rPr lang="en-US" sz="1800" dirty="0">
                <a:solidFill>
                  <a:srgbClr val="FF0000"/>
                </a:solidFill>
              </a:rPr>
              <a:t>remains</a:t>
            </a:r>
            <a:r>
              <a:rPr lang="en-US" sz="1800" dirty="0"/>
              <a:t>:</a:t>
            </a:r>
          </a:p>
          <a:p>
            <a:pPr lvl="1" algn="just"/>
            <a:r>
              <a:rPr lang="en-US" sz="1800" dirty="0" smtClean="0">
                <a:solidFill>
                  <a:srgbClr val="FF0000"/>
                </a:solidFill>
              </a:rPr>
              <a:t>Routes </a:t>
            </a:r>
            <a:r>
              <a:rPr lang="en-US" sz="1800" dirty="0">
                <a:solidFill>
                  <a:srgbClr val="FF0000"/>
                </a:solidFill>
              </a:rPr>
              <a:t>are assigned a local preference value </a:t>
            </a:r>
            <a:r>
              <a:rPr lang="en-US" sz="1800" dirty="0"/>
              <a:t>as one of their attributes. The </a:t>
            </a:r>
            <a:r>
              <a:rPr lang="en-US" sz="1800" dirty="0" smtClean="0"/>
              <a:t>local preference </a:t>
            </a:r>
            <a:r>
              <a:rPr lang="en-US" sz="1800" dirty="0"/>
              <a:t>of a route could have been set by the router or could have </a:t>
            </a:r>
            <a:r>
              <a:rPr lang="en-US" sz="1800" dirty="0" smtClean="0"/>
              <a:t>been learned </a:t>
            </a:r>
            <a:r>
              <a:rPr lang="en-US" sz="1800" dirty="0"/>
              <a:t>by another router in the same AS. This is a policy decision that is left </a:t>
            </a:r>
            <a:r>
              <a:rPr lang="en-US" sz="1800" dirty="0" smtClean="0"/>
              <a:t>up to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AS’s network administrator</a:t>
            </a:r>
            <a:r>
              <a:rPr lang="en-US" sz="1800" dirty="0" smtClean="0"/>
              <a:t>. </a:t>
            </a:r>
            <a:r>
              <a:rPr lang="en-US" sz="1800" dirty="0"/>
              <a:t>The routes with the </a:t>
            </a:r>
            <a:r>
              <a:rPr lang="en-US" sz="1800" dirty="0">
                <a:solidFill>
                  <a:srgbClr val="FF0000"/>
                </a:solidFill>
              </a:rPr>
              <a:t>highest local preference values are selected</a:t>
            </a:r>
            <a:r>
              <a:rPr lang="en-US" sz="1800" dirty="0"/>
              <a:t>.</a:t>
            </a:r>
          </a:p>
          <a:p>
            <a:pPr lvl="1" algn="just"/>
            <a:r>
              <a:rPr lang="en-US" sz="1800" dirty="0" smtClean="0"/>
              <a:t>From </a:t>
            </a:r>
            <a:r>
              <a:rPr lang="en-US" sz="1800" dirty="0"/>
              <a:t>the remaining routes (all with the same local preference value), the route </a:t>
            </a:r>
            <a:r>
              <a:rPr lang="en-US" sz="1800" dirty="0" smtClean="0"/>
              <a:t>with the </a:t>
            </a:r>
            <a:r>
              <a:rPr lang="en-US" sz="1800" dirty="0">
                <a:solidFill>
                  <a:srgbClr val="FF0000"/>
                </a:solidFill>
              </a:rPr>
              <a:t>shortest AS-PATH is selected</a:t>
            </a:r>
            <a:r>
              <a:rPr lang="en-US" sz="1800" dirty="0"/>
              <a:t>. If this rule were the only rule for route selection</a:t>
            </a:r>
            <a:r>
              <a:rPr lang="en-US" sz="1800" dirty="0" smtClean="0"/>
              <a:t>, then </a:t>
            </a:r>
            <a:r>
              <a:rPr lang="en-US" sz="1800" dirty="0"/>
              <a:t>BGP would be using a </a:t>
            </a:r>
            <a:r>
              <a:rPr lang="en-US" sz="1800" dirty="0">
                <a:solidFill>
                  <a:srgbClr val="FF0000"/>
                </a:solidFill>
              </a:rPr>
              <a:t>DV algorithm for path determination</a:t>
            </a:r>
            <a:r>
              <a:rPr lang="en-US" sz="1800" dirty="0"/>
              <a:t>, where the </a:t>
            </a:r>
            <a:r>
              <a:rPr lang="en-US" sz="1800" dirty="0" smtClean="0">
                <a:solidFill>
                  <a:srgbClr val="FF0000"/>
                </a:solidFill>
              </a:rPr>
              <a:t>distance metric </a:t>
            </a:r>
            <a:r>
              <a:rPr lang="en-US" sz="1800" dirty="0">
                <a:solidFill>
                  <a:srgbClr val="FF0000"/>
                </a:solidFill>
              </a:rPr>
              <a:t>uses the number of AS </a:t>
            </a:r>
            <a:r>
              <a:rPr lang="en-US" sz="1800" dirty="0" smtClean="0">
                <a:solidFill>
                  <a:srgbClr val="FF0000"/>
                </a:solidFill>
              </a:rPr>
              <a:t>hops</a:t>
            </a:r>
            <a:r>
              <a:rPr lang="en-US" sz="1800" dirty="0" smtClean="0"/>
              <a:t>. </a:t>
            </a:r>
          </a:p>
          <a:p>
            <a:pPr lvl="1" algn="just"/>
            <a:r>
              <a:rPr lang="en-US" sz="1800" dirty="0" smtClean="0"/>
              <a:t>From </a:t>
            </a:r>
            <a:r>
              <a:rPr lang="en-US" sz="1800" dirty="0"/>
              <a:t>the remaining routes (all with the same local preference value and the </a:t>
            </a:r>
            <a:r>
              <a:rPr lang="en-US" sz="1800" dirty="0" smtClean="0"/>
              <a:t>same AS-PATH </a:t>
            </a:r>
            <a:r>
              <a:rPr lang="en-US" sz="1800" dirty="0"/>
              <a:t>length), the route with the </a:t>
            </a:r>
            <a:r>
              <a:rPr lang="en-US" sz="1800" dirty="0">
                <a:solidFill>
                  <a:srgbClr val="FF0000"/>
                </a:solidFill>
              </a:rPr>
              <a:t>closest NEXT-HOP router is </a:t>
            </a:r>
            <a:r>
              <a:rPr lang="en-US" sz="1800" dirty="0" smtClean="0">
                <a:solidFill>
                  <a:srgbClr val="FF0000"/>
                </a:solidFill>
              </a:rPr>
              <a:t>selected</a:t>
            </a:r>
            <a:r>
              <a:rPr lang="en-US" sz="1800" dirty="0" smtClean="0"/>
              <a:t> </a:t>
            </a:r>
            <a:r>
              <a:rPr lang="en-US" sz="1800" dirty="0"/>
              <a:t>determined </a:t>
            </a:r>
            <a:r>
              <a:rPr lang="en-US" sz="1800" dirty="0" smtClean="0"/>
              <a:t>by the </a:t>
            </a:r>
            <a:r>
              <a:rPr lang="en-US" sz="1800" dirty="0"/>
              <a:t>intra-AS algorithm, is the smallest</a:t>
            </a:r>
            <a:r>
              <a:rPr lang="en-US" sz="1800" dirty="0" smtClean="0"/>
              <a:t>. </a:t>
            </a:r>
            <a:r>
              <a:rPr lang="en-US" sz="1800" dirty="0"/>
              <a:t>this </a:t>
            </a:r>
            <a:r>
              <a:rPr lang="en-US" sz="1800" dirty="0" smtClean="0"/>
              <a:t>process is </a:t>
            </a:r>
            <a:r>
              <a:rPr lang="en-US" sz="1800" dirty="0"/>
              <a:t>called hot-potato routing.</a:t>
            </a:r>
          </a:p>
          <a:p>
            <a:pPr lvl="1" algn="just"/>
            <a:r>
              <a:rPr lang="en-US" sz="1800" dirty="0" smtClean="0"/>
              <a:t>If </a:t>
            </a:r>
            <a:r>
              <a:rPr lang="en-US" sz="1800" dirty="0"/>
              <a:t>more than one </a:t>
            </a:r>
            <a:r>
              <a:rPr lang="en-US" sz="1800" dirty="0">
                <a:solidFill>
                  <a:srgbClr val="FF0000"/>
                </a:solidFill>
              </a:rPr>
              <a:t>route still remains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FF0000"/>
                </a:solidFill>
              </a:rPr>
              <a:t>router uses BGP identifiers </a:t>
            </a:r>
            <a:r>
              <a:rPr lang="en-US" sz="1800" dirty="0"/>
              <a:t>to select </a:t>
            </a:r>
            <a:r>
              <a:rPr lang="en-US" sz="1800" dirty="0" smtClean="0"/>
              <a:t>the route</a:t>
            </a:r>
            <a:endParaRPr lang="en-IN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2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248284"/>
            <a:ext cx="8324851" cy="4648200"/>
          </a:xfrm>
        </p:spPr>
        <p:txBody>
          <a:bodyPr/>
          <a:lstStyle/>
          <a:p>
            <a:pPr algn="just"/>
            <a:r>
              <a:rPr lang="en-US" dirty="0"/>
              <a:t>In </a:t>
            </a:r>
            <a:r>
              <a:rPr lang="en-US" b="1" dirty="0"/>
              <a:t>broadcast routing</a:t>
            </a:r>
            <a:r>
              <a:rPr lang="en-US" dirty="0"/>
              <a:t>, the network layer provides </a:t>
            </a:r>
            <a:r>
              <a:rPr lang="en-US" dirty="0" smtClean="0"/>
              <a:t>a service </a:t>
            </a:r>
            <a:r>
              <a:rPr lang="en-US" dirty="0"/>
              <a:t>of delivering a packet sent from a source node to all other nodes in </a:t>
            </a:r>
            <a:r>
              <a:rPr lang="en-US" dirty="0" smtClean="0"/>
              <a:t>the network.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multicast </a:t>
            </a:r>
            <a:r>
              <a:rPr lang="en-US" b="1" dirty="0"/>
              <a:t>routing </a:t>
            </a:r>
            <a:r>
              <a:rPr lang="en-US" dirty="0"/>
              <a:t>enables a single source node to send a copy of a </a:t>
            </a:r>
            <a:r>
              <a:rPr lang="en-US" dirty="0" smtClean="0"/>
              <a:t>packet to all </a:t>
            </a:r>
            <a:r>
              <a:rPr lang="en-US" dirty="0">
                <a:solidFill>
                  <a:srgbClr val="FF0000"/>
                </a:solidFill>
              </a:rPr>
              <a:t>members of a group</a:t>
            </a:r>
            <a:r>
              <a:rPr lang="en-US" dirty="0"/>
              <a:t>. That is, it is delivered to all hosts that have </a:t>
            </a:r>
            <a:r>
              <a:rPr lang="en-US" dirty="0">
                <a:solidFill>
                  <a:srgbClr val="FF0000"/>
                </a:solidFill>
              </a:rPr>
              <a:t>subscribed to receive the multicast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AutoShape 4" descr="What is Unicast, Broadcast and Multicast? - The Study Geni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07" y="3655692"/>
            <a:ext cx="65817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513" y="130628"/>
            <a:ext cx="8654143" cy="5952309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1" dirty="0"/>
              <a:t>Routing </a:t>
            </a:r>
            <a:r>
              <a:rPr lang="en-US" sz="1600" b="1" dirty="0" smtClean="0"/>
              <a:t>Policy: B</a:t>
            </a:r>
            <a:r>
              <a:rPr lang="en-US" sz="1600" dirty="0" smtClean="0"/>
              <a:t>asic </a:t>
            </a:r>
            <a:r>
              <a:rPr lang="en-US" sz="1600" dirty="0"/>
              <a:t>concepts of BGP routing policy with a simple example.</a:t>
            </a:r>
          </a:p>
          <a:p>
            <a:pPr lvl="1" algn="just"/>
            <a:r>
              <a:rPr lang="en-US" sz="1600" dirty="0"/>
              <a:t>Figure </a:t>
            </a:r>
            <a:r>
              <a:rPr lang="en-US" sz="1600" dirty="0" smtClean="0"/>
              <a:t>shows </a:t>
            </a:r>
            <a:r>
              <a:rPr lang="en-US" sz="1600" dirty="0"/>
              <a:t>six interconnected autonomous systems: A, B, C, W, X, and Y</a:t>
            </a:r>
            <a:r>
              <a:rPr lang="en-US" sz="1600" dirty="0" smtClean="0"/>
              <a:t>. </a:t>
            </a:r>
          </a:p>
          <a:p>
            <a:pPr lvl="1" algn="just"/>
            <a:r>
              <a:rPr lang="en-US" sz="1600" dirty="0" smtClean="0"/>
              <a:t>It </a:t>
            </a:r>
            <a:r>
              <a:rPr lang="en-US" sz="1600" dirty="0"/>
              <a:t>is important to note that </a:t>
            </a:r>
            <a:r>
              <a:rPr lang="en-US" sz="1600" dirty="0">
                <a:solidFill>
                  <a:srgbClr val="FF0000"/>
                </a:solidFill>
              </a:rPr>
              <a:t>A, B, C, W, X, and Y are ASs</a:t>
            </a:r>
            <a:r>
              <a:rPr lang="en-US" sz="1600" dirty="0"/>
              <a:t>, not routers.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Let’s </a:t>
            </a:r>
            <a:r>
              <a:rPr lang="en-US" sz="1600" dirty="0"/>
              <a:t>assume </a:t>
            </a:r>
            <a:r>
              <a:rPr lang="en-US" sz="1600" dirty="0" smtClean="0"/>
              <a:t>that autonomous </a:t>
            </a:r>
            <a:r>
              <a:rPr lang="en-US" sz="1600" dirty="0"/>
              <a:t>systems </a:t>
            </a:r>
            <a:r>
              <a:rPr lang="en-US" sz="1600" dirty="0">
                <a:solidFill>
                  <a:srgbClr val="FF0000"/>
                </a:solidFill>
              </a:rPr>
              <a:t>W, X, and Yare stub networks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1600" dirty="0" smtClean="0">
                <a:solidFill>
                  <a:srgbClr val="FF0000"/>
                </a:solidFill>
              </a:rPr>
              <a:t>A</a:t>
            </a:r>
            <a:r>
              <a:rPr lang="en-US" sz="1600" dirty="0">
                <a:solidFill>
                  <a:srgbClr val="FF0000"/>
                </a:solidFill>
              </a:rPr>
              <a:t>, B, and C are </a:t>
            </a:r>
            <a:r>
              <a:rPr lang="en-US" sz="1600" dirty="0" smtClean="0">
                <a:solidFill>
                  <a:srgbClr val="FF0000"/>
                </a:solidFill>
              </a:rPr>
              <a:t>backbone provider </a:t>
            </a:r>
            <a:r>
              <a:rPr lang="en-US" sz="1600" dirty="0">
                <a:solidFill>
                  <a:srgbClr val="FF0000"/>
                </a:solidFill>
              </a:rPr>
              <a:t>networks</a:t>
            </a:r>
            <a:r>
              <a:rPr lang="en-US" sz="1600" dirty="0"/>
              <a:t>. </a:t>
            </a:r>
            <a:r>
              <a:rPr lang="en-US" sz="1600" dirty="0" smtClean="0"/>
              <a:t>also </a:t>
            </a:r>
            <a:r>
              <a:rPr lang="en-US" sz="1600" dirty="0"/>
              <a:t>assume that A, B, and C, all peer with each other,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FF0000"/>
                </a:solidFill>
              </a:rPr>
              <a:t>provide </a:t>
            </a:r>
            <a:r>
              <a:rPr lang="en-US" sz="1600" dirty="0">
                <a:solidFill>
                  <a:srgbClr val="FF0000"/>
                </a:solidFill>
              </a:rPr>
              <a:t>full BGP information </a:t>
            </a:r>
            <a:r>
              <a:rPr lang="en-US" sz="1600" dirty="0"/>
              <a:t>to their customer networks.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All </a:t>
            </a:r>
            <a:r>
              <a:rPr lang="en-US" sz="1600" dirty="0"/>
              <a:t>traffic entering a </a:t>
            </a:r>
            <a:r>
              <a:rPr lang="en-US" sz="1600" dirty="0" smtClean="0"/>
              <a:t>stub network </a:t>
            </a:r>
            <a:r>
              <a:rPr lang="en-US" sz="1600" dirty="0"/>
              <a:t>must be destined for that network, and all traffic leaving a stub network </a:t>
            </a:r>
            <a:r>
              <a:rPr lang="en-US" sz="1600" dirty="0" smtClean="0"/>
              <a:t>must have </a:t>
            </a:r>
            <a:r>
              <a:rPr lang="en-US" sz="1600" dirty="0"/>
              <a:t>originated in that network.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W </a:t>
            </a:r>
            <a:r>
              <a:rPr lang="en-US" sz="1600" dirty="0"/>
              <a:t>and Y are clearly </a:t>
            </a:r>
            <a:r>
              <a:rPr lang="en-US" sz="1600" dirty="0">
                <a:solidFill>
                  <a:srgbClr val="FF0000"/>
                </a:solidFill>
              </a:rPr>
              <a:t>stub networks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X </a:t>
            </a:r>
            <a:r>
              <a:rPr lang="en-US" sz="1600" dirty="0"/>
              <a:t>is a </a:t>
            </a:r>
            <a:r>
              <a:rPr lang="en-US" sz="1600" dirty="0" err="1" smtClean="0">
                <a:solidFill>
                  <a:srgbClr val="FF0000"/>
                </a:solidFill>
              </a:rPr>
              <a:t>multihomed</a:t>
            </a:r>
            <a:r>
              <a:rPr lang="en-US" sz="1600" dirty="0" smtClean="0">
                <a:solidFill>
                  <a:srgbClr val="FF0000"/>
                </a:solidFill>
              </a:rPr>
              <a:t> stub </a:t>
            </a:r>
            <a:r>
              <a:rPr lang="en-US" sz="1600" dirty="0">
                <a:solidFill>
                  <a:srgbClr val="FF0000"/>
                </a:solidFill>
              </a:rPr>
              <a:t>network</a:t>
            </a:r>
            <a:r>
              <a:rPr lang="en-US" sz="1600" dirty="0"/>
              <a:t>, since it is connected to the rest of the network via two </a:t>
            </a:r>
            <a:r>
              <a:rPr lang="en-US" sz="1600" dirty="0" smtClean="0"/>
              <a:t>different providers.</a:t>
            </a:r>
          </a:p>
          <a:p>
            <a:pPr lvl="1" algn="just"/>
            <a:r>
              <a:rPr lang="en-US" sz="1600" dirty="0"/>
              <a:t>In particular</a:t>
            </a:r>
            <a:r>
              <a:rPr lang="en-US" sz="1600" dirty="0" smtClean="0"/>
              <a:t>, X </a:t>
            </a:r>
            <a:r>
              <a:rPr lang="en-US" sz="1600" dirty="0"/>
              <a:t>will function as a stub network if it advertises (to its neighbors B and C) </a:t>
            </a:r>
            <a:r>
              <a:rPr lang="en-US" sz="1600" dirty="0" smtClean="0"/>
              <a:t>that it </a:t>
            </a:r>
            <a:r>
              <a:rPr lang="en-US" sz="1600" dirty="0"/>
              <a:t>has </a:t>
            </a:r>
            <a:r>
              <a:rPr lang="en-US" sz="1600" dirty="0">
                <a:solidFill>
                  <a:srgbClr val="FF0000"/>
                </a:solidFill>
              </a:rPr>
              <a:t>no paths to any other destinations except itself</a:t>
            </a:r>
            <a:r>
              <a:rPr lang="en-US" sz="1600" dirty="0"/>
              <a:t>. That is, even though </a:t>
            </a:r>
            <a:r>
              <a:rPr lang="en-US" sz="1600" dirty="0">
                <a:solidFill>
                  <a:srgbClr val="FF0000"/>
                </a:solidFill>
              </a:rPr>
              <a:t>X </a:t>
            </a:r>
            <a:r>
              <a:rPr lang="en-US" sz="1600" dirty="0" smtClean="0">
                <a:solidFill>
                  <a:srgbClr val="FF0000"/>
                </a:solidFill>
              </a:rPr>
              <a:t>may know </a:t>
            </a:r>
            <a:r>
              <a:rPr lang="en-US" sz="1600" dirty="0">
                <a:solidFill>
                  <a:srgbClr val="FF0000"/>
                </a:solidFill>
              </a:rPr>
              <a:t>of a path, say XCY, that reaches network Y</a:t>
            </a:r>
            <a:r>
              <a:rPr lang="en-US" sz="1600" dirty="0"/>
              <a:t>, it </a:t>
            </a:r>
            <a:r>
              <a:rPr lang="en-US" sz="1600" dirty="0">
                <a:solidFill>
                  <a:srgbClr val="FF0000"/>
                </a:solidFill>
              </a:rPr>
              <a:t>will not advertise this path to B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en-US" sz="1600" dirty="0" smtClean="0"/>
              <a:t> Since </a:t>
            </a:r>
            <a:r>
              <a:rPr lang="en-US" sz="1600" dirty="0"/>
              <a:t>B is unaware that X has a path to Y, B would never forward traffic destined to </a:t>
            </a:r>
            <a:r>
              <a:rPr lang="en-US" sz="1600" dirty="0" smtClean="0"/>
              <a:t>Y (</a:t>
            </a:r>
            <a:r>
              <a:rPr lang="en-US" sz="1600" dirty="0"/>
              <a:t>or C) via </a:t>
            </a:r>
            <a:r>
              <a:rPr lang="en-US" sz="1600" dirty="0" smtClean="0"/>
              <a:t>X.</a:t>
            </a:r>
          </a:p>
          <a:p>
            <a:pPr lvl="1" algn="just"/>
            <a:r>
              <a:rPr lang="en-US" sz="1600" dirty="0"/>
              <a:t>Suppose that </a:t>
            </a:r>
            <a:r>
              <a:rPr lang="en-US" sz="1600" dirty="0">
                <a:solidFill>
                  <a:srgbClr val="FF0000"/>
                </a:solidFill>
              </a:rPr>
              <a:t>B has </a:t>
            </a:r>
            <a:r>
              <a:rPr lang="en-US" sz="1600" dirty="0" smtClean="0">
                <a:solidFill>
                  <a:srgbClr val="FF0000"/>
                </a:solidFill>
              </a:rPr>
              <a:t>learned (</a:t>
            </a:r>
            <a:r>
              <a:rPr lang="en-US" sz="1600" dirty="0">
                <a:solidFill>
                  <a:srgbClr val="FF0000"/>
                </a:solidFill>
              </a:rPr>
              <a:t>from A</a:t>
            </a:r>
            <a:r>
              <a:rPr lang="en-US" sz="1600" dirty="0"/>
              <a:t>) that A has a path </a:t>
            </a:r>
            <a:r>
              <a:rPr lang="en-US" sz="1600" dirty="0">
                <a:solidFill>
                  <a:srgbClr val="FF0000"/>
                </a:solidFill>
              </a:rPr>
              <a:t>AW</a:t>
            </a:r>
            <a:r>
              <a:rPr lang="en-US" sz="1600" dirty="0"/>
              <a:t> to W. B can thus install the route </a:t>
            </a:r>
            <a:r>
              <a:rPr lang="en-US" sz="1600" dirty="0">
                <a:solidFill>
                  <a:srgbClr val="FF0000"/>
                </a:solidFill>
              </a:rPr>
              <a:t>BAW into its </a:t>
            </a:r>
            <a:r>
              <a:rPr lang="en-US" sz="1600" dirty="0" smtClean="0">
                <a:solidFill>
                  <a:srgbClr val="FF0000"/>
                </a:solidFill>
              </a:rPr>
              <a:t>routing information </a:t>
            </a:r>
            <a:r>
              <a:rPr lang="en-US" sz="1600" dirty="0">
                <a:solidFill>
                  <a:srgbClr val="FF0000"/>
                </a:solidFill>
              </a:rPr>
              <a:t>base</a:t>
            </a:r>
            <a:r>
              <a:rPr lang="en-US" sz="1600" dirty="0"/>
              <a:t>. Clearly, B also wants to advertise the path </a:t>
            </a:r>
            <a:r>
              <a:rPr lang="en-US" sz="1600" dirty="0">
                <a:solidFill>
                  <a:srgbClr val="FF0000"/>
                </a:solidFill>
              </a:rPr>
              <a:t>BAW to its customer</a:t>
            </a:r>
            <a:r>
              <a:rPr lang="en-US" sz="1600" dirty="0" smtClean="0">
                <a:solidFill>
                  <a:srgbClr val="FF0000"/>
                </a:solidFill>
              </a:rPr>
              <a:t>, X</a:t>
            </a:r>
            <a:r>
              <a:rPr lang="en-US" sz="1600" dirty="0"/>
              <a:t>, so that X knows that it can route to W via B</a:t>
            </a:r>
            <a:r>
              <a:rPr lang="en-US" sz="1600" dirty="0" smtClean="0"/>
              <a:t>. 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4423954"/>
            <a:ext cx="8277225" cy="23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648575" cy="4648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Disadvantages</a:t>
            </a:r>
          </a:p>
          <a:p>
            <a:pPr algn="just"/>
            <a:r>
              <a:rPr lang="en-US" dirty="0" smtClean="0"/>
              <a:t>BGP </a:t>
            </a:r>
            <a:r>
              <a:rPr lang="en-US" dirty="0"/>
              <a:t>is subject to security issues like BGP Hijacking. This occurs when attackers distribute false routing information to misdirect traffic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7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 Which is a example for Inter-AS routing ?</a:t>
            </a:r>
          </a:p>
          <a:p>
            <a:pPr marL="457200" lvl="1" indent="0">
              <a:buNone/>
            </a:pPr>
            <a:r>
              <a:rPr lang="en-US" dirty="0" smtClean="0"/>
              <a:t>A.  LSP</a:t>
            </a:r>
          </a:p>
          <a:p>
            <a:pPr marL="457200" lvl="1" indent="0">
              <a:buNone/>
            </a:pPr>
            <a:r>
              <a:rPr lang="en-US" dirty="0" smtClean="0"/>
              <a:t>B. Distance vector</a:t>
            </a:r>
          </a:p>
          <a:p>
            <a:pPr marL="457200" lvl="1" indent="0">
              <a:buNone/>
            </a:pPr>
            <a:r>
              <a:rPr lang="en-US" dirty="0" smtClean="0"/>
              <a:t>C. Border </a:t>
            </a:r>
            <a:r>
              <a:rPr lang="en-US" dirty="0"/>
              <a:t>Gateway </a:t>
            </a:r>
            <a:r>
              <a:rPr lang="en-US" dirty="0" smtClean="0"/>
              <a:t>Protocol</a:t>
            </a:r>
          </a:p>
          <a:p>
            <a:pPr marL="457200" lvl="1" indent="0">
              <a:buNone/>
            </a:pPr>
            <a:r>
              <a:rPr lang="en-US" dirty="0" err="1" smtClean="0"/>
              <a:t>D.None</a:t>
            </a:r>
            <a:r>
              <a:rPr lang="en-US" dirty="0" smtClean="0"/>
              <a:t> of these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514350" indent="-514350">
              <a:buAutoNum type="arabicPlain" startAt="2"/>
            </a:pPr>
            <a:r>
              <a:rPr lang="en-US" dirty="0" smtClean="0"/>
              <a:t>A </a:t>
            </a:r>
            <a:r>
              <a:rPr lang="en-US" dirty="0"/>
              <a:t>BGP session that spans two ASs is called </a:t>
            </a:r>
            <a:r>
              <a:rPr lang="en-US" dirty="0" smtClean="0"/>
              <a:t>----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A. Internal </a:t>
            </a:r>
            <a:r>
              <a:rPr lang="en-US" dirty="0"/>
              <a:t>BGP (</a:t>
            </a:r>
            <a:r>
              <a:rPr lang="en-US" dirty="0" err="1"/>
              <a:t>eBGP</a:t>
            </a:r>
            <a:r>
              <a:rPr lang="en-US" dirty="0"/>
              <a:t>) session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External BGP (</a:t>
            </a:r>
            <a:r>
              <a:rPr lang="en-US" dirty="0" err="1" smtClean="0"/>
              <a:t>eBGP</a:t>
            </a:r>
            <a:r>
              <a:rPr lang="en-US" dirty="0" smtClean="0"/>
              <a:t>) session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BGP session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D. All the above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BGP session between routers in the same AS is called </a:t>
            </a:r>
            <a:r>
              <a:rPr lang="en-US" dirty="0" smtClean="0"/>
              <a:t>----</a:t>
            </a:r>
          </a:p>
          <a:p>
            <a:pPr marL="0" indent="0">
              <a:buNone/>
            </a:pPr>
            <a:r>
              <a:rPr lang="en-US" dirty="0" smtClean="0"/>
              <a:t>     	A. Internal </a:t>
            </a:r>
            <a:r>
              <a:rPr lang="en-US" dirty="0"/>
              <a:t>BGP (</a:t>
            </a:r>
            <a:r>
              <a:rPr lang="en-US" dirty="0" err="1"/>
              <a:t>eBGP</a:t>
            </a:r>
            <a:r>
              <a:rPr lang="en-US" dirty="0"/>
              <a:t>) session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External BGP (</a:t>
            </a:r>
            <a:r>
              <a:rPr lang="en-US" dirty="0" err="1" smtClean="0"/>
              <a:t>eBGP</a:t>
            </a:r>
            <a:r>
              <a:rPr lang="en-US" dirty="0" smtClean="0"/>
              <a:t>) session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BGP session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D. All the above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 </a:t>
            </a:r>
            <a:r>
              <a:rPr lang="en-US" dirty="0"/>
              <a:t>. prefix reachability information </a:t>
            </a:r>
            <a:r>
              <a:rPr lang="en-US" dirty="0" smtClean="0"/>
              <a:t> represent the ----</a:t>
            </a:r>
          </a:p>
          <a:p>
            <a:pPr marL="0" indent="0">
              <a:buNone/>
            </a:pPr>
            <a:r>
              <a:rPr lang="en-US" dirty="0" smtClean="0"/>
              <a:t>     	A. ISP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LAN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</a:t>
            </a:r>
            <a:r>
              <a:rPr lang="en-US" dirty="0"/>
              <a:t>Subnet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D. All the above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. BGP would be using a </a:t>
            </a:r>
            <a:r>
              <a:rPr lang="en-US" dirty="0" smtClean="0"/>
              <a:t>______ algorithm </a:t>
            </a:r>
            <a:r>
              <a:rPr lang="en-US" dirty="0"/>
              <a:t>for path </a:t>
            </a:r>
            <a:r>
              <a:rPr lang="en-US" dirty="0" smtClean="0"/>
              <a:t>determination</a:t>
            </a:r>
          </a:p>
          <a:p>
            <a:pPr marL="0" indent="0">
              <a:buNone/>
            </a:pPr>
            <a:r>
              <a:rPr lang="en-US" dirty="0" smtClean="0"/>
              <a:t>     	A. LSP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RIP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DV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D. None of these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8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37024"/>
            <a:ext cx="8186057" cy="5906588"/>
          </a:xfrm>
        </p:spPr>
        <p:txBody>
          <a:bodyPr/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multicast packet is </a:t>
            </a:r>
            <a:r>
              <a:rPr lang="en-US" sz="2400" dirty="0">
                <a:solidFill>
                  <a:srgbClr val="FF0000"/>
                </a:solidFill>
              </a:rPr>
              <a:t>addressed using address indirection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>
                <a:solidFill>
                  <a:srgbClr val="FF0000"/>
                </a:solidFill>
              </a:rPr>
              <a:t>single </a:t>
            </a:r>
            <a:r>
              <a:rPr lang="en-US" sz="2400" dirty="0" smtClean="0">
                <a:solidFill>
                  <a:srgbClr val="FF0000"/>
                </a:solidFill>
              </a:rPr>
              <a:t>identifier(</a:t>
            </a:r>
            <a:r>
              <a:rPr lang="en-US" sz="2400" dirty="0"/>
              <a:t>class D multicast IP address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/>
              <a:t>is used for the group of </a:t>
            </a:r>
            <a:r>
              <a:rPr lang="en-US" sz="2400" dirty="0" smtClean="0"/>
              <a:t>receivers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copy of the </a:t>
            </a:r>
            <a:r>
              <a:rPr lang="en-US" sz="2400" dirty="0" smtClean="0"/>
              <a:t>packet </a:t>
            </a:r>
            <a:r>
              <a:rPr lang="en-US" sz="2400" dirty="0"/>
              <a:t>is delivered to all of the multicast receivers</a:t>
            </a:r>
            <a:r>
              <a:rPr lang="en-US" sz="2400" dirty="0" smtClean="0"/>
              <a:t> </a:t>
            </a:r>
            <a:r>
              <a:rPr lang="en-US" sz="2400" dirty="0"/>
              <a:t>that is addressed to the </a:t>
            </a:r>
            <a:r>
              <a:rPr lang="en-US" sz="2400" dirty="0" smtClean="0"/>
              <a:t>group. </a:t>
            </a:r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the Internet, the single identifier </a:t>
            </a:r>
            <a:r>
              <a:rPr lang="en-US" sz="2400" dirty="0" smtClean="0"/>
              <a:t>which  is </a:t>
            </a:r>
            <a:r>
              <a:rPr lang="en-US" sz="2400" dirty="0"/>
              <a:t>a class D multicast IP address </a:t>
            </a:r>
            <a:r>
              <a:rPr lang="en-US" sz="2400" dirty="0" smtClean="0"/>
              <a:t>that </a:t>
            </a:r>
            <a:r>
              <a:rPr lang="en-US" sz="2400" dirty="0"/>
              <a:t>represents </a:t>
            </a:r>
            <a:r>
              <a:rPr lang="en-US" sz="2400" dirty="0" smtClean="0"/>
              <a:t>a </a:t>
            </a:r>
            <a:r>
              <a:rPr lang="en-US" sz="2400" dirty="0"/>
              <a:t>group of </a:t>
            </a:r>
            <a:r>
              <a:rPr lang="en-US" sz="2400" dirty="0" smtClean="0"/>
              <a:t>receivers 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group of receivers associated with a </a:t>
            </a:r>
            <a:r>
              <a:rPr lang="en-US" sz="2400" dirty="0">
                <a:solidFill>
                  <a:srgbClr val="FF0000"/>
                </a:solidFill>
              </a:rPr>
              <a:t>class D address </a:t>
            </a:r>
            <a:r>
              <a:rPr lang="en-US" sz="2400" dirty="0"/>
              <a:t>is referred to as a multicast group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79" y="3479891"/>
            <a:ext cx="6297521" cy="32352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566" y="3750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Multicast IP addresses </a:t>
            </a:r>
            <a:endParaRPr lang="en-US" dirty="0" smtClean="0">
              <a:solidFill>
                <a:srgbClr val="222222"/>
              </a:solidFill>
              <a:latin typeface="-apple-system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-apple-system"/>
              </a:rPr>
              <a:t>are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in the range between </a:t>
            </a:r>
            <a:endParaRPr lang="en-US" dirty="0" smtClean="0">
              <a:solidFill>
                <a:srgbClr val="222222"/>
              </a:solidFill>
              <a:latin typeface="-apple-system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-apple-system"/>
              </a:rPr>
              <a:t>224.0.0.0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and 239.255.255.255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6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37024"/>
            <a:ext cx="8492490" cy="590658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/>
              <a:t>Internet Group Management Protocol</a:t>
            </a:r>
          </a:p>
          <a:p>
            <a:pPr algn="just"/>
            <a:r>
              <a:rPr lang="en-US" sz="1800" dirty="0"/>
              <a:t>The IGMP protocol version 3 [RFC 3376] operates between a host and its </a:t>
            </a:r>
            <a:r>
              <a:rPr lang="en-US" sz="1800" dirty="0" smtClean="0"/>
              <a:t>directly attached router </a:t>
            </a:r>
          </a:p>
          <a:p>
            <a:pPr algn="just"/>
            <a:r>
              <a:rPr lang="en-US" sz="1800" dirty="0"/>
              <a:t>IGMP provides the means for a </a:t>
            </a:r>
            <a:r>
              <a:rPr lang="en-US" sz="1800" dirty="0">
                <a:solidFill>
                  <a:srgbClr val="FF0000"/>
                </a:solidFill>
              </a:rPr>
              <a:t>host to inform its attached router </a:t>
            </a:r>
            <a:r>
              <a:rPr lang="en-US" sz="1800" dirty="0"/>
              <a:t>that an </a:t>
            </a:r>
            <a:r>
              <a:rPr lang="en-US" sz="1800" dirty="0" smtClean="0"/>
              <a:t>application running </a:t>
            </a:r>
            <a:r>
              <a:rPr lang="en-US" sz="1800" dirty="0"/>
              <a:t>on the host wants to join a specific multicast group. </a:t>
            </a:r>
            <a:endParaRPr lang="en-US" sz="1800" dirty="0" smtClean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scope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IGMP </a:t>
            </a:r>
            <a:r>
              <a:rPr lang="en-US" sz="1800" dirty="0">
                <a:solidFill>
                  <a:srgbClr val="FF0000"/>
                </a:solidFill>
              </a:rPr>
              <a:t>interaction is limited to a host and its attached router</a:t>
            </a:r>
            <a:r>
              <a:rPr lang="en-US" sz="1800" dirty="0"/>
              <a:t>, another protocol is </a:t>
            </a:r>
            <a:r>
              <a:rPr lang="en-US" sz="1800" dirty="0" smtClean="0"/>
              <a:t>clearly required </a:t>
            </a:r>
            <a:r>
              <a:rPr lang="en-US" sz="1800" dirty="0"/>
              <a:t>to coordinate the multicast </a:t>
            </a:r>
            <a:r>
              <a:rPr lang="en-US" sz="1800" dirty="0" smtClean="0"/>
              <a:t>routers throughout the internet.</a:t>
            </a:r>
          </a:p>
          <a:p>
            <a:pPr algn="just"/>
            <a:r>
              <a:rPr lang="en-US" sz="1800" dirty="0"/>
              <a:t>Network-layer multicast in the Internet thus consists </a:t>
            </a:r>
            <a:r>
              <a:rPr lang="en-US" sz="1800" dirty="0" smtClean="0"/>
              <a:t>of two </a:t>
            </a:r>
            <a:r>
              <a:rPr lang="en-US" sz="1800" dirty="0"/>
              <a:t>complementary components: </a:t>
            </a:r>
            <a:r>
              <a:rPr lang="en-US" sz="1800" dirty="0">
                <a:solidFill>
                  <a:srgbClr val="FF0000"/>
                </a:solidFill>
              </a:rPr>
              <a:t>IGMP and multicast routing protocols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79" y="3479890"/>
            <a:ext cx="6297521" cy="33127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616" y="2921454"/>
            <a:ext cx="35043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Times-Roman"/>
              </a:rPr>
              <a:t>IGMP messages are </a:t>
            </a:r>
            <a:r>
              <a:rPr lang="en-IN" sz="1200" dirty="0" smtClean="0">
                <a:latin typeface="Times-Roman"/>
              </a:rPr>
              <a:t>carried </a:t>
            </a:r>
            <a:r>
              <a:rPr lang="en-US" sz="1200" dirty="0" smtClean="0">
                <a:latin typeface="Times-Roman"/>
              </a:rPr>
              <a:t>(</a:t>
            </a:r>
            <a:r>
              <a:rPr lang="en-US" sz="1200" dirty="0">
                <a:latin typeface="Times-Roman"/>
              </a:rPr>
              <a:t>encapsulated) within an IP </a:t>
            </a:r>
            <a:r>
              <a:rPr lang="en-US" sz="1200" dirty="0" smtClean="0">
                <a:latin typeface="Times-Roman"/>
              </a:rPr>
              <a:t>datagram.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latin typeface="Times-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-Roman"/>
              </a:rPr>
              <a:t>The </a:t>
            </a:r>
            <a:r>
              <a:rPr lang="en-US" sz="1200" dirty="0" err="1" smtClean="0">
                <a:solidFill>
                  <a:srgbClr val="FF0000"/>
                </a:solidFill>
                <a:latin typeface="Courier10PitchBT-Roman"/>
              </a:rPr>
              <a:t>membership_query</a:t>
            </a:r>
            <a:r>
              <a:rPr lang="en-US" sz="1200" dirty="0" smtClean="0">
                <a:solidFill>
                  <a:srgbClr val="FF0000"/>
                </a:solidFill>
                <a:latin typeface="Courier10PitchBT-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-Roman"/>
              </a:rPr>
              <a:t>message </a:t>
            </a:r>
            <a:r>
              <a:rPr lang="en-US" sz="1200" dirty="0">
                <a:latin typeface="Times-Roman"/>
              </a:rPr>
              <a:t>is sent by a router to all hosts on an attached </a:t>
            </a:r>
            <a:r>
              <a:rPr lang="en-US" sz="1200" dirty="0" smtClean="0">
                <a:latin typeface="Times-Roman"/>
              </a:rPr>
              <a:t>interface  </a:t>
            </a:r>
            <a:r>
              <a:rPr lang="en-US" sz="1200" dirty="0">
                <a:latin typeface="Times-Roman"/>
              </a:rPr>
              <a:t>to determine the set of all </a:t>
            </a:r>
            <a:r>
              <a:rPr lang="en-US" sz="1200" dirty="0" smtClean="0">
                <a:latin typeface="Times-Roman"/>
              </a:rPr>
              <a:t>multicast groups </a:t>
            </a:r>
            <a:r>
              <a:rPr lang="en-US" sz="1200" dirty="0">
                <a:latin typeface="Times-Roman"/>
              </a:rPr>
              <a:t>that have been joined by the hosts on that interface</a:t>
            </a:r>
            <a:r>
              <a:rPr lang="en-US" sz="1200" dirty="0" smtClean="0">
                <a:latin typeface="Times-Roman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-Roman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-Roman"/>
              </a:rPr>
              <a:t>Hosts </a:t>
            </a:r>
            <a:r>
              <a:rPr lang="en-US" sz="1200" dirty="0">
                <a:latin typeface="Times-Roman"/>
              </a:rPr>
              <a:t>respond to a </a:t>
            </a:r>
            <a:r>
              <a:rPr lang="en-US" sz="1200" dirty="0">
                <a:latin typeface="Courier10PitchBT-Roman"/>
              </a:rPr>
              <a:t>membership</a:t>
            </a:r>
            <a:r>
              <a:rPr lang="en-US" sz="1200" dirty="0" smtClean="0">
                <a:latin typeface="Courier10PitchBT-Roman"/>
              </a:rPr>
              <a:t>_ query </a:t>
            </a:r>
            <a:r>
              <a:rPr lang="en-US" sz="1200" dirty="0">
                <a:latin typeface="Times-Roman"/>
              </a:rPr>
              <a:t>message with an </a:t>
            </a:r>
            <a:r>
              <a:rPr lang="en-US" sz="1200" dirty="0">
                <a:solidFill>
                  <a:srgbClr val="FF0000"/>
                </a:solidFill>
                <a:latin typeface="Times-Roman"/>
              </a:rPr>
              <a:t>IGMP </a:t>
            </a:r>
            <a:r>
              <a:rPr lang="en-US" sz="1200" dirty="0" err="1">
                <a:solidFill>
                  <a:srgbClr val="FF0000"/>
                </a:solidFill>
                <a:latin typeface="Courier10PitchBT-Roman"/>
              </a:rPr>
              <a:t>membership_report</a:t>
            </a:r>
            <a:r>
              <a:rPr lang="en-US" sz="1200" dirty="0">
                <a:latin typeface="Courier10PitchBT-Roman"/>
              </a:rPr>
              <a:t> </a:t>
            </a:r>
            <a:r>
              <a:rPr lang="en-US" sz="1200" dirty="0">
                <a:latin typeface="Times-Roman"/>
              </a:rPr>
              <a:t>message</a:t>
            </a:r>
            <a:r>
              <a:rPr lang="en-US" sz="1200" dirty="0" smtClean="0">
                <a:latin typeface="Times-Roman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Times-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  <a:latin typeface="Courier10PitchBT-Roman"/>
              </a:rPr>
              <a:t>membership_report</a:t>
            </a:r>
            <a:r>
              <a:rPr lang="en-US" sz="1200" dirty="0">
                <a:solidFill>
                  <a:srgbClr val="FF0000"/>
                </a:solidFill>
                <a:latin typeface="Courier10PitchBT-Roman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Times-Roman"/>
              </a:rPr>
              <a:t>messages </a:t>
            </a:r>
            <a:r>
              <a:rPr lang="en-US" sz="1200" dirty="0">
                <a:latin typeface="Times-Roman"/>
              </a:rPr>
              <a:t>can also be generated by a host when </a:t>
            </a:r>
            <a:r>
              <a:rPr lang="en-US" sz="1200" dirty="0" smtClean="0">
                <a:latin typeface="Times-Roman"/>
              </a:rPr>
              <a:t>an application </a:t>
            </a:r>
            <a:r>
              <a:rPr lang="en-US" sz="1200" dirty="0">
                <a:latin typeface="Times-Roman"/>
              </a:rPr>
              <a:t>first joins a multicast group without waiting for a </a:t>
            </a:r>
            <a:r>
              <a:rPr lang="en-US" sz="1200" dirty="0" err="1" smtClean="0">
                <a:latin typeface="Courier10PitchBT-Roman"/>
              </a:rPr>
              <a:t>membership_query</a:t>
            </a:r>
            <a:r>
              <a:rPr lang="en-US" sz="1200" dirty="0" smtClean="0">
                <a:latin typeface="Courier10PitchBT-Roman"/>
              </a:rPr>
              <a:t> </a:t>
            </a:r>
            <a:r>
              <a:rPr lang="en-US" sz="1200" dirty="0" smtClean="0">
                <a:latin typeface="Times-Roman"/>
              </a:rPr>
              <a:t>message </a:t>
            </a:r>
            <a:r>
              <a:rPr lang="en-US" sz="1200" dirty="0">
                <a:latin typeface="Times-Roman"/>
              </a:rPr>
              <a:t>from the router. </a:t>
            </a:r>
            <a:endParaRPr lang="en-US" sz="1200" dirty="0" smtClean="0">
              <a:latin typeface="Times-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 smtClean="0">
              <a:latin typeface="Times-Roman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-Roman"/>
              </a:rPr>
              <a:t>The </a:t>
            </a:r>
            <a:r>
              <a:rPr lang="en-US" sz="1200" dirty="0">
                <a:latin typeface="Times-Roman"/>
              </a:rPr>
              <a:t>final type of IGMP message is the </a:t>
            </a:r>
            <a:r>
              <a:rPr lang="en-US" sz="1200" dirty="0" err="1" smtClean="0">
                <a:solidFill>
                  <a:srgbClr val="FF0000"/>
                </a:solidFill>
                <a:latin typeface="Courier10PitchBT-Roman"/>
              </a:rPr>
              <a:t>leave_group</a:t>
            </a:r>
            <a:r>
              <a:rPr lang="en-US" sz="1200" dirty="0" smtClean="0">
                <a:solidFill>
                  <a:srgbClr val="FF0000"/>
                </a:solidFill>
                <a:latin typeface="Courier10PitchBT-Roman"/>
              </a:rPr>
              <a:t> </a:t>
            </a:r>
            <a:r>
              <a:rPr lang="en-IN" sz="1200" dirty="0" smtClean="0">
                <a:solidFill>
                  <a:srgbClr val="FF0000"/>
                </a:solidFill>
                <a:latin typeface="Times-Roman"/>
              </a:rPr>
              <a:t>message</a:t>
            </a:r>
            <a:r>
              <a:rPr lang="en-IN" sz="1200" dirty="0">
                <a:latin typeface="Times-Roman"/>
              </a:rPr>
              <a:t>.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6261463" y="4353426"/>
            <a:ext cx="1381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10PitchBT-Roman"/>
              </a:rPr>
              <a:t>membership</a:t>
            </a:r>
            <a:r>
              <a:rPr lang="en-US" sz="1200" dirty="0" smtClean="0">
                <a:solidFill>
                  <a:srgbClr val="FF0000"/>
                </a:solidFill>
                <a:latin typeface="Courier10PitchBT-Roman"/>
              </a:rPr>
              <a:t>_ query </a:t>
            </a:r>
            <a:r>
              <a:rPr lang="en-US" sz="1200" dirty="0">
                <a:solidFill>
                  <a:srgbClr val="FF0000"/>
                </a:solidFill>
                <a:latin typeface="Times-Roman"/>
              </a:rPr>
              <a:t>message </a:t>
            </a:r>
            <a:endParaRPr lang="en-IN" sz="1200" dirty="0"/>
          </a:p>
        </p:txBody>
      </p:sp>
      <p:sp>
        <p:nvSpPr>
          <p:cNvPr id="9" name="Rectangle 8"/>
          <p:cNvSpPr/>
          <p:nvPr/>
        </p:nvSpPr>
        <p:spPr>
          <a:xfrm>
            <a:off x="3996064" y="3677432"/>
            <a:ext cx="1231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-Roman"/>
              </a:rPr>
              <a:t>IGMP </a:t>
            </a:r>
            <a:r>
              <a:rPr lang="en-US" sz="1200" dirty="0">
                <a:solidFill>
                  <a:srgbClr val="FF0000"/>
                </a:solidFill>
                <a:latin typeface="Courier10PitchBT-Roman"/>
              </a:rPr>
              <a:t>membership</a:t>
            </a:r>
            <a:r>
              <a:rPr lang="en-US" sz="1200" dirty="0" smtClean="0">
                <a:solidFill>
                  <a:srgbClr val="FF0000"/>
                </a:solidFill>
                <a:latin typeface="Courier10PitchBT-Roman"/>
              </a:rPr>
              <a:t>_ report</a:t>
            </a:r>
            <a:r>
              <a:rPr lang="en-US" sz="1200" dirty="0" smtClean="0">
                <a:latin typeface="Courier10PitchBT-Roman"/>
              </a:rPr>
              <a:t>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84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Group 4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5436095" y="3709023"/>
          <a:ext cx="3600402" cy="1030605"/>
        </p:xfrm>
        <a:graphic>
          <a:graphicData uri="http://schemas.openxmlformats.org/drawingml/2006/table">
            <a:tbl>
              <a:tblPr/>
              <a:tblGrid>
                <a:gridCol w="123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upstream ID</a:t>
                      </a:r>
                    </a:p>
                  </a:txBody>
                  <a:tcPr marL="68722" marR="68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Receiver ID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FG_FLAG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68722" marR="68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6156176" y="3277223"/>
            <a:ext cx="21561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latin typeface="Calibri" pitchFamily="34" charset="0"/>
              </a:rPr>
              <a:t>Cache Entry of I1</a:t>
            </a:r>
            <a:endParaRPr lang="en-US" altLang="zh-CN" b="1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81513" y="4787860"/>
            <a:ext cx="21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JREQ-JOIN REQUEST</a:t>
            </a:r>
            <a:endParaRPr lang="en-IN" dirty="0">
              <a:solidFill>
                <a:srgbClr val="FF0000"/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683568" y="1935555"/>
            <a:ext cx="4529856" cy="2683336"/>
            <a:chOff x="842616" y="610940"/>
            <a:chExt cx="4313832" cy="2683336"/>
          </a:xfrm>
        </p:grpSpPr>
        <p:sp>
          <p:nvSpPr>
            <p:cNvPr id="4" name="Oval 3"/>
            <p:cNvSpPr/>
            <p:nvPr/>
          </p:nvSpPr>
          <p:spPr>
            <a:xfrm>
              <a:off x="899592" y="1196752"/>
              <a:ext cx="576064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S1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42616" y="2348880"/>
              <a:ext cx="576064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S2</a:t>
              </a:r>
              <a:endParaRPr lang="en-IN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7784" y="1349152"/>
              <a:ext cx="576064" cy="57606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</a:t>
              </a:r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627784" y="2348880"/>
              <a:ext cx="576064" cy="57606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</a:t>
              </a:r>
              <a:r>
                <a:rPr lang="en-IN" dirty="0"/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283968" y="610940"/>
              <a:ext cx="720080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R1</a:t>
              </a:r>
              <a:endParaRPr lang="en-IN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436368" y="1772816"/>
              <a:ext cx="720080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R2</a:t>
              </a:r>
              <a:endParaRPr lang="en-IN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436368" y="2655516"/>
              <a:ext cx="720080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R3</a:t>
              </a:r>
              <a:endParaRPr lang="en-IN" dirty="0"/>
            </a:p>
          </p:txBody>
        </p:sp>
        <p:cxnSp>
          <p:nvCxnSpPr>
            <p:cNvPr id="12" name="Straight Connector 11"/>
            <p:cNvCxnSpPr>
              <a:stCxn id="4" idx="6"/>
              <a:endCxn id="7" idx="2"/>
            </p:cNvCxnSpPr>
            <p:nvPr/>
          </p:nvCxnSpPr>
          <p:spPr>
            <a:xfrm>
              <a:off x="1475656" y="1484784"/>
              <a:ext cx="1152128" cy="15240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8" idx="2"/>
            </p:cNvCxnSpPr>
            <p:nvPr/>
          </p:nvCxnSpPr>
          <p:spPr>
            <a:xfrm>
              <a:off x="1418680" y="2636912"/>
              <a:ext cx="1209104" cy="0"/>
            </a:xfrm>
            <a:prstGeom prst="line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7"/>
            </p:cNvCxnSpPr>
            <p:nvPr/>
          </p:nvCxnSpPr>
          <p:spPr>
            <a:xfrm flipV="1">
              <a:off x="1334318" y="1740315"/>
              <a:ext cx="1293466" cy="69292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7"/>
              <a:endCxn id="9" idx="2"/>
            </p:cNvCxnSpPr>
            <p:nvPr/>
          </p:nvCxnSpPr>
          <p:spPr>
            <a:xfrm flipV="1">
              <a:off x="3119485" y="898972"/>
              <a:ext cx="1164483" cy="53454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  <a:endCxn id="8" idx="7"/>
            </p:cNvCxnSpPr>
            <p:nvPr/>
          </p:nvCxnSpPr>
          <p:spPr>
            <a:xfrm flipH="1">
              <a:off x="3119485" y="898972"/>
              <a:ext cx="1164483" cy="1534271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159382" y="2137048"/>
              <a:ext cx="1316883" cy="372395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3131840" y="2599305"/>
              <a:ext cx="1316883" cy="510305"/>
            </a:xfrm>
            <a:prstGeom prst="line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694039" y="1095886"/>
              <a:ext cx="65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alibri" pitchFamily="34" charset="0"/>
                </a:rPr>
                <a:t>JREQ</a:t>
              </a:r>
              <a:endParaRPr lang="en-IN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31840" y="836712"/>
              <a:ext cx="65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alibri" pitchFamily="34" charset="0"/>
                </a:rPr>
                <a:t>JREQ</a:t>
              </a:r>
              <a:endParaRPr lang="en-IN" dirty="0"/>
            </a:p>
          </p:txBody>
        </p:sp>
        <p:sp>
          <p:nvSpPr>
            <p:cNvPr id="1024" name="Rectangle 1023"/>
            <p:cNvSpPr/>
            <p:nvPr/>
          </p:nvSpPr>
          <p:spPr>
            <a:xfrm>
              <a:off x="1364846" y="1876182"/>
              <a:ext cx="65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alibri" pitchFamily="34" charset="0"/>
                </a:rPr>
                <a:t>JREQ</a:t>
              </a:r>
              <a:endParaRPr lang="en-IN" dirty="0"/>
            </a:p>
          </p:txBody>
        </p:sp>
        <p:sp>
          <p:nvSpPr>
            <p:cNvPr id="1025" name="Rectangle 1024"/>
            <p:cNvSpPr/>
            <p:nvPr/>
          </p:nvSpPr>
          <p:spPr>
            <a:xfrm>
              <a:off x="1694039" y="2758882"/>
              <a:ext cx="65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alibri" pitchFamily="34" charset="0"/>
                </a:rPr>
                <a:t>JREQ</a:t>
              </a:r>
              <a:endParaRPr lang="en-IN" dirty="0"/>
            </a:p>
          </p:txBody>
        </p:sp>
        <p:sp>
          <p:nvSpPr>
            <p:cNvPr id="1027" name="Rectangle 1026"/>
            <p:cNvSpPr/>
            <p:nvPr/>
          </p:nvSpPr>
          <p:spPr>
            <a:xfrm>
              <a:off x="3866882" y="1481441"/>
              <a:ext cx="65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alibri" pitchFamily="34" charset="0"/>
                </a:rPr>
                <a:t>JREQ</a:t>
              </a:r>
              <a:endParaRPr lang="en-IN" dirty="0"/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3782051" y="2240179"/>
              <a:ext cx="65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alibri" pitchFamily="34" charset="0"/>
                </a:rPr>
                <a:t>JREQ</a:t>
              </a:r>
              <a:endParaRPr lang="en-IN" dirty="0"/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3671762" y="2924944"/>
              <a:ext cx="65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alibri" pitchFamily="34" charset="0"/>
                </a:rPr>
                <a:t>JREQ</a:t>
              </a:r>
              <a:endParaRPr lang="en-IN" dirty="0"/>
            </a:p>
          </p:txBody>
        </p:sp>
      </p:grpSp>
      <p:sp>
        <p:nvSpPr>
          <p:cNvPr id="1032" name="Rectangle 1031"/>
          <p:cNvSpPr/>
          <p:nvPr/>
        </p:nvSpPr>
        <p:spPr>
          <a:xfrm>
            <a:off x="909629" y="764704"/>
            <a:ext cx="3925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/>
              <a:t>Request </a:t>
            </a:r>
            <a:r>
              <a:rPr lang="en-US" sz="3200" b="1" dirty="0"/>
              <a:t>phase </a:t>
            </a:r>
          </a:p>
        </p:txBody>
      </p:sp>
    </p:spTree>
    <p:extLst>
      <p:ext uri="{BB962C8B-B14F-4D97-AF65-F5344CB8AC3E}">
        <p14:creationId xmlns:p14="http://schemas.microsoft.com/office/powerpoint/2010/main" val="1474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87624" y="1628800"/>
            <a:ext cx="4313832" cy="2620640"/>
            <a:chOff x="1706712" y="1268760"/>
            <a:chExt cx="4313832" cy="2620640"/>
          </a:xfrm>
        </p:grpSpPr>
        <p:sp>
          <p:nvSpPr>
            <p:cNvPr id="4" name="Oval 3"/>
            <p:cNvSpPr/>
            <p:nvPr/>
          </p:nvSpPr>
          <p:spPr>
            <a:xfrm>
              <a:off x="1763688" y="1854572"/>
              <a:ext cx="576064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S1</a:t>
              </a:r>
              <a:endParaRPr lang="en-IN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706712" y="3006700"/>
              <a:ext cx="576064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S2</a:t>
              </a:r>
              <a:endParaRPr lang="en-IN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91880" y="2006972"/>
              <a:ext cx="576064" cy="57606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I</a:t>
              </a:r>
              <a:r>
                <a:rPr lang="en-IN" b="1" dirty="0" smtClean="0"/>
                <a:t>1</a:t>
              </a:r>
              <a:endParaRPr lang="en-IN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91880" y="3006700"/>
              <a:ext cx="576064" cy="57606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I</a:t>
              </a:r>
              <a:r>
                <a:rPr lang="en-IN" b="1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148064" y="1268760"/>
              <a:ext cx="720080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R1</a:t>
              </a:r>
              <a:endParaRPr lang="en-IN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00464" y="2430636"/>
              <a:ext cx="720080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R2</a:t>
              </a:r>
              <a:endParaRPr lang="en-IN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300464" y="3313336"/>
              <a:ext cx="720080" cy="5760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/>
                <a:t>R3</a:t>
              </a:r>
              <a:endParaRPr lang="en-IN" b="1" dirty="0"/>
            </a:p>
          </p:txBody>
        </p:sp>
        <p:cxnSp>
          <p:nvCxnSpPr>
            <p:cNvPr id="11" name="Straight Connector 10"/>
            <p:cNvCxnSpPr>
              <a:stCxn id="4" idx="6"/>
              <a:endCxn id="6" idx="2"/>
            </p:cNvCxnSpPr>
            <p:nvPr/>
          </p:nvCxnSpPr>
          <p:spPr>
            <a:xfrm>
              <a:off x="2339752" y="2142604"/>
              <a:ext cx="1152128" cy="152400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82776" y="3313336"/>
              <a:ext cx="1209104" cy="0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6" idx="2"/>
            </p:cNvCxnSpPr>
            <p:nvPr/>
          </p:nvCxnSpPr>
          <p:spPr>
            <a:xfrm flipV="1">
              <a:off x="2206576" y="2295004"/>
              <a:ext cx="1285304" cy="90408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7"/>
              <a:endCxn id="8" idx="2"/>
            </p:cNvCxnSpPr>
            <p:nvPr/>
          </p:nvCxnSpPr>
          <p:spPr>
            <a:xfrm flipV="1">
              <a:off x="3983581" y="1556792"/>
              <a:ext cx="1164483" cy="53454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7" idx="7"/>
            </p:cNvCxnSpPr>
            <p:nvPr/>
          </p:nvCxnSpPr>
          <p:spPr>
            <a:xfrm flipH="1">
              <a:off x="3983581" y="1556792"/>
              <a:ext cx="1164483" cy="153427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067944" y="2757760"/>
              <a:ext cx="1316884" cy="44132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2"/>
            </p:cNvCxnSpPr>
            <p:nvPr/>
          </p:nvCxnSpPr>
          <p:spPr>
            <a:xfrm flipH="1" flipV="1">
              <a:off x="4067944" y="3416702"/>
              <a:ext cx="1232520" cy="184666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Group 4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5872113" y="1412528"/>
          <a:ext cx="2300287" cy="1181100"/>
        </p:xfrm>
        <a:graphic>
          <a:graphicData uri="http://schemas.openxmlformats.org/drawingml/2006/table">
            <a:tbl>
              <a:tblPr/>
              <a:tblGrid>
                <a:gridCol w="930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Sender</a:t>
                      </a:r>
                    </a:p>
                  </a:txBody>
                  <a:tcPr marL="68722" marR="68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Next Node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68722" marR="68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I1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L="68722" marR="68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I2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44"/>
          <p:cNvGraphicFramePr>
            <a:graphicFrameLocks noGrp="1"/>
          </p:cNvGraphicFramePr>
          <p:nvPr>
            <p:extLst/>
          </p:nvPr>
        </p:nvGraphicFramePr>
        <p:xfrm>
          <a:off x="2055688" y="1124496"/>
          <a:ext cx="2300288" cy="782638"/>
        </p:xfrm>
        <a:graphic>
          <a:graphicData uri="http://schemas.openxmlformats.org/drawingml/2006/table">
            <a:tbl>
              <a:tblPr/>
              <a:tblGrid>
                <a:gridCol w="93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Sender</a:t>
                      </a:r>
                    </a:p>
                  </a:txBody>
                  <a:tcPr marL="68722" marR="68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Next Node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68722" marR="68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L="68722" marR="68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6084168" y="908720"/>
            <a:ext cx="1868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latin typeface="Calibri" pitchFamily="34" charset="0"/>
              </a:rPr>
              <a:t>Join Reply </a:t>
            </a:r>
            <a:r>
              <a:rPr lang="en-US" altLang="zh-CN" b="1" dirty="0">
                <a:latin typeface="Calibri" pitchFamily="34" charset="0"/>
              </a:rPr>
              <a:t>of R1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2271712" y="692696"/>
            <a:ext cx="1655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Calibri" pitchFamily="34" charset="0"/>
              </a:rPr>
              <a:t>Join Reply </a:t>
            </a:r>
            <a:r>
              <a:rPr lang="en-US" altLang="zh-CN" b="1" dirty="0" smtClean="0">
                <a:latin typeface="Calibri" pitchFamily="34" charset="0"/>
              </a:rPr>
              <a:t>of </a:t>
            </a:r>
            <a:r>
              <a:rPr lang="en-US" altLang="zh-CN" b="1" dirty="0">
                <a:latin typeface="Calibri" pitchFamily="34" charset="0"/>
              </a:rPr>
              <a:t>I1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7544" y="450912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I2 </a:t>
            </a:r>
            <a:r>
              <a:rPr lang="en-US" sz="2400" dirty="0"/>
              <a:t>receives three JOIN TABLES from the </a:t>
            </a:r>
            <a:r>
              <a:rPr lang="en-US" sz="2400" dirty="0" smtClean="0"/>
              <a:t>receivers R1,R2 and R3, </a:t>
            </a:r>
            <a:r>
              <a:rPr lang="en-US" sz="2400" dirty="0"/>
              <a:t>it </a:t>
            </a:r>
            <a:r>
              <a:rPr lang="en-US" sz="2400" dirty="0" smtClean="0"/>
              <a:t>broadcasts the </a:t>
            </a:r>
            <a:r>
              <a:rPr lang="en-US" sz="2400" dirty="0">
                <a:solidFill>
                  <a:srgbClr val="FF0000"/>
                </a:solidFill>
              </a:rPr>
              <a:t>JOIN TABLE only once </a:t>
            </a:r>
            <a:r>
              <a:rPr lang="en-US" sz="2400" dirty="0"/>
              <a:t>because the second and third </a:t>
            </a:r>
            <a:r>
              <a:rPr lang="en-US" sz="2400" dirty="0" smtClean="0"/>
              <a:t>table arrivals </a:t>
            </a:r>
            <a:r>
              <a:rPr lang="en-US" sz="2400" dirty="0"/>
              <a:t>carry no new source </a:t>
            </a:r>
            <a:r>
              <a:rPr lang="en-US" sz="2400" dirty="0" smtClean="0"/>
              <a:t>information.</a:t>
            </a:r>
            <a:endParaRPr lang="en-IN" sz="2400" dirty="0"/>
          </a:p>
        </p:txBody>
      </p:sp>
      <p:sp>
        <p:nvSpPr>
          <p:cNvPr id="27" name="Rectangle 26"/>
          <p:cNvSpPr/>
          <p:nvPr/>
        </p:nvSpPr>
        <p:spPr>
          <a:xfrm>
            <a:off x="3491880" y="1916832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JREP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143407" y="329430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JREP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3809386" y="395811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JREP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3994737" y="26831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JREP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2201688" y="3776742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JREP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17682" y="179929"/>
            <a:ext cx="3925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/>
              <a:t>Reply </a:t>
            </a:r>
            <a:r>
              <a:rPr lang="en-US" sz="3200" b="1" dirty="0"/>
              <a:t>phase </a:t>
            </a:r>
          </a:p>
        </p:txBody>
      </p:sp>
    </p:spTree>
    <p:extLst>
      <p:ext uri="{BB962C8B-B14F-4D97-AF65-F5344CB8AC3E}">
        <p14:creationId xmlns:p14="http://schemas.microsoft.com/office/powerpoint/2010/main" val="35293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634"/>
            <a:ext cx="8286206" cy="6401734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Soft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State approach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or Route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maintenance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Periodically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messages(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JOIN REQUEST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ensure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the proper type of service was being associated with the flow.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way,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 information associated with the flow could be lost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crash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without permanent disruption of the service features being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used.</a:t>
            </a:r>
          </a:p>
          <a:p>
            <a:pPr lvl="1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receiver no longer wants to receive from a particular multicast group, it removes the corresponding entries from its Member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does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transmit the JOIN TABLE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that group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state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mechanisms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recover from the situation where the entity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responsible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removing state has terminated prematurely or failed</a:t>
            </a:r>
          </a:p>
          <a:p>
            <a:pPr lvl="1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0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13" y="590005"/>
            <a:ext cx="7934325" cy="4648200"/>
          </a:xfrm>
        </p:spPr>
        <p:txBody>
          <a:bodyPr/>
          <a:lstStyle/>
          <a:p>
            <a:r>
              <a:rPr lang="en-US" dirty="0"/>
              <a:t>IGMP snooping </a:t>
            </a:r>
            <a:endParaRPr lang="en-US" dirty="0" smtClean="0"/>
          </a:p>
          <a:p>
            <a:pPr lvl="1"/>
            <a:r>
              <a:rPr lang="en-US" dirty="0" smtClean="0"/>
              <a:t>It reduce </a:t>
            </a:r>
            <a:r>
              <a:rPr lang="en-US" dirty="0"/>
              <a:t>multicast flooding, effectively preventing the switch from b</a:t>
            </a:r>
            <a:r>
              <a:rPr lang="en-US" dirty="0">
                <a:solidFill>
                  <a:srgbClr val="FF0000"/>
                </a:solidFill>
              </a:rPr>
              <a:t>roadcasting everything that comes into the switch to all nodes </a:t>
            </a:r>
            <a:r>
              <a:rPr lang="en-US" dirty="0"/>
              <a:t>on the switch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 descr="Snoopin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5" y="2772966"/>
            <a:ext cx="7780973" cy="35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5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41960"/>
          </a:xfrm>
        </p:spPr>
        <p:txBody>
          <a:bodyPr/>
          <a:lstStyle/>
          <a:p>
            <a:r>
              <a:rPr lang="en-IN" sz="2400" b="1" dirty="0"/>
              <a:t>Multicast Routing Algorithms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905" y="628580"/>
            <a:ext cx="8285389" cy="5599203"/>
          </a:xfrm>
        </p:spPr>
        <p:txBody>
          <a:bodyPr/>
          <a:lstStyle/>
          <a:p>
            <a:pPr algn="just"/>
            <a:r>
              <a:rPr lang="en-US" sz="1800" dirty="0"/>
              <a:t>The two approaches </a:t>
            </a:r>
            <a:endParaRPr lang="en-US" sz="1800" dirty="0" smtClean="0"/>
          </a:p>
          <a:p>
            <a:pPr lvl="1" algn="just"/>
            <a:r>
              <a:rPr lang="en-US" sz="1800" b="1" dirty="0"/>
              <a:t>single group-shared </a:t>
            </a:r>
            <a:r>
              <a:rPr lang="en-US" sz="1800" b="1" dirty="0" smtClean="0"/>
              <a:t>tree</a:t>
            </a:r>
          </a:p>
          <a:p>
            <a:pPr lvl="1" algn="just"/>
            <a:r>
              <a:rPr lang="en-US" sz="1800" b="1" dirty="0"/>
              <a:t>source-specific routing tree</a:t>
            </a:r>
            <a:endParaRPr lang="en-US" sz="1800" b="1" dirty="0" smtClean="0"/>
          </a:p>
          <a:p>
            <a:pPr algn="just"/>
            <a:r>
              <a:rPr lang="en-US" sz="1800" dirty="0" smtClean="0"/>
              <a:t>Single </a:t>
            </a:r>
            <a:r>
              <a:rPr lang="en-US" sz="1800" dirty="0"/>
              <a:t>group-shared tree is </a:t>
            </a:r>
            <a:r>
              <a:rPr lang="en-US" sz="1800" dirty="0" smtClean="0"/>
              <a:t>constructs </a:t>
            </a:r>
            <a:r>
              <a:rPr lang="en-US" sz="1800" dirty="0">
                <a:solidFill>
                  <a:srgbClr val="FF0000"/>
                </a:solidFill>
              </a:rPr>
              <a:t>a single, shared routing tree </a:t>
            </a:r>
            <a:r>
              <a:rPr lang="en-US" sz="1800" dirty="0"/>
              <a:t>to route packets from all </a:t>
            </a:r>
            <a:r>
              <a:rPr lang="en-US" sz="1800" dirty="0" smtClean="0"/>
              <a:t>senders. It is used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FF0000"/>
                </a:solidFill>
              </a:rPr>
              <a:t>distribute the </a:t>
            </a:r>
            <a:r>
              <a:rPr lang="en-US" sz="1800" dirty="0" smtClean="0">
                <a:solidFill>
                  <a:srgbClr val="FF0000"/>
                </a:solidFill>
              </a:rPr>
              <a:t>traffic for </a:t>
            </a:r>
            <a:r>
              <a:rPr lang="en-US" sz="1800" dirty="0">
                <a:solidFill>
                  <a:srgbClr val="FF0000"/>
                </a:solidFill>
              </a:rPr>
              <a:t>all senders in the </a:t>
            </a:r>
            <a:r>
              <a:rPr lang="en-US" sz="1800" dirty="0" smtClean="0">
                <a:solidFill>
                  <a:srgbClr val="FF0000"/>
                </a:solidFill>
              </a:rPr>
              <a:t>group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A source-specific </a:t>
            </a:r>
            <a:r>
              <a:rPr lang="en-US" sz="1800" dirty="0">
                <a:solidFill>
                  <a:srgbClr val="FF0000"/>
                </a:solidFill>
              </a:rPr>
              <a:t>routing tree </a:t>
            </a:r>
            <a:r>
              <a:rPr lang="en-US" sz="1800" dirty="0"/>
              <a:t>is constructed for each </a:t>
            </a:r>
            <a:r>
              <a:rPr lang="en-US" sz="1800" dirty="0">
                <a:solidFill>
                  <a:srgbClr val="FF0000"/>
                </a:solidFill>
              </a:rPr>
              <a:t>individual sender</a:t>
            </a:r>
            <a:endParaRPr lang="en-US" sz="1800" dirty="0" smtClean="0"/>
          </a:p>
          <a:p>
            <a:pPr marL="342900" lvl="1" indent="-342900" algn="just">
              <a:buSzPct val="100000"/>
              <a:buFont typeface="Wingdings" charset="2"/>
              <a:buChar char="§"/>
            </a:pPr>
            <a:r>
              <a:rPr lang="en-US" sz="1800" b="1" dirty="0"/>
              <a:t>single group-shared tree</a:t>
            </a:r>
          </a:p>
          <a:p>
            <a:pPr lvl="1" algn="just"/>
            <a:r>
              <a:rPr lang="en-US" sz="1800" dirty="0" smtClean="0"/>
              <a:t>Multicast </a:t>
            </a:r>
            <a:r>
              <a:rPr lang="en-US" sz="1800" dirty="0"/>
              <a:t>routing using a group-shared tree. As in the case of </a:t>
            </a:r>
            <a:r>
              <a:rPr lang="en-US" sz="1800" dirty="0">
                <a:solidFill>
                  <a:srgbClr val="FF0000"/>
                </a:solidFill>
              </a:rPr>
              <a:t>spanning-tree broadcast</a:t>
            </a:r>
            <a:r>
              <a:rPr lang="en-US" sz="1800" dirty="0"/>
              <a:t>, multicast routing over a group-shared tree is based </a:t>
            </a:r>
            <a:r>
              <a:rPr lang="en-US" sz="1800" dirty="0">
                <a:solidFill>
                  <a:srgbClr val="FF0000"/>
                </a:solidFill>
              </a:rPr>
              <a:t>on building a tree </a:t>
            </a:r>
            <a:r>
              <a:rPr lang="en-US" sz="1800" dirty="0"/>
              <a:t>that includes all edge routers with attached hosts belonging to the multicast group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In </a:t>
            </a:r>
            <a:r>
              <a:rPr lang="en-US" sz="1800" dirty="0"/>
              <a:t>practice, a center-based approach is used to </a:t>
            </a:r>
            <a:r>
              <a:rPr lang="en-US" sz="1800" dirty="0">
                <a:solidFill>
                  <a:srgbClr val="FF0000"/>
                </a:solidFill>
              </a:rPr>
              <a:t>construct the multicast routing tree</a:t>
            </a:r>
            <a:r>
              <a:rPr lang="en-US" sz="1800" dirty="0" smtClean="0"/>
              <a:t>, with </a:t>
            </a:r>
            <a:r>
              <a:rPr lang="en-US" sz="1800" dirty="0"/>
              <a:t>edge routers with attached hosts belonging to the multicast group sending</a:t>
            </a:r>
            <a:endParaRPr lang="en-IN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554" y="3850006"/>
            <a:ext cx="3528740" cy="29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83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18911</TotalTime>
  <Words>2784</Words>
  <Application>Microsoft Office PowerPoint</Application>
  <PresentationFormat>On-screen Show (4:3)</PresentationFormat>
  <Paragraphs>288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ＭＳ Ｐゴシック</vt:lpstr>
      <vt:lpstr>宋体</vt:lpstr>
      <vt:lpstr>-apple-system</vt:lpstr>
      <vt:lpstr>Arial</vt:lpstr>
      <vt:lpstr>Calibri</vt:lpstr>
      <vt:lpstr>Comic Sans MS</vt:lpstr>
      <vt:lpstr>Courier10PitchBT-Roman</vt:lpstr>
      <vt:lpstr>Gill Sans MT</vt:lpstr>
      <vt:lpstr>Segoe UI Emoji</vt:lpstr>
      <vt:lpstr>Source Sans Pro</vt:lpstr>
      <vt:lpstr>Times New Roman</vt:lpstr>
      <vt:lpstr>Times-Roman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 Routing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Administrator</cp:lastModifiedBy>
  <cp:revision>598</cp:revision>
  <dcterms:created xsi:type="dcterms:W3CDTF">1999-10-08T19:08:27Z</dcterms:created>
  <dcterms:modified xsi:type="dcterms:W3CDTF">2023-04-18T05:24:57Z</dcterms:modified>
</cp:coreProperties>
</file>