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6" r:id="rId3"/>
    <p:sldId id="277" r:id="rId4"/>
    <p:sldId id="278" r:id="rId5"/>
    <p:sldId id="257" r:id="rId6"/>
    <p:sldId id="258" r:id="rId7"/>
    <p:sldId id="259" r:id="rId8"/>
    <p:sldId id="260" r:id="rId9"/>
    <p:sldId id="261" r:id="rId10"/>
    <p:sldId id="282" r:id="rId11"/>
    <p:sldId id="262" r:id="rId12"/>
    <p:sldId id="279" r:id="rId13"/>
    <p:sldId id="280" r:id="rId14"/>
    <p:sldId id="283" r:id="rId15"/>
    <p:sldId id="281" r:id="rId16"/>
    <p:sldId id="263" r:id="rId17"/>
    <p:sldId id="284" r:id="rId18"/>
    <p:sldId id="285" r:id="rId19"/>
    <p:sldId id="286" r:id="rId20"/>
    <p:sldId id="264" r:id="rId21"/>
    <p:sldId id="265" r:id="rId22"/>
    <p:sldId id="287" r:id="rId23"/>
    <p:sldId id="288" r:id="rId24"/>
    <p:sldId id="266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1BB40-DA0E-4785-8D13-134DC1711CFB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704C5-60A3-41C4-8936-F37B7323D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04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2F4-ABE9-4E7F-903F-C6884CF200EF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9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22B0-22A8-4E8C-98FB-BB7D868CFA02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DA23-28EA-4C37-9196-87BDF50B7BFD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3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68F2-636B-4B42-8CE4-4802442907AD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11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37A0-82B1-43CB-91BF-3F56F7B4AE8D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3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FA03-FBF4-4BC6-A344-77FB62CF29E8}" type="datetime1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2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E6BD-E9F2-4525-BA6D-C431D81D1116}" type="datetime1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55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26E3-E171-4F82-9C5F-732D90EBFF05}" type="datetime1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3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0FEB-08FF-4737-8FD1-FBA883291EA4}" type="datetime1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5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0D84-B6E0-46F3-9979-82549F741970}" type="datetime1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65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D6F-7BC7-4AC0-A129-9A5A4970174A}" type="datetime1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6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4CED4-742A-41A9-8585-CD82AEEFD64F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E96E-CA32-4874-B6C9-AB6A5C338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75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AD3301 DATA EXPLORATION AND VISUALIZATION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Dr.M.Kaliappan</a:t>
            </a:r>
            <a:endParaRPr lang="en-US" dirty="0" smtClean="0"/>
          </a:p>
          <a:p>
            <a:r>
              <a:rPr lang="en-US" dirty="0" smtClean="0"/>
              <a:t>Professor &amp; Head/AD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7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science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9216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3600" dirty="0" smtClean="0"/>
              <a:t>Data </a:t>
            </a:r>
            <a:r>
              <a:rPr lang="en-US" sz="3600" dirty="0"/>
              <a:t>science involves </a:t>
            </a:r>
            <a:r>
              <a:rPr lang="en-US" sz="3600" dirty="0">
                <a:solidFill>
                  <a:srgbClr val="FF0000"/>
                </a:solidFill>
              </a:rPr>
              <a:t>cross-disciplinary knowledge </a:t>
            </a:r>
            <a:r>
              <a:rPr lang="en-US" sz="3600" dirty="0"/>
              <a:t>from </a:t>
            </a:r>
            <a:r>
              <a:rPr lang="en-US" sz="3600" dirty="0">
                <a:solidFill>
                  <a:srgbClr val="FF0000"/>
                </a:solidFill>
              </a:rPr>
              <a:t>computer science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0000"/>
                </a:solidFill>
              </a:rPr>
              <a:t>data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0000"/>
                </a:solidFill>
              </a:rPr>
              <a:t>statistics</a:t>
            </a:r>
            <a:r>
              <a:rPr lang="en-US" sz="3600" dirty="0"/>
              <a:t>, and </a:t>
            </a:r>
            <a:r>
              <a:rPr lang="en-US" sz="3600" dirty="0">
                <a:solidFill>
                  <a:srgbClr val="FF0000"/>
                </a:solidFill>
              </a:rPr>
              <a:t>mathematics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2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177" y="492368"/>
            <a:ext cx="10641623" cy="607047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Data </a:t>
            </a:r>
          </a:p>
          <a:p>
            <a:pPr lvl="1" algn="just"/>
            <a:r>
              <a:rPr lang="en-US" sz="2800" dirty="0" smtClean="0"/>
              <a:t>It encompasses a </a:t>
            </a:r>
            <a:r>
              <a:rPr lang="en-US" sz="2800" dirty="0" smtClean="0">
                <a:solidFill>
                  <a:srgbClr val="FF0000"/>
                </a:solidFill>
              </a:rPr>
              <a:t>collection of discrete objects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numbers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words</a:t>
            </a:r>
            <a:r>
              <a:rPr lang="en-US" sz="2800" dirty="0" smtClean="0"/>
              <a:t>, events, facts, measurements, </a:t>
            </a:r>
            <a:r>
              <a:rPr lang="en-US" sz="2800" dirty="0" smtClean="0">
                <a:solidFill>
                  <a:srgbClr val="FF0000"/>
                </a:solidFill>
              </a:rPr>
              <a:t>observations</a:t>
            </a:r>
            <a:r>
              <a:rPr lang="en-US" sz="2800" dirty="0" smtClean="0"/>
              <a:t>, or </a:t>
            </a:r>
            <a:r>
              <a:rPr lang="en-US" sz="2800" dirty="0" smtClean="0">
                <a:solidFill>
                  <a:srgbClr val="FF0000"/>
                </a:solidFill>
              </a:rPr>
              <a:t>even descriptions</a:t>
            </a:r>
            <a:r>
              <a:rPr lang="en-US" sz="2800" dirty="0" smtClean="0"/>
              <a:t> of things. </a:t>
            </a:r>
          </a:p>
          <a:p>
            <a:pPr lvl="1" algn="just"/>
            <a:endParaRPr lang="en-US" sz="2800" dirty="0" smtClean="0"/>
          </a:p>
          <a:p>
            <a:pPr lvl="1" algn="just"/>
            <a:r>
              <a:rPr lang="en-US" sz="2800" dirty="0" smtClean="0"/>
              <a:t>Such data is  collected and stored by event occurring in </a:t>
            </a:r>
            <a:r>
              <a:rPr lang="en-US" sz="2800" dirty="0" smtClean="0">
                <a:solidFill>
                  <a:srgbClr val="FF0000"/>
                </a:solidFill>
              </a:rPr>
              <a:t>several disciplines, including biology, economics, engineering, marketing</a:t>
            </a:r>
            <a:r>
              <a:rPr lang="en-US" sz="2800" dirty="0" smtClean="0"/>
              <a:t>, and others. Ex: Senses table of India </a:t>
            </a:r>
          </a:p>
          <a:p>
            <a:pPr lvl="1" algn="just"/>
            <a:endParaRPr lang="en-US" sz="2800" dirty="0" smtClean="0"/>
          </a:p>
          <a:p>
            <a:pPr lvl="1" algn="just"/>
            <a:r>
              <a:rPr lang="en-US" sz="2800" dirty="0" smtClean="0"/>
              <a:t>Processing such data </a:t>
            </a:r>
            <a:r>
              <a:rPr lang="en-US" sz="2800" dirty="0" smtClean="0">
                <a:solidFill>
                  <a:srgbClr val="FF0000"/>
                </a:solidFill>
              </a:rPr>
              <a:t>elicits useful information </a:t>
            </a:r>
            <a:r>
              <a:rPr lang="en-US" sz="2800" dirty="0" smtClean="0"/>
              <a:t>and processing such information </a:t>
            </a:r>
            <a:r>
              <a:rPr lang="en-US" sz="2800" dirty="0" smtClean="0">
                <a:solidFill>
                  <a:srgbClr val="FF0000"/>
                </a:solidFill>
              </a:rPr>
              <a:t>generates useful knowledge</a:t>
            </a:r>
            <a:r>
              <a:rPr lang="en-US" sz="2800" dirty="0" smtClean="0"/>
              <a:t>. 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12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824" b="8657"/>
          <a:stretch/>
        </p:blipFill>
        <p:spPr>
          <a:xfrm>
            <a:off x="636607" y="494297"/>
            <a:ext cx="11111697" cy="6022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67146" y="6434345"/>
            <a:ext cx="5971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https://censusindia.gov.in/census.website/data/census-tables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4062" y="124965"/>
            <a:ext cx="633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Data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654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13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112" t="17726" r="34468" b="34527"/>
          <a:stretch/>
        </p:blipFill>
        <p:spPr>
          <a:xfrm>
            <a:off x="1561616" y="718843"/>
            <a:ext cx="7617107" cy="50612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99581" y="349511"/>
            <a:ext cx="1378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Information 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2067524" y="6148006"/>
            <a:ext cx="768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https://www.worldometers.info/world-population/india-population/</a:t>
            </a:r>
          </a:p>
        </p:txBody>
      </p:sp>
    </p:spTree>
    <p:extLst>
      <p:ext uri="{BB962C8B-B14F-4D97-AF65-F5344CB8AC3E}">
        <p14:creationId xmlns:p14="http://schemas.microsoft.com/office/powerpoint/2010/main" val="32168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447" y="816284"/>
            <a:ext cx="1511461" cy="74604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Model</a:t>
            </a:r>
            <a:br>
              <a:rPr lang="en-US" sz="3200" dirty="0" smtClean="0"/>
            </a:br>
            <a:r>
              <a:rPr lang="en-US" sz="3200" dirty="0" smtClean="0"/>
              <a:t>(AI/ML)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14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04371" y="6415129"/>
            <a:ext cx="6144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https://worldpopulationreview.com/countries/india-population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754" t="14830" r="11273" b="9838"/>
          <a:stretch/>
        </p:blipFill>
        <p:spPr>
          <a:xfrm>
            <a:off x="7943266" y="1803031"/>
            <a:ext cx="4077868" cy="396354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99886" y="788638"/>
            <a:ext cx="2030392" cy="746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8743" t="11194" r="10827" b="27653"/>
          <a:stretch/>
        </p:blipFill>
        <p:spPr>
          <a:xfrm>
            <a:off x="4392497" y="1696340"/>
            <a:ext cx="3383576" cy="382491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773347" y="1161660"/>
            <a:ext cx="706056" cy="129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35155" y="853426"/>
            <a:ext cx="2032804" cy="746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Information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6967959" y="1161660"/>
            <a:ext cx="300942" cy="25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8909908" y="897218"/>
            <a:ext cx="648182" cy="166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9434144" y="916485"/>
            <a:ext cx="247891" cy="740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943266" y="5685078"/>
            <a:ext cx="4335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/>
              </a:rPr>
              <a:t>India Population by Year (Projections)</a:t>
            </a:r>
            <a:endParaRPr lang="en-IN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675283" y="1274734"/>
            <a:ext cx="1954676" cy="746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Knowledge</a:t>
            </a:r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10612" t="23536" r="19214" b="9486"/>
          <a:stretch/>
        </p:blipFill>
        <p:spPr>
          <a:xfrm>
            <a:off x="42440" y="1681510"/>
            <a:ext cx="4436963" cy="397368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440" y="5763580"/>
            <a:ext cx="4768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33333"/>
                </a:solidFill>
                <a:latin typeface="Open Sans"/>
              </a:rPr>
              <a:t>India Population by Year (Historical)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581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33" y="702879"/>
            <a:ext cx="10515600" cy="5038163"/>
          </a:xfrm>
        </p:spPr>
        <p:txBody>
          <a:bodyPr/>
          <a:lstStyle/>
          <a:p>
            <a:pPr algn="just"/>
            <a:r>
              <a:rPr lang="en-US" dirty="0"/>
              <a:t>EDA </a:t>
            </a:r>
          </a:p>
          <a:p>
            <a:pPr lvl="1" algn="just"/>
            <a:r>
              <a:rPr lang="en-US" dirty="0"/>
              <a:t>EDA is a </a:t>
            </a:r>
            <a:r>
              <a:rPr lang="en-US" dirty="0">
                <a:solidFill>
                  <a:srgbClr val="FF0000"/>
                </a:solidFill>
              </a:rPr>
              <a:t>process of examining the available dataset to discover patterns</a:t>
            </a:r>
            <a:r>
              <a:rPr lang="en-US" dirty="0"/>
              <a:t>, spot </a:t>
            </a:r>
            <a:r>
              <a:rPr lang="en-US" dirty="0">
                <a:solidFill>
                  <a:srgbClr val="FF0000"/>
                </a:solidFill>
              </a:rPr>
              <a:t>anomalies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test hypotheses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check assumptions </a:t>
            </a:r>
            <a:r>
              <a:rPr lang="en-US" dirty="0"/>
              <a:t>using statistical measures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15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315130" y="2971515"/>
            <a:ext cx="80253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Data set repository </a:t>
            </a:r>
            <a:endParaRPr lang="en-IN" sz="3600" b="1" dirty="0" smtClean="0">
              <a:solidFill>
                <a:srgbClr val="FF0000"/>
              </a:solidFill>
            </a:endParaRPr>
          </a:p>
          <a:p>
            <a:r>
              <a:rPr lang="en-IN" sz="3600" b="1" dirty="0" smtClean="0">
                <a:solidFill>
                  <a:srgbClr val="FF0000"/>
                </a:solidFill>
              </a:rPr>
              <a:t>https</a:t>
            </a:r>
            <a:r>
              <a:rPr lang="en-IN" sz="3600" b="1" dirty="0">
                <a:solidFill>
                  <a:srgbClr val="FF0000"/>
                </a:solidFill>
              </a:rPr>
              <a:t>://archive.ics.uci.edu/ml/index.php</a:t>
            </a:r>
          </a:p>
        </p:txBody>
      </p:sp>
    </p:spTree>
    <p:extLst>
      <p:ext uri="{BB962C8B-B14F-4D97-AF65-F5344CB8AC3E}">
        <p14:creationId xmlns:p14="http://schemas.microsoft.com/office/powerpoint/2010/main" val="38137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8" y="312516"/>
            <a:ext cx="11087582" cy="6237753"/>
          </a:xfrm>
        </p:spPr>
        <p:txBody>
          <a:bodyPr>
            <a:normAutofit lnSpcReduction="10000"/>
          </a:bodyPr>
          <a:lstStyle/>
          <a:p>
            <a:pPr marL="457200" lvl="1" indent="0" algn="just">
              <a:buNone/>
            </a:pPr>
            <a:r>
              <a:rPr lang="en-US" dirty="0" smtClean="0"/>
              <a:t>Several </a:t>
            </a:r>
            <a:r>
              <a:rPr lang="en-US" dirty="0" smtClean="0">
                <a:solidFill>
                  <a:srgbClr val="FF0000"/>
                </a:solidFill>
              </a:rPr>
              <a:t>phases of data analysis</a:t>
            </a:r>
            <a:endParaRPr lang="en-US" dirty="0" smtClean="0"/>
          </a:p>
          <a:p>
            <a:pPr lvl="2" algn="just"/>
            <a:r>
              <a:rPr lang="en-US" dirty="0" smtClean="0"/>
              <a:t>data requirements, data collection, data processing, data cleaning, exploratory data analysis, modeling and algorithms, and data product and communication. These phases are similar to the </a:t>
            </a:r>
            <a:r>
              <a:rPr lang="en-US" dirty="0" err="1" smtClean="0">
                <a:solidFill>
                  <a:srgbClr val="FF0000"/>
                </a:solidFill>
              </a:rPr>
              <a:t>CRoss</a:t>
            </a:r>
            <a:r>
              <a:rPr lang="en-US" dirty="0" smtClean="0">
                <a:solidFill>
                  <a:srgbClr val="FF0000"/>
                </a:solidFill>
              </a:rPr>
              <a:t>-Industry Standard Process for data mining (CRISP) framework </a:t>
            </a:r>
            <a:r>
              <a:rPr lang="en-US" dirty="0" smtClean="0"/>
              <a:t>in data mining.</a:t>
            </a:r>
          </a:p>
          <a:p>
            <a:pPr lvl="2" algn="just"/>
            <a:r>
              <a:rPr lang="en-US" b="1" dirty="0" smtClean="0"/>
              <a:t>Data requirements: </a:t>
            </a:r>
          </a:p>
          <a:p>
            <a:pPr lvl="3" algn="just"/>
            <a:r>
              <a:rPr lang="en-US" dirty="0" smtClean="0"/>
              <a:t>There can be various sources of data for an organization. It is important to comprehend what type of data is required for the organization to be collected, curated, and stored. </a:t>
            </a:r>
          </a:p>
          <a:p>
            <a:pPr lvl="4" algn="just"/>
            <a:r>
              <a:rPr lang="en-US" dirty="0" smtClean="0"/>
              <a:t>For example, </a:t>
            </a:r>
            <a:r>
              <a:rPr lang="en-US" dirty="0" smtClean="0">
                <a:solidFill>
                  <a:srgbClr val="7030A0"/>
                </a:solidFill>
              </a:rPr>
              <a:t>an application tracking the sleeping pattern of patients suffering from dementia </a:t>
            </a:r>
            <a:r>
              <a:rPr lang="en-US" dirty="0" smtClean="0"/>
              <a:t>requires several types of sensors' </a:t>
            </a:r>
            <a:r>
              <a:rPr lang="en-US" dirty="0" smtClean="0">
                <a:solidFill>
                  <a:srgbClr val="FF0000"/>
                </a:solidFill>
              </a:rPr>
              <a:t>data storage, such as sleep data, heart rate from the patient, electro-dermal activities, and user activities pattern</a:t>
            </a:r>
            <a:r>
              <a:rPr lang="en-US" dirty="0" smtClean="0"/>
              <a:t>. All of these data points are required to correctly </a:t>
            </a:r>
            <a:r>
              <a:rPr lang="en-US" dirty="0" smtClean="0">
                <a:solidFill>
                  <a:srgbClr val="FF0000"/>
                </a:solidFill>
              </a:rPr>
              <a:t>diagnose the mental state of the person</a:t>
            </a:r>
            <a:r>
              <a:rPr lang="en-US" dirty="0" smtClean="0"/>
              <a:t>. Hence, these are mandatory requirements for the application. </a:t>
            </a:r>
          </a:p>
          <a:p>
            <a:pPr lvl="4" algn="just"/>
            <a:r>
              <a:rPr lang="en-US" dirty="0" smtClean="0"/>
              <a:t>In addition to this, it is required to categorize the data, numerical or categorical, and the format of storage and dissemination. </a:t>
            </a:r>
          </a:p>
          <a:p>
            <a:pPr lvl="2" algn="just"/>
            <a:r>
              <a:rPr lang="en-US" b="1" dirty="0" smtClean="0"/>
              <a:t>Data collection: </a:t>
            </a:r>
          </a:p>
          <a:p>
            <a:pPr lvl="3" algn="just"/>
            <a:r>
              <a:rPr lang="en-US" dirty="0" smtClean="0"/>
              <a:t>Data collected from several sources must be stored in the correct format and transferred to the right information technology personnel within a company. As mentioned previously, data can be collected from several objects on several events using different types of sensors and storage tools. </a:t>
            </a:r>
          </a:p>
          <a:p>
            <a:pPr lvl="2" algn="just"/>
            <a:r>
              <a:rPr lang="en-US" b="1" dirty="0" smtClean="0"/>
              <a:t>Data processing: </a:t>
            </a:r>
          </a:p>
          <a:p>
            <a:pPr lvl="3" algn="just"/>
            <a:r>
              <a:rPr lang="en-US" dirty="0" smtClean="0"/>
              <a:t>Preprocessing involves the process of </a:t>
            </a:r>
            <a:r>
              <a:rPr lang="en-US" dirty="0" smtClean="0">
                <a:solidFill>
                  <a:srgbClr val="FF0000"/>
                </a:solidFill>
              </a:rPr>
              <a:t>pre-curating the dataset before actual analysis</a:t>
            </a:r>
            <a:r>
              <a:rPr lang="en-US" dirty="0" smtClean="0"/>
              <a:t>. Common </a:t>
            </a:r>
            <a:r>
              <a:rPr lang="en-US" dirty="0" smtClean="0">
                <a:solidFill>
                  <a:srgbClr val="FF0000"/>
                </a:solidFill>
              </a:rPr>
              <a:t>tasks</a:t>
            </a:r>
            <a:r>
              <a:rPr lang="en-US" dirty="0" smtClean="0"/>
              <a:t> involve correctly </a:t>
            </a:r>
            <a:r>
              <a:rPr lang="en-US" dirty="0" smtClean="0">
                <a:solidFill>
                  <a:srgbClr val="FF0000"/>
                </a:solidFill>
              </a:rPr>
              <a:t>exporting the dataset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placing them under the right tables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structuring them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exporting them in the correct format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395" y="1078822"/>
            <a:ext cx="10515600" cy="66079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Application </a:t>
            </a:r>
            <a:r>
              <a:rPr lang="en-US" sz="2400" dirty="0">
                <a:solidFill>
                  <a:srgbClr val="7030A0"/>
                </a:solidFill>
              </a:rPr>
              <a:t>tracking the sleeping pattern of patients suffering from dementia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5638" y="3492380"/>
            <a:ext cx="3259238" cy="767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Dementia patient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17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169839" y="22107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several types of sensors' </a:t>
            </a:r>
            <a:r>
              <a:rPr lang="en-US" dirty="0">
                <a:solidFill>
                  <a:srgbClr val="FF0000"/>
                </a:solidFill>
              </a:rPr>
              <a:t>data </a:t>
            </a:r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21896" y="4384950"/>
            <a:ext cx="114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sleep data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454360" y="4802168"/>
            <a:ext cx="282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, heart rate from the patient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049283" y="3469521"/>
            <a:ext cx="2460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electro-dermal activities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483960" y="3156188"/>
            <a:ext cx="222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 activities pattern</a:t>
            </a:r>
            <a:endParaRPr lang="en-IN" dirty="0"/>
          </a:p>
        </p:txBody>
      </p:sp>
      <p:cxnSp>
        <p:nvCxnSpPr>
          <p:cNvPr id="11" name="Straight Arrow Connector 10"/>
          <p:cNvCxnSpPr>
            <a:endCxn id="9" idx="3"/>
          </p:cNvCxnSpPr>
          <p:nvPr/>
        </p:nvCxnSpPr>
        <p:spPr>
          <a:xfrm flipH="1" flipV="1">
            <a:off x="4707774" y="3340854"/>
            <a:ext cx="952246" cy="1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25701" y="4259484"/>
            <a:ext cx="995423" cy="3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</p:cNvCxnSpPr>
          <p:nvPr/>
        </p:nvCxnSpPr>
        <p:spPr>
          <a:xfrm>
            <a:off x="6565257" y="4259484"/>
            <a:ext cx="935138" cy="49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488820" y="3469521"/>
            <a:ext cx="706056" cy="7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5903089" y="2627990"/>
            <a:ext cx="122411" cy="554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44926" y="180459"/>
            <a:ext cx="197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86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395" y="1078822"/>
            <a:ext cx="10515600" cy="66079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Application </a:t>
            </a:r>
            <a:r>
              <a:rPr lang="en-US" sz="2400" dirty="0">
                <a:solidFill>
                  <a:srgbClr val="7030A0"/>
                </a:solidFill>
              </a:rPr>
              <a:t>tracking the sleeping pattern of patients suffering from dementia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565" y="3458312"/>
            <a:ext cx="3259238" cy="767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collection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18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61331" y="4272497"/>
            <a:ext cx="1678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sleep data</a:t>
            </a:r>
            <a:endParaRPr lang="en-IN" sz="2800" dirty="0"/>
          </a:p>
        </p:txBody>
      </p:sp>
      <p:sp>
        <p:nvSpPr>
          <p:cNvPr id="7" name="Rectangle 6"/>
          <p:cNvSpPr/>
          <p:nvPr/>
        </p:nvSpPr>
        <p:spPr>
          <a:xfrm>
            <a:off x="4993795" y="4689715"/>
            <a:ext cx="4192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heart rate from the patient</a:t>
            </a:r>
            <a:endParaRPr lang="en-IN" sz="2800" dirty="0"/>
          </a:p>
        </p:txBody>
      </p:sp>
      <p:sp>
        <p:nvSpPr>
          <p:cNvPr id="8" name="Rectangle 7"/>
          <p:cNvSpPr/>
          <p:nvPr/>
        </p:nvSpPr>
        <p:spPr>
          <a:xfrm>
            <a:off x="6588718" y="3357068"/>
            <a:ext cx="3718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electro-dermal activities</a:t>
            </a:r>
            <a:endParaRPr lang="en-IN" sz="2800" dirty="0"/>
          </a:p>
        </p:txBody>
      </p:sp>
      <p:sp>
        <p:nvSpPr>
          <p:cNvPr id="9" name="Rectangle 8"/>
          <p:cNvSpPr/>
          <p:nvPr/>
        </p:nvSpPr>
        <p:spPr>
          <a:xfrm>
            <a:off x="386788" y="2766217"/>
            <a:ext cx="3352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user activities pattern</a:t>
            </a:r>
            <a:endParaRPr lang="en-IN" sz="2800" dirty="0"/>
          </a:p>
        </p:txBody>
      </p:sp>
      <p:sp>
        <p:nvSpPr>
          <p:cNvPr id="19" name="Rectangle 18"/>
          <p:cNvSpPr/>
          <p:nvPr/>
        </p:nvSpPr>
        <p:spPr>
          <a:xfrm>
            <a:off x="744926" y="180459"/>
            <a:ext cx="3156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Data </a:t>
            </a:r>
            <a:r>
              <a:rPr lang="en-US" sz="3600" b="1" dirty="0" smtClean="0"/>
              <a:t>collection </a:t>
            </a:r>
            <a:endParaRPr lang="en-IN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55579" y="3235240"/>
            <a:ext cx="765799" cy="18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54985" y="4129139"/>
            <a:ext cx="509286" cy="35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264326" y="3973410"/>
            <a:ext cx="532436" cy="66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51405" y="3726400"/>
            <a:ext cx="682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69217" y="2268650"/>
            <a:ext cx="5603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several types of sensors' </a:t>
            </a:r>
            <a:r>
              <a:rPr lang="en-US" sz="2800" dirty="0">
                <a:solidFill>
                  <a:srgbClr val="FF0000"/>
                </a:solidFill>
              </a:rPr>
              <a:t>data storage</a:t>
            </a:r>
            <a:endParaRPr lang="en-IN" sz="2800" dirty="0"/>
          </a:p>
        </p:txBody>
      </p:sp>
      <p:cxnSp>
        <p:nvCxnSpPr>
          <p:cNvPr id="30" name="Straight Arrow Connector 29"/>
          <p:cNvCxnSpPr>
            <a:endCxn id="3" idx="0"/>
          </p:cNvCxnSpPr>
          <p:nvPr/>
        </p:nvCxnSpPr>
        <p:spPr>
          <a:xfrm flipH="1">
            <a:off x="5369184" y="2791989"/>
            <a:ext cx="425852" cy="66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6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356" y="936697"/>
            <a:ext cx="5959997" cy="803918"/>
          </a:xfrm>
        </p:spPr>
        <p:txBody>
          <a:bodyPr/>
          <a:lstStyle/>
          <a:p>
            <a:r>
              <a:rPr lang="en-US" dirty="0" smtClean="0"/>
              <a:t>Data processing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19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824" b="8657"/>
          <a:stretch/>
        </p:blipFill>
        <p:spPr>
          <a:xfrm>
            <a:off x="248855" y="2061315"/>
            <a:ext cx="6134583" cy="4343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612" t="23536" r="19214" b="9486"/>
          <a:stretch/>
        </p:blipFill>
        <p:spPr>
          <a:xfrm>
            <a:off x="6848354" y="1793644"/>
            <a:ext cx="4795778" cy="429503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274196" y="79750"/>
            <a:ext cx="1931044" cy="803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</a:t>
            </a:r>
            <a:endParaRPr lang="en-IN" dirty="0"/>
          </a:p>
        </p:txBody>
      </p:sp>
      <p:sp>
        <p:nvSpPr>
          <p:cNvPr id="8" name="Down Arrow 7"/>
          <p:cNvSpPr/>
          <p:nvPr/>
        </p:nvSpPr>
        <p:spPr>
          <a:xfrm>
            <a:off x="5741043" y="786651"/>
            <a:ext cx="266218" cy="358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5567423" y="1619513"/>
            <a:ext cx="1632030" cy="348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514600" y="6404624"/>
            <a:ext cx="771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tables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structuring them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exporting them in the correct format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8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2" y="555585"/>
            <a:ext cx="11052858" cy="562137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Vision</a:t>
            </a:r>
          </a:p>
          <a:p>
            <a:pPr lvl="1" algn="just"/>
            <a:r>
              <a:rPr lang="en-US" dirty="0"/>
              <a:t>To impart </a:t>
            </a:r>
            <a:r>
              <a:rPr lang="en-US" dirty="0">
                <a:solidFill>
                  <a:srgbClr val="FF0000"/>
                </a:solidFill>
              </a:rPr>
              <a:t>international quality education</a:t>
            </a:r>
            <a:r>
              <a:rPr lang="en-US" dirty="0"/>
              <a:t>, promote </a:t>
            </a:r>
            <a:r>
              <a:rPr lang="en-US" dirty="0">
                <a:solidFill>
                  <a:srgbClr val="FF0000"/>
                </a:solidFill>
              </a:rPr>
              <a:t>collaborative research </a:t>
            </a:r>
            <a:r>
              <a:rPr lang="en-US" dirty="0"/>
              <a:t>and graduate </a:t>
            </a:r>
            <a:r>
              <a:rPr lang="en-US" dirty="0">
                <a:solidFill>
                  <a:srgbClr val="FF0000"/>
                </a:solidFill>
              </a:rPr>
              <a:t>industry-ready engineers </a:t>
            </a:r>
            <a:r>
              <a:rPr lang="en-US" dirty="0"/>
              <a:t>in the domain of Artificial Intelligence and Data Science to serve the society.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Mission</a:t>
            </a:r>
          </a:p>
          <a:p>
            <a:pPr lvl="1" algn="just"/>
            <a:r>
              <a:rPr lang="en-US" dirty="0"/>
              <a:t>Excel in </a:t>
            </a:r>
            <a:r>
              <a:rPr lang="en-US" dirty="0">
                <a:solidFill>
                  <a:srgbClr val="FF0000"/>
                </a:solidFill>
              </a:rPr>
              <a:t>Teaching-Learning process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collaborative Research </a:t>
            </a:r>
            <a:r>
              <a:rPr lang="en-US" dirty="0"/>
              <a:t>by the use of modern infrastructure and innovative components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Establish an Artificial Intelligence and Data Science based </a:t>
            </a:r>
            <a:r>
              <a:rPr lang="en-US" dirty="0" err="1">
                <a:solidFill>
                  <a:srgbClr val="FF0000"/>
                </a:solidFill>
              </a:rPr>
              <a:t>centre</a:t>
            </a:r>
            <a:r>
              <a:rPr lang="en-US" dirty="0">
                <a:solidFill>
                  <a:srgbClr val="FF0000"/>
                </a:solidFill>
              </a:rPr>
              <a:t> of excellence </a:t>
            </a:r>
            <a:r>
              <a:rPr lang="en-US" dirty="0"/>
              <a:t>to prepare professional technocrats for solving </a:t>
            </a:r>
            <a:r>
              <a:rPr lang="en-US" dirty="0">
                <a:solidFill>
                  <a:srgbClr val="FF0000"/>
                </a:solidFill>
              </a:rPr>
              <a:t>interdisciplinary industry problems </a:t>
            </a:r>
            <a:r>
              <a:rPr lang="en-US" dirty="0"/>
              <a:t>in various </a:t>
            </a:r>
            <a:r>
              <a:rPr lang="en-US" dirty="0" smtClean="0"/>
              <a:t>applications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Motivate students to </a:t>
            </a:r>
            <a:r>
              <a:rPr lang="en-US" dirty="0">
                <a:solidFill>
                  <a:srgbClr val="FF0000"/>
                </a:solidFill>
              </a:rPr>
              <a:t>emerge as entrepreneurs with leadership qualities </a:t>
            </a:r>
            <a:r>
              <a:rPr lang="en-US" dirty="0"/>
              <a:t>in a societal centric </a:t>
            </a:r>
            <a:r>
              <a:rPr lang="en-US" dirty="0" err="1"/>
              <a:t>programme</a:t>
            </a:r>
            <a:r>
              <a:rPr lang="en-US" dirty="0"/>
              <a:t> to fulfil Industry and community needs with ethical standards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9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27770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 smtClean="0"/>
              <a:t>Data cleaning: </a:t>
            </a:r>
          </a:p>
          <a:p>
            <a:pPr lvl="1" algn="just"/>
            <a:r>
              <a:rPr lang="en-US" dirty="0" smtClean="0"/>
              <a:t>Preprocessed data is still not ready for detailed analysis. It must be correctly transformed for an i</a:t>
            </a:r>
            <a:r>
              <a:rPr lang="en-US" dirty="0" smtClean="0">
                <a:solidFill>
                  <a:srgbClr val="FF0000"/>
                </a:solidFill>
              </a:rPr>
              <a:t>ncompleteness check, duplicates check, error check, and missing value check</a:t>
            </a:r>
            <a:r>
              <a:rPr lang="en-US" dirty="0" smtClean="0"/>
              <a:t>. These tasks are performed in the data cleaning stage, which involves responsibilities such as </a:t>
            </a:r>
            <a:r>
              <a:rPr lang="en-US" dirty="0" smtClean="0">
                <a:solidFill>
                  <a:srgbClr val="FF0000"/>
                </a:solidFill>
              </a:rPr>
              <a:t>matching the correct record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finding in accuracies </a:t>
            </a:r>
            <a:r>
              <a:rPr lang="en-US" dirty="0" smtClean="0"/>
              <a:t>in the dataset, </a:t>
            </a:r>
            <a:r>
              <a:rPr lang="en-US" dirty="0" smtClean="0">
                <a:solidFill>
                  <a:srgbClr val="FF0000"/>
                </a:solidFill>
              </a:rPr>
              <a:t>understanding the overall data quality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removing duplicate items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filling in the missing values</a:t>
            </a:r>
            <a:r>
              <a:rPr lang="en-US" dirty="0" smtClean="0"/>
              <a:t>. An example of data cleaning technique would be using outlier detection methods for quantitative data cleaning. </a:t>
            </a:r>
          </a:p>
          <a:p>
            <a:pPr algn="just"/>
            <a:r>
              <a:rPr lang="en-US" b="1" dirty="0" smtClean="0"/>
              <a:t>Modeling and algorithm: </a:t>
            </a:r>
          </a:p>
          <a:p>
            <a:pPr lvl="1" algn="just"/>
            <a:r>
              <a:rPr lang="en-US" dirty="0" smtClean="0"/>
              <a:t>From a data science perspective, generalized </a:t>
            </a:r>
            <a:r>
              <a:rPr lang="en-US" dirty="0" smtClean="0">
                <a:solidFill>
                  <a:srgbClr val="FF0000"/>
                </a:solidFill>
              </a:rPr>
              <a:t>models or mathematical formulas </a:t>
            </a:r>
            <a:r>
              <a:rPr lang="en-US" dirty="0" smtClean="0"/>
              <a:t>can represent relationships among different variables such as correlation. </a:t>
            </a:r>
          </a:p>
          <a:p>
            <a:pPr lvl="1" algn="just"/>
            <a:r>
              <a:rPr lang="en-US" dirty="0" smtClean="0"/>
              <a:t>These </a:t>
            </a:r>
            <a:r>
              <a:rPr lang="en-US" dirty="0" smtClean="0">
                <a:solidFill>
                  <a:srgbClr val="FF0000"/>
                </a:solidFill>
              </a:rPr>
              <a:t>models or equations </a:t>
            </a:r>
            <a:r>
              <a:rPr lang="en-US" dirty="0" smtClean="0"/>
              <a:t>involve one or more variables that depend on other variables to cause  an  event. </a:t>
            </a:r>
          </a:p>
          <a:p>
            <a:pPr lvl="1" algn="just"/>
            <a:r>
              <a:rPr lang="en-US" dirty="0" smtClean="0"/>
              <a:t>For example, when buying, say, pens, </a:t>
            </a:r>
          </a:p>
          <a:p>
            <a:pPr lvl="2" algn="just"/>
            <a:r>
              <a:rPr lang="en-US" dirty="0" smtClean="0"/>
              <a:t>the total price of pens(Total) = price for one pen(</a:t>
            </a:r>
            <a:r>
              <a:rPr lang="en-US" dirty="0" err="1" smtClean="0"/>
              <a:t>UnitPrice</a:t>
            </a:r>
            <a:r>
              <a:rPr lang="en-US" dirty="0" smtClean="0"/>
              <a:t>) * the number of pens bought (Quantity).  </a:t>
            </a:r>
          </a:p>
          <a:p>
            <a:pPr lvl="2" algn="just"/>
            <a:r>
              <a:rPr lang="en-US" dirty="0" smtClean="0"/>
              <a:t>Hence, our model would be </a:t>
            </a:r>
            <a:r>
              <a:rPr lang="en-US" dirty="0" smtClean="0">
                <a:solidFill>
                  <a:srgbClr val="FF0000"/>
                </a:solidFill>
              </a:rPr>
              <a:t>Total = </a:t>
            </a:r>
            <a:r>
              <a:rPr lang="en-US" dirty="0" err="1" smtClean="0">
                <a:solidFill>
                  <a:srgbClr val="FF0000"/>
                </a:solidFill>
              </a:rPr>
              <a:t>UnitPrice</a:t>
            </a:r>
            <a:r>
              <a:rPr lang="en-US" dirty="0" smtClean="0">
                <a:solidFill>
                  <a:srgbClr val="FF0000"/>
                </a:solidFill>
              </a:rPr>
              <a:t> * Quantity</a:t>
            </a:r>
            <a:r>
              <a:rPr lang="en-US" dirty="0" smtClean="0"/>
              <a:t>. </a:t>
            </a:r>
          </a:p>
          <a:p>
            <a:pPr lvl="2" algn="just"/>
            <a:r>
              <a:rPr lang="en-US" dirty="0" smtClean="0"/>
              <a:t>Here, the  </a:t>
            </a:r>
            <a:r>
              <a:rPr lang="en-US" dirty="0" smtClean="0">
                <a:solidFill>
                  <a:srgbClr val="FF0000"/>
                </a:solidFill>
              </a:rPr>
              <a:t>total price is dependent on the unit price</a:t>
            </a:r>
            <a:r>
              <a:rPr lang="en-US" dirty="0" smtClean="0"/>
              <a:t>. and the </a:t>
            </a:r>
            <a:r>
              <a:rPr lang="en-US" dirty="0" smtClean="0">
                <a:solidFill>
                  <a:srgbClr val="FF0000"/>
                </a:solidFill>
              </a:rPr>
              <a:t>unit price </a:t>
            </a:r>
            <a:r>
              <a:rPr lang="en-US" dirty="0" smtClean="0"/>
              <a:t>is referred to as an </a:t>
            </a:r>
            <a:r>
              <a:rPr lang="en-US" dirty="0" smtClean="0">
                <a:solidFill>
                  <a:srgbClr val="FF0000"/>
                </a:solidFill>
              </a:rPr>
              <a:t>independent variable</a:t>
            </a:r>
            <a:r>
              <a:rPr lang="en-US" dirty="0" smtClean="0"/>
              <a:t>. </a:t>
            </a:r>
          </a:p>
          <a:p>
            <a:pPr lvl="2" algn="just"/>
            <a:r>
              <a:rPr lang="en-US" dirty="0" smtClean="0"/>
              <a:t>In general, a model </a:t>
            </a:r>
            <a:r>
              <a:rPr lang="en-US" dirty="0" smtClean="0">
                <a:solidFill>
                  <a:srgbClr val="FF0000"/>
                </a:solidFill>
              </a:rPr>
              <a:t>always describes the relationship between independent and  dependent variabl</a:t>
            </a:r>
            <a:r>
              <a:rPr lang="en-US" dirty="0" smtClean="0"/>
              <a:t>es. </a:t>
            </a:r>
          </a:p>
          <a:p>
            <a:pPr lvl="1" algn="just"/>
            <a:r>
              <a:rPr lang="en-US" b="1" dirty="0" smtClean="0"/>
              <a:t>Inferential statistics </a:t>
            </a:r>
            <a:r>
              <a:rPr lang="en-US" dirty="0" smtClean="0"/>
              <a:t>deals with quantifying relationships between </a:t>
            </a:r>
            <a:r>
              <a:rPr lang="en-US" dirty="0" smtClean="0">
                <a:solidFill>
                  <a:srgbClr val="FF0000"/>
                </a:solidFill>
              </a:rPr>
              <a:t>particular variables</a:t>
            </a:r>
            <a:r>
              <a:rPr lang="en-US" dirty="0" smtClean="0"/>
              <a:t>. </a:t>
            </a:r>
          </a:p>
          <a:p>
            <a:pPr lvl="2" algn="just"/>
            <a:r>
              <a:rPr lang="en-US" dirty="0" smtClean="0"/>
              <a:t>The Judd model for describing the relationship between </a:t>
            </a:r>
            <a:r>
              <a:rPr lang="en-US" dirty="0" smtClean="0">
                <a:solidFill>
                  <a:srgbClr val="FF0000"/>
                </a:solidFill>
              </a:rPr>
              <a:t>data, model, and error </a:t>
            </a:r>
            <a:r>
              <a:rPr lang="en-US" dirty="0" smtClean="0"/>
              <a:t>still holds true: Data = Model + Error.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957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2906"/>
            <a:ext cx="10515600" cy="5673444"/>
          </a:xfrm>
        </p:spPr>
        <p:txBody>
          <a:bodyPr/>
          <a:lstStyle/>
          <a:p>
            <a:pPr algn="just"/>
            <a:r>
              <a:rPr lang="en-US" dirty="0" smtClean="0"/>
              <a:t>Data Product: </a:t>
            </a:r>
          </a:p>
          <a:p>
            <a:pPr lvl="1" algn="just"/>
            <a:r>
              <a:rPr lang="en-US" dirty="0" smtClean="0"/>
              <a:t>Any computer software that uses data as inputs, produces outputs, and provides feedback based on the output to control the environment is referred to as a </a:t>
            </a:r>
            <a:r>
              <a:rPr lang="en-US" dirty="0" smtClean="0">
                <a:solidFill>
                  <a:srgbClr val="FF0000"/>
                </a:solidFill>
              </a:rPr>
              <a:t>data product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 smtClean="0"/>
              <a:t>A data product is generally based on a model developed during data analysis, for example, </a:t>
            </a:r>
            <a:r>
              <a:rPr lang="en-US" dirty="0" smtClean="0">
                <a:solidFill>
                  <a:srgbClr val="FF0000"/>
                </a:solidFill>
              </a:rPr>
              <a:t>a recommendation model </a:t>
            </a:r>
            <a:r>
              <a:rPr lang="en-US" dirty="0" smtClean="0"/>
              <a:t>that inputs user purchase history and recommends a related item that the user is highly likely to buy. </a:t>
            </a:r>
          </a:p>
          <a:p>
            <a:pPr algn="just"/>
            <a:r>
              <a:rPr lang="en-US" dirty="0" smtClean="0"/>
              <a:t>Communication: </a:t>
            </a:r>
          </a:p>
          <a:p>
            <a:pPr lvl="1" algn="just"/>
            <a:r>
              <a:rPr lang="en-US" dirty="0" smtClean="0"/>
              <a:t>This stage deals with </a:t>
            </a:r>
            <a:r>
              <a:rPr lang="en-US" dirty="0" smtClean="0">
                <a:solidFill>
                  <a:srgbClr val="FF0000"/>
                </a:solidFill>
              </a:rPr>
              <a:t>disseminating the results to end stakeholders </a:t>
            </a:r>
            <a:r>
              <a:rPr lang="en-US" dirty="0" smtClean="0"/>
              <a:t>to use the result for business intelligence. One of the most notable steps in this stage is </a:t>
            </a:r>
            <a:r>
              <a:rPr lang="en-US" b="1" dirty="0" smtClean="0"/>
              <a:t>data visualization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 smtClean="0"/>
              <a:t>Visualization </a:t>
            </a:r>
            <a:r>
              <a:rPr lang="en-US" dirty="0" smtClean="0">
                <a:solidFill>
                  <a:srgbClr val="FF0000"/>
                </a:solidFill>
              </a:rPr>
              <a:t>deals with information relay techniques </a:t>
            </a:r>
            <a:r>
              <a:rPr lang="en-US" dirty="0" smtClean="0"/>
              <a:t>such as </a:t>
            </a:r>
            <a:r>
              <a:rPr lang="en-US" dirty="0" smtClean="0">
                <a:solidFill>
                  <a:srgbClr val="FF0000"/>
                </a:solidFill>
              </a:rPr>
              <a:t>tables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charts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summary diagrams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bar charts </a:t>
            </a:r>
            <a:r>
              <a:rPr lang="en-US" dirty="0" smtClean="0"/>
              <a:t>to show the analyzed result.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825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Product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22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759610" y="2677174"/>
            <a:ext cx="251344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 smtClean="0"/>
              <a:t>Software/AI/ML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2007220" y="2677174"/>
            <a:ext cx="109517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/>
              <a:t>inputs</a:t>
            </a:r>
            <a:endParaRPr lang="en-IN" sz="2800" dirty="0"/>
          </a:p>
        </p:txBody>
      </p:sp>
      <p:sp>
        <p:nvSpPr>
          <p:cNvPr id="7" name="Right Arrow 6"/>
          <p:cNvSpPr/>
          <p:nvPr/>
        </p:nvSpPr>
        <p:spPr>
          <a:xfrm>
            <a:off x="3379808" y="2939970"/>
            <a:ext cx="277792" cy="231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8" name="Rounded Rectangle 7"/>
          <p:cNvSpPr/>
          <p:nvPr/>
        </p:nvSpPr>
        <p:spPr>
          <a:xfrm>
            <a:off x="7134048" y="2384385"/>
            <a:ext cx="1511372" cy="1226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Output</a:t>
            </a:r>
            <a:endParaRPr lang="en-IN" sz="2800" dirty="0"/>
          </a:p>
        </p:txBody>
      </p:sp>
      <p:sp>
        <p:nvSpPr>
          <p:cNvPr id="9" name="Right Arrow 8"/>
          <p:cNvSpPr/>
          <p:nvPr/>
        </p:nvSpPr>
        <p:spPr>
          <a:xfrm>
            <a:off x="6710285" y="2939970"/>
            <a:ext cx="269249" cy="231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0" name="Rectangle 9"/>
          <p:cNvSpPr/>
          <p:nvPr/>
        </p:nvSpPr>
        <p:spPr>
          <a:xfrm>
            <a:off x="9375494" y="1898248"/>
            <a:ext cx="2372810" cy="2916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Environment</a:t>
            </a:r>
            <a:endParaRPr lang="en-IN" sz="2800" dirty="0"/>
          </a:p>
        </p:txBody>
      </p:sp>
      <p:sp>
        <p:nvSpPr>
          <p:cNvPr id="11" name="Right Arrow 10"/>
          <p:cNvSpPr/>
          <p:nvPr/>
        </p:nvSpPr>
        <p:spPr>
          <a:xfrm>
            <a:off x="8799934" y="2766349"/>
            <a:ext cx="529261" cy="312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753588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162"/>
            <a:ext cx="10515600" cy="688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112" t="17726" r="34468" b="34527"/>
          <a:stretch/>
        </p:blipFill>
        <p:spPr>
          <a:xfrm>
            <a:off x="1201837" y="1295149"/>
            <a:ext cx="7617107" cy="50612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37921" y="3149121"/>
            <a:ext cx="31608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data visualization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06234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1383" y="369862"/>
            <a:ext cx="4360817" cy="5746140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 0   </a:t>
            </a:r>
            <a:r>
              <a:rPr lang="en-IN" dirty="0" err="1" smtClean="0"/>
              <a:t>work_year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 1   </a:t>
            </a:r>
            <a:r>
              <a:rPr lang="en-IN" dirty="0" err="1" smtClean="0"/>
              <a:t>experience_level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 2   </a:t>
            </a:r>
            <a:r>
              <a:rPr lang="en-IN" dirty="0" err="1" smtClean="0"/>
              <a:t>employment_type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 3   </a:t>
            </a:r>
            <a:r>
              <a:rPr lang="en-IN" dirty="0" err="1" smtClean="0"/>
              <a:t>job_title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 4   </a:t>
            </a:r>
            <a:r>
              <a:rPr lang="en-IN" dirty="0" smtClean="0"/>
              <a:t>salary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 5   </a:t>
            </a:r>
            <a:r>
              <a:rPr lang="en-IN" dirty="0" err="1" smtClean="0"/>
              <a:t>salary_currency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 6   </a:t>
            </a:r>
            <a:r>
              <a:rPr lang="en-IN" dirty="0" err="1" smtClean="0"/>
              <a:t>salary_in_usd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 7   </a:t>
            </a:r>
            <a:r>
              <a:rPr lang="en-IN" dirty="0" err="1" smtClean="0"/>
              <a:t>employee_residence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 8   </a:t>
            </a:r>
            <a:r>
              <a:rPr lang="en-IN" dirty="0" err="1" smtClean="0"/>
              <a:t>remote_ratio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 9   </a:t>
            </a:r>
            <a:r>
              <a:rPr lang="en-IN" dirty="0" err="1" smtClean="0"/>
              <a:t>company_location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 10  </a:t>
            </a:r>
            <a:r>
              <a:rPr lang="en-IN" dirty="0" err="1" smtClean="0"/>
              <a:t>company_size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24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348832" y="657245"/>
            <a:ext cx="3735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Dataset</a:t>
            </a:r>
            <a:endParaRPr lang="en-IN" sz="2800" b="1" dirty="0" smtClean="0"/>
          </a:p>
          <a:p>
            <a:pPr algn="just"/>
            <a:endParaRPr lang="en-IN" sz="2800" b="1" dirty="0"/>
          </a:p>
          <a:p>
            <a:pPr algn="just"/>
            <a:r>
              <a:rPr lang="en-IN" sz="2800" b="1" dirty="0" smtClean="0"/>
              <a:t>DataScience_salary.csv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706174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030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correlation  between </a:t>
            </a:r>
            <a:r>
              <a:rPr lang="en-US" dirty="0" smtClean="0"/>
              <a:t>columns</a:t>
            </a:r>
          </a:p>
          <a:p>
            <a:r>
              <a:rPr lang="en-US" dirty="0"/>
              <a:t> Where the most of the company located ? </a:t>
            </a:r>
          </a:p>
          <a:p>
            <a:r>
              <a:rPr lang="en-US" dirty="0"/>
              <a:t>Find the </a:t>
            </a:r>
            <a:r>
              <a:rPr lang="en-US" dirty="0" smtClean="0"/>
              <a:t>number</a:t>
            </a:r>
            <a:r>
              <a:rPr lang="en-US" dirty="0"/>
              <a:t> of company based on the size.</a:t>
            </a:r>
          </a:p>
          <a:p>
            <a:r>
              <a:rPr lang="en-US" dirty="0"/>
              <a:t> Find the most job title  worked in the </a:t>
            </a:r>
            <a:r>
              <a:rPr lang="en-US" dirty="0" smtClean="0"/>
              <a:t>company</a:t>
            </a:r>
          </a:p>
          <a:p>
            <a:r>
              <a:rPr lang="en-US" dirty="0"/>
              <a:t>find the most of the working professional residence in the country</a:t>
            </a:r>
          </a:p>
          <a:p>
            <a:r>
              <a:rPr lang="en-US" dirty="0"/>
              <a:t>find the no of data science jobs in the year</a:t>
            </a:r>
          </a:p>
          <a:p>
            <a:r>
              <a:rPr lang="en-US" dirty="0"/>
              <a:t>find the percentage of data science jobs in the year </a:t>
            </a:r>
          </a:p>
          <a:p>
            <a:r>
              <a:rPr lang="en-US" dirty="0"/>
              <a:t>find the most </a:t>
            </a:r>
            <a:r>
              <a:rPr lang="en-US" dirty="0" smtClean="0"/>
              <a:t>experience</a:t>
            </a:r>
            <a:r>
              <a:rPr lang="en-US" dirty="0"/>
              <a:t> level in the data science company</a:t>
            </a:r>
          </a:p>
          <a:p>
            <a:r>
              <a:rPr lang="en-US" dirty="0"/>
              <a:t>Find the most </a:t>
            </a:r>
            <a:r>
              <a:rPr lang="en-US" dirty="0" smtClean="0"/>
              <a:t>employee</a:t>
            </a:r>
            <a:r>
              <a:rPr lang="en-US" dirty="0"/>
              <a:t> type in the data science </a:t>
            </a:r>
            <a:r>
              <a:rPr lang="en-US" dirty="0" smtClean="0"/>
              <a:t>jobs</a:t>
            </a:r>
          </a:p>
          <a:p>
            <a:r>
              <a:rPr lang="en-US" dirty="0"/>
              <a:t>How Many </a:t>
            </a:r>
            <a:r>
              <a:rPr lang="en-US" dirty="0" smtClean="0"/>
              <a:t>Employees</a:t>
            </a:r>
            <a:r>
              <a:rPr lang="en-US" dirty="0"/>
              <a:t> are working in there own Country?</a:t>
            </a:r>
          </a:p>
          <a:p>
            <a:r>
              <a:rPr lang="en-US" dirty="0"/>
              <a:t>How has the average salary of data science jobs change over time</a:t>
            </a:r>
            <a:r>
              <a:rPr lang="en-US" dirty="0" smtClean="0"/>
              <a:t>?</a:t>
            </a:r>
          </a:p>
          <a:p>
            <a:r>
              <a:rPr lang="en-US" dirty="0"/>
              <a:t>Which  Employees are Earning higher salary ?</a:t>
            </a:r>
          </a:p>
          <a:p>
            <a:r>
              <a:rPr lang="en-US" dirty="0"/>
              <a:t>Which  Level job have high salary </a:t>
            </a:r>
            <a:r>
              <a:rPr lang="en-US" dirty="0" smtClean="0"/>
              <a:t>?</a:t>
            </a:r>
          </a:p>
          <a:p>
            <a:r>
              <a:rPr lang="en-US" dirty="0"/>
              <a:t>Which types of companies have highest Average salary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3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5033"/>
            <a:ext cx="10515600" cy="555193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Program Specific Outcomes (PSOs)</a:t>
            </a:r>
          </a:p>
          <a:p>
            <a:pPr marL="0" indent="0" algn="just">
              <a:buNone/>
            </a:pPr>
            <a:r>
              <a:rPr lang="en-US" dirty="0"/>
              <a:t>After successful completion of the degree, the students will be able to: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PSO </a:t>
            </a:r>
            <a:r>
              <a:rPr lang="en-US" dirty="0"/>
              <a:t>1: To </a:t>
            </a:r>
            <a:r>
              <a:rPr lang="en-US" dirty="0">
                <a:solidFill>
                  <a:srgbClr val="FF0000"/>
                </a:solidFill>
              </a:rPr>
              <a:t>apply analytic technologies </a:t>
            </a:r>
            <a:r>
              <a:rPr lang="en-US" dirty="0"/>
              <a:t>to arrive at actionable </a:t>
            </a:r>
            <a:r>
              <a:rPr lang="en-US" dirty="0">
                <a:solidFill>
                  <a:srgbClr val="FF0000"/>
                </a:solidFill>
              </a:rPr>
              <a:t>foresight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Insight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hindsight</a:t>
            </a:r>
            <a:r>
              <a:rPr lang="en-US" dirty="0"/>
              <a:t> from data for solving business and engineering problems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PSO </a:t>
            </a:r>
            <a:r>
              <a:rPr lang="en-US" dirty="0"/>
              <a:t>2: To </a:t>
            </a:r>
            <a:r>
              <a:rPr lang="en-US" dirty="0">
                <a:solidFill>
                  <a:srgbClr val="FF0000"/>
                </a:solidFill>
              </a:rPr>
              <a:t>create, and apply the techniques of AI and Data Science </a:t>
            </a:r>
            <a:r>
              <a:rPr lang="en-US" dirty="0"/>
              <a:t>to forecast </a:t>
            </a:r>
            <a:r>
              <a:rPr lang="en-US" dirty="0">
                <a:solidFill>
                  <a:srgbClr val="FF0000"/>
                </a:solidFill>
              </a:rPr>
              <a:t>future events </a:t>
            </a:r>
            <a:r>
              <a:rPr lang="en-US" dirty="0"/>
              <a:t>in the domain of Healthcare, Education, and Agriculture, Manufacturing, Automation, Robotics, Transport, </a:t>
            </a:r>
            <a:r>
              <a:rPr lang="en-US" dirty="0" err="1"/>
              <a:t>etc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PSO </a:t>
            </a:r>
            <a:r>
              <a:rPr lang="en-US" dirty="0"/>
              <a:t>3: To </a:t>
            </a:r>
            <a:r>
              <a:rPr lang="en-US" dirty="0">
                <a:solidFill>
                  <a:srgbClr val="FF0000"/>
                </a:solidFill>
              </a:rPr>
              <a:t>enrich the critical thinking skills in emerging technologies </a:t>
            </a:r>
            <a:r>
              <a:rPr lang="en-US" dirty="0"/>
              <a:t>such as Hybrid Mobile application development, cloud technology stack, and cyber-physical systems with mathematical aid to foresee the research findings and provide the solutions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40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1413"/>
            <a:ext cx="10515600" cy="572555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Program Educational Objectives (PEOs)</a:t>
            </a:r>
          </a:p>
          <a:p>
            <a:pPr marL="0" indent="0" algn="just">
              <a:buNone/>
            </a:pPr>
            <a:r>
              <a:rPr lang="en-US" dirty="0"/>
              <a:t>After successful completion of the degree, the students will be able to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PEO </a:t>
            </a:r>
            <a:r>
              <a:rPr lang="en-US" dirty="0"/>
              <a:t>1. Apply Artificial Intelligence and Data Science techniques with </a:t>
            </a:r>
            <a:r>
              <a:rPr lang="en-US" dirty="0">
                <a:solidFill>
                  <a:srgbClr val="FF0000"/>
                </a:solidFill>
              </a:rPr>
              <a:t>industrial standards and pioneering research </a:t>
            </a:r>
            <a:r>
              <a:rPr lang="en-US" dirty="0"/>
              <a:t>to solve social and environment-related problems for </a:t>
            </a:r>
            <a:r>
              <a:rPr lang="en-US" dirty="0">
                <a:solidFill>
                  <a:srgbClr val="FF0000"/>
                </a:solidFill>
              </a:rPr>
              <a:t>making a sustainable ecosystems</a:t>
            </a:r>
            <a:r>
              <a:rPr lang="en-US" dirty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PEO </a:t>
            </a:r>
            <a:r>
              <a:rPr lang="en-US" dirty="0"/>
              <a:t>2. Excel with </a:t>
            </a:r>
            <a:r>
              <a:rPr lang="en-US" dirty="0">
                <a:solidFill>
                  <a:srgbClr val="FF0000"/>
                </a:solidFill>
              </a:rPr>
              <a:t>professional skills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fundamental knowledge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advanced futuristic technologies </a:t>
            </a:r>
            <a:r>
              <a:rPr lang="en-US" dirty="0"/>
              <a:t>to become </a:t>
            </a:r>
            <a:r>
              <a:rPr lang="en-US" dirty="0">
                <a:solidFill>
                  <a:srgbClr val="FF0000"/>
                </a:solidFill>
              </a:rPr>
              <a:t>Data Scientists</a:t>
            </a:r>
            <a:r>
              <a:rPr lang="en-US" dirty="0"/>
              <a:t>, Data </a:t>
            </a:r>
            <a:r>
              <a:rPr lang="en-US" dirty="0">
                <a:solidFill>
                  <a:srgbClr val="FF0000"/>
                </a:solidFill>
              </a:rPr>
              <a:t>Analyst Managers</a:t>
            </a:r>
            <a:r>
              <a:rPr lang="en-US" dirty="0"/>
              <a:t>, Data Science </a:t>
            </a:r>
            <a:r>
              <a:rPr lang="en-US" dirty="0" smtClean="0"/>
              <a:t>leaders, </a:t>
            </a:r>
            <a:r>
              <a:rPr lang="en-US" dirty="0">
                <a:solidFill>
                  <a:srgbClr val="FF0000"/>
                </a:solidFill>
              </a:rPr>
              <a:t>AI Research Scientists</a:t>
            </a:r>
            <a:r>
              <a:rPr lang="en-US" dirty="0"/>
              <a:t>, or Entrepreneurs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01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AD3301 DATA EXPLORATION AND VISUALIZATION</a:t>
            </a:r>
            <a:br>
              <a:rPr lang="en-US" dirty="0" smtClean="0"/>
            </a:br>
            <a:r>
              <a:rPr lang="en-US" dirty="0" smtClean="0"/>
              <a:t>3 0 2 4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OBJECTIVES:</a:t>
            </a:r>
          </a:p>
          <a:p>
            <a:r>
              <a:rPr lang="en-US" dirty="0" smtClean="0"/>
              <a:t> To outline an overview of exploratory data analysis.</a:t>
            </a:r>
          </a:p>
          <a:p>
            <a:r>
              <a:rPr lang="en-US" dirty="0" smtClean="0"/>
              <a:t> To implement data visualization using </a:t>
            </a:r>
            <a:r>
              <a:rPr lang="en-US" dirty="0" err="1" smtClean="0"/>
              <a:t>Matplotlib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To perform univariate data exploration and analysis.</a:t>
            </a:r>
          </a:p>
          <a:p>
            <a:r>
              <a:rPr lang="en-US" dirty="0" smtClean="0"/>
              <a:t> To apply bivariate data exploration and analysis.</a:t>
            </a:r>
          </a:p>
          <a:p>
            <a:r>
              <a:rPr lang="en-US" dirty="0" smtClean="0"/>
              <a:t>To use Data exploration and visualization techniques for multivariate and time series data.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42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576372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b="1" dirty="0" smtClean="0"/>
              <a:t>UNIT I EXPLORATORY DATA ANALYSIS </a:t>
            </a:r>
            <a:r>
              <a:rPr lang="en-IN" dirty="0" smtClean="0"/>
              <a:t>				9</a:t>
            </a:r>
          </a:p>
          <a:p>
            <a:pPr marL="0" indent="0" algn="just">
              <a:buNone/>
            </a:pPr>
            <a:r>
              <a:rPr lang="en-IN" dirty="0" smtClean="0"/>
              <a:t>EDA fundamentals – Understanding data science – Significance of EDA – Making sense of data – Comparing EDA with classical and Bayesian analysis – Software tools for EDA - Visual Aids for EDA- Data transformation techniques-merging database, reshaping and pivoting, Transformation techniques - Grouping Datasets - data aggregation – Pivot tables and cross-tabulations.</a:t>
            </a:r>
          </a:p>
          <a:p>
            <a:pPr marL="0" indent="0" algn="just">
              <a:buNone/>
            </a:pPr>
            <a:r>
              <a:rPr lang="en-IN" b="1" dirty="0" smtClean="0"/>
              <a:t>UNIT II VISUALIZING USING MATPLOTLIB </a:t>
            </a:r>
            <a:r>
              <a:rPr lang="en-IN" dirty="0" smtClean="0"/>
              <a:t>				9</a:t>
            </a:r>
          </a:p>
          <a:p>
            <a:pPr marL="0" indent="0" algn="just">
              <a:buNone/>
            </a:pPr>
            <a:r>
              <a:rPr lang="en-IN" dirty="0" smtClean="0"/>
              <a:t>Importing </a:t>
            </a:r>
            <a:r>
              <a:rPr lang="en-IN" dirty="0" err="1" smtClean="0"/>
              <a:t>Matplotlib</a:t>
            </a:r>
            <a:r>
              <a:rPr lang="en-IN" dirty="0" smtClean="0"/>
              <a:t> – Simple line plots – Simple scatter plots – visualizing errors – density and  contour plots – Histograms – legends – </a:t>
            </a:r>
            <a:r>
              <a:rPr lang="en-IN" dirty="0" err="1" smtClean="0"/>
              <a:t>colors</a:t>
            </a:r>
            <a:r>
              <a:rPr lang="en-IN" dirty="0" smtClean="0"/>
              <a:t> – subplots – text and annotation – customization – three dimensional plotting - Geographic Data with </a:t>
            </a:r>
            <a:r>
              <a:rPr lang="en-IN" dirty="0" err="1" smtClean="0"/>
              <a:t>Basemap</a:t>
            </a:r>
            <a:r>
              <a:rPr lang="en-IN" dirty="0" smtClean="0"/>
              <a:t> - Visualization with </a:t>
            </a:r>
            <a:r>
              <a:rPr lang="en-IN" dirty="0" err="1" smtClean="0"/>
              <a:t>Seaborn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b="1" dirty="0" smtClean="0"/>
              <a:t>UNIT III UNIVARIATE ANALYSIS </a:t>
            </a:r>
            <a:r>
              <a:rPr lang="en-IN" dirty="0" smtClean="0"/>
              <a:t>					9</a:t>
            </a:r>
          </a:p>
          <a:p>
            <a:pPr marL="0" indent="0" algn="just">
              <a:buNone/>
            </a:pPr>
            <a:r>
              <a:rPr lang="en-IN" dirty="0" smtClean="0"/>
              <a:t>Introduction to Single variable: Distributions and Variables - Numerical Summaries of Level and Spread - Scaling and Standardizing – Inequality - Smoothing Time Series.</a:t>
            </a:r>
          </a:p>
          <a:p>
            <a:pPr marL="0" indent="0" algn="just">
              <a:buNone/>
            </a:pPr>
            <a:r>
              <a:rPr lang="en-IN" b="1" dirty="0" smtClean="0"/>
              <a:t>UNIT IV BIVARIATE ANALYSIS </a:t>
            </a:r>
            <a:r>
              <a:rPr lang="en-IN" dirty="0" smtClean="0"/>
              <a:t>					9</a:t>
            </a:r>
          </a:p>
          <a:p>
            <a:pPr marL="0" indent="0" algn="just">
              <a:buNone/>
            </a:pPr>
            <a:r>
              <a:rPr lang="en-IN" dirty="0" smtClean="0"/>
              <a:t>Relationships between Two Variables - Percentage Tables - </a:t>
            </a:r>
            <a:r>
              <a:rPr lang="en-IN" dirty="0" err="1" smtClean="0"/>
              <a:t>Analyzing</a:t>
            </a:r>
            <a:r>
              <a:rPr lang="en-IN" dirty="0" smtClean="0"/>
              <a:t> Contingency Tables - Handling Several Batches - Scatterplots and Resistant Lines – Transformations.</a:t>
            </a:r>
          </a:p>
          <a:p>
            <a:pPr marL="0" indent="0" algn="just">
              <a:buNone/>
            </a:pPr>
            <a:r>
              <a:rPr lang="en-IN" b="1" dirty="0" smtClean="0"/>
              <a:t>UNIT V MULTIVARIATE AND TIME SERIES ANALYSIS 	</a:t>
            </a:r>
            <a:r>
              <a:rPr lang="en-IN" dirty="0" smtClean="0"/>
              <a:t>		9</a:t>
            </a:r>
          </a:p>
          <a:p>
            <a:pPr marL="0" indent="0" algn="just">
              <a:buNone/>
            </a:pPr>
            <a:r>
              <a:rPr lang="en-IN" dirty="0" smtClean="0"/>
              <a:t>Introducing a Third Variable - Causal Explanations - Three-Variable Contingency Tables and  Beyond - Longitudinal Data – Fundamentals of TSA – Characteristics of time series data – Data Cleaning – Time-based indexing – Visualizing – Grouping – Resampling.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5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185"/>
            <a:ext cx="10515600" cy="59307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PRACTICAL EXERCISES: 		30 PERIODS</a:t>
            </a:r>
          </a:p>
          <a:p>
            <a:r>
              <a:rPr lang="en-IN" dirty="0" smtClean="0"/>
              <a:t>1. Install the data Analysis and Visualization tool: R/ Python /Tableau Public/ Power BI.</a:t>
            </a:r>
          </a:p>
          <a:p>
            <a:r>
              <a:rPr lang="en-IN" dirty="0" smtClean="0"/>
              <a:t>2. Perform exploratory data analysis (EDA) on with datasets like email data set. Export all your emails as a dataset, import them inside a pandas data frame, visualize them and get different insights from the data.</a:t>
            </a:r>
          </a:p>
          <a:p>
            <a:r>
              <a:rPr lang="en-IN" dirty="0" smtClean="0"/>
              <a:t>3. Working with </a:t>
            </a:r>
            <a:r>
              <a:rPr lang="en-IN" dirty="0" err="1" smtClean="0"/>
              <a:t>Numpy</a:t>
            </a:r>
            <a:r>
              <a:rPr lang="en-IN" dirty="0" smtClean="0"/>
              <a:t> arrays, Pandas data frames , Basic plots using </a:t>
            </a:r>
            <a:r>
              <a:rPr lang="en-IN" dirty="0" err="1" smtClean="0"/>
              <a:t>Matplotlib</a:t>
            </a:r>
            <a:r>
              <a:rPr lang="en-IN" dirty="0" smtClean="0"/>
              <a:t>.</a:t>
            </a:r>
          </a:p>
          <a:p>
            <a:r>
              <a:rPr lang="en-IN" dirty="0" smtClean="0"/>
              <a:t>4. Explore various variable and row filters in R for cleaning data. Apply various plot features in R on sample data sets and visualize.</a:t>
            </a:r>
          </a:p>
          <a:p>
            <a:r>
              <a:rPr lang="en-IN" dirty="0" smtClean="0"/>
              <a:t>5. Perform Time Series Analysis and apply the various visualization techniques.</a:t>
            </a:r>
          </a:p>
          <a:p>
            <a:r>
              <a:rPr lang="en-IN" dirty="0" smtClean="0"/>
              <a:t>6. Perform Data Analysis and representation on a Map using various Map data sets with Mouse Rollover effect, user interaction, etc.</a:t>
            </a:r>
          </a:p>
          <a:p>
            <a:r>
              <a:rPr lang="en-US" dirty="0" smtClean="0"/>
              <a:t>7. Build cartographic visualization for multiple datasets involving various countries of the world; states and districts in India etc.</a:t>
            </a:r>
          </a:p>
          <a:p>
            <a:r>
              <a:rPr lang="en-US" dirty="0" smtClean="0"/>
              <a:t>8. Perform EDA on Wine Quality Data Set.</a:t>
            </a:r>
          </a:p>
          <a:p>
            <a:r>
              <a:rPr lang="en-US" dirty="0" smtClean="0"/>
              <a:t>9. Use a case study on a data set and apply the various EDA and visualization techniques and present an analysis report.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53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1308"/>
            <a:ext cx="10782782" cy="5385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Competency of the course</a:t>
            </a:r>
          </a:p>
          <a:p>
            <a:r>
              <a:rPr lang="en-US" dirty="0" smtClean="0"/>
              <a:t>Apply exploratory data analysis and visualization in different applications to get information and knowledge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COURSE OUTCOMES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At the end of this course, the students will be able to:</a:t>
            </a:r>
          </a:p>
          <a:p>
            <a:r>
              <a:rPr lang="en-US" dirty="0" smtClean="0"/>
              <a:t>CO1: Describe the fundamentals of exploratory data analysis.</a:t>
            </a:r>
          </a:p>
          <a:p>
            <a:r>
              <a:rPr lang="en-US" dirty="0" smtClean="0"/>
              <a:t>CO2: Implement the data visualization using </a:t>
            </a:r>
            <a:r>
              <a:rPr lang="en-US" dirty="0" err="1" smtClean="0"/>
              <a:t>Matplotlib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CO3: Perform univariate data exploration and analysis.</a:t>
            </a:r>
          </a:p>
          <a:p>
            <a:r>
              <a:rPr lang="en-US" dirty="0" smtClean="0"/>
              <a:t>CO4: Apply bivariate data exploration and analysis.</a:t>
            </a:r>
          </a:p>
          <a:p>
            <a:r>
              <a:rPr lang="en-US" dirty="0" smtClean="0"/>
              <a:t>CO5: Apply  Data exploration and visualization techniques for multivariate and time series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1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0970"/>
            <a:ext cx="10600592" cy="545599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 smtClean="0"/>
              <a:t>TEXT BOOKS:</a:t>
            </a:r>
          </a:p>
          <a:p>
            <a:pPr algn="just"/>
            <a:r>
              <a:rPr lang="en-IN" dirty="0" smtClean="0"/>
              <a:t>1. Suresh Kumar </a:t>
            </a:r>
            <a:r>
              <a:rPr lang="en-IN" dirty="0" err="1" smtClean="0"/>
              <a:t>Mukhiya</a:t>
            </a:r>
            <a:r>
              <a:rPr lang="en-IN" dirty="0" smtClean="0"/>
              <a:t>, Usman Ahmed, “Hands-On Exploratory Data Analysis with Python”, </a:t>
            </a:r>
            <a:r>
              <a:rPr lang="en-IN" dirty="0" err="1" smtClean="0"/>
              <a:t>Packt</a:t>
            </a:r>
            <a:r>
              <a:rPr lang="en-IN" dirty="0" smtClean="0"/>
              <a:t> Publishing, 2020. </a:t>
            </a:r>
            <a:r>
              <a:rPr lang="en-IN" dirty="0" smtClean="0">
                <a:solidFill>
                  <a:srgbClr val="FF0000"/>
                </a:solidFill>
              </a:rPr>
              <a:t>(Unit 1)</a:t>
            </a:r>
          </a:p>
          <a:p>
            <a:pPr algn="just"/>
            <a:r>
              <a:rPr lang="en-IN" dirty="0" smtClean="0"/>
              <a:t>2. Jake Vander </a:t>
            </a:r>
            <a:r>
              <a:rPr lang="en-IN" dirty="0" err="1" smtClean="0"/>
              <a:t>Plas</a:t>
            </a:r>
            <a:r>
              <a:rPr lang="en-IN" dirty="0" smtClean="0"/>
              <a:t>, "Python Data Science Handbook: Essential Tools for Working with Data", </a:t>
            </a:r>
            <a:r>
              <a:rPr lang="en-IN" dirty="0" err="1" smtClean="0"/>
              <a:t>Oreilly</a:t>
            </a:r>
            <a:r>
              <a:rPr lang="en-IN" dirty="0" smtClean="0"/>
              <a:t>, 1st Edition, 2016. </a:t>
            </a:r>
            <a:r>
              <a:rPr lang="en-IN" dirty="0" smtClean="0">
                <a:solidFill>
                  <a:srgbClr val="FF0000"/>
                </a:solidFill>
              </a:rPr>
              <a:t>(Unit 2)</a:t>
            </a:r>
          </a:p>
          <a:p>
            <a:pPr algn="just"/>
            <a:r>
              <a:rPr lang="en-IN" dirty="0" smtClean="0"/>
              <a:t>3. Catherine Marsh, Jane Elliott, “Exploring Data: An Introduction to Data Analysis for Social Scientists”, Wiley Publications, 2nd Edition, 2008.       </a:t>
            </a:r>
            <a:r>
              <a:rPr lang="en-IN" dirty="0" smtClean="0">
                <a:solidFill>
                  <a:srgbClr val="FF0000"/>
                </a:solidFill>
              </a:rPr>
              <a:t>(Unit 3,4,5)</a:t>
            </a:r>
          </a:p>
          <a:p>
            <a:pPr marL="0" indent="0" algn="just">
              <a:buNone/>
            </a:pPr>
            <a:r>
              <a:rPr lang="en-IN" dirty="0" smtClean="0"/>
              <a:t>REFERENCES:</a:t>
            </a:r>
          </a:p>
          <a:p>
            <a:pPr algn="just"/>
            <a:r>
              <a:rPr lang="en-IN" dirty="0" smtClean="0"/>
              <a:t>1. Eric </a:t>
            </a:r>
            <a:r>
              <a:rPr lang="en-IN" dirty="0" err="1" smtClean="0"/>
              <a:t>Pimpler</a:t>
            </a:r>
            <a:r>
              <a:rPr lang="en-IN" dirty="0" smtClean="0"/>
              <a:t>, Data Visualization and Exploration with R, </a:t>
            </a:r>
            <a:r>
              <a:rPr lang="en-IN" dirty="0" err="1" smtClean="0"/>
              <a:t>GeoSpatial</a:t>
            </a:r>
            <a:r>
              <a:rPr lang="en-IN" dirty="0" smtClean="0"/>
              <a:t> Training service, 2017.</a:t>
            </a:r>
          </a:p>
          <a:p>
            <a:pPr algn="just"/>
            <a:r>
              <a:rPr lang="en-IN" dirty="0" smtClean="0"/>
              <a:t>2. Claus O. Wilke, “Fundamentals of Data Visualization”, </a:t>
            </a:r>
            <a:r>
              <a:rPr lang="en-IN" dirty="0" err="1" smtClean="0"/>
              <a:t>O’reilly</a:t>
            </a:r>
            <a:r>
              <a:rPr lang="en-IN" dirty="0" smtClean="0"/>
              <a:t> publications, 2019.</a:t>
            </a:r>
          </a:p>
          <a:p>
            <a:pPr algn="just"/>
            <a:r>
              <a:rPr lang="en-IN" dirty="0" smtClean="0"/>
              <a:t>3. Matthew O. Ward, Georges Grinstein, Daniel </a:t>
            </a:r>
            <a:r>
              <a:rPr lang="en-IN" dirty="0" err="1" smtClean="0"/>
              <a:t>Keim</a:t>
            </a:r>
            <a:r>
              <a:rPr lang="en-IN" dirty="0" smtClean="0"/>
              <a:t>, “Interactive Data Visualization: Foundations, Techniques, and Applications”, 2nd Edition, CRC press, 2015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2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1582</Words>
  <Application>Microsoft Office PowerPoint</Application>
  <PresentationFormat>Widescreen</PresentationFormat>
  <Paragraphs>207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Open Sans</vt:lpstr>
      <vt:lpstr>Office Theme</vt:lpstr>
      <vt:lpstr>AD3301 DATA EXPLORATION AND VISUALIZATION</vt:lpstr>
      <vt:lpstr>PowerPoint Presentation</vt:lpstr>
      <vt:lpstr>PowerPoint Presentation</vt:lpstr>
      <vt:lpstr>PowerPoint Presentation</vt:lpstr>
      <vt:lpstr>AD3301 DATA EXPLORATION AND VISUALIZATION 3 0 2 4</vt:lpstr>
      <vt:lpstr>PowerPoint Presentation</vt:lpstr>
      <vt:lpstr>PowerPoint Presentation</vt:lpstr>
      <vt:lpstr>PowerPoint Presentation</vt:lpstr>
      <vt:lpstr>PowerPoint Presentation</vt:lpstr>
      <vt:lpstr>Data science </vt:lpstr>
      <vt:lpstr>PowerPoint Presentation</vt:lpstr>
      <vt:lpstr>PowerPoint Presentation</vt:lpstr>
      <vt:lpstr>PowerPoint Presentation</vt:lpstr>
      <vt:lpstr>Model (AI/ML)</vt:lpstr>
      <vt:lpstr>PowerPoint Presentation</vt:lpstr>
      <vt:lpstr>PowerPoint Presentation</vt:lpstr>
      <vt:lpstr>Application tracking the sleeping pattern of patients suffering from dementia</vt:lpstr>
      <vt:lpstr>Application tracking the sleeping pattern of patients suffering from dementia</vt:lpstr>
      <vt:lpstr>Data processing</vt:lpstr>
      <vt:lpstr>PowerPoint Presentation</vt:lpstr>
      <vt:lpstr>PowerPoint Presentation</vt:lpstr>
      <vt:lpstr>Data Product</vt:lpstr>
      <vt:lpstr>communication</vt:lpstr>
      <vt:lpstr>PowerPoint Presentation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Administrator</cp:lastModifiedBy>
  <cp:revision>36</cp:revision>
  <dcterms:created xsi:type="dcterms:W3CDTF">2022-08-25T16:18:31Z</dcterms:created>
  <dcterms:modified xsi:type="dcterms:W3CDTF">2022-10-10T11:32:15Z</dcterms:modified>
</cp:coreProperties>
</file>