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91" r:id="rId11"/>
    <p:sldId id="29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1BB40-DA0E-4785-8D13-134DC1711CF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04C5-60A3-41C4-8936-F37B7323D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2F4-ABE9-4E7F-903F-C6884CF200E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22B0-22A8-4E8C-98FB-BB7D868CFA02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DA23-28EA-4C37-9196-87BDF50B7BFD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68F2-636B-4B42-8CE4-4802442907AD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37A0-82B1-43CB-91BF-3F56F7B4AE8D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A03-FBF4-4BC6-A344-77FB62CF29E8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2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6BD-E9F2-4525-BA6D-C431D81D1116}" type="datetime1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26E3-E171-4F82-9C5F-732D90EBFF05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0FEB-08FF-4737-8FD1-FBA883291EA4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D84-B6E0-46F3-9979-82549F741970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6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D6F-7BC7-4AC0-A129-9A5A4970174A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CED4-742A-41A9-8585-CD82AEEFD64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AD3301 DATA EXPLORATION AND 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Dr.M.Kaliappan</a:t>
            </a:r>
            <a:endParaRPr lang="en-US" dirty="0" smtClean="0"/>
          </a:p>
          <a:p>
            <a:r>
              <a:rPr lang="en-US" dirty="0" smtClean="0"/>
              <a:t>Professor &amp; Head/AD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7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851"/>
            <a:ext cx="10515600" cy="5515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Comparing EDA with classical and </a:t>
            </a:r>
            <a:r>
              <a:rPr lang="en-US" b="1" dirty="0" smtClean="0"/>
              <a:t>Bayesian analysis</a:t>
            </a:r>
            <a:endParaRPr lang="en-US" b="1" dirty="0"/>
          </a:p>
          <a:p>
            <a:pPr algn="just"/>
            <a:r>
              <a:rPr lang="en-US" dirty="0" smtClean="0"/>
              <a:t>Classical </a:t>
            </a:r>
            <a:r>
              <a:rPr lang="en-US" dirty="0"/>
              <a:t>data analysis: </a:t>
            </a:r>
            <a:endParaRPr lang="en-US" dirty="0" smtClean="0"/>
          </a:p>
          <a:p>
            <a:pPr lvl="1" algn="just"/>
            <a:r>
              <a:rPr lang="en-US" dirty="0" smtClean="0"/>
              <a:t>The problem definition </a:t>
            </a:r>
            <a:r>
              <a:rPr lang="en-US" dirty="0"/>
              <a:t>and data collection step are followed by model development, which </a:t>
            </a:r>
            <a:r>
              <a:rPr lang="en-US" dirty="0" smtClean="0"/>
              <a:t>is followed </a:t>
            </a:r>
            <a:r>
              <a:rPr lang="en-US" dirty="0"/>
              <a:t>by analysis and result communication.</a:t>
            </a:r>
          </a:p>
          <a:p>
            <a:pPr algn="just"/>
            <a:r>
              <a:rPr lang="en-US" dirty="0"/>
              <a:t>Exploratory data analysis approach: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follows the </a:t>
            </a:r>
            <a:r>
              <a:rPr lang="en-US" dirty="0" smtClean="0"/>
              <a:t>same approach </a:t>
            </a:r>
            <a:r>
              <a:rPr lang="en-US" dirty="0"/>
              <a:t>as classical data analysis except the model imposition and the </a:t>
            </a:r>
            <a:r>
              <a:rPr lang="en-US" dirty="0" smtClean="0"/>
              <a:t>data analysis </a:t>
            </a:r>
            <a:r>
              <a:rPr lang="en-US" dirty="0"/>
              <a:t>steps are swapped. The </a:t>
            </a:r>
            <a:r>
              <a:rPr lang="en-US" dirty="0">
                <a:solidFill>
                  <a:srgbClr val="FF0000"/>
                </a:solidFill>
              </a:rPr>
              <a:t>main focus </a:t>
            </a:r>
            <a:r>
              <a:rPr lang="en-US" dirty="0"/>
              <a:t>is on 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, its structure,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models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visualizations</a:t>
            </a:r>
            <a:r>
              <a:rPr lang="en-US" dirty="0"/>
              <a:t>. Generally, in EDA, we do not impose </a:t>
            </a:r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deterministic </a:t>
            </a:r>
            <a:r>
              <a:rPr lang="en-US" dirty="0">
                <a:solidFill>
                  <a:srgbClr val="FF0000"/>
                </a:solidFill>
              </a:rPr>
              <a:t>or probabilistic models</a:t>
            </a:r>
            <a:r>
              <a:rPr lang="en-US" dirty="0"/>
              <a:t> on the data.</a:t>
            </a:r>
          </a:p>
          <a:p>
            <a:pPr algn="just"/>
            <a:r>
              <a:rPr lang="en-US" dirty="0"/>
              <a:t>Bayesian data analysis approach: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Bayesian approach </a:t>
            </a:r>
            <a:r>
              <a:rPr lang="en-US" dirty="0">
                <a:solidFill>
                  <a:srgbClr val="FF0000"/>
                </a:solidFill>
              </a:rPr>
              <a:t>incorporates </a:t>
            </a:r>
            <a:r>
              <a:rPr lang="en-US" dirty="0" smtClean="0">
                <a:solidFill>
                  <a:srgbClr val="FF0000"/>
                </a:solidFill>
              </a:rPr>
              <a:t>prior probability </a:t>
            </a:r>
            <a:r>
              <a:rPr lang="en-US" dirty="0">
                <a:solidFill>
                  <a:srgbClr val="FF0000"/>
                </a:solidFill>
              </a:rPr>
              <a:t>distribution </a:t>
            </a:r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/>
              <a:t>. In this,  </a:t>
            </a:r>
            <a:r>
              <a:rPr lang="en-US" dirty="0"/>
              <a:t>prior probability distribution of </a:t>
            </a:r>
            <a:r>
              <a:rPr lang="en-US" dirty="0" smtClean="0"/>
              <a:t>any quantity </a:t>
            </a:r>
            <a:r>
              <a:rPr lang="en-US" dirty="0"/>
              <a:t>expresses the belief about that particular quantity </a:t>
            </a:r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 smtClean="0">
                <a:solidFill>
                  <a:srgbClr val="FF0000"/>
                </a:solidFill>
              </a:rPr>
              <a:t>considering some </a:t>
            </a: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4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52" t="25730" r="16249" b="12583"/>
          <a:stretch/>
        </p:blipFill>
        <p:spPr>
          <a:xfrm>
            <a:off x="999896" y="960886"/>
            <a:ext cx="9363304" cy="5760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3734" y="379214"/>
            <a:ext cx="5655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Comparing EDA with classical and Bayesian analysis</a:t>
            </a:r>
          </a:p>
        </p:txBody>
      </p:sp>
    </p:spTree>
    <p:extLst>
      <p:ext uri="{BB962C8B-B14F-4D97-AF65-F5344CB8AC3E}">
        <p14:creationId xmlns:p14="http://schemas.microsoft.com/office/powerpoint/2010/main" val="307834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tools available for EDA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2" y="798013"/>
            <a:ext cx="11057708" cy="56376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Open </a:t>
            </a:r>
            <a:r>
              <a:rPr lang="en-US" b="1" dirty="0"/>
              <a:t>source </a:t>
            </a:r>
            <a:r>
              <a:rPr lang="en-US" b="1" dirty="0" smtClean="0"/>
              <a:t>tools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Python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open source programming language widely used in </a:t>
            </a:r>
            <a:r>
              <a:rPr lang="en-US" dirty="0" smtClean="0"/>
              <a:t>data analysis</a:t>
            </a:r>
            <a:r>
              <a:rPr lang="en-US" dirty="0"/>
              <a:t>, data mining, and data science (https:/ / www. python. org/ ). </a:t>
            </a:r>
          </a:p>
          <a:p>
            <a:r>
              <a:rPr lang="en-US" b="1" dirty="0">
                <a:solidFill>
                  <a:srgbClr val="FF0000"/>
                </a:solidFill>
              </a:rPr>
              <a:t>R programming </a:t>
            </a:r>
            <a:r>
              <a:rPr lang="en-US" b="1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is an open source programming language that </a:t>
            </a:r>
            <a:r>
              <a:rPr lang="en-US" dirty="0" smtClean="0"/>
              <a:t>is widely </a:t>
            </a:r>
            <a:r>
              <a:rPr lang="en-US" dirty="0"/>
              <a:t>utilized in </a:t>
            </a:r>
            <a:r>
              <a:rPr lang="en-US" dirty="0">
                <a:solidFill>
                  <a:srgbClr val="FF0000"/>
                </a:solidFill>
              </a:rPr>
              <a:t>statistical computation and graphical data analysis </a:t>
            </a:r>
            <a:r>
              <a:rPr lang="en-US" dirty="0"/>
              <a:t>(https:/ </a:t>
            </a:r>
            <a:r>
              <a:rPr lang="en-US" dirty="0" smtClean="0"/>
              <a:t>/ </a:t>
            </a:r>
            <a:r>
              <a:rPr lang="en-IN" dirty="0" smtClean="0"/>
              <a:t>www. r- project. org).</a:t>
            </a:r>
          </a:p>
          <a:p>
            <a:r>
              <a:rPr lang="en-US" dirty="0">
                <a:solidFill>
                  <a:srgbClr val="FF0000"/>
                </a:solidFill>
              </a:rPr>
              <a:t>Tableau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Data Visualization </a:t>
            </a:r>
            <a:r>
              <a:rPr lang="en-US" dirty="0" smtClean="0"/>
              <a:t>Software. It connect </a:t>
            </a:r>
            <a:r>
              <a:rPr lang="en-US" dirty="0"/>
              <a:t>to a spreadsheet or file and create interactive data visualizations for the web</a:t>
            </a:r>
            <a:r>
              <a:rPr lang="en-US" dirty="0" smtClean="0"/>
              <a:t>. </a:t>
            </a:r>
            <a:r>
              <a:rPr lang="en-US" dirty="0"/>
              <a:t>(https://public.tableau.com › </a:t>
            </a:r>
            <a:r>
              <a:rPr lang="en-US" dirty="0" err="1"/>
              <a:t>en</a:t>
            </a:r>
            <a:r>
              <a:rPr lang="en-US" dirty="0"/>
              <a:t>-us).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Power BI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is </a:t>
            </a:r>
            <a:r>
              <a:rPr lang="en-US" dirty="0"/>
              <a:t>an interactive </a:t>
            </a:r>
            <a:r>
              <a:rPr lang="en-US" dirty="0">
                <a:solidFill>
                  <a:srgbClr val="FF0000"/>
                </a:solidFill>
              </a:rPr>
              <a:t>data visualization software </a:t>
            </a:r>
            <a:r>
              <a:rPr lang="en-US" dirty="0"/>
              <a:t>product developed by Microsoft with a primary focus on </a:t>
            </a:r>
            <a:r>
              <a:rPr lang="en-US" dirty="0">
                <a:solidFill>
                  <a:srgbClr val="FF0000"/>
                </a:solidFill>
              </a:rPr>
              <a:t>business intelligence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Weka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open source data mining package that involves several </a:t>
            </a:r>
            <a:r>
              <a:rPr lang="en-US" dirty="0" smtClean="0"/>
              <a:t>EDA </a:t>
            </a:r>
            <a:r>
              <a:rPr lang="en-IN" dirty="0" smtClean="0"/>
              <a:t>tools </a:t>
            </a:r>
            <a:r>
              <a:rPr lang="en-IN" dirty="0"/>
              <a:t>and algorithms (https:/ / www. cs. </a:t>
            </a:r>
            <a:r>
              <a:rPr lang="en-IN" dirty="0" err="1"/>
              <a:t>waikato</a:t>
            </a:r>
            <a:r>
              <a:rPr lang="en-IN" dirty="0"/>
              <a:t>. ac. </a:t>
            </a:r>
            <a:r>
              <a:rPr lang="en-IN" dirty="0" err="1"/>
              <a:t>nz</a:t>
            </a:r>
            <a:r>
              <a:rPr lang="en-IN" dirty="0"/>
              <a:t>/ ml/ </a:t>
            </a:r>
            <a:r>
              <a:rPr lang="en-IN" dirty="0" err="1"/>
              <a:t>weka</a:t>
            </a:r>
            <a:r>
              <a:rPr lang="en-IN" dirty="0"/>
              <a:t>/ 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KNIME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open source tool for data analysis and is based on </a:t>
            </a:r>
            <a:r>
              <a:rPr lang="en-US" dirty="0" smtClean="0"/>
              <a:t>Eclipse </a:t>
            </a:r>
            <a:r>
              <a:rPr lang="en-IN" dirty="0" smtClean="0"/>
              <a:t>(</a:t>
            </a:r>
            <a:r>
              <a:rPr lang="en-IN" dirty="0"/>
              <a:t>https:/ / www. </a:t>
            </a:r>
            <a:r>
              <a:rPr lang="en-IN" dirty="0" err="1"/>
              <a:t>knime</a:t>
            </a:r>
            <a:r>
              <a:rPr lang="en-IN" dirty="0"/>
              <a:t>. com/ 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EDA</a:t>
            </a:r>
          </a:p>
          <a:p>
            <a:r>
              <a:rPr lang="en-US" dirty="0"/>
              <a:t>phases of data </a:t>
            </a:r>
            <a:r>
              <a:rPr lang="en-US" dirty="0" smtClean="0"/>
              <a:t>analysis</a:t>
            </a:r>
          </a:p>
          <a:p>
            <a:r>
              <a:rPr lang="en-IN" dirty="0"/>
              <a:t>The significance of EDA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0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40678"/>
            <a:ext cx="11588262" cy="66733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Steps in EDA</a:t>
            </a:r>
          </a:p>
          <a:p>
            <a:pPr lvl="1" algn="just"/>
            <a:r>
              <a:rPr lang="en-US" dirty="0" smtClean="0"/>
              <a:t>Problem definition: </a:t>
            </a:r>
          </a:p>
          <a:p>
            <a:pPr lvl="2" algn="just"/>
            <a:r>
              <a:rPr lang="en-US" dirty="0" smtClean="0"/>
              <a:t>Before trying to extract useful insight from the data, it is essential to define the business problem to be solved. The main tasks involved in problem </a:t>
            </a:r>
            <a:r>
              <a:rPr lang="en-US" dirty="0" smtClean="0">
                <a:solidFill>
                  <a:srgbClr val="FF0000"/>
                </a:solidFill>
              </a:rPr>
              <a:t>definition are defining the main objective of the analysis</a:t>
            </a:r>
            <a:r>
              <a:rPr lang="en-US" dirty="0" smtClean="0"/>
              <a:t>, defining the </a:t>
            </a:r>
            <a:r>
              <a:rPr lang="en-US" dirty="0" smtClean="0">
                <a:solidFill>
                  <a:srgbClr val="FF0000"/>
                </a:solidFill>
              </a:rPr>
              <a:t>main deliverables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outlining the main roles and responsibilities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obtaining the current status of the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defining the timetable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performing cost/benefit analysis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Data preparation: </a:t>
            </a:r>
          </a:p>
          <a:p>
            <a:pPr lvl="2" algn="just"/>
            <a:r>
              <a:rPr lang="en-US" dirty="0" smtClean="0"/>
              <a:t>This step involves </a:t>
            </a:r>
            <a:r>
              <a:rPr lang="en-US" dirty="0" smtClean="0">
                <a:solidFill>
                  <a:srgbClr val="FF0000"/>
                </a:solidFill>
              </a:rPr>
              <a:t>methods for preparing the dataset </a:t>
            </a:r>
            <a:r>
              <a:rPr lang="en-US" dirty="0" smtClean="0"/>
              <a:t>before actual analysis. In this step  define the </a:t>
            </a:r>
            <a:r>
              <a:rPr lang="en-US" dirty="0" smtClean="0">
                <a:solidFill>
                  <a:srgbClr val="FF0000"/>
                </a:solidFill>
              </a:rPr>
              <a:t>sources of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define data schemas and tables</a:t>
            </a:r>
            <a:r>
              <a:rPr lang="en-US" dirty="0" smtClean="0"/>
              <a:t>, understand the </a:t>
            </a:r>
            <a:r>
              <a:rPr lang="en-US" dirty="0" smtClean="0">
                <a:solidFill>
                  <a:srgbClr val="FF0000"/>
                </a:solidFill>
              </a:rPr>
              <a:t>characteristics of the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clean the dataset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delete non-relevant datasets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transform the data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divide the data into required chunks for analysis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Data analysis: </a:t>
            </a:r>
          </a:p>
          <a:p>
            <a:pPr lvl="2" algn="just"/>
            <a:r>
              <a:rPr lang="en-US" dirty="0" smtClean="0"/>
              <a:t>This is one of the most crucial steps that </a:t>
            </a:r>
            <a:r>
              <a:rPr lang="en-US" dirty="0" smtClean="0">
                <a:solidFill>
                  <a:srgbClr val="FF0000"/>
                </a:solidFill>
              </a:rPr>
              <a:t>deals with descriptive statistics and analysis of the data</a:t>
            </a:r>
            <a:r>
              <a:rPr lang="en-US" dirty="0" smtClean="0"/>
              <a:t>. The main tasks involve </a:t>
            </a:r>
            <a:r>
              <a:rPr lang="en-US" dirty="0" smtClean="0">
                <a:solidFill>
                  <a:srgbClr val="FF0000"/>
                </a:solidFill>
              </a:rPr>
              <a:t>summarizing the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finding the hidden correlation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relationships among the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developing predictive models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evaluating the models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calculating the accuracies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Some of the </a:t>
            </a:r>
            <a:r>
              <a:rPr lang="en-US" dirty="0" smtClean="0">
                <a:solidFill>
                  <a:srgbClr val="FF0000"/>
                </a:solidFill>
              </a:rPr>
              <a:t>techniques used for data summarization </a:t>
            </a:r>
            <a:r>
              <a:rPr lang="en-US" dirty="0" smtClean="0"/>
              <a:t>are </a:t>
            </a:r>
          </a:p>
          <a:p>
            <a:pPr lvl="3" algn="just"/>
            <a:r>
              <a:rPr lang="en-US" dirty="0" smtClean="0"/>
              <a:t>summary tables, graphs, descriptive statistics, inferential statistics, correlation statistics, searching, grouping, and mathematical models.</a:t>
            </a:r>
          </a:p>
          <a:p>
            <a:pPr lvl="1" algn="just"/>
            <a:r>
              <a:rPr lang="en-US" dirty="0" smtClean="0"/>
              <a:t>Development and representation of the results: </a:t>
            </a:r>
          </a:p>
          <a:p>
            <a:pPr lvl="2" algn="just"/>
            <a:r>
              <a:rPr lang="en-US" dirty="0" smtClean="0"/>
              <a:t>This step involves presenting the dataset to the target audience in the form of graphs, summary tables, maps, and diagrams. The result analyzed from the dataset should be </a:t>
            </a:r>
            <a:r>
              <a:rPr lang="en-US" dirty="0" smtClean="0">
                <a:solidFill>
                  <a:srgbClr val="FF0000"/>
                </a:solidFill>
              </a:rPr>
              <a:t>interpretable by the business stakeholders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Most of the </a:t>
            </a:r>
            <a:r>
              <a:rPr lang="en-US" dirty="0" smtClean="0">
                <a:solidFill>
                  <a:srgbClr val="FF0000"/>
                </a:solidFill>
              </a:rPr>
              <a:t>graphical analysis techniques </a:t>
            </a:r>
            <a:r>
              <a:rPr lang="en-US" dirty="0" smtClean="0"/>
              <a:t>include </a:t>
            </a:r>
          </a:p>
          <a:p>
            <a:pPr lvl="3" algn="just"/>
            <a:r>
              <a:rPr lang="en-US" dirty="0" smtClean="0"/>
              <a:t>scattering plots, character plots, histograms, box plots, residual plots, mean plots, and others</a:t>
            </a:r>
          </a:p>
          <a:p>
            <a:pPr lvl="1"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7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en-IN" dirty="0" smtClean="0"/>
              <a:t>Making sense of data</a:t>
            </a:r>
          </a:p>
          <a:p>
            <a:pPr lvl="1"/>
            <a:r>
              <a:rPr lang="en-US" dirty="0" smtClean="0"/>
              <a:t>It deals </a:t>
            </a:r>
            <a:r>
              <a:rPr lang="en-US" dirty="0" smtClean="0">
                <a:solidFill>
                  <a:srgbClr val="FF0000"/>
                </a:solidFill>
              </a:rPr>
              <a:t>different types of data </a:t>
            </a:r>
            <a:r>
              <a:rPr lang="en-US" dirty="0" smtClean="0"/>
              <a:t>during analysis. </a:t>
            </a:r>
          </a:p>
          <a:p>
            <a:pPr lvl="1" algn="just"/>
            <a:r>
              <a:rPr lang="en-US" dirty="0" smtClean="0"/>
              <a:t>Different disciplines store different kinds of data for different purposes. </a:t>
            </a:r>
          </a:p>
          <a:p>
            <a:pPr lvl="2" algn="just"/>
            <a:r>
              <a:rPr lang="en-US" dirty="0" smtClean="0"/>
              <a:t>For example, medical researchers store patients' data, universities store students' and teachers' data, and real estate industries storehouse and building datasets. </a:t>
            </a:r>
          </a:p>
          <a:p>
            <a:pPr lvl="1" algn="just"/>
            <a:r>
              <a:rPr lang="en-US" dirty="0" smtClean="0"/>
              <a:t>A dataset contains many observations about a particular object. </a:t>
            </a:r>
          </a:p>
          <a:p>
            <a:pPr lvl="2" algn="just"/>
            <a:r>
              <a:rPr lang="en-US" dirty="0" smtClean="0"/>
              <a:t>For instance, a dataset about patients in a hospital can contain </a:t>
            </a:r>
            <a:r>
              <a:rPr lang="en-US" dirty="0" smtClean="0">
                <a:solidFill>
                  <a:srgbClr val="FF0000"/>
                </a:solidFill>
              </a:rPr>
              <a:t>many observations</a:t>
            </a:r>
            <a:r>
              <a:rPr lang="en-US" dirty="0" smtClean="0"/>
              <a:t>. A patient can be described by a </a:t>
            </a:r>
            <a:r>
              <a:rPr lang="en-US" dirty="0" smtClean="0">
                <a:solidFill>
                  <a:srgbClr val="FF0000"/>
                </a:solidFill>
              </a:rPr>
              <a:t>patient identifier (ID), name, address, weight, date of birth, address, email, and gende</a:t>
            </a:r>
            <a:r>
              <a:rPr lang="en-US" dirty="0" smtClean="0"/>
              <a:t>r. Each of these </a:t>
            </a:r>
            <a:r>
              <a:rPr lang="en-US" dirty="0" smtClean="0">
                <a:solidFill>
                  <a:srgbClr val="FF0000"/>
                </a:solidFill>
              </a:rPr>
              <a:t>features that describes a patient is a variable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Each observation can have a specific value </a:t>
            </a:r>
            <a:r>
              <a:rPr lang="en-US" dirty="0" smtClean="0"/>
              <a:t>for each of these variables.</a:t>
            </a:r>
          </a:p>
          <a:p>
            <a:pPr lvl="2" algn="just"/>
            <a:r>
              <a:rPr lang="en-US" dirty="0" smtClean="0"/>
              <a:t>PATIENT_ID = 1001</a:t>
            </a:r>
          </a:p>
          <a:p>
            <a:pPr lvl="2" algn="just"/>
            <a:r>
              <a:rPr lang="en-US" dirty="0" smtClean="0"/>
              <a:t>Name = </a:t>
            </a:r>
            <a:r>
              <a:rPr lang="en-US" dirty="0" err="1" smtClean="0"/>
              <a:t>Yoshmi</a:t>
            </a:r>
            <a:r>
              <a:rPr lang="en-US" dirty="0" smtClean="0"/>
              <a:t> </a:t>
            </a:r>
            <a:r>
              <a:rPr lang="en-US" dirty="0" err="1" smtClean="0"/>
              <a:t>Mukhiya</a:t>
            </a:r>
            <a:endParaRPr lang="en-US" dirty="0" smtClean="0"/>
          </a:p>
          <a:p>
            <a:pPr lvl="2" algn="just"/>
            <a:r>
              <a:rPr lang="en-US" dirty="0" smtClean="0"/>
              <a:t>Address = </a:t>
            </a:r>
            <a:r>
              <a:rPr lang="en-US" dirty="0" err="1" smtClean="0"/>
              <a:t>Mannsverk</a:t>
            </a:r>
            <a:r>
              <a:rPr lang="en-US" dirty="0" smtClean="0"/>
              <a:t> 61, 5094, Bergen, Norway</a:t>
            </a:r>
          </a:p>
          <a:p>
            <a:pPr lvl="2" algn="just"/>
            <a:r>
              <a:rPr lang="en-US" dirty="0" smtClean="0"/>
              <a:t>Date of birth = 10th July 2018</a:t>
            </a:r>
          </a:p>
          <a:p>
            <a:pPr lvl="2" algn="just"/>
            <a:r>
              <a:rPr lang="en-US" dirty="0" smtClean="0"/>
              <a:t>Email = yoshmimukhiya@gmail.com</a:t>
            </a:r>
          </a:p>
          <a:p>
            <a:pPr lvl="2" algn="just"/>
            <a:r>
              <a:rPr lang="en-US" dirty="0" smtClean="0"/>
              <a:t>Weight = 10</a:t>
            </a:r>
          </a:p>
          <a:p>
            <a:pPr lvl="2" algn="just"/>
            <a:r>
              <a:rPr lang="en-US" dirty="0" smtClean="0"/>
              <a:t>Gender = Female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54" t="50574" r="27489" b="14023"/>
          <a:stretch/>
        </p:blipFill>
        <p:spPr>
          <a:xfrm>
            <a:off x="7260336" y="3895344"/>
            <a:ext cx="4389120" cy="2679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006417"/>
            <a:ext cx="377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observations (001, 002, 003, 004, 005)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269658"/>
            <a:ext cx="7067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variables (</a:t>
            </a:r>
            <a:r>
              <a:rPr lang="en-US" dirty="0" err="1" smtClean="0">
                <a:solidFill>
                  <a:srgbClr val="7030A0"/>
                </a:solidFill>
              </a:rPr>
              <a:t>PatientID</a:t>
            </a:r>
            <a:r>
              <a:rPr lang="en-US" dirty="0" smtClean="0">
                <a:solidFill>
                  <a:srgbClr val="7030A0"/>
                </a:solidFill>
              </a:rPr>
              <a:t>, name, address, </a:t>
            </a:r>
            <a:r>
              <a:rPr lang="en-US" dirty="0" err="1" smtClean="0">
                <a:solidFill>
                  <a:srgbClr val="7030A0"/>
                </a:solidFill>
              </a:rPr>
              <a:t>dob</a:t>
            </a:r>
            <a:r>
              <a:rPr lang="en-US" dirty="0" smtClean="0">
                <a:solidFill>
                  <a:srgbClr val="7030A0"/>
                </a:solidFill>
              </a:rPr>
              <a:t>, email, gender, and weight).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290146"/>
            <a:ext cx="11482753" cy="62952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Making sense of data …</a:t>
            </a:r>
          </a:p>
          <a:p>
            <a:pPr lvl="1" algn="just"/>
            <a:r>
              <a:rPr lang="en-US" dirty="0" smtClean="0"/>
              <a:t>Numerical data or quantitative data </a:t>
            </a:r>
          </a:p>
          <a:p>
            <a:pPr lvl="2" algn="just"/>
            <a:r>
              <a:rPr lang="en-US" dirty="0" smtClean="0"/>
              <a:t>This data has a </a:t>
            </a:r>
            <a:r>
              <a:rPr lang="en-US" dirty="0" smtClean="0">
                <a:solidFill>
                  <a:srgbClr val="FF0000"/>
                </a:solidFill>
              </a:rPr>
              <a:t>sense of measurement involved </a:t>
            </a:r>
            <a:r>
              <a:rPr lang="en-US" dirty="0" smtClean="0"/>
              <a:t>in it; for example, a </a:t>
            </a:r>
            <a:r>
              <a:rPr lang="en-US" dirty="0" smtClean="0">
                <a:solidFill>
                  <a:srgbClr val="FF0000"/>
                </a:solidFill>
              </a:rPr>
              <a:t>person's age, height, weight, blood pressure, heart rate, temperature, number of teeth, number of bones</a:t>
            </a:r>
            <a:r>
              <a:rPr lang="en-US" dirty="0" smtClean="0"/>
              <a:t>, and the number of family members. This data is often referred to as quantitative data in statistics. </a:t>
            </a:r>
          </a:p>
          <a:p>
            <a:pPr lvl="2" algn="just"/>
            <a:r>
              <a:rPr lang="en-US" dirty="0" smtClean="0"/>
              <a:t>The numerical dataset types</a:t>
            </a:r>
          </a:p>
          <a:p>
            <a:pPr lvl="3" algn="just"/>
            <a:r>
              <a:rPr lang="en-US" dirty="0" smtClean="0"/>
              <a:t>discrete or continuous types. </a:t>
            </a:r>
          </a:p>
          <a:p>
            <a:pPr lvl="1" algn="just"/>
            <a:r>
              <a:rPr lang="en-US" dirty="0" smtClean="0"/>
              <a:t>Discrete data</a:t>
            </a:r>
          </a:p>
          <a:p>
            <a:pPr lvl="2" algn="just"/>
            <a:r>
              <a:rPr lang="en-US" dirty="0" smtClean="0"/>
              <a:t>This is data that is countable and its values can be listed out. For example, if we </a:t>
            </a:r>
            <a:r>
              <a:rPr lang="en-US" dirty="0" smtClean="0">
                <a:solidFill>
                  <a:srgbClr val="FF0000"/>
                </a:solidFill>
              </a:rPr>
              <a:t>flip a coin</a:t>
            </a:r>
            <a:r>
              <a:rPr lang="en-US" dirty="0" smtClean="0"/>
              <a:t>, the number of heads in 200 coin flips can take values from </a:t>
            </a:r>
            <a:r>
              <a:rPr lang="en-US" dirty="0" smtClean="0">
                <a:solidFill>
                  <a:srgbClr val="FF0000"/>
                </a:solidFill>
              </a:rPr>
              <a:t>0 to 200 (finite) cases</a:t>
            </a:r>
            <a:r>
              <a:rPr lang="en-US" dirty="0" smtClean="0"/>
              <a:t>. </a:t>
            </a:r>
          </a:p>
          <a:p>
            <a:pPr lvl="2" algn="just"/>
            <a:r>
              <a:rPr lang="en-US" b="1" dirty="0" smtClean="0"/>
              <a:t>discrete variable</a:t>
            </a:r>
          </a:p>
          <a:p>
            <a:pPr lvl="3" algn="just"/>
            <a:r>
              <a:rPr lang="en-US" dirty="0" smtClean="0"/>
              <a:t>A variable  that represents a discrete dataset is referred to as a discrete variable. The discrete variable takes a fixed number of distinct values. </a:t>
            </a:r>
          </a:p>
          <a:p>
            <a:pPr lvl="3" algn="just"/>
            <a:r>
              <a:rPr lang="en-US" dirty="0" smtClean="0"/>
              <a:t>For example, the </a:t>
            </a:r>
            <a:r>
              <a:rPr lang="en-US" dirty="0" smtClean="0">
                <a:solidFill>
                  <a:srgbClr val="FF0000"/>
                </a:solidFill>
              </a:rPr>
              <a:t>Country variable </a:t>
            </a:r>
            <a:r>
              <a:rPr lang="en-US" dirty="0" smtClean="0"/>
              <a:t>can have values such as Nepal, India, Norway, and Japan. It is fixed. The </a:t>
            </a:r>
            <a:r>
              <a:rPr lang="en-US" dirty="0" smtClean="0">
                <a:solidFill>
                  <a:srgbClr val="FF0000"/>
                </a:solidFill>
              </a:rPr>
              <a:t>Rank variable of a student </a:t>
            </a:r>
            <a:r>
              <a:rPr lang="en-US" dirty="0" smtClean="0"/>
              <a:t>in a classroom can take values from 1, 2, 3, 4, 5, and so on. </a:t>
            </a:r>
          </a:p>
          <a:p>
            <a:pPr lvl="1" algn="just"/>
            <a:r>
              <a:rPr lang="en-US" dirty="0" smtClean="0"/>
              <a:t>Continuous data</a:t>
            </a:r>
          </a:p>
          <a:p>
            <a:pPr lvl="2" algn="just"/>
            <a:r>
              <a:rPr lang="en-US" dirty="0" smtClean="0"/>
              <a:t>A variable that can have an </a:t>
            </a:r>
            <a:r>
              <a:rPr lang="en-US" dirty="0" smtClean="0">
                <a:solidFill>
                  <a:srgbClr val="FF0000"/>
                </a:solidFill>
              </a:rPr>
              <a:t>infinite number of numerical values within a specific range </a:t>
            </a:r>
            <a:r>
              <a:rPr lang="en-US" dirty="0" smtClean="0"/>
              <a:t>is classified as continuous data. </a:t>
            </a:r>
          </a:p>
          <a:p>
            <a:pPr lvl="2" algn="just"/>
            <a:r>
              <a:rPr lang="en-US" b="1" dirty="0" smtClean="0"/>
              <a:t>continuous variable</a:t>
            </a:r>
          </a:p>
          <a:p>
            <a:pPr lvl="3" algn="just"/>
            <a:r>
              <a:rPr lang="en-US" dirty="0" smtClean="0"/>
              <a:t>A variable describing continuous data is a continuous variable. For example, what is the temperature of your city today? Can we be finite?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0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298938"/>
            <a:ext cx="11262946" cy="63216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Making sense of data….</a:t>
            </a:r>
          </a:p>
          <a:p>
            <a:pPr lvl="1" algn="just"/>
            <a:r>
              <a:rPr lang="en-US" b="1" dirty="0" smtClean="0"/>
              <a:t>Categorical </a:t>
            </a:r>
            <a:r>
              <a:rPr lang="en-US" b="1" dirty="0"/>
              <a:t>data or qualitative datasets </a:t>
            </a:r>
            <a:endParaRPr lang="en-US" b="1" dirty="0" smtClean="0"/>
          </a:p>
          <a:p>
            <a:pPr lvl="2" algn="just"/>
            <a:r>
              <a:rPr lang="en-US" dirty="0" smtClean="0"/>
              <a:t>This type of data represents the </a:t>
            </a:r>
            <a:r>
              <a:rPr lang="en-US" b="1" dirty="0" smtClean="0"/>
              <a:t>characteristics of an object</a:t>
            </a:r>
            <a:r>
              <a:rPr lang="en-US" dirty="0" smtClean="0"/>
              <a:t>; for example, gender, marital status, type of address, or categories of the movies. This data is often referred to as qualitative datasets in statistics. </a:t>
            </a:r>
          </a:p>
          <a:p>
            <a:pPr lvl="2" algn="just"/>
            <a:r>
              <a:rPr lang="en-US" b="1" dirty="0" smtClean="0"/>
              <a:t>common types of categorical data :</a:t>
            </a:r>
            <a:r>
              <a:rPr lang="en-US" dirty="0" smtClean="0"/>
              <a:t> </a:t>
            </a:r>
          </a:p>
          <a:p>
            <a:pPr lvl="3" algn="just"/>
            <a:r>
              <a:rPr lang="en-US" dirty="0" smtClean="0"/>
              <a:t>Gender (Male, Female, Other, or Unknown) </a:t>
            </a:r>
          </a:p>
          <a:p>
            <a:pPr lvl="3" algn="just"/>
            <a:r>
              <a:rPr lang="en-US" dirty="0" smtClean="0"/>
              <a:t>Marital Status (Annulled, Divorced, Interlocutory, Legally Separated, Married, Polygamous, Never Married, Domestic Partner, Unmarried, Widowed, or Unknown)</a:t>
            </a:r>
          </a:p>
          <a:p>
            <a:pPr lvl="3" algn="just"/>
            <a:r>
              <a:rPr lang="en-US" dirty="0" smtClean="0"/>
              <a:t>Movie genres (Action, Adventure, Comedy, Crime, Drama, Fantasy, Historical, Horror, Mystery, Philosophical, Political, Romance, Saga, Satire, Science Fiction, Social, Thriller, Urban, or Western)</a:t>
            </a:r>
          </a:p>
          <a:p>
            <a:pPr lvl="3" algn="just"/>
            <a:r>
              <a:rPr lang="en-US" dirty="0" smtClean="0"/>
              <a:t>Blood type (A, B, AB, or O)</a:t>
            </a:r>
          </a:p>
          <a:p>
            <a:pPr lvl="3" algn="just"/>
            <a:r>
              <a:rPr lang="en-US" dirty="0" smtClean="0"/>
              <a:t>Types of drugs (Stimulants, Depressants, Hallucinogens, </a:t>
            </a:r>
            <a:r>
              <a:rPr lang="en-US" dirty="0" err="1" smtClean="0"/>
              <a:t>Dissociatives</a:t>
            </a:r>
            <a:r>
              <a:rPr lang="en-US" dirty="0" smtClean="0"/>
              <a:t>, Opioids, Inhalants, or Cannabis)</a:t>
            </a:r>
          </a:p>
          <a:p>
            <a:pPr lvl="2" algn="just"/>
            <a:r>
              <a:rPr lang="en-US" dirty="0" smtClean="0"/>
              <a:t>categorical variable</a:t>
            </a:r>
          </a:p>
          <a:p>
            <a:pPr lvl="3" algn="just"/>
            <a:r>
              <a:rPr lang="en-US" dirty="0" smtClean="0"/>
              <a:t>A variable describing categorical data is referred to as a categorical variable.</a:t>
            </a:r>
          </a:p>
          <a:p>
            <a:pPr lvl="1" algn="just"/>
            <a:r>
              <a:rPr lang="en-US" dirty="0" smtClean="0"/>
              <a:t>Types of categorical variables:</a:t>
            </a:r>
          </a:p>
          <a:p>
            <a:pPr lvl="2" algn="just"/>
            <a:r>
              <a:rPr lang="en-US" dirty="0" smtClean="0"/>
              <a:t>binary categorical variable</a:t>
            </a:r>
          </a:p>
          <a:p>
            <a:pPr lvl="3" algn="just"/>
            <a:r>
              <a:rPr lang="en-US" dirty="0" smtClean="0"/>
              <a:t>A binary categorical variable can take </a:t>
            </a:r>
            <a:r>
              <a:rPr lang="en-US" b="1" dirty="0" smtClean="0"/>
              <a:t>exactly two values </a:t>
            </a:r>
            <a:r>
              <a:rPr lang="en-US" dirty="0" smtClean="0"/>
              <a:t>and is also referred to as a </a:t>
            </a:r>
            <a:r>
              <a:rPr lang="en-US" b="1" dirty="0" smtClean="0">
                <a:solidFill>
                  <a:srgbClr val="FF0000"/>
                </a:solidFill>
              </a:rPr>
              <a:t>dichotomous variable</a:t>
            </a:r>
            <a:r>
              <a:rPr lang="en-US" dirty="0" smtClean="0"/>
              <a:t>. For example, when you create an experiment, the result is either </a:t>
            </a:r>
            <a:r>
              <a:rPr lang="en-US" dirty="0" smtClean="0">
                <a:solidFill>
                  <a:srgbClr val="FF0000"/>
                </a:solidFill>
              </a:rPr>
              <a:t>success or failure</a:t>
            </a:r>
            <a:r>
              <a:rPr lang="en-US" dirty="0" smtClean="0"/>
              <a:t>. Hence, results can be understood as a binary categorical variable. </a:t>
            </a:r>
          </a:p>
          <a:p>
            <a:pPr lvl="2" algn="just"/>
            <a:r>
              <a:rPr lang="en-US" dirty="0" err="1" smtClean="0"/>
              <a:t>Polytomous</a:t>
            </a:r>
            <a:r>
              <a:rPr lang="en-US" dirty="0" smtClean="0"/>
              <a:t> variables </a:t>
            </a:r>
          </a:p>
          <a:p>
            <a:pPr lvl="3" algn="just"/>
            <a:r>
              <a:rPr lang="en-US" dirty="0" smtClean="0"/>
              <a:t>It can take </a:t>
            </a:r>
            <a:r>
              <a:rPr lang="en-US" dirty="0" smtClean="0">
                <a:solidFill>
                  <a:srgbClr val="FF0000"/>
                </a:solidFill>
              </a:rPr>
              <a:t>more than two possible values</a:t>
            </a:r>
            <a:r>
              <a:rPr lang="en-US" dirty="0" smtClean="0"/>
              <a:t>. </a:t>
            </a:r>
          </a:p>
          <a:p>
            <a:pPr lvl="3" algn="just"/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marital status </a:t>
            </a:r>
            <a:r>
              <a:rPr lang="en-US" dirty="0" smtClean="0"/>
              <a:t>can have several values, such as annulled, divorced, interlocutory, legally separated, married, polygamous, never married, domestic partners, unmarried, widowed, domestic partner, and unknown.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3" y="263769"/>
            <a:ext cx="11298115" cy="63128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Measurement scales</a:t>
            </a:r>
          </a:p>
          <a:p>
            <a:pPr lvl="1" algn="just"/>
            <a:r>
              <a:rPr lang="en-US" dirty="0" smtClean="0"/>
              <a:t>There are four different types of measurement scales described in statistics: nominal, ordinal, interval, and ratio..</a:t>
            </a:r>
          </a:p>
          <a:p>
            <a:pPr lvl="1" algn="just"/>
            <a:r>
              <a:rPr lang="en-US" b="1" dirty="0" smtClean="0"/>
              <a:t>Nominal</a:t>
            </a:r>
          </a:p>
          <a:p>
            <a:pPr lvl="2" algn="just"/>
            <a:r>
              <a:rPr lang="en-US" dirty="0" smtClean="0"/>
              <a:t>These are practiced for </a:t>
            </a:r>
            <a:r>
              <a:rPr lang="en-US" dirty="0" smtClean="0">
                <a:solidFill>
                  <a:srgbClr val="FF0000"/>
                </a:solidFill>
              </a:rPr>
              <a:t>labeling variables without any quantitative value</a:t>
            </a:r>
            <a:r>
              <a:rPr lang="en-US" dirty="0" smtClean="0"/>
              <a:t>. The scales are generally referred to </a:t>
            </a:r>
            <a:r>
              <a:rPr lang="en-US" dirty="0" smtClean="0">
                <a:solidFill>
                  <a:srgbClr val="FF0000"/>
                </a:solidFill>
              </a:rPr>
              <a:t>as labels</a:t>
            </a:r>
            <a:r>
              <a:rPr lang="en-US" dirty="0" smtClean="0"/>
              <a:t>. It do not carry any numerical importance. examples: </a:t>
            </a:r>
          </a:p>
          <a:p>
            <a:pPr lvl="2" algn="just"/>
            <a:r>
              <a:rPr lang="en-US" dirty="0" smtClean="0"/>
              <a:t>What is your gender?</a:t>
            </a:r>
          </a:p>
          <a:p>
            <a:pPr lvl="3" algn="just"/>
            <a:r>
              <a:rPr lang="en-US" dirty="0" smtClean="0"/>
              <a:t>Male</a:t>
            </a:r>
          </a:p>
          <a:p>
            <a:pPr lvl="3" algn="just"/>
            <a:r>
              <a:rPr lang="en-US" dirty="0" smtClean="0"/>
              <a:t>Female</a:t>
            </a:r>
          </a:p>
          <a:p>
            <a:pPr lvl="3" algn="just"/>
            <a:r>
              <a:rPr lang="en-US" dirty="0" smtClean="0"/>
              <a:t>Third gender/Non-binary</a:t>
            </a:r>
          </a:p>
          <a:p>
            <a:pPr lvl="3" algn="just"/>
            <a:r>
              <a:rPr lang="en-US" dirty="0" smtClean="0"/>
              <a:t>I prefer not to answer </a:t>
            </a:r>
          </a:p>
          <a:p>
            <a:pPr lvl="3" algn="just"/>
            <a:r>
              <a:rPr lang="en-US" dirty="0" smtClean="0"/>
              <a:t>The languages that are spoken in a particular country </a:t>
            </a:r>
          </a:p>
          <a:p>
            <a:pPr lvl="3" algn="just"/>
            <a:r>
              <a:rPr lang="en-US" dirty="0" smtClean="0"/>
              <a:t>Biological species </a:t>
            </a:r>
          </a:p>
          <a:p>
            <a:pPr lvl="3" algn="just"/>
            <a:r>
              <a:rPr lang="en-US" dirty="0" smtClean="0"/>
              <a:t>Parts of speech in grammar (noun, pronoun, adjective, and so on) </a:t>
            </a:r>
          </a:p>
          <a:p>
            <a:pPr lvl="3" algn="just"/>
            <a:r>
              <a:rPr lang="en-US" dirty="0" smtClean="0"/>
              <a:t>Taxonomic ranks in biology (</a:t>
            </a:r>
            <a:r>
              <a:rPr lang="en-US" dirty="0" err="1" smtClean="0"/>
              <a:t>Archea</a:t>
            </a:r>
            <a:r>
              <a:rPr lang="en-US" dirty="0" smtClean="0"/>
              <a:t>, Bacteria, and Eukarya) </a:t>
            </a:r>
          </a:p>
          <a:p>
            <a:pPr lvl="1" algn="just"/>
            <a:r>
              <a:rPr lang="en-US" b="1" dirty="0" smtClean="0"/>
              <a:t>Nominal scales  or qualitative data</a:t>
            </a:r>
          </a:p>
          <a:p>
            <a:pPr lvl="2" algn="just"/>
            <a:r>
              <a:rPr lang="en-US" dirty="0" smtClean="0"/>
              <a:t>It is considered </a:t>
            </a:r>
            <a:r>
              <a:rPr lang="en-US" dirty="0" smtClean="0">
                <a:solidFill>
                  <a:srgbClr val="FF0000"/>
                </a:solidFill>
              </a:rPr>
              <a:t>qualitative scales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measurements</a:t>
            </a:r>
            <a:r>
              <a:rPr lang="en-US" dirty="0" smtClean="0"/>
              <a:t> that are taken using </a:t>
            </a:r>
            <a:r>
              <a:rPr lang="en-US" dirty="0" smtClean="0">
                <a:solidFill>
                  <a:srgbClr val="FF0000"/>
                </a:solidFill>
              </a:rPr>
              <a:t>qualitative scales </a:t>
            </a:r>
            <a:r>
              <a:rPr lang="en-US" dirty="0" smtClean="0"/>
              <a:t>called qualitative data in the case of a nominal dataset: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Frequency</a:t>
            </a:r>
            <a:r>
              <a:rPr lang="en-US" dirty="0" smtClean="0"/>
              <a:t> is the rate at which a label occurs over a period of time within the dataset. 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Proportion</a:t>
            </a:r>
            <a:r>
              <a:rPr lang="en-US" dirty="0" smtClean="0"/>
              <a:t> can be calculated by dividing the frequency by the total number of events. 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visualize</a:t>
            </a:r>
            <a:r>
              <a:rPr lang="en-US" dirty="0" smtClean="0"/>
              <a:t> the nominal dataset using either a pie chart or a bar chart. 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2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5" y="175846"/>
            <a:ext cx="11257085" cy="620736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Ordinal</a:t>
            </a:r>
            <a:r>
              <a:rPr lang="en-US" sz="2000" dirty="0" smtClean="0"/>
              <a:t> </a:t>
            </a:r>
          </a:p>
          <a:p>
            <a:pPr lvl="1" algn="just"/>
            <a:r>
              <a:rPr lang="en-US" sz="2000" dirty="0"/>
              <a:t>In </a:t>
            </a:r>
            <a:r>
              <a:rPr lang="en-US" sz="2000" dirty="0" smtClean="0"/>
              <a:t>ordinal, </a:t>
            </a:r>
            <a:r>
              <a:rPr lang="en-US" sz="2000" dirty="0">
                <a:solidFill>
                  <a:srgbClr val="FF0000"/>
                </a:solidFill>
              </a:rPr>
              <a:t>the order of the values is a significant factor </a:t>
            </a:r>
            <a:r>
              <a:rPr lang="en-US" sz="2000" dirty="0" smtClean="0"/>
              <a:t>The main difference in the ordinal and nominal scale is </a:t>
            </a:r>
            <a:r>
              <a:rPr lang="en-US" sz="2000" b="1" dirty="0" smtClean="0"/>
              <a:t>the order</a:t>
            </a:r>
            <a:r>
              <a:rPr lang="en-US" sz="2000" dirty="0" smtClean="0"/>
              <a:t>. </a:t>
            </a:r>
          </a:p>
          <a:p>
            <a:pPr lvl="1" algn="just"/>
            <a:r>
              <a:rPr lang="en-US" b="1" dirty="0"/>
              <a:t>Ordinal </a:t>
            </a:r>
            <a:r>
              <a:rPr lang="en-US" b="1" dirty="0" smtClean="0"/>
              <a:t>scale</a:t>
            </a:r>
            <a:endParaRPr lang="en-US" b="1" dirty="0"/>
          </a:p>
          <a:p>
            <a:pPr lvl="2" algn="just"/>
            <a:r>
              <a:rPr lang="en-US" sz="2200" dirty="0"/>
              <a:t>Ordinal scales as an </a:t>
            </a:r>
            <a:r>
              <a:rPr lang="en-US" sz="2200" dirty="0">
                <a:solidFill>
                  <a:srgbClr val="FF0000"/>
                </a:solidFill>
              </a:rPr>
              <a:t>order of ranking </a:t>
            </a:r>
            <a:r>
              <a:rPr lang="en-US" sz="2200" dirty="0"/>
              <a:t>(1st, 2nd, 3rd, 4th, and so on). The median item is allowed as the measure of central tendency,  the average is not </a:t>
            </a:r>
            <a:r>
              <a:rPr lang="en-US" sz="2200" dirty="0" smtClean="0"/>
              <a:t>permitted</a:t>
            </a:r>
          </a:p>
          <a:p>
            <a:pPr lvl="1" algn="just"/>
            <a:r>
              <a:rPr lang="en-US" sz="2800" b="1" dirty="0"/>
              <a:t>Likert scale</a:t>
            </a:r>
            <a:endParaRPr lang="en-US" sz="2600" dirty="0"/>
          </a:p>
          <a:p>
            <a:pPr lvl="2" algn="just"/>
            <a:r>
              <a:rPr lang="en-US" sz="2200" dirty="0" smtClean="0"/>
              <a:t>Ordinal </a:t>
            </a:r>
            <a:r>
              <a:rPr lang="en-US" sz="2200" dirty="0"/>
              <a:t>Scales</a:t>
            </a:r>
            <a:r>
              <a:rPr lang="en-US" sz="2200" dirty="0" smtClean="0"/>
              <a:t> are </a:t>
            </a:r>
            <a:r>
              <a:rPr lang="en-US" sz="2200" dirty="0"/>
              <a:t>referred to as the Likert scale</a:t>
            </a:r>
          </a:p>
          <a:p>
            <a:pPr lvl="1" algn="just"/>
            <a:r>
              <a:rPr lang="en-US" sz="2000" dirty="0" smtClean="0"/>
              <a:t>Example : </a:t>
            </a:r>
            <a:r>
              <a:rPr lang="en-US" sz="2000" dirty="0" smtClean="0">
                <a:solidFill>
                  <a:srgbClr val="FF0000"/>
                </a:solidFill>
              </a:rPr>
              <a:t>Likert scale</a:t>
            </a:r>
            <a:r>
              <a:rPr lang="en-US" sz="2000" dirty="0" smtClean="0"/>
              <a:t> uses a variation of an ordinal scale? </a:t>
            </a:r>
          </a:p>
          <a:p>
            <a:pPr lvl="2" algn="just"/>
            <a:r>
              <a:rPr lang="en-US" dirty="0" smtClean="0"/>
              <a:t>WordPress </a:t>
            </a:r>
            <a:r>
              <a:rPr lang="en-US" dirty="0"/>
              <a:t>is making content managers' lives easier. How do you feel about this statement? </a:t>
            </a:r>
            <a:endParaRPr lang="en-US" dirty="0" smtClean="0"/>
          </a:p>
          <a:p>
            <a:pPr lvl="2" algn="just"/>
            <a:r>
              <a:rPr lang="en-US" dirty="0" smtClean="0"/>
              <a:t>The answer to the question is scaled down to five different </a:t>
            </a:r>
            <a:r>
              <a:rPr lang="en-US" dirty="0" smtClean="0">
                <a:solidFill>
                  <a:srgbClr val="FF0000"/>
                </a:solidFill>
              </a:rPr>
              <a:t>ordinal values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Strongly Agree, Agree, Neutral, Disagree, and Strongly Disagree</a:t>
            </a:r>
            <a:r>
              <a:rPr lang="en-US" dirty="0" smtClean="0"/>
              <a:t>. </a:t>
            </a:r>
          </a:p>
          <a:p>
            <a:pPr lvl="2"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450" t="15915" r="24769" b="51709"/>
          <a:stretch/>
        </p:blipFill>
        <p:spPr>
          <a:xfrm>
            <a:off x="1323703" y="4432663"/>
            <a:ext cx="4401554" cy="196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721" t="35623" r="24616" b="29664"/>
          <a:stretch/>
        </p:blipFill>
        <p:spPr>
          <a:xfrm>
            <a:off x="6359434" y="4395966"/>
            <a:ext cx="4743994" cy="20403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6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37"/>
            <a:ext cx="11125200" cy="60626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Interval</a:t>
            </a:r>
          </a:p>
          <a:p>
            <a:pPr lvl="1" algn="just"/>
            <a:r>
              <a:rPr lang="en-US" dirty="0" smtClean="0"/>
              <a:t>In interval scales, both the order and exact </a:t>
            </a:r>
            <a:r>
              <a:rPr lang="en-US" dirty="0" smtClean="0">
                <a:solidFill>
                  <a:srgbClr val="FF0000"/>
                </a:solidFill>
              </a:rPr>
              <a:t>differences between the values </a:t>
            </a:r>
            <a:r>
              <a:rPr lang="en-US" dirty="0" smtClean="0"/>
              <a:t>are significant. </a:t>
            </a:r>
          </a:p>
          <a:p>
            <a:pPr lvl="1" algn="just"/>
            <a:r>
              <a:rPr lang="en-US" dirty="0" smtClean="0"/>
              <a:t>Interval scales are widely </a:t>
            </a:r>
            <a:r>
              <a:rPr lang="en-US" dirty="0" smtClean="0">
                <a:solidFill>
                  <a:srgbClr val="FF0000"/>
                </a:solidFill>
              </a:rPr>
              <a:t>used in statistics</a:t>
            </a:r>
            <a:r>
              <a:rPr lang="en-US" dirty="0"/>
              <a:t>.</a:t>
            </a:r>
            <a:r>
              <a:rPr lang="en-US" dirty="0" smtClean="0"/>
              <a:t> The measure of central </a:t>
            </a:r>
            <a:r>
              <a:rPr lang="en-US" dirty="0"/>
              <a:t>tendencies, </a:t>
            </a:r>
            <a:r>
              <a:rPr lang="en-US" dirty="0" smtClean="0"/>
              <a:t>mean</a:t>
            </a:r>
            <a:r>
              <a:rPr lang="en-US" dirty="0"/>
              <a:t>, median</a:t>
            </a:r>
            <a:r>
              <a:rPr lang="en-US" dirty="0" smtClean="0"/>
              <a:t>, </a:t>
            </a:r>
            <a:r>
              <a:rPr lang="en-US" dirty="0"/>
              <a:t>standard deviations</a:t>
            </a:r>
            <a:r>
              <a:rPr lang="en-US" dirty="0" smtClean="0"/>
              <a:t> </a:t>
            </a:r>
            <a:r>
              <a:rPr lang="en-US" dirty="0"/>
              <a:t>and mode are allowed on </a:t>
            </a:r>
            <a:r>
              <a:rPr lang="en-US" dirty="0" smtClean="0"/>
              <a:t>interval. </a:t>
            </a:r>
          </a:p>
          <a:p>
            <a:pPr lvl="1" algn="just"/>
            <a:r>
              <a:rPr lang="en-US" dirty="0" smtClean="0"/>
              <a:t>Examples :location in Cartesian coordinates and direction measured in degrees from magnetic north.. </a:t>
            </a:r>
          </a:p>
          <a:p>
            <a:pPr algn="just"/>
            <a:r>
              <a:rPr lang="en-US" sz="2400" dirty="0" smtClean="0"/>
              <a:t>Ratio</a:t>
            </a:r>
          </a:p>
          <a:p>
            <a:pPr lvl="1" algn="just"/>
            <a:r>
              <a:rPr lang="en-US" dirty="0" smtClean="0"/>
              <a:t>Ratio scales contain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exact values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absolute zero</a:t>
            </a:r>
            <a:r>
              <a:rPr lang="en-US" dirty="0" smtClean="0"/>
              <a:t>, which to be </a:t>
            </a:r>
            <a:r>
              <a:rPr lang="en-US" dirty="0" smtClean="0">
                <a:solidFill>
                  <a:srgbClr val="FF0000"/>
                </a:solidFill>
              </a:rPr>
              <a:t>used in descriptive and inferential statistics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These scales provide numerous possibilities for statistical analysis. </a:t>
            </a:r>
          </a:p>
          <a:p>
            <a:pPr lvl="1" algn="just"/>
            <a:r>
              <a:rPr lang="en-US" dirty="0" smtClean="0"/>
              <a:t>Mathematical operations, the measure of central tendencies, and the measure of dispersion and coefficient of variation can also be computed from these scales.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90" t="16628" r="19453" b="33922"/>
          <a:stretch/>
        </p:blipFill>
        <p:spPr>
          <a:xfrm>
            <a:off x="4264269" y="4902931"/>
            <a:ext cx="4941277" cy="19420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1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1813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AD3301 DATA EXPLORATION AND VISUALIZATION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tools available for EDA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Administrator</cp:lastModifiedBy>
  <cp:revision>44</cp:revision>
  <dcterms:created xsi:type="dcterms:W3CDTF">2022-08-25T16:18:31Z</dcterms:created>
  <dcterms:modified xsi:type="dcterms:W3CDTF">2022-09-01T05:49:09Z</dcterms:modified>
</cp:coreProperties>
</file>