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F631-1182-4EC6-95F7-0C1A5669ACD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__init__-in-pyth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(OOPs)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 smtClean="0"/>
              <a:t>OOPs is </a:t>
            </a:r>
            <a:r>
              <a:rPr lang="en-US" dirty="0"/>
              <a:t>a programming paradigm that uses objects and classes in programming. 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main concept of OOPs is to bind the data and the functions that work </a:t>
            </a:r>
            <a:r>
              <a:rPr lang="en-US" dirty="0" smtClean="0"/>
              <a:t>together </a:t>
            </a:r>
            <a:r>
              <a:rPr lang="en-US" dirty="0"/>
              <a:t>as a single </a:t>
            </a:r>
            <a:r>
              <a:rPr lang="en-US" dirty="0" smtClean="0"/>
              <a:t>unit.</a:t>
            </a:r>
            <a:r>
              <a:rPr lang="en-US" dirty="0"/>
              <a:t> 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It aims to implement real-world entities like inheritance, polymorphisms, encapsulation, etc. in the programming</a:t>
            </a:r>
            <a:endParaRPr lang="en-US" dirty="0"/>
          </a:p>
          <a:p>
            <a:pPr marL="0" indent="0" algn="just" fontAlgn="base">
              <a:buNone/>
            </a:pPr>
            <a:endParaRPr lang="en-US" b="1" dirty="0" smtClean="0"/>
          </a:p>
          <a:p>
            <a:pPr marL="0" indent="0" algn="just" fontAlgn="base">
              <a:buNone/>
            </a:pPr>
            <a:r>
              <a:rPr lang="en-US" b="1" dirty="0" smtClean="0"/>
              <a:t>Concepts </a:t>
            </a:r>
            <a:r>
              <a:rPr lang="en-US" b="1" dirty="0"/>
              <a:t>of Object-Oriented Programming (OOPs) </a:t>
            </a:r>
          </a:p>
          <a:p>
            <a:pPr algn="just" fontAlgn="base"/>
            <a:r>
              <a:rPr lang="en-US" dirty="0"/>
              <a:t>Class</a:t>
            </a:r>
          </a:p>
          <a:p>
            <a:pPr algn="just" fontAlgn="base"/>
            <a:r>
              <a:rPr lang="en-US" dirty="0"/>
              <a:t>Objects</a:t>
            </a:r>
          </a:p>
          <a:p>
            <a:pPr algn="just" fontAlgn="base"/>
            <a:r>
              <a:rPr lang="en-US" dirty="0"/>
              <a:t>Polymorphism</a:t>
            </a:r>
          </a:p>
          <a:p>
            <a:pPr algn="just" fontAlgn="base"/>
            <a:r>
              <a:rPr lang="en-US" dirty="0"/>
              <a:t>Encapsulation</a:t>
            </a:r>
          </a:p>
          <a:p>
            <a:pPr algn="just" fontAlgn="base"/>
            <a:r>
              <a:rPr lang="en-US" dirty="0"/>
              <a:t>Inheritance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6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/>
              <a:t> </a:t>
            </a:r>
            <a:r>
              <a:rPr lang="en-US" dirty="0" smtClean="0"/>
              <a:t>Class </a:t>
            </a:r>
            <a:r>
              <a:rPr lang="en-US" dirty="0" smtClean="0"/>
              <a:t>is a logical entity that contains some attributes and methods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is a collection of objects. 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contains the blueprints or the prototype from which the objects are being created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5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class Student: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sz="2000" dirty="0" smtClean="0"/>
              <a:t>	name = ""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__</a:t>
            </a:r>
            <a:r>
              <a:rPr lang="en-IN" sz="2000" dirty="0" err="1" smtClean="0"/>
              <a:t>init</a:t>
            </a:r>
            <a:r>
              <a:rPr lang="en-IN" sz="2000" dirty="0" smtClean="0"/>
              <a:t>__(self, name):</a:t>
            </a:r>
          </a:p>
          <a:p>
            <a:pPr marL="0" indent="0">
              <a:buNone/>
            </a:pPr>
            <a:r>
              <a:rPr lang="en-IN" sz="2000" dirty="0" smtClean="0"/>
              <a:t>		self.name = name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 err="1" smtClean="0"/>
              <a:t>displayname</a:t>
            </a:r>
            <a:r>
              <a:rPr lang="en-IN" sz="2000" dirty="0" smtClean="0"/>
              <a:t>(self):</a:t>
            </a:r>
          </a:p>
          <a:p>
            <a:pPr marL="0" indent="0">
              <a:buNone/>
            </a:pPr>
            <a:r>
              <a:rPr lang="en-IN" sz="2000" dirty="0" smtClean="0"/>
              <a:t>		print("My name is {}".format(self.name))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sz="2000" dirty="0" smtClean="0"/>
              <a:t>s1 = Student("Raja")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Accessing class methods</a:t>
            </a:r>
          </a:p>
          <a:p>
            <a:pPr marL="0" indent="0">
              <a:buNone/>
            </a:pPr>
            <a:r>
              <a:rPr lang="en-IN" sz="2000" dirty="0" smtClean="0"/>
              <a:t>s1.displayname()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211960" y="548680"/>
            <a:ext cx="4680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/>
              <a:t>The __</a:t>
            </a:r>
            <a:r>
              <a:rPr lang="en-US" b="1" dirty="0" err="1"/>
              <a:t>init</a:t>
            </a:r>
            <a:r>
              <a:rPr lang="en-US" b="1" dirty="0"/>
              <a:t>__ method </a:t>
            </a:r>
            <a:endParaRPr lang="en-US" b="1" dirty="0" smtClean="0"/>
          </a:p>
          <a:p>
            <a:pPr algn="just" fontAlgn="base"/>
            <a:endParaRPr lang="en-US" b="1" dirty="0"/>
          </a:p>
          <a:p>
            <a:pPr algn="just" fontAlgn="base"/>
            <a:r>
              <a:rPr lang="en-US" dirty="0"/>
              <a:t>The </a:t>
            </a:r>
            <a:r>
              <a:rPr lang="en-US" u="sng" dirty="0">
                <a:hlinkClick r:id="rId2"/>
              </a:rPr>
              <a:t>__</a:t>
            </a:r>
            <a:r>
              <a:rPr lang="en-US" u="sng" dirty="0" err="1">
                <a:hlinkClick r:id="rId2"/>
              </a:rPr>
              <a:t>init</a:t>
            </a:r>
            <a:r>
              <a:rPr lang="en-US" u="sng" dirty="0">
                <a:hlinkClick r:id="rId2"/>
              </a:rPr>
              <a:t>__ method</a:t>
            </a:r>
            <a:r>
              <a:rPr lang="en-US" dirty="0"/>
              <a:t> is </a:t>
            </a:r>
            <a:r>
              <a:rPr lang="en-US" dirty="0" smtClean="0"/>
              <a:t>a  constructors. </a:t>
            </a:r>
          </a:p>
          <a:p>
            <a:pPr algn="just" fontAlgn="base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executed automatically when </a:t>
            </a:r>
            <a:r>
              <a:rPr lang="en-US" dirty="0"/>
              <a:t>an object of a class is </a:t>
            </a:r>
            <a:r>
              <a:rPr lang="en-US" dirty="0" smtClean="0"/>
              <a:t>instantiated/created..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Student: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dirty="0" smtClean="0"/>
              <a:t>	attr1 = "RIT STUDENTS"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__</a:t>
            </a:r>
            <a:r>
              <a:rPr lang="en-IN" dirty="0" err="1" smtClean="0"/>
              <a:t>init</a:t>
            </a:r>
            <a:r>
              <a:rPr lang="en-IN" dirty="0" smtClean="0"/>
              <a:t>__(self, name):</a:t>
            </a:r>
          </a:p>
          <a:p>
            <a:pPr marL="0" indent="0">
              <a:buNone/>
            </a:pPr>
            <a:r>
              <a:rPr lang="en-IN" dirty="0" smtClean="0"/>
              <a:t>		self.name = name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dirty="0" smtClean="0"/>
              <a:t>Student1 = Student("Raja")</a:t>
            </a:r>
          </a:p>
          <a:p>
            <a:pPr marL="0" indent="0">
              <a:buNone/>
            </a:pPr>
            <a:r>
              <a:rPr lang="en-IN" dirty="0" smtClean="0"/>
              <a:t>Student2 = Student("</a:t>
            </a:r>
            <a:r>
              <a:rPr lang="en-IN" dirty="0" err="1" smtClean="0"/>
              <a:t>Ramu</a:t>
            </a:r>
            <a:r>
              <a:rPr lang="en-IN" dirty="0" smtClean="0"/>
              <a:t>")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class attributes</a:t>
            </a:r>
          </a:p>
          <a:p>
            <a:pPr marL="0" indent="0">
              <a:buNone/>
            </a:pPr>
            <a:r>
              <a:rPr lang="en-IN" dirty="0" smtClean="0"/>
              <a:t>print("Student1 is a {}".format(Student1.__class__.attr1))</a:t>
            </a:r>
          </a:p>
          <a:p>
            <a:pPr marL="0" indent="0">
              <a:buNone/>
            </a:pPr>
            <a:r>
              <a:rPr lang="en-IN" dirty="0" smtClean="0"/>
              <a:t>print("Student2 is also a {}".format(Student2.__class__.attr1))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instance attributes</a:t>
            </a:r>
          </a:p>
          <a:p>
            <a:pPr marL="0" indent="0">
              <a:buNone/>
            </a:pPr>
            <a:r>
              <a:rPr lang="en-IN" dirty="0" smtClean="0"/>
              <a:t>print("Student1 name is {}".format(Student1.name))</a:t>
            </a:r>
          </a:p>
          <a:p>
            <a:pPr marL="0" indent="0">
              <a:buNone/>
            </a:pPr>
            <a:r>
              <a:rPr lang="en-IN" dirty="0" smtClean="0"/>
              <a:t>print("Student2 name is {}".format(Student2.name))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64088" y="836712"/>
            <a:ext cx="2773178" cy="8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958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is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is also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name is Raja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name is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Ramu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2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 smtClean="0"/>
              <a:t>Mission</a:t>
            </a:r>
            <a:endParaRPr lang="en-IN" sz="2400" b="1" dirty="0"/>
          </a:p>
          <a:p>
            <a:pPr lvl="0" algn="just"/>
            <a:r>
              <a:rPr lang="en-US" sz="2400" dirty="0"/>
              <a:t>Excel in Teaching-Learning process and collaborative Research by the use of modern infrastructure and innovative components</a:t>
            </a:r>
            <a:r>
              <a:rPr lang="en-US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US" sz="2400" dirty="0"/>
              <a:t>Establish an Artificial Intelligence and Data Science based </a:t>
            </a:r>
            <a:r>
              <a:rPr lang="en-US" sz="2400" dirty="0" err="1"/>
              <a:t>centre</a:t>
            </a:r>
            <a:r>
              <a:rPr lang="en-US" sz="2400" dirty="0"/>
              <a:t> of excellence to prepare professional technocrats for solving interdisciplinary industry problems in various </a:t>
            </a:r>
            <a:r>
              <a:rPr lang="en-US" sz="2400" dirty="0" smtClean="0"/>
              <a:t>applications</a:t>
            </a:r>
          </a:p>
          <a:p>
            <a:pPr lvl="0" algn="just"/>
            <a:endParaRPr lang="en-IN" sz="2400" dirty="0"/>
          </a:p>
          <a:p>
            <a:pPr algn="just"/>
            <a:r>
              <a:rPr lang="en-IN" sz="2400" dirty="0"/>
              <a:t>Motivate students to emerge as entrepreneurs with leadership qualities in a societal centric programme to fulfil Industry and community needs with ethical standards</a:t>
            </a:r>
          </a:p>
        </p:txBody>
      </p:sp>
    </p:spTree>
    <p:extLst>
      <p:ext uri="{BB962C8B-B14F-4D97-AF65-F5344CB8AC3E}">
        <p14:creationId xmlns:p14="http://schemas.microsoft.com/office/powerpoint/2010/main" val="11826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Program Educational Objectives (PEOs)</a:t>
            </a:r>
          </a:p>
          <a:p>
            <a:pPr marL="0" indent="0" algn="just">
              <a:buNone/>
            </a:pPr>
            <a:r>
              <a:rPr lang="en-IN" dirty="0"/>
              <a:t>After successful completion of the degree, the students will be able to</a:t>
            </a:r>
            <a:endParaRPr lang="en-IN" b="1" dirty="0"/>
          </a:p>
          <a:p>
            <a:pPr lvl="0" algn="just"/>
            <a:endParaRPr lang="en-US" b="1" dirty="0" smtClean="0"/>
          </a:p>
          <a:p>
            <a:pPr lvl="0" algn="just"/>
            <a:r>
              <a:rPr lang="en-US" b="1" dirty="0" smtClean="0"/>
              <a:t>PEO </a:t>
            </a:r>
            <a:r>
              <a:rPr lang="en-US" b="1" dirty="0"/>
              <a:t>1. </a:t>
            </a:r>
            <a:r>
              <a:rPr lang="en-US" dirty="0"/>
              <a:t>Apply Artificial Intelligence and Data Science techniques with industrial standards and pioneering research to solve social and environment-related problems for making a sustainable ecosystems</a:t>
            </a:r>
            <a:r>
              <a:rPr lang="en-US" dirty="0" smtClean="0"/>
              <a:t>.</a:t>
            </a:r>
          </a:p>
          <a:p>
            <a:pPr lvl="0" algn="just"/>
            <a:endParaRPr lang="en-IN" dirty="0"/>
          </a:p>
          <a:p>
            <a:pPr algn="just"/>
            <a:r>
              <a:rPr lang="en-IN" b="1" dirty="0"/>
              <a:t>PEO 2.</a:t>
            </a:r>
            <a:r>
              <a:rPr lang="en-IN" dirty="0"/>
              <a:t> Excel with professional skills, fundamental knowledge, and advanced futuristic technologies to become Data Scientists, Data Analyst Managers, Data Science leaders AI Research Scientists, or Entrepreneurs</a:t>
            </a:r>
          </a:p>
        </p:txBody>
      </p:sp>
    </p:spTree>
    <p:extLst>
      <p:ext uri="{BB962C8B-B14F-4D97-AF65-F5344CB8AC3E}">
        <p14:creationId xmlns:p14="http://schemas.microsoft.com/office/powerpoint/2010/main" val="8192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Program Specific Outcomes (PSOs)</a:t>
            </a:r>
          </a:p>
          <a:p>
            <a:pPr lvl="0" algn="just"/>
            <a:r>
              <a:rPr lang="en-US" b="1" dirty="0"/>
              <a:t>PSO 1: </a:t>
            </a:r>
            <a:r>
              <a:rPr lang="en-US" dirty="0"/>
              <a:t>To apply analytic technologies to achieve at meaningful insight and observation from data to solve engineering </a:t>
            </a:r>
            <a:r>
              <a:rPr lang="en-US" dirty="0" smtClean="0"/>
              <a:t>problems</a:t>
            </a:r>
          </a:p>
          <a:p>
            <a:pPr lvl="0" algn="just"/>
            <a:endParaRPr lang="en-IN" dirty="0"/>
          </a:p>
          <a:p>
            <a:pPr lvl="0" algn="just"/>
            <a:r>
              <a:rPr lang="en-US" b="1" dirty="0"/>
              <a:t>PSO 2: </a:t>
            </a:r>
            <a:r>
              <a:rPr lang="en-US" dirty="0"/>
              <a:t>To create and apply Artificial Intelligence and Data Science techniques to forecast future trends in the domain of Healthcare, Education, Agriculture, Manufacturing, Automation, Robotics, and Transport,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 algn="just"/>
            <a:endParaRPr lang="en-IN" dirty="0"/>
          </a:p>
          <a:p>
            <a:pPr algn="just"/>
            <a:r>
              <a:rPr lang="en-IN" b="1" dirty="0"/>
              <a:t>PSO 3: </a:t>
            </a:r>
            <a:r>
              <a:rPr lang="en-IN" dirty="0"/>
              <a:t>To enrich the critical thinking skills in emerging technologies such as Hybrid Mobile application development, cloud technology stack, and cyber-physical systems with mathematical aid to foresee the research findings and provide the solutions</a:t>
            </a:r>
          </a:p>
        </p:txBody>
      </p:sp>
    </p:spTree>
    <p:extLst>
      <p:ext uri="{BB962C8B-B14F-4D97-AF65-F5344CB8AC3E}">
        <p14:creationId xmlns:p14="http://schemas.microsoft.com/office/powerpoint/2010/main" val="26441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>AD3251 </a:t>
            </a:r>
            <a:r>
              <a:rPr lang="en-IN" sz="3600" b="1" dirty="0"/>
              <a:t>DATA STRUCTURES DESIGN 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L </a:t>
            </a:r>
            <a:r>
              <a:rPr lang="en-IN" sz="3600" b="1" dirty="0"/>
              <a:t>T P C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3 0 0 3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UNIT I </a:t>
            </a:r>
            <a:r>
              <a:rPr lang="en-US" b="1" dirty="0" smtClean="0"/>
              <a:t>      ABSTRACT </a:t>
            </a:r>
            <a:r>
              <a:rPr lang="en-US" b="1" dirty="0"/>
              <a:t>DATA TYPES </a:t>
            </a:r>
            <a:r>
              <a:rPr lang="en-US" b="1" dirty="0" smtClean="0"/>
              <a:t>           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Abstract Data Types (ADTs) – ADTs and classes – introduction to OOP – classes in Python – inheritance – namespaces – shallow and deep copying </a:t>
            </a:r>
            <a:r>
              <a:rPr lang="en-US" dirty="0" smtClean="0"/>
              <a:t>. Introduction </a:t>
            </a:r>
            <a:r>
              <a:rPr lang="en-US" dirty="0"/>
              <a:t>to analysis of algorithms – asymptotic notations – recursion – analyzing recursive algorithms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6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91264" cy="55054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UNIT II </a:t>
            </a:r>
            <a:r>
              <a:rPr lang="en-IN" b="1" dirty="0" smtClean="0"/>
              <a:t>	LINEAR </a:t>
            </a:r>
            <a:r>
              <a:rPr lang="en-IN" b="1" dirty="0"/>
              <a:t>STRUCTURES </a:t>
            </a:r>
            <a:r>
              <a:rPr lang="en-IN" b="1" dirty="0" smtClean="0"/>
              <a:t>		9 </a:t>
            </a:r>
            <a:endParaRPr lang="en-IN" dirty="0"/>
          </a:p>
          <a:p>
            <a:pPr marL="0" indent="0" algn="just">
              <a:buNone/>
            </a:pPr>
            <a:r>
              <a:rPr lang="en-US" dirty="0" smtClean="0"/>
              <a:t>	List </a:t>
            </a:r>
            <a:r>
              <a:rPr lang="en-US" dirty="0"/>
              <a:t>ADT – array-based implementations – linked list implementations – singly linked lists – circularly linked lists – doubly linked lists – applications of lists – Stack ADT – Queue ADT – double ended queues 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UNIT </a:t>
            </a:r>
            <a:r>
              <a:rPr lang="en-US" b="1" dirty="0"/>
              <a:t>III SORTING AND SEARCHING </a:t>
            </a:r>
            <a:r>
              <a:rPr lang="en-US" b="1" dirty="0" smtClean="0"/>
              <a:t>	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Bubble sort – selection sort – insertion sort – merge sort – quick sort – linear search – binary search – hashing – hash functions – collision handling – load factors, rehashing, and efficiency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UNIT IV </a:t>
            </a:r>
            <a:r>
              <a:rPr lang="en-US" b="1" dirty="0" smtClean="0"/>
              <a:t>	TREE </a:t>
            </a:r>
            <a:r>
              <a:rPr lang="en-US" b="1" dirty="0"/>
              <a:t>STRUCTURES </a:t>
            </a:r>
            <a:r>
              <a:rPr lang="en-US" b="1" dirty="0" smtClean="0"/>
              <a:t>	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Tree ADT – Binary Tree ADT – tree traversals – binary search trees – AVL trees – heaps – multi-way search trees 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UNIT </a:t>
            </a:r>
            <a:r>
              <a:rPr lang="en-IN" b="1" dirty="0"/>
              <a:t>V </a:t>
            </a:r>
            <a:r>
              <a:rPr lang="en-IN" b="1" dirty="0" smtClean="0"/>
              <a:t>	GRAPH </a:t>
            </a:r>
            <a:r>
              <a:rPr lang="en-IN" b="1" dirty="0"/>
              <a:t>STRUCTURES </a:t>
            </a:r>
            <a:r>
              <a:rPr lang="en-IN" b="1" dirty="0" smtClean="0"/>
              <a:t>	9 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Graph ADT – representations of graph – graph traversals – DAG – topological ordering – shortest paths – minimum spanning trees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COURSE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6612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At </a:t>
            </a:r>
            <a:r>
              <a:rPr lang="en-US" b="1" dirty="0"/>
              <a:t>the end of the course, the student should be able to: </a:t>
            </a:r>
            <a:endParaRPr lang="en-US" dirty="0"/>
          </a:p>
          <a:p>
            <a:pPr algn="just"/>
            <a:r>
              <a:rPr lang="en-IN" dirty="0" smtClean="0"/>
              <a:t>CO1: </a:t>
            </a:r>
            <a:r>
              <a:rPr lang="en-IN" dirty="0"/>
              <a:t>explain abstract data types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US" dirty="0" smtClean="0"/>
              <a:t>CO2: design</a:t>
            </a:r>
            <a:r>
              <a:rPr lang="en-US" dirty="0"/>
              <a:t>, implement, and </a:t>
            </a:r>
            <a:r>
              <a:rPr lang="en-US" dirty="0" err="1"/>
              <a:t>analyse</a:t>
            </a:r>
            <a:r>
              <a:rPr lang="en-US" dirty="0"/>
              <a:t> linear data structures, such as lists, queues, and stacks, according to the needs of different applications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CO3:Implement Sorting and Searching techniques for given problems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CO4:design</a:t>
            </a:r>
            <a:r>
              <a:rPr lang="en-US" dirty="0"/>
              <a:t>, implement, and </a:t>
            </a:r>
            <a:r>
              <a:rPr lang="en-US" dirty="0" err="1"/>
              <a:t>analyse</a:t>
            </a:r>
            <a:r>
              <a:rPr lang="en-US" dirty="0"/>
              <a:t> efficient tree structures to meet requirements such as searching, indexing, and sorting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CO5: implement </a:t>
            </a:r>
            <a:r>
              <a:rPr lang="en-US" dirty="0"/>
              <a:t>efficient graph algorithms to solve </a:t>
            </a:r>
            <a:r>
              <a:rPr lang="en-US" dirty="0" smtClean="0"/>
              <a:t>graph 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0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437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DEPARTMENT OF ARTIFICIAL INTELLIGENCE AND DATA SCIENCE</vt:lpstr>
      <vt:lpstr>PowerPoint Presentation</vt:lpstr>
      <vt:lpstr>PowerPoint Presentation</vt:lpstr>
      <vt:lpstr>PowerPoint Presentation</vt:lpstr>
      <vt:lpstr>  AD3251 DATA STRUCTURES DESIGN  L T P C  3 0 0 3  </vt:lpstr>
      <vt:lpstr>PowerPoint Presentation</vt:lpstr>
      <vt:lpstr>PowerPoint Presentation</vt:lpstr>
      <vt:lpstr>COURSE OUTCOMES</vt:lpstr>
      <vt:lpstr>PowerPoint Presentation</vt:lpstr>
      <vt:lpstr>object-oriented Programming (OOPs)</vt:lpstr>
      <vt:lpstr>Class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8</cp:revision>
  <dcterms:created xsi:type="dcterms:W3CDTF">2022-03-29T09:23:18Z</dcterms:created>
  <dcterms:modified xsi:type="dcterms:W3CDTF">2022-03-29T10:58:55Z</dcterms:modified>
</cp:coreProperties>
</file>