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302" r:id="rId11"/>
    <p:sldId id="285" r:id="rId12"/>
    <p:sldId id="284" r:id="rId13"/>
    <p:sldId id="264" r:id="rId14"/>
    <p:sldId id="281" r:id="rId15"/>
    <p:sldId id="282" r:id="rId16"/>
    <p:sldId id="283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F631-1182-4EC6-95F7-0C1A5669ACD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/>
            <a:r>
              <a:rPr lang="en-IN" dirty="0" smtClean="0"/>
              <a:t>Contiguous</a:t>
            </a:r>
          </a:p>
          <a:p>
            <a:pPr lvl="2" algn="just"/>
            <a:r>
              <a:rPr lang="en-IN" dirty="0" smtClean="0"/>
              <a:t>Contiguous data items are stored in Contiguous memory location(EX. RAM, or File)</a:t>
            </a:r>
          </a:p>
          <a:p>
            <a:pPr lvl="1" algn="just"/>
            <a:r>
              <a:rPr lang="en-IN" dirty="0" smtClean="0"/>
              <a:t>Non-contiguous</a:t>
            </a:r>
          </a:p>
          <a:p>
            <a:pPr lvl="2" algn="just"/>
            <a:r>
              <a:rPr lang="en-IN" dirty="0" smtClean="0"/>
              <a:t>Data items are scattered across different memory locations(Linked list, tree, graph)</a:t>
            </a:r>
          </a:p>
          <a:p>
            <a:pPr lvl="1" algn="just"/>
            <a:r>
              <a:rPr lang="en-IN" dirty="0" smtClean="0"/>
              <a:t>Linear data structure</a:t>
            </a:r>
          </a:p>
          <a:p>
            <a:pPr lvl="2" algn="just"/>
            <a:r>
              <a:rPr lang="en-IN" dirty="0" smtClean="0"/>
              <a:t>The elements are accessed in a sequential order irrespective of whether data items are contiguous or non-contiguous(array, linked list, stack, queue)</a:t>
            </a:r>
          </a:p>
          <a:p>
            <a:pPr lvl="1" algn="just"/>
            <a:r>
              <a:rPr lang="en-IN" dirty="0" smtClean="0"/>
              <a:t>Non-Linear data structure</a:t>
            </a:r>
          </a:p>
          <a:p>
            <a:pPr lvl="2" algn="just"/>
            <a:r>
              <a:rPr lang="en-IN" dirty="0"/>
              <a:t>The elements are accessed in </a:t>
            </a:r>
            <a:r>
              <a:rPr lang="en-IN" dirty="0" smtClean="0"/>
              <a:t>a non linear order (tree, graph)</a:t>
            </a:r>
          </a:p>
          <a:p>
            <a:pPr lvl="2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36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4536503" cy="4525963"/>
          </a:xfrm>
        </p:spPr>
        <p:txBody>
          <a:bodyPr/>
          <a:lstStyle/>
          <a:p>
            <a:pPr algn="just"/>
            <a:r>
              <a:rPr lang="en-IN" dirty="0" smtClean="0"/>
              <a:t>Application of data structure</a:t>
            </a:r>
          </a:p>
          <a:p>
            <a:pPr lvl="1" algn="just"/>
            <a:r>
              <a:rPr lang="en-US" dirty="0" smtClean="0"/>
              <a:t>Array data structure</a:t>
            </a:r>
          </a:p>
          <a:p>
            <a:pPr lvl="2" algn="just"/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question </a:t>
            </a:r>
            <a:r>
              <a:rPr lang="en-US" dirty="0">
                <a:solidFill>
                  <a:srgbClr val="FF0000"/>
                </a:solidFill>
              </a:rPr>
              <a:t>Paper </a:t>
            </a:r>
            <a:r>
              <a:rPr lang="en-US" dirty="0"/>
              <a:t>is an array of numbered questions with each of them assigned to some marks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413995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Linked list data structure</a:t>
            </a:r>
          </a:p>
          <a:p>
            <a:pPr lvl="2"/>
            <a:r>
              <a:rPr lang="en-US" dirty="0"/>
              <a:t>Images are linked with each other. So, an image viewer software uses a linked list to view the previous and the next images using the previous and next </a:t>
            </a:r>
            <a:r>
              <a:rPr lang="en-US" dirty="0" smtClean="0"/>
              <a:t>buttons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Image viewer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10817"/>
            <a:ext cx="6434485" cy="24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3" y="1268760"/>
            <a:ext cx="8229600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Stack data structure</a:t>
            </a:r>
          </a:p>
          <a:p>
            <a:pPr lvl="2"/>
            <a:r>
              <a:rPr lang="en-US" dirty="0" smtClean="0"/>
              <a:t>E-mails</a:t>
            </a:r>
            <a:r>
              <a:rPr lang="en-US" dirty="0"/>
              <a:t>, Google photos’ any gallery , YouTube downloads, Notifications ( latest appears first </a:t>
            </a:r>
            <a:r>
              <a:rPr lang="en-US" dirty="0" smtClean="0"/>
              <a:t>)</a:t>
            </a:r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84249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1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3" y="1268760"/>
            <a:ext cx="8229600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Graph data structure</a:t>
            </a:r>
          </a:p>
          <a:p>
            <a:pPr lvl="2"/>
            <a:r>
              <a:rPr lang="en-US" dirty="0"/>
              <a:t>GPS navigation system also uses shortest path APIs</a:t>
            </a:r>
            <a:r>
              <a:rPr lang="en-US" dirty="0" smtClean="0"/>
              <a:t>)</a:t>
            </a:r>
          </a:p>
          <a:p>
            <a:pPr lvl="1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68960"/>
            <a:ext cx="42005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9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Tree data structure</a:t>
            </a:r>
          </a:p>
          <a:p>
            <a:pPr lvl="2"/>
            <a:r>
              <a:rPr lang="en-US" dirty="0"/>
              <a:t>File explorer/my computer of mobile/any </a:t>
            </a:r>
            <a:r>
              <a:rPr lang="en-US" dirty="0" smtClean="0"/>
              <a:t>computer</a:t>
            </a:r>
          </a:p>
          <a:p>
            <a:pPr lvl="2"/>
            <a:r>
              <a:rPr lang="en-US" dirty="0" smtClean="0"/>
              <a:t>Algorithm </a:t>
            </a:r>
            <a:r>
              <a:rPr lang="en-US" dirty="0"/>
              <a:t>of tree </a:t>
            </a:r>
            <a:r>
              <a:rPr lang="en-US" dirty="0" smtClean="0"/>
              <a:t>is </a:t>
            </a:r>
            <a:r>
              <a:rPr lang="en-US" dirty="0"/>
              <a:t>used in machine learning </a:t>
            </a:r>
            <a:r>
              <a:rPr lang="en-US" dirty="0" smtClean="0"/>
              <a:t> for decision making</a:t>
            </a:r>
          </a:p>
          <a:p>
            <a:pPr lvl="1"/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46" y="3488234"/>
            <a:ext cx="2888357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4643438" cy="262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5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r>
              <a:rPr lang="en-IN" dirty="0" smtClean="0"/>
              <a:t>Application of data structure</a:t>
            </a:r>
          </a:p>
          <a:p>
            <a:pPr lvl="1"/>
            <a:r>
              <a:rPr lang="en-US" dirty="0" smtClean="0"/>
              <a:t>Hash table data structure</a:t>
            </a:r>
          </a:p>
          <a:p>
            <a:pPr lvl="2"/>
            <a:r>
              <a:rPr lang="en-US" dirty="0"/>
              <a:t>Every time we type something to be searched in </a:t>
            </a:r>
            <a:r>
              <a:rPr lang="en-US" dirty="0" smtClean="0"/>
              <a:t>internet </a:t>
            </a:r>
            <a:r>
              <a:rPr lang="en-US" dirty="0"/>
              <a:t>browsers, it generates the desired output based on the </a:t>
            </a:r>
            <a:r>
              <a:rPr lang="en-US" dirty="0">
                <a:solidFill>
                  <a:srgbClr val="FF0000"/>
                </a:solidFill>
              </a:rPr>
              <a:t>principle of hashing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12" y="3575091"/>
            <a:ext cx="7061720" cy="3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68760"/>
            <a:ext cx="8373615" cy="4525963"/>
          </a:xfrm>
        </p:spPr>
        <p:txBody>
          <a:bodyPr/>
          <a:lstStyle/>
          <a:p>
            <a:pPr algn="just"/>
            <a:r>
              <a:rPr lang="en-IN" dirty="0" smtClean="0"/>
              <a:t>Application of data structure</a:t>
            </a:r>
          </a:p>
          <a:p>
            <a:pPr lvl="1" algn="just"/>
            <a:r>
              <a:rPr lang="en-US" dirty="0" smtClean="0"/>
              <a:t>Matrix data structure</a:t>
            </a:r>
          </a:p>
          <a:p>
            <a:pPr lvl="2" algn="just"/>
            <a:r>
              <a:rPr lang="en-US" dirty="0"/>
              <a:t>Used for </a:t>
            </a:r>
            <a:r>
              <a:rPr lang="en-US" b="1" dirty="0">
                <a:solidFill>
                  <a:srgbClr val="FF0000"/>
                </a:solidFill>
              </a:rPr>
              <a:t>plotting graphs</a:t>
            </a:r>
            <a:r>
              <a:rPr lang="en-US" dirty="0"/>
              <a:t>, statistics </a:t>
            </a:r>
            <a:r>
              <a:rPr lang="en-US" dirty="0" smtClean="0"/>
              <a:t>to </a:t>
            </a:r>
            <a:r>
              <a:rPr lang="en-US" dirty="0"/>
              <a:t>do scientific studies and research in </a:t>
            </a:r>
            <a:r>
              <a:rPr lang="en-US" dirty="0" smtClean="0"/>
              <a:t>different </a:t>
            </a:r>
            <a:r>
              <a:rPr lang="en-US" dirty="0"/>
              <a:t>fields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68352"/>
            <a:ext cx="6192688" cy="357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Mission</a:t>
            </a:r>
            <a:endParaRPr lang="en-IN" sz="2400" b="1" dirty="0"/>
          </a:p>
          <a:p>
            <a:pPr lvl="0" algn="just"/>
            <a:r>
              <a:rPr lang="en-US" sz="2400" dirty="0"/>
              <a:t>Excel in Teaching-Learning process and collaborative Research by the use of modern infrastructure and innovative components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dirty="0"/>
              <a:t>Establish an Artificial Intelligence and Data Science based </a:t>
            </a:r>
            <a:r>
              <a:rPr lang="en-US" sz="2400" dirty="0" err="1"/>
              <a:t>centre</a:t>
            </a:r>
            <a:r>
              <a:rPr lang="en-US" sz="2400" dirty="0"/>
              <a:t> of excellence to prepare professional technocrats for solving interdisciplinary industry problems in various </a:t>
            </a:r>
            <a:r>
              <a:rPr lang="en-US" sz="2400" dirty="0" smtClean="0"/>
              <a:t>applications</a:t>
            </a:r>
          </a:p>
          <a:p>
            <a:pPr lvl="0" algn="just"/>
            <a:endParaRPr lang="en-IN" sz="2400" dirty="0"/>
          </a:p>
          <a:p>
            <a:pPr algn="just"/>
            <a:r>
              <a:rPr lang="en-IN" sz="2400" dirty="0"/>
              <a:t>Motivate students to emerge as entrepreneurs with leadership qualities in a societal centric programme to fulfil Industry and community needs with ethical standards</a:t>
            </a:r>
          </a:p>
        </p:txBody>
      </p:sp>
    </p:spTree>
    <p:extLst>
      <p:ext uri="{BB962C8B-B14F-4D97-AF65-F5344CB8AC3E}">
        <p14:creationId xmlns:p14="http://schemas.microsoft.com/office/powerpoint/2010/main" val="11826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Educational Objectives (PEOs)</a:t>
            </a:r>
          </a:p>
          <a:p>
            <a:pPr marL="0" indent="0" algn="just">
              <a:buNone/>
            </a:pPr>
            <a:r>
              <a:rPr lang="en-IN" dirty="0"/>
              <a:t>After successful completion of the degree, the students will be able to</a:t>
            </a:r>
            <a:endParaRPr lang="en-IN" b="1" dirty="0"/>
          </a:p>
          <a:p>
            <a:pPr lvl="0" algn="just"/>
            <a:endParaRPr lang="en-US" b="1" dirty="0" smtClean="0"/>
          </a:p>
          <a:p>
            <a:pPr lvl="0" algn="just"/>
            <a:r>
              <a:rPr lang="en-US" b="1" dirty="0" smtClean="0"/>
              <a:t>PEO </a:t>
            </a:r>
            <a:r>
              <a:rPr lang="en-US" b="1" dirty="0"/>
              <a:t>1. </a:t>
            </a:r>
            <a:r>
              <a:rPr lang="en-US" dirty="0"/>
              <a:t>Apply Artificial Intelligence and Data Science techniques with industrial standards and pioneering research to solve social and environment-related problems for making a sustainable ecosystems</a:t>
            </a:r>
            <a:r>
              <a:rPr lang="en-US" dirty="0" smtClean="0"/>
              <a:t>.</a:t>
            </a:r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PEO 2.</a:t>
            </a:r>
            <a:r>
              <a:rPr lang="en-IN" dirty="0"/>
              <a:t> Excel with professional skills, fundamental knowledge, and advanced futuristic technologies to become Data Scientists, Data Analyst Managers, Data Science leaders AI Research Scientists, or Entrepreneurs</a:t>
            </a:r>
          </a:p>
        </p:txBody>
      </p:sp>
    </p:spTree>
    <p:extLst>
      <p:ext uri="{BB962C8B-B14F-4D97-AF65-F5344CB8AC3E}">
        <p14:creationId xmlns:p14="http://schemas.microsoft.com/office/powerpoint/2010/main" val="8192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Program Specific Outcomes (PSOs)</a:t>
            </a:r>
          </a:p>
          <a:p>
            <a:pPr lvl="0" algn="just"/>
            <a:r>
              <a:rPr lang="en-US" b="1" dirty="0"/>
              <a:t>PSO 1: </a:t>
            </a:r>
            <a:r>
              <a:rPr lang="en-US" dirty="0"/>
              <a:t>To apply analytic technologies to achieve at meaningful insight and observation from data to solve engineering </a:t>
            </a:r>
            <a:r>
              <a:rPr lang="en-US" dirty="0" smtClean="0"/>
              <a:t>problems</a:t>
            </a:r>
          </a:p>
          <a:p>
            <a:pPr lvl="0" algn="just"/>
            <a:endParaRPr lang="en-IN" dirty="0"/>
          </a:p>
          <a:p>
            <a:pPr lvl="0" algn="just"/>
            <a:r>
              <a:rPr lang="en-US" b="1" dirty="0"/>
              <a:t>PSO 2: </a:t>
            </a:r>
            <a:r>
              <a:rPr lang="en-US" dirty="0"/>
              <a:t>To create and apply Artificial Intelligence and Data Science techniques to forecast future trends in the domain of Healthcare, Education, Agriculture, Manufacturing, Automation, Robotics, and Transport,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0" algn="just"/>
            <a:endParaRPr lang="en-IN" dirty="0"/>
          </a:p>
          <a:p>
            <a:pPr algn="just"/>
            <a:r>
              <a:rPr lang="en-IN" b="1" dirty="0"/>
              <a:t>PSO 3: </a:t>
            </a:r>
            <a:r>
              <a:rPr lang="en-IN" dirty="0"/>
              <a:t>To enrich the critical thinking skills in emerging technologies such as Hybrid Mobile application development, cloud technology stack, and cyber-physical systems with mathematical aid to foresee the research findings and provide the solutions</a:t>
            </a:r>
          </a:p>
        </p:txBody>
      </p:sp>
    </p:spTree>
    <p:extLst>
      <p:ext uri="{BB962C8B-B14F-4D97-AF65-F5344CB8AC3E}">
        <p14:creationId xmlns:p14="http://schemas.microsoft.com/office/powerpoint/2010/main" val="26441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 smtClean="0"/>
              <a:t>AD3251 </a:t>
            </a:r>
            <a:r>
              <a:rPr lang="en-IN" sz="3600" b="1" dirty="0"/>
              <a:t>DATA STRUCTURES DESIGN </a:t>
            </a:r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L </a:t>
            </a:r>
            <a:r>
              <a:rPr lang="en-IN" sz="3600" b="1" dirty="0"/>
              <a:t>T P C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3 0 0 3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 </a:t>
            </a:r>
            <a:r>
              <a:rPr lang="en-US" b="1" dirty="0" smtClean="0"/>
              <a:t>      ABSTRACT </a:t>
            </a:r>
            <a:r>
              <a:rPr lang="en-US" b="1" dirty="0"/>
              <a:t>DATA TYPES </a:t>
            </a:r>
            <a:r>
              <a:rPr lang="en-US" b="1" dirty="0" smtClean="0"/>
              <a:t>           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Abstract Data Types (ADTs) – ADTs and classes – introduction to OOP – classes in Python – inheritance – namespaces – shallow and deep copying </a:t>
            </a:r>
            <a:r>
              <a:rPr lang="en-US" dirty="0" smtClean="0"/>
              <a:t>. Introduction </a:t>
            </a:r>
            <a:r>
              <a:rPr lang="en-US" dirty="0"/>
              <a:t>to analysis of algorithms – asymptotic notations – recursion – analyzing recursive algorithms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6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91264" cy="55054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/>
              <a:t>UNIT II </a:t>
            </a:r>
            <a:r>
              <a:rPr lang="en-IN" b="1" dirty="0" smtClean="0"/>
              <a:t>	LINEAR </a:t>
            </a:r>
            <a:r>
              <a:rPr lang="en-IN" b="1" dirty="0"/>
              <a:t>STRUCTURES </a:t>
            </a:r>
            <a:r>
              <a:rPr lang="en-IN" b="1" dirty="0" smtClean="0"/>
              <a:t>		9 </a:t>
            </a:r>
            <a:endParaRPr lang="en-IN" dirty="0"/>
          </a:p>
          <a:p>
            <a:pPr marL="0" indent="0" algn="just">
              <a:buNone/>
            </a:pPr>
            <a:r>
              <a:rPr lang="en-US" dirty="0" smtClean="0"/>
              <a:t>	List </a:t>
            </a:r>
            <a:r>
              <a:rPr lang="en-US" dirty="0"/>
              <a:t>ADT – array-based implementations – linked list implementations – singly linked lists – circularly linked lists – doubly linked lists – applications of lists – Stack ADT – Queue ADT – double ended queues 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UNIT </a:t>
            </a:r>
            <a:r>
              <a:rPr lang="en-US" b="1" dirty="0"/>
              <a:t>III SORTING AND SEARCHING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Bubble sort – selection sort – insertion sort – merge sort – quick sort – linear search – binary search – hashing – hash functions – collision handling – load factors, rehashing, and efficiency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UNIT IV </a:t>
            </a:r>
            <a:r>
              <a:rPr lang="en-US" b="1" dirty="0" smtClean="0"/>
              <a:t>	TREE </a:t>
            </a:r>
            <a:r>
              <a:rPr lang="en-US" b="1" dirty="0"/>
              <a:t>STRUCTURES </a:t>
            </a:r>
            <a:r>
              <a:rPr lang="en-US" b="1" dirty="0" smtClean="0"/>
              <a:t>	9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Tree ADT – Binary Tree ADT – tree traversals – binary search trees – AVL trees – heaps – multi-way search trees </a:t>
            </a:r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UNIT </a:t>
            </a:r>
            <a:r>
              <a:rPr lang="en-IN" b="1" dirty="0"/>
              <a:t>V </a:t>
            </a:r>
            <a:r>
              <a:rPr lang="en-IN" b="1" dirty="0" smtClean="0"/>
              <a:t>	GRAPH </a:t>
            </a:r>
            <a:r>
              <a:rPr lang="en-IN" b="1" dirty="0"/>
              <a:t>STRUCTURES </a:t>
            </a:r>
            <a:r>
              <a:rPr lang="en-IN" b="1" dirty="0" smtClean="0"/>
              <a:t>	9 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Graph ADT – representations of graph – graph traversals – DAG – topological ordering – shortest paths – minimum spanning trees 	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COURSE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6612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At </a:t>
            </a:r>
            <a:r>
              <a:rPr lang="en-US" b="1" dirty="0"/>
              <a:t>the end of the course, the student should be able to: </a:t>
            </a:r>
            <a:endParaRPr lang="en-US" dirty="0"/>
          </a:p>
          <a:p>
            <a:pPr algn="just"/>
            <a:r>
              <a:rPr lang="en-IN" dirty="0" smtClean="0"/>
              <a:t>CO1: </a:t>
            </a:r>
            <a:r>
              <a:rPr lang="en-IN" dirty="0"/>
              <a:t>explain abstract data types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US" dirty="0" smtClean="0"/>
              <a:t>CO2: 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linear data structures, such as lists, queues, and stacks, according to the needs of different applications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CO3:Implement Sorting and Searching techniques for given problems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CO4:design</a:t>
            </a:r>
            <a:r>
              <a:rPr lang="en-US" dirty="0"/>
              <a:t>, implement, and </a:t>
            </a:r>
            <a:r>
              <a:rPr lang="en-US" dirty="0" err="1"/>
              <a:t>analyse</a:t>
            </a:r>
            <a:r>
              <a:rPr lang="en-US" dirty="0"/>
              <a:t> efficient tree structures to meet requirements such as searching, indexing, and sorting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CO5: implement </a:t>
            </a:r>
            <a:r>
              <a:rPr lang="en-US" dirty="0"/>
              <a:t>efficient graph algorithms to solve </a:t>
            </a:r>
            <a:r>
              <a:rPr lang="en-US" dirty="0" smtClean="0"/>
              <a:t>graph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structures</a:t>
            </a:r>
          </a:p>
          <a:p>
            <a:pPr lvl="1"/>
            <a:r>
              <a:rPr lang="en-IN" dirty="0" smtClean="0"/>
              <a:t>Storage and organization of data is known as data structure which define the relationship between data and operations</a:t>
            </a:r>
          </a:p>
          <a:p>
            <a:pPr lvl="1"/>
            <a:r>
              <a:rPr lang="en-IN" dirty="0" smtClean="0"/>
              <a:t>Types</a:t>
            </a:r>
          </a:p>
          <a:p>
            <a:pPr lvl="2"/>
            <a:r>
              <a:rPr lang="en-IN" dirty="0" smtClean="0"/>
              <a:t>Contiguous</a:t>
            </a:r>
          </a:p>
          <a:p>
            <a:pPr lvl="2"/>
            <a:r>
              <a:rPr lang="en-IN" dirty="0" smtClean="0"/>
              <a:t>Non-contiguous</a:t>
            </a:r>
          </a:p>
          <a:p>
            <a:pPr lvl="2"/>
            <a:r>
              <a:rPr lang="en-IN" dirty="0" smtClean="0"/>
              <a:t>Linear data structure</a:t>
            </a:r>
          </a:p>
          <a:p>
            <a:pPr lvl="2"/>
            <a:r>
              <a:rPr lang="en-IN" dirty="0" smtClean="0"/>
              <a:t>Non-Linear data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27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667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DEPARTMENT OF ARTIFICIAL INTELLIGENCE AND DATA SCIENCE</vt:lpstr>
      <vt:lpstr>PowerPoint Presentation</vt:lpstr>
      <vt:lpstr>PowerPoint Presentation</vt:lpstr>
      <vt:lpstr>PowerPoint Presentation</vt:lpstr>
      <vt:lpstr>  AD3251 DATA STRUCTURES DESIGN  L T P C  3 0 0 3  </vt:lpstr>
      <vt:lpstr>PowerPoint Presentation</vt:lpstr>
      <vt:lpstr>PowerPoint Presentation</vt:lpstr>
      <vt:lpstr>COURSE OUTCOMES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42</cp:revision>
  <dcterms:created xsi:type="dcterms:W3CDTF">2022-03-29T09:23:18Z</dcterms:created>
  <dcterms:modified xsi:type="dcterms:W3CDTF">2022-04-05T07:54:15Z</dcterms:modified>
</cp:coreProperties>
</file>