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8" r:id="rId18"/>
    <p:sldId id="299" r:id="rId19"/>
    <p:sldId id="300" r:id="rId20"/>
    <p:sldId id="333" r:id="rId21"/>
    <p:sldId id="335" r:id="rId22"/>
    <p:sldId id="336" r:id="rId23"/>
    <p:sldId id="266" r:id="rId24"/>
    <p:sldId id="267" r:id="rId25"/>
    <p:sldId id="268" r:id="rId26"/>
    <p:sldId id="270" r:id="rId27"/>
    <p:sldId id="271" r:id="rId28"/>
    <p:sldId id="274" r:id="rId29"/>
    <p:sldId id="273" r:id="rId30"/>
    <p:sldId id="30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Abstraction</a:t>
            </a:r>
          </a:p>
          <a:p>
            <a:pPr lvl="1" algn="just"/>
            <a:r>
              <a:rPr lang="en-US" dirty="0" smtClean="0"/>
              <a:t>Abstraction </a:t>
            </a:r>
            <a:r>
              <a:rPr lang="en-US" dirty="0"/>
              <a:t>paradigm </a:t>
            </a:r>
            <a:r>
              <a:rPr lang="en-US" dirty="0" smtClean="0"/>
              <a:t>used to  design of </a:t>
            </a:r>
            <a:r>
              <a:rPr lang="en-US" b="1" i="1" dirty="0" smtClean="0"/>
              <a:t>abstract </a:t>
            </a:r>
            <a:r>
              <a:rPr lang="en-US" b="1" i="1" dirty="0"/>
              <a:t>data types </a:t>
            </a:r>
            <a:r>
              <a:rPr lang="en-US" dirty="0"/>
              <a:t>(ADTs). </a:t>
            </a:r>
            <a:endParaRPr lang="en-US" dirty="0" smtClean="0"/>
          </a:p>
          <a:p>
            <a:pPr lvl="1" algn="just"/>
            <a:r>
              <a:rPr lang="en-US" b="1" i="1" dirty="0"/>
              <a:t>abstract data types </a:t>
            </a:r>
            <a:endParaRPr lang="en-US" b="1" i="1" dirty="0" smtClean="0"/>
          </a:p>
          <a:p>
            <a:pPr lvl="2" algn="just"/>
            <a:r>
              <a:rPr lang="en-US" dirty="0" smtClean="0"/>
              <a:t>An </a:t>
            </a:r>
            <a:r>
              <a:rPr lang="en-US" dirty="0"/>
              <a:t>ADT is a </a:t>
            </a:r>
            <a:r>
              <a:rPr lang="en-US" dirty="0" smtClean="0">
                <a:solidFill>
                  <a:srgbClr val="FF0000"/>
                </a:solidFill>
              </a:rPr>
              <a:t>mathematical model </a:t>
            </a:r>
            <a:r>
              <a:rPr lang="en-US" dirty="0">
                <a:solidFill>
                  <a:srgbClr val="FF0000"/>
                </a:solidFill>
              </a:rPr>
              <a:t>of a data structure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specifies the type of data stored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operations</a:t>
            </a:r>
            <a:r>
              <a:rPr lang="en-US" dirty="0"/>
              <a:t> </a:t>
            </a:r>
            <a:r>
              <a:rPr lang="en-US" dirty="0" smtClean="0"/>
              <a:t>supported on </a:t>
            </a:r>
            <a:r>
              <a:rPr lang="en-US" dirty="0"/>
              <a:t>them, and the </a:t>
            </a:r>
            <a:r>
              <a:rPr lang="en-US" dirty="0">
                <a:solidFill>
                  <a:srgbClr val="FF0000"/>
                </a:solidFill>
              </a:rPr>
              <a:t>types of parameters of the operations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It is a user defined data type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Ex: class, list, tuple, array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DE-FE1E-47F7-8080-0210C75BA65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Ex: abstract data type: class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class Student: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Data </a:t>
            </a:r>
          </a:p>
          <a:p>
            <a:pPr marL="0" indent="0">
              <a:buNone/>
            </a:pPr>
            <a:r>
              <a:rPr lang="en-IN" sz="2000" dirty="0" smtClean="0"/>
              <a:t>	name = ""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Instance data /attribute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__</a:t>
            </a:r>
            <a:r>
              <a:rPr lang="en-IN" sz="2000" dirty="0" err="1" smtClean="0"/>
              <a:t>init</a:t>
            </a:r>
            <a:r>
              <a:rPr lang="en-IN" sz="2000" dirty="0" smtClean="0"/>
              <a:t>__(self, name):</a:t>
            </a:r>
          </a:p>
          <a:p>
            <a:pPr marL="0" indent="0">
              <a:buNone/>
            </a:pPr>
            <a:r>
              <a:rPr lang="en-IN" sz="2000" dirty="0" smtClean="0"/>
              <a:t>		self.name = name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</a:t>
            </a:r>
            <a:r>
              <a:rPr lang="en-IN" sz="2000" dirty="0" err="1" smtClean="0"/>
              <a:t>displayname</a:t>
            </a:r>
            <a:r>
              <a:rPr lang="en-IN" sz="2000" dirty="0" smtClean="0"/>
              <a:t>(self): </a:t>
            </a:r>
            <a:r>
              <a:rPr lang="en-IN" sz="2000" dirty="0">
                <a:solidFill>
                  <a:srgbClr val="00B050"/>
                </a:solidFill>
              </a:rPr>
              <a:t># </a:t>
            </a:r>
            <a:r>
              <a:rPr lang="en-IN" sz="2000" dirty="0" err="1" smtClean="0">
                <a:solidFill>
                  <a:srgbClr val="00B050"/>
                </a:solidFill>
              </a:rPr>
              <a:t>operatio</a:t>
            </a:r>
            <a:r>
              <a:rPr lang="en-IN" sz="2000" dirty="0" smtClean="0">
                <a:solidFill>
                  <a:srgbClr val="00B050"/>
                </a:solidFill>
              </a:rPr>
              <a:t>/function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	print("My name is {}".format(self.name))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sz="2000" dirty="0" smtClean="0"/>
              <a:t>s1 = Student("Raja")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Accessing class methods</a:t>
            </a:r>
          </a:p>
          <a:p>
            <a:pPr marL="0" indent="0">
              <a:buNone/>
            </a:pPr>
            <a:r>
              <a:rPr lang="en-IN" sz="2000" dirty="0" smtClean="0"/>
              <a:t>s1.displayname()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56D-39B6-4542-8C82-0314E19557EC}" type="datetime1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Encapsulation</a:t>
            </a:r>
          </a:p>
          <a:p>
            <a:pPr lvl="1" algn="just"/>
            <a:r>
              <a:rPr lang="en-US" dirty="0" smtClean="0"/>
              <a:t>Components </a:t>
            </a:r>
            <a:r>
              <a:rPr lang="en-US" dirty="0"/>
              <a:t>of a software system </a:t>
            </a:r>
            <a:r>
              <a:rPr lang="en-US" dirty="0">
                <a:solidFill>
                  <a:srgbClr val="FF0000"/>
                </a:solidFill>
              </a:rPr>
              <a:t>should not reveal the internal details</a:t>
            </a:r>
            <a:r>
              <a:rPr lang="en-US" dirty="0"/>
              <a:t> of </a:t>
            </a:r>
            <a:r>
              <a:rPr lang="en-US" dirty="0" smtClean="0"/>
              <a:t>their respective </a:t>
            </a:r>
            <a:r>
              <a:rPr lang="en-US" dirty="0"/>
              <a:t>implementations</a:t>
            </a:r>
            <a:r>
              <a:rPr lang="en-US" dirty="0" smtClean="0"/>
              <a:t>.</a:t>
            </a:r>
          </a:p>
          <a:p>
            <a:pPr lvl="1" algn="just"/>
            <a:r>
              <a:rPr lang="en-IN" dirty="0"/>
              <a:t>Encapsulation yields </a:t>
            </a:r>
            <a:r>
              <a:rPr lang="en-IN" dirty="0" smtClean="0"/>
              <a:t>robustness </a:t>
            </a:r>
            <a:r>
              <a:rPr lang="en-US" dirty="0" smtClean="0"/>
              <a:t>and </a:t>
            </a:r>
            <a:r>
              <a:rPr lang="en-US" dirty="0"/>
              <a:t>adaptability, for it </a:t>
            </a:r>
            <a:r>
              <a:rPr lang="en-US" dirty="0">
                <a:solidFill>
                  <a:srgbClr val="FF0000"/>
                </a:solidFill>
              </a:rPr>
              <a:t>allows the implementation details of parts of a program </a:t>
            </a:r>
            <a:r>
              <a:rPr lang="en-US" dirty="0" smtClean="0"/>
              <a:t>to change </a:t>
            </a:r>
            <a:r>
              <a:rPr lang="en-US" dirty="0"/>
              <a:t>without </a:t>
            </a:r>
            <a:r>
              <a:rPr lang="en-US" dirty="0" smtClean="0"/>
              <a:t>affecting </a:t>
            </a:r>
            <a:r>
              <a:rPr lang="en-US" dirty="0"/>
              <a:t>other parts, thereby making it easier </a:t>
            </a:r>
            <a:r>
              <a:rPr lang="en-US" dirty="0" smtClean="0"/>
              <a:t>add </a:t>
            </a:r>
            <a:r>
              <a:rPr lang="en-US" dirty="0"/>
              <a:t>new </a:t>
            </a:r>
            <a:r>
              <a:rPr lang="en-US" dirty="0" smtClean="0"/>
              <a:t>functionality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Ex: object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2119-7E4C-4BB2-8194-9DC6F8386A3E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781128"/>
          </a:xfrm>
        </p:spPr>
        <p:txBody>
          <a:bodyPr>
            <a:normAutofit fontScale="92500"/>
          </a:bodyPr>
          <a:lstStyle/>
          <a:p>
            <a:pPr algn="just"/>
            <a:r>
              <a:rPr lang="en-IN" b="1" dirty="0" smtClean="0"/>
              <a:t>Design pattern</a:t>
            </a:r>
          </a:p>
          <a:p>
            <a:pPr lvl="1" algn="just"/>
            <a:r>
              <a:rPr lang="en-US" dirty="0"/>
              <a:t>A pattern provides a </a:t>
            </a:r>
            <a:r>
              <a:rPr lang="en-US" dirty="0">
                <a:solidFill>
                  <a:srgbClr val="FF0000"/>
                </a:solidFill>
              </a:rPr>
              <a:t>general template </a:t>
            </a:r>
            <a:r>
              <a:rPr lang="en-US" dirty="0"/>
              <a:t>for a solution that can be </a:t>
            </a:r>
            <a:r>
              <a:rPr lang="en-US" dirty="0">
                <a:solidFill>
                  <a:srgbClr val="FF0000"/>
                </a:solidFill>
              </a:rPr>
              <a:t>applied </a:t>
            </a:r>
            <a:r>
              <a:rPr lang="en-US" dirty="0" smtClean="0">
                <a:solidFill>
                  <a:srgbClr val="FF0000"/>
                </a:solidFill>
              </a:rPr>
              <a:t>in many </a:t>
            </a:r>
            <a:r>
              <a:rPr lang="en-US" dirty="0">
                <a:solidFill>
                  <a:srgbClr val="FF0000"/>
                </a:solidFill>
              </a:rPr>
              <a:t>different </a:t>
            </a:r>
            <a:r>
              <a:rPr lang="en-US" dirty="0" smtClean="0">
                <a:solidFill>
                  <a:srgbClr val="FF0000"/>
                </a:solidFill>
              </a:rPr>
              <a:t>situations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It  consists </a:t>
            </a:r>
            <a:r>
              <a:rPr lang="en-US" dirty="0"/>
              <a:t>of a </a:t>
            </a:r>
            <a:endParaRPr lang="en-US" dirty="0" smtClean="0"/>
          </a:p>
          <a:p>
            <a:pPr lvl="2" algn="just"/>
            <a:r>
              <a:rPr lang="en-US" dirty="0" smtClean="0"/>
              <a:t>name, which </a:t>
            </a:r>
            <a:r>
              <a:rPr lang="en-US" dirty="0"/>
              <a:t>identifies the pattern; </a:t>
            </a:r>
            <a:endParaRPr lang="en-US" dirty="0" smtClean="0"/>
          </a:p>
          <a:p>
            <a:pPr lvl="2" algn="just"/>
            <a:r>
              <a:rPr lang="en-US" dirty="0" smtClean="0"/>
              <a:t>a </a:t>
            </a:r>
            <a:r>
              <a:rPr lang="en-US" dirty="0"/>
              <a:t>context, which describes the scenarios for which </a:t>
            </a:r>
            <a:r>
              <a:rPr lang="en-US" dirty="0" smtClean="0"/>
              <a:t>this pattern </a:t>
            </a:r>
            <a:r>
              <a:rPr lang="en-US" dirty="0"/>
              <a:t>can be applied; </a:t>
            </a:r>
            <a:endParaRPr lang="en-US" dirty="0" smtClean="0"/>
          </a:p>
          <a:p>
            <a:pPr lvl="2" algn="just"/>
            <a:r>
              <a:rPr lang="en-US" dirty="0" smtClean="0"/>
              <a:t>a </a:t>
            </a:r>
            <a:r>
              <a:rPr lang="en-US" dirty="0"/>
              <a:t>template, which describes how the pattern is applied; </a:t>
            </a:r>
            <a:endParaRPr lang="en-US" dirty="0" smtClean="0"/>
          </a:p>
          <a:p>
            <a:pPr lvl="2" algn="just"/>
            <a:r>
              <a:rPr lang="en-US" dirty="0" smtClean="0"/>
              <a:t>and a </a:t>
            </a:r>
            <a:r>
              <a:rPr lang="en-US" dirty="0"/>
              <a:t>result, which describes and analyzes what the pattern </a:t>
            </a:r>
            <a:r>
              <a:rPr lang="en-US" dirty="0" smtClean="0"/>
              <a:t>produces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EX: algorithm pattern- recursion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67E0-24D5-4D74-AE8F-5D0C9091951D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51723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b="1" dirty="0" smtClean="0"/>
              <a:t>Design pattern</a:t>
            </a:r>
          </a:p>
          <a:p>
            <a:pPr lvl="1"/>
            <a:r>
              <a:rPr lang="en-IN" b="1" dirty="0" smtClean="0"/>
              <a:t>Type of design pattern</a:t>
            </a:r>
          </a:p>
          <a:p>
            <a:pPr lvl="2"/>
            <a:r>
              <a:rPr lang="en-IN" dirty="0"/>
              <a:t>algorithm </a:t>
            </a:r>
            <a:r>
              <a:rPr lang="en-IN" dirty="0" smtClean="0"/>
              <a:t>design pattern</a:t>
            </a:r>
          </a:p>
          <a:p>
            <a:pPr lvl="2"/>
            <a:r>
              <a:rPr lang="en-IN" dirty="0" smtClean="0"/>
              <a:t>Software engineering design pattern </a:t>
            </a:r>
          </a:p>
          <a:p>
            <a:pPr lvl="1"/>
            <a:r>
              <a:rPr lang="en-IN" b="1" dirty="0" smtClean="0"/>
              <a:t>The </a:t>
            </a:r>
            <a:r>
              <a:rPr lang="en-IN" b="1" dirty="0"/>
              <a:t>algorithm design</a:t>
            </a:r>
          </a:p>
          <a:p>
            <a:pPr lvl="2"/>
            <a:r>
              <a:rPr lang="en-IN" dirty="0" smtClean="0"/>
              <a:t>Recursion </a:t>
            </a:r>
            <a:endParaRPr lang="en-IN" dirty="0"/>
          </a:p>
          <a:p>
            <a:pPr lvl="2"/>
            <a:r>
              <a:rPr lang="en-US" dirty="0" smtClean="0"/>
              <a:t>Amortization </a:t>
            </a:r>
          </a:p>
          <a:p>
            <a:pPr lvl="2"/>
            <a:r>
              <a:rPr lang="en-IN" dirty="0" smtClean="0"/>
              <a:t>Divide-and-conquer </a:t>
            </a:r>
          </a:p>
          <a:p>
            <a:pPr lvl="2"/>
            <a:r>
              <a:rPr lang="en-US" dirty="0" smtClean="0"/>
              <a:t>Prune-and-search</a:t>
            </a:r>
            <a:r>
              <a:rPr lang="en-US" dirty="0"/>
              <a:t>, also known as decrease-and-conquer </a:t>
            </a:r>
          </a:p>
          <a:p>
            <a:pPr lvl="2"/>
            <a:r>
              <a:rPr lang="en-IN" dirty="0" smtClean="0"/>
              <a:t>Brute </a:t>
            </a:r>
            <a:r>
              <a:rPr lang="en-IN" dirty="0"/>
              <a:t>force </a:t>
            </a:r>
          </a:p>
          <a:p>
            <a:pPr lvl="2"/>
            <a:r>
              <a:rPr lang="en-IN" dirty="0" smtClean="0"/>
              <a:t>Dynamic programming.</a:t>
            </a:r>
            <a:endParaRPr lang="en-IN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greedy method </a:t>
            </a:r>
            <a:endParaRPr lang="en-US" dirty="0" smtClean="0"/>
          </a:p>
          <a:p>
            <a:pPr lvl="1"/>
            <a:r>
              <a:rPr lang="en-US" b="1" dirty="0" smtClean="0"/>
              <a:t>software </a:t>
            </a:r>
            <a:r>
              <a:rPr lang="en-US" b="1" dirty="0"/>
              <a:t>engineering design patterns </a:t>
            </a:r>
          </a:p>
          <a:p>
            <a:pPr lvl="2"/>
            <a:r>
              <a:rPr lang="en-US" dirty="0" smtClean="0"/>
              <a:t>Iterator </a:t>
            </a:r>
            <a:endParaRPr lang="en-US" dirty="0"/>
          </a:p>
          <a:p>
            <a:pPr lvl="2"/>
            <a:r>
              <a:rPr lang="en-IN" dirty="0" smtClean="0"/>
              <a:t>Adapter </a:t>
            </a:r>
            <a:endParaRPr lang="en-IN" dirty="0"/>
          </a:p>
          <a:p>
            <a:pPr lvl="2"/>
            <a:r>
              <a:rPr lang="en-IN" dirty="0" smtClean="0"/>
              <a:t>Position </a:t>
            </a:r>
            <a:endParaRPr lang="en-IN" dirty="0"/>
          </a:p>
          <a:p>
            <a:pPr lvl="2"/>
            <a:r>
              <a:rPr lang="en-IN" dirty="0" smtClean="0"/>
              <a:t>Composition </a:t>
            </a:r>
            <a:endParaRPr lang="en-IN" dirty="0"/>
          </a:p>
          <a:p>
            <a:pPr lvl="2"/>
            <a:r>
              <a:rPr lang="en-US" dirty="0" smtClean="0"/>
              <a:t>Template </a:t>
            </a:r>
            <a:r>
              <a:rPr lang="en-US" dirty="0"/>
              <a:t>method </a:t>
            </a:r>
          </a:p>
          <a:p>
            <a:pPr lvl="2"/>
            <a:r>
              <a:rPr lang="en-IN" dirty="0" smtClean="0"/>
              <a:t>Locator </a:t>
            </a:r>
            <a:endParaRPr lang="en-IN" dirty="0"/>
          </a:p>
          <a:p>
            <a:pPr lvl="2"/>
            <a:r>
              <a:rPr lang="en-IN" dirty="0" smtClean="0"/>
              <a:t>Factory </a:t>
            </a:r>
            <a:r>
              <a:rPr lang="en-IN" dirty="0"/>
              <a:t>method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BE55-E76F-4DF6-85C6-B9E3D79AF49B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Three </a:t>
            </a:r>
            <a:r>
              <a:rPr lang="en-US" dirty="0"/>
              <a:t>major steps are:</a:t>
            </a:r>
          </a:p>
          <a:p>
            <a:pPr lvl="1" algn="just"/>
            <a:r>
              <a:rPr lang="en-IN" dirty="0"/>
              <a:t>1. Design</a:t>
            </a:r>
          </a:p>
          <a:p>
            <a:pPr lvl="1" algn="just"/>
            <a:r>
              <a:rPr lang="en-IN" dirty="0"/>
              <a:t>2. Implementation</a:t>
            </a:r>
          </a:p>
          <a:p>
            <a:pPr lvl="1" algn="just"/>
            <a:r>
              <a:rPr lang="en-IN" dirty="0"/>
              <a:t>3. Testing and </a:t>
            </a:r>
            <a:r>
              <a:rPr lang="en-IN" dirty="0" smtClean="0"/>
              <a:t>Debugging</a:t>
            </a:r>
          </a:p>
          <a:p>
            <a:pPr algn="just"/>
            <a:r>
              <a:rPr lang="en-IN" dirty="0"/>
              <a:t>Design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design </a:t>
            </a:r>
            <a:r>
              <a:rPr lang="en-US" dirty="0" smtClean="0"/>
              <a:t>step decide </a:t>
            </a:r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divide the </a:t>
            </a:r>
            <a:r>
              <a:rPr lang="en-US" dirty="0" smtClean="0">
                <a:solidFill>
                  <a:srgbClr val="FF0000"/>
                </a:solidFill>
              </a:rPr>
              <a:t> program </a:t>
            </a:r>
            <a:r>
              <a:rPr lang="en-US" dirty="0">
                <a:solidFill>
                  <a:srgbClr val="FF0000"/>
                </a:solidFill>
              </a:rPr>
              <a:t>into classes</a:t>
            </a:r>
            <a:r>
              <a:rPr lang="en-US" dirty="0"/>
              <a:t>, </a:t>
            </a:r>
            <a:r>
              <a:rPr lang="en-US" dirty="0" smtClean="0"/>
              <a:t>how these </a:t>
            </a:r>
            <a:r>
              <a:rPr lang="en-US" dirty="0"/>
              <a:t>classes will interact, what data </a:t>
            </a:r>
            <a:r>
              <a:rPr lang="en-US" dirty="0" smtClean="0"/>
              <a:t>will </a:t>
            </a:r>
            <a:r>
              <a:rPr lang="en-US" dirty="0"/>
              <a:t>store, and what </a:t>
            </a:r>
            <a:r>
              <a:rPr lang="en-US" dirty="0" smtClean="0"/>
              <a:t>function will </a:t>
            </a:r>
            <a:r>
              <a:rPr lang="en-IN" dirty="0" smtClean="0"/>
              <a:t>perform.</a:t>
            </a:r>
          </a:p>
          <a:p>
            <a:pPr lvl="1" algn="just"/>
            <a:r>
              <a:rPr lang="en-IN" dirty="0" smtClean="0"/>
              <a:t>EX: </a:t>
            </a:r>
            <a:r>
              <a:rPr lang="en-IN" dirty="0"/>
              <a:t>Class-Responsibility-Collaborator (CRC) </a:t>
            </a:r>
            <a:r>
              <a:rPr lang="en-IN" dirty="0" smtClean="0"/>
              <a:t>cards</a:t>
            </a:r>
          </a:p>
          <a:p>
            <a:pPr lvl="1" algn="just"/>
            <a:r>
              <a:rPr lang="en-IN" dirty="0" smtClean="0"/>
              <a:t>       UML </a:t>
            </a:r>
            <a:r>
              <a:rPr lang="en-IN" dirty="0"/>
              <a:t>(Unified </a:t>
            </a:r>
            <a:r>
              <a:rPr lang="en-IN" dirty="0" err="1"/>
              <a:t>Modeling</a:t>
            </a:r>
            <a:r>
              <a:rPr lang="en-IN" dirty="0"/>
              <a:t> </a:t>
            </a:r>
            <a:r>
              <a:rPr lang="en-IN" dirty="0" smtClean="0"/>
              <a:t>Language)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37" y="1228567"/>
            <a:ext cx="3941043" cy="22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28184" y="3244334"/>
            <a:ext cx="149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2C42-783D-4059-9515-08AB8708F223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Pseudo-Code </a:t>
            </a:r>
            <a:endParaRPr lang="en-IN" dirty="0" smtClean="0"/>
          </a:p>
          <a:p>
            <a:pPr lvl="1" algn="just"/>
            <a:r>
              <a:rPr lang="en-US" dirty="0"/>
              <a:t>It is a </a:t>
            </a:r>
            <a:r>
              <a:rPr lang="en-US" dirty="0">
                <a:solidFill>
                  <a:srgbClr val="FF0000"/>
                </a:solidFill>
              </a:rPr>
              <a:t>mixture of natural language </a:t>
            </a:r>
            <a:r>
              <a:rPr lang="en-US" dirty="0" smtClean="0">
                <a:solidFill>
                  <a:srgbClr val="FF0000"/>
                </a:solidFill>
              </a:rPr>
              <a:t>and high-level </a:t>
            </a:r>
            <a:r>
              <a:rPr lang="en-US" dirty="0">
                <a:solidFill>
                  <a:srgbClr val="FF0000"/>
                </a:solidFill>
              </a:rPr>
              <a:t>programming constructs </a:t>
            </a:r>
            <a:r>
              <a:rPr lang="en-US" dirty="0"/>
              <a:t>that describe the main ideas behind a </a:t>
            </a:r>
            <a:r>
              <a:rPr lang="en-US" dirty="0" smtClean="0"/>
              <a:t>generic implementation </a:t>
            </a:r>
            <a:r>
              <a:rPr lang="en-US" dirty="0"/>
              <a:t>of a data structure or algorithm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4D38-BDA1-42D4-BD44-C8AAAAC072CD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Coding Style and Documentation</a:t>
            </a:r>
          </a:p>
          <a:p>
            <a:pPr lvl="1" algn="just"/>
            <a:r>
              <a:rPr lang="en-US" dirty="0"/>
              <a:t>Programs should be </a:t>
            </a:r>
            <a:r>
              <a:rPr lang="en-US" dirty="0">
                <a:solidFill>
                  <a:srgbClr val="C00000"/>
                </a:solidFill>
              </a:rPr>
              <a:t>made easy to read and understand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meaningful names for identifiers</a:t>
            </a:r>
            <a:r>
              <a:rPr lang="en-US" dirty="0"/>
              <a:t>. </a:t>
            </a:r>
            <a:r>
              <a:rPr lang="en-US" dirty="0" smtClean="0"/>
              <a:t>choose </a:t>
            </a:r>
            <a:r>
              <a:rPr lang="en-US" dirty="0"/>
              <a:t>names that reflect the action, responsibility, or data </a:t>
            </a:r>
            <a:r>
              <a:rPr lang="en-US" dirty="0" smtClean="0"/>
              <a:t>each </a:t>
            </a:r>
            <a:r>
              <a:rPr lang="en-IN" dirty="0" smtClean="0"/>
              <a:t>identifier </a:t>
            </a:r>
            <a:r>
              <a:rPr lang="en-IN" dirty="0"/>
              <a:t>is naming.</a:t>
            </a:r>
          </a:p>
          <a:p>
            <a:pPr lvl="1" algn="just"/>
            <a:r>
              <a:rPr lang="en-US" b="1" dirty="0" smtClean="0"/>
              <a:t>Classes</a:t>
            </a:r>
            <a:r>
              <a:rPr lang="en-US" dirty="0" smtClean="0"/>
              <a:t> </a:t>
            </a:r>
            <a:r>
              <a:rPr lang="en-US" dirty="0"/>
              <a:t>should have a name </a:t>
            </a:r>
            <a:r>
              <a:rPr lang="en-US" dirty="0" smtClean="0"/>
              <a:t>that serves </a:t>
            </a:r>
            <a:r>
              <a:rPr lang="en-US" dirty="0"/>
              <a:t>as a </a:t>
            </a:r>
            <a:r>
              <a:rPr lang="en-US" dirty="0">
                <a:solidFill>
                  <a:srgbClr val="C00000"/>
                </a:solidFill>
              </a:rPr>
              <a:t>singular noun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should be </a:t>
            </a:r>
            <a:r>
              <a:rPr lang="en-US" dirty="0" smtClean="0">
                <a:solidFill>
                  <a:srgbClr val="C00000"/>
                </a:solidFill>
              </a:rPr>
              <a:t>capitalized</a:t>
            </a:r>
            <a:r>
              <a:rPr lang="en-US" dirty="0" smtClean="0"/>
              <a:t>. The </a:t>
            </a:r>
            <a:r>
              <a:rPr lang="en-US" dirty="0"/>
              <a:t>first letter of each word is capitalized (e.g., </a:t>
            </a:r>
            <a:r>
              <a:rPr lang="en-US" dirty="0" err="1"/>
              <a:t>CreditCard</a:t>
            </a:r>
            <a:r>
              <a:rPr lang="en-US" dirty="0"/>
              <a:t>).</a:t>
            </a:r>
          </a:p>
          <a:p>
            <a:pPr lvl="1" algn="just"/>
            <a:r>
              <a:rPr lang="en-US" b="1" dirty="0" smtClean="0"/>
              <a:t>Functions</a:t>
            </a:r>
            <a:r>
              <a:rPr lang="en-US" dirty="0"/>
              <a:t>, including member functions of a class, should </a:t>
            </a:r>
            <a:r>
              <a:rPr lang="en-US" dirty="0">
                <a:solidFill>
                  <a:srgbClr val="C00000"/>
                </a:solidFill>
              </a:rPr>
              <a:t>be lowercase</a:t>
            </a:r>
            <a:r>
              <a:rPr lang="en-US" dirty="0" smtClean="0"/>
              <a:t>. If </a:t>
            </a:r>
            <a:r>
              <a:rPr lang="en-US" dirty="0">
                <a:solidFill>
                  <a:srgbClr val="C00000"/>
                </a:solidFill>
              </a:rPr>
              <a:t>multiple words </a:t>
            </a:r>
            <a:r>
              <a:rPr lang="en-US" dirty="0"/>
              <a:t>are combined, they should be separated by </a:t>
            </a:r>
            <a:r>
              <a:rPr lang="en-US" b="1" dirty="0" smtClean="0"/>
              <a:t>underscores</a:t>
            </a:r>
            <a:r>
              <a:rPr lang="en-US" dirty="0" smtClean="0"/>
              <a:t> (</a:t>
            </a:r>
            <a:r>
              <a:rPr lang="en-US" dirty="0"/>
              <a:t>e.g., </a:t>
            </a:r>
            <a:r>
              <a:rPr lang="en-US" dirty="0" err="1"/>
              <a:t>calculate_sqrt</a:t>
            </a:r>
            <a:r>
              <a:rPr lang="en-US" dirty="0" smtClean="0"/>
              <a:t>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413B-78F9-4808-9892-5226A763192A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Coding Style and Documentation</a:t>
            </a:r>
          </a:p>
          <a:p>
            <a:pPr lvl="1" algn="just"/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smtClean="0"/>
              <a:t>: Names </a:t>
            </a:r>
            <a:r>
              <a:rPr lang="en-US" dirty="0"/>
              <a:t>that identify an individual object (e.g., a parameter, </a:t>
            </a:r>
            <a:r>
              <a:rPr lang="en-US" dirty="0" smtClean="0"/>
              <a:t>instance variable</a:t>
            </a:r>
            <a:r>
              <a:rPr lang="en-US" dirty="0"/>
              <a:t>, or local variable) </a:t>
            </a:r>
            <a:r>
              <a:rPr lang="en-US" dirty="0">
                <a:solidFill>
                  <a:srgbClr val="FF0000"/>
                </a:solidFill>
              </a:rPr>
              <a:t>should be a lowercase noun </a:t>
            </a:r>
            <a:r>
              <a:rPr lang="en-US" dirty="0"/>
              <a:t>(e.g., price).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constant</a:t>
            </a:r>
            <a:r>
              <a:rPr lang="en-US" dirty="0"/>
              <a:t> </a:t>
            </a:r>
            <a:r>
              <a:rPr lang="en-US" dirty="0" smtClean="0"/>
              <a:t>: Identifiers represented as all </a:t>
            </a:r>
            <a:r>
              <a:rPr lang="en-US" dirty="0"/>
              <a:t>capital letters and with underscores to </a:t>
            </a:r>
            <a:r>
              <a:rPr lang="en-US" dirty="0" smtClean="0"/>
              <a:t>separate </a:t>
            </a:r>
            <a:r>
              <a:rPr lang="en-IN" dirty="0" smtClean="0"/>
              <a:t>words </a:t>
            </a:r>
            <a:r>
              <a:rPr lang="en-IN" dirty="0"/>
              <a:t>(e.g., </a:t>
            </a:r>
            <a:r>
              <a:rPr lang="en-IN" dirty="0" smtClean="0"/>
              <a:t>MAX_SIZE</a:t>
            </a:r>
            <a:r>
              <a:rPr lang="en-IN" dirty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4EC-48CF-4C9F-BFC1-E86C866D9156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5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b="1" dirty="0" smtClean="0"/>
              <a:t>Documentation</a:t>
            </a:r>
            <a:endParaRPr lang="en-IN" b="1" dirty="0"/>
          </a:p>
          <a:p>
            <a:pPr lvl="1" algn="just"/>
            <a:r>
              <a:rPr lang="en-US" dirty="0" smtClean="0"/>
              <a:t>Formally</a:t>
            </a:r>
            <a:r>
              <a:rPr lang="en-US" dirty="0"/>
              <a:t>, any string </a:t>
            </a:r>
            <a:r>
              <a:rPr lang="en-US" dirty="0" smtClean="0"/>
              <a:t>literal that </a:t>
            </a:r>
            <a:r>
              <a:rPr lang="en-US" b="1" dirty="0"/>
              <a:t>appears as the </a:t>
            </a:r>
            <a:r>
              <a:rPr lang="en-US" b="1" i="1" dirty="0"/>
              <a:t>first </a:t>
            </a:r>
            <a:r>
              <a:rPr lang="en-US" b="1" dirty="0"/>
              <a:t>statement</a:t>
            </a:r>
            <a:r>
              <a:rPr lang="en-US" dirty="0"/>
              <a:t> within the body of a module, class, or </a:t>
            </a:r>
            <a:r>
              <a:rPr lang="en-US" dirty="0" smtClean="0"/>
              <a:t>function  </a:t>
            </a:r>
            <a:r>
              <a:rPr lang="en-US" dirty="0"/>
              <a:t>will be considered to be a </a:t>
            </a:r>
            <a:r>
              <a:rPr lang="en-US" dirty="0" err="1"/>
              <a:t>docstring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/>
              <a:t>Python provides integrated support for embedding formal documentation directly in source code using a mechanism known as a </a:t>
            </a:r>
            <a:r>
              <a:rPr lang="en-US" b="1" i="1" dirty="0" err="1"/>
              <a:t>docstring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String </a:t>
            </a:r>
            <a:r>
              <a:rPr lang="en-US" dirty="0"/>
              <a:t>literals should be delimited within triple quotes </a:t>
            </a:r>
            <a:r>
              <a:rPr lang="en-US" dirty="0" smtClean="0"/>
              <a:t>(”””).</a:t>
            </a:r>
          </a:p>
          <a:p>
            <a:pPr marL="0" indent="0">
              <a:buNone/>
            </a:pPr>
            <a:r>
              <a:rPr lang="en-IN" b="1" dirty="0" smtClean="0"/>
              <a:t>EX:</a:t>
            </a:r>
          </a:p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scale(data, factor):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”””Multiply all entries of numeric data list by the given factor.”””</a:t>
            </a:r>
          </a:p>
          <a:p>
            <a:pPr marL="0" indent="0">
              <a:buNone/>
            </a:pPr>
            <a:r>
              <a:rPr lang="en-IN" dirty="0" smtClean="0"/>
              <a:t>	for </a:t>
            </a:r>
            <a:r>
              <a:rPr lang="en-IN" dirty="0"/>
              <a:t>j in range(</a:t>
            </a:r>
            <a:r>
              <a:rPr lang="en-IN" dirty="0" err="1"/>
              <a:t>len</a:t>
            </a:r>
            <a:r>
              <a:rPr lang="en-IN" dirty="0"/>
              <a:t>(data)):</a:t>
            </a:r>
          </a:p>
          <a:p>
            <a:pPr marL="0" indent="0">
              <a:buNone/>
            </a:pPr>
            <a:r>
              <a:rPr lang="en-IN" dirty="0" smtClean="0"/>
              <a:t>		data[j</a:t>
            </a:r>
            <a:r>
              <a:rPr lang="en-IN" dirty="0"/>
              <a:t>] </a:t>
            </a:r>
            <a:r>
              <a:rPr lang="en-IN" dirty="0" smtClean="0"/>
              <a:t>*= </a:t>
            </a:r>
            <a:r>
              <a:rPr lang="en-IN" dirty="0"/>
              <a:t>factor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5468-0D01-4EDA-8DB7-81FF194659DC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(OOPs)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OOPs is </a:t>
            </a:r>
            <a:r>
              <a:rPr lang="en-US" dirty="0"/>
              <a:t>a programming paradigm that </a:t>
            </a:r>
            <a:r>
              <a:rPr lang="en-US" dirty="0">
                <a:solidFill>
                  <a:srgbClr val="C00000"/>
                </a:solidFill>
              </a:rPr>
              <a:t>uses objects and classes in programming</a:t>
            </a:r>
            <a:r>
              <a:rPr lang="en-US" dirty="0"/>
              <a:t>. 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The </a:t>
            </a:r>
            <a:r>
              <a:rPr lang="en-US" dirty="0"/>
              <a:t>main concept of OOPs is to </a:t>
            </a:r>
            <a:r>
              <a:rPr lang="en-US" dirty="0">
                <a:solidFill>
                  <a:srgbClr val="C00000"/>
                </a:solidFill>
              </a:rPr>
              <a:t>bind the data and the functions</a:t>
            </a:r>
            <a:r>
              <a:rPr lang="en-US" dirty="0"/>
              <a:t> that work </a:t>
            </a:r>
            <a:r>
              <a:rPr lang="en-US" dirty="0" smtClean="0"/>
              <a:t>together </a:t>
            </a:r>
            <a:r>
              <a:rPr lang="en-US" dirty="0"/>
              <a:t>as a </a:t>
            </a:r>
            <a:r>
              <a:rPr lang="en-US" dirty="0">
                <a:solidFill>
                  <a:srgbClr val="C00000"/>
                </a:solidFill>
              </a:rPr>
              <a:t>single </a:t>
            </a:r>
            <a:r>
              <a:rPr lang="en-US" dirty="0" smtClean="0">
                <a:solidFill>
                  <a:srgbClr val="C00000"/>
                </a:solidFill>
              </a:rPr>
              <a:t>unit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It aims to implement </a:t>
            </a:r>
            <a:r>
              <a:rPr lang="en-US" dirty="0" smtClean="0">
                <a:solidFill>
                  <a:srgbClr val="C00000"/>
                </a:solidFill>
              </a:rPr>
              <a:t>real-world entities </a:t>
            </a:r>
            <a:r>
              <a:rPr lang="en-US" dirty="0" smtClean="0"/>
              <a:t>like inheritance, polymorphisms, encapsulation, etc. in the programming</a:t>
            </a:r>
            <a:endParaRPr lang="en-US" dirty="0"/>
          </a:p>
          <a:p>
            <a:pPr marL="0" indent="0" algn="just" fontAlgn="base">
              <a:buNone/>
            </a:pPr>
            <a:endParaRPr lang="en-US" b="1" dirty="0" smtClean="0"/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A179-6C10-4C89-89B3-BE943A70C938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Testing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careful testing plan is an essential part of writing a </a:t>
            </a:r>
            <a:r>
              <a:rPr lang="en-US" dirty="0" smtClean="0"/>
              <a:t>program. We should aim </a:t>
            </a:r>
            <a:r>
              <a:rPr lang="en-US" dirty="0"/>
              <a:t>at executing the program on a representative subset of inputs. </a:t>
            </a:r>
            <a:endParaRPr lang="en-US" dirty="0" smtClean="0"/>
          </a:p>
          <a:p>
            <a:pPr algn="just"/>
            <a:r>
              <a:rPr lang="en-US" b="1" dirty="0"/>
              <a:t>method coverage</a:t>
            </a:r>
            <a:endParaRPr lang="en-US" b="1" dirty="0" smtClean="0"/>
          </a:p>
          <a:p>
            <a:pPr lvl="1" algn="just"/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very minimum</a:t>
            </a:r>
            <a:r>
              <a:rPr lang="en-US" dirty="0"/>
              <a:t>, we should make sure that every method of a class is tested at least </a:t>
            </a:r>
            <a:r>
              <a:rPr lang="en-US" dirty="0" smtClean="0"/>
              <a:t>once (</a:t>
            </a:r>
            <a:r>
              <a:rPr lang="en-US" dirty="0"/>
              <a:t>method coverage). </a:t>
            </a:r>
            <a:endParaRPr lang="en-US" dirty="0" smtClean="0"/>
          </a:p>
          <a:p>
            <a:pPr algn="just"/>
            <a:r>
              <a:rPr lang="en-US" b="1" dirty="0"/>
              <a:t>statement </a:t>
            </a:r>
            <a:r>
              <a:rPr lang="en-US" b="1" dirty="0" smtClean="0"/>
              <a:t>coverage testing</a:t>
            </a:r>
          </a:p>
          <a:p>
            <a:pPr lvl="1" algn="just"/>
            <a:r>
              <a:rPr lang="en-US" dirty="0" smtClean="0"/>
              <a:t>Even </a:t>
            </a:r>
            <a:r>
              <a:rPr lang="en-US" dirty="0"/>
              <a:t>better, each code statement in the program should </a:t>
            </a:r>
            <a:r>
              <a:rPr lang="en-US" dirty="0" smtClean="0"/>
              <a:t>be executed </a:t>
            </a:r>
            <a:r>
              <a:rPr lang="en-US" dirty="0"/>
              <a:t>at least once (statement coverage).</a:t>
            </a:r>
          </a:p>
          <a:p>
            <a:pPr algn="just"/>
            <a:r>
              <a:rPr lang="en-US" dirty="0"/>
              <a:t>Programs often tend to fail on </a:t>
            </a:r>
            <a:r>
              <a:rPr lang="en-US" b="1" i="1" dirty="0"/>
              <a:t>special cases </a:t>
            </a:r>
            <a:r>
              <a:rPr lang="en-US" dirty="0"/>
              <a:t>of the input. Such cases need to </a:t>
            </a:r>
            <a:r>
              <a:rPr lang="en-US" dirty="0" smtClean="0"/>
              <a:t>be carefully </a:t>
            </a:r>
            <a:r>
              <a:rPr lang="en-US" dirty="0"/>
              <a:t>identified and tested. For example, when testing a method that sorts (</a:t>
            </a:r>
            <a:r>
              <a:rPr lang="en-US" dirty="0" smtClean="0"/>
              <a:t>that is</a:t>
            </a:r>
            <a:r>
              <a:rPr lang="en-US" dirty="0"/>
              <a:t>, puts in order) a sequence of integers, we should consider the following inputs: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sequence has zero length (no elements).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sequence has one element.</a:t>
            </a:r>
          </a:p>
          <a:p>
            <a:pPr lvl="1" algn="just"/>
            <a:r>
              <a:rPr lang="en-US" dirty="0" smtClean="0"/>
              <a:t>All </a:t>
            </a:r>
            <a:r>
              <a:rPr lang="en-US" dirty="0"/>
              <a:t>the elements of the sequence are the same.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sequence is already sorted.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sequence is reverse sorted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67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Testing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Unittest</a:t>
            </a:r>
            <a:endParaRPr lang="en-US" b="1" dirty="0" smtClean="0"/>
          </a:p>
          <a:p>
            <a:pPr lvl="1" algn="just"/>
            <a:r>
              <a:rPr lang="en-US" dirty="0" smtClean="0"/>
              <a:t>This </a:t>
            </a:r>
            <a:r>
              <a:rPr lang="en-US" dirty="0"/>
              <a:t>framework allows the grouping of individual test cases </a:t>
            </a:r>
            <a:r>
              <a:rPr lang="en-US" dirty="0" smtClean="0"/>
              <a:t>into larger </a:t>
            </a:r>
            <a:r>
              <a:rPr lang="en-US" dirty="0"/>
              <a:t>test suites, and provides support for executing those suites, and reporting </a:t>
            </a:r>
            <a:r>
              <a:rPr lang="en-US" dirty="0" smtClean="0"/>
              <a:t>or analyzing </a:t>
            </a:r>
            <a:r>
              <a:rPr lang="en-US" dirty="0"/>
              <a:t>the results of those tests.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Regression testing </a:t>
            </a:r>
          </a:p>
          <a:p>
            <a:pPr lvl="1" algn="just"/>
            <a:r>
              <a:rPr lang="en-US" dirty="0" smtClean="0"/>
              <a:t>all </a:t>
            </a:r>
            <a:r>
              <a:rPr lang="en-US" dirty="0"/>
              <a:t>previous tests are re-executed to ensure that changes </a:t>
            </a:r>
            <a:r>
              <a:rPr lang="en-US" dirty="0" smtClean="0"/>
              <a:t>to the </a:t>
            </a:r>
            <a:r>
              <a:rPr lang="en-US" dirty="0"/>
              <a:t>software do not introduce new bugs in previously tested components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63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simplest debugging technique consists of using </a:t>
            </a:r>
            <a:r>
              <a:rPr lang="en-US" b="1" i="1" dirty="0"/>
              <a:t>print statements </a:t>
            </a:r>
            <a:r>
              <a:rPr lang="en-US" dirty="0"/>
              <a:t>to track </a:t>
            </a:r>
            <a:r>
              <a:rPr lang="en-US" dirty="0" smtClean="0"/>
              <a:t>the values </a:t>
            </a:r>
            <a:r>
              <a:rPr lang="en-US" dirty="0"/>
              <a:t>of variables during the execution of the program. </a:t>
            </a:r>
            <a:endParaRPr lang="en-US" dirty="0" smtClean="0"/>
          </a:p>
          <a:p>
            <a:pPr algn="just"/>
            <a:r>
              <a:rPr lang="en-US" b="1" i="1" dirty="0"/>
              <a:t>debugger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better approach is to run the program within a </a:t>
            </a:r>
            <a:r>
              <a:rPr lang="en-US" b="1" i="1" dirty="0"/>
              <a:t>debugger</a:t>
            </a:r>
            <a:r>
              <a:rPr lang="en-US" dirty="0"/>
              <a:t>, which is a </a:t>
            </a:r>
            <a:r>
              <a:rPr lang="en-US" dirty="0" smtClean="0"/>
              <a:t>specialized environment </a:t>
            </a:r>
            <a:r>
              <a:rPr lang="en-US" dirty="0"/>
              <a:t>for controlling and monitoring the execution of a program.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basic </a:t>
            </a:r>
            <a:r>
              <a:rPr lang="en-US" dirty="0"/>
              <a:t>functionality provided by a debugger is the insertion of </a:t>
            </a:r>
            <a:r>
              <a:rPr lang="en-US" b="1" i="1" dirty="0"/>
              <a:t>breakpoints </a:t>
            </a:r>
            <a:r>
              <a:rPr lang="en-US" dirty="0" smtClean="0"/>
              <a:t>within the </a:t>
            </a:r>
            <a:r>
              <a:rPr lang="en-US" dirty="0"/>
              <a:t>code. When the program is executed within the debugger, it stops at </a:t>
            </a:r>
            <a:r>
              <a:rPr lang="en-US" dirty="0" smtClean="0"/>
              <a:t>each breakpoint</a:t>
            </a:r>
            <a:r>
              <a:rPr lang="en-US" dirty="0"/>
              <a:t>. While the program is stopped, the current value of variables can </a:t>
            </a:r>
            <a:r>
              <a:rPr lang="en-US" dirty="0" smtClean="0"/>
              <a:t>be </a:t>
            </a:r>
            <a:r>
              <a:rPr lang="en-IN" dirty="0" smtClean="0"/>
              <a:t>inspected</a:t>
            </a:r>
            <a:r>
              <a:rPr lang="en-I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abstract data type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Classes </a:t>
            </a:r>
            <a:r>
              <a:rPr lang="en-US" dirty="0"/>
              <a:t>are used to create user-defined data </a:t>
            </a:r>
            <a:r>
              <a:rPr lang="en-US" dirty="0" smtClean="0"/>
              <a:t>structures</a:t>
            </a:r>
          </a:p>
          <a:p>
            <a:pPr algn="just" fontAlgn="base"/>
            <a:endParaRPr lang="en-US" b="1" dirty="0" smtClean="0"/>
          </a:p>
          <a:p>
            <a:pPr algn="just" fontAlgn="base"/>
            <a:r>
              <a:rPr lang="en-US" dirty="0" smtClean="0"/>
              <a:t>Class is a logical entity that </a:t>
            </a:r>
            <a:r>
              <a:rPr lang="en-US" dirty="0" smtClean="0">
                <a:solidFill>
                  <a:srgbClr val="FF0000"/>
                </a:solidFill>
              </a:rPr>
              <a:t>contains some attributes and methods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is a </a:t>
            </a:r>
            <a:r>
              <a:rPr lang="en-US" dirty="0">
                <a:solidFill>
                  <a:srgbClr val="FF0000"/>
                </a:solidFill>
              </a:rPr>
              <a:t>collection of objects</a:t>
            </a:r>
            <a:r>
              <a:rPr lang="en-US" dirty="0"/>
              <a:t>. 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contains the </a:t>
            </a:r>
            <a:r>
              <a:rPr lang="en-US" dirty="0">
                <a:solidFill>
                  <a:srgbClr val="FF0000"/>
                </a:solidFill>
              </a:rPr>
              <a:t>blueprints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which the objects are being created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5B63-25CF-46D1-8839-67C48D5C9C66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class Student: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sz="2000" dirty="0" smtClean="0"/>
              <a:t>	name = ""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__</a:t>
            </a:r>
            <a:r>
              <a:rPr lang="en-IN" sz="2000" dirty="0" err="1" smtClean="0"/>
              <a:t>init</a:t>
            </a:r>
            <a:r>
              <a:rPr lang="en-IN" sz="2000" dirty="0" smtClean="0"/>
              <a:t>__(self, name):</a:t>
            </a:r>
          </a:p>
          <a:p>
            <a:pPr marL="0" indent="0">
              <a:buNone/>
            </a:pPr>
            <a:r>
              <a:rPr lang="en-IN" sz="2000" dirty="0" smtClean="0"/>
              <a:t>		self.name = name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</a:t>
            </a:r>
            <a:r>
              <a:rPr lang="en-IN" sz="2000" dirty="0" err="1" smtClean="0"/>
              <a:t>displayname</a:t>
            </a:r>
            <a:r>
              <a:rPr lang="en-IN" sz="2000" dirty="0" smtClean="0"/>
              <a:t>(self):</a:t>
            </a:r>
          </a:p>
          <a:p>
            <a:pPr marL="0" indent="0">
              <a:buNone/>
            </a:pPr>
            <a:r>
              <a:rPr lang="en-IN" sz="2000" dirty="0" smtClean="0"/>
              <a:t>		print("My name is {}".format(self.name))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Object instantiation or creation</a:t>
            </a:r>
          </a:p>
          <a:p>
            <a:pPr marL="0" indent="0">
              <a:buNone/>
            </a:pPr>
            <a:r>
              <a:rPr lang="en-IN" sz="2000" dirty="0" smtClean="0"/>
              <a:t>s1 = Student("Raja")  </a:t>
            </a:r>
            <a:r>
              <a:rPr lang="en-IN" sz="2000" dirty="0" smtClean="0">
                <a:solidFill>
                  <a:srgbClr val="00B050"/>
                </a:solidFill>
              </a:rPr>
              <a:t># it execute constructor or </a:t>
            </a:r>
            <a:r>
              <a:rPr lang="en-IN" sz="2000" dirty="0" err="1" smtClean="0">
                <a:solidFill>
                  <a:srgbClr val="00B050"/>
                </a:solidFill>
              </a:rPr>
              <a:t>init</a:t>
            </a:r>
            <a:r>
              <a:rPr lang="en-IN" sz="2000" dirty="0" smtClean="0">
                <a:solidFill>
                  <a:srgbClr val="00B050"/>
                </a:solidFill>
              </a:rPr>
              <a:t> method automatically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Accessing class methods</a:t>
            </a:r>
          </a:p>
          <a:p>
            <a:pPr marL="0" indent="0">
              <a:buNone/>
            </a:pPr>
            <a:r>
              <a:rPr lang="en-IN" sz="2000" dirty="0" smtClean="0"/>
              <a:t>s1.displayname()</a:t>
            </a:r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4211960" y="548680"/>
            <a:ext cx="4680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dirty="0"/>
              <a:t>The __</a:t>
            </a:r>
            <a:r>
              <a:rPr lang="en-US" sz="2000" b="1" dirty="0" err="1"/>
              <a:t>init</a:t>
            </a:r>
            <a:r>
              <a:rPr lang="en-US" sz="2000" b="1" dirty="0"/>
              <a:t>__ method </a:t>
            </a:r>
            <a:r>
              <a:rPr lang="en-US" sz="2000" b="1" dirty="0" smtClean="0"/>
              <a:t>or constructor</a:t>
            </a:r>
          </a:p>
          <a:p>
            <a:pPr algn="just" fontAlgn="base"/>
            <a:endParaRPr lang="en-US" sz="2000" b="1" dirty="0"/>
          </a:p>
          <a:p>
            <a:pPr algn="just" fontAlgn="base"/>
            <a:r>
              <a:rPr lang="en-US" sz="2000" dirty="0"/>
              <a:t>The 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 </a:t>
            </a:r>
            <a:r>
              <a:rPr lang="en-US" sz="2000" dirty="0"/>
              <a:t>method is </a:t>
            </a:r>
            <a:r>
              <a:rPr lang="en-US" sz="2000" dirty="0" smtClean="0"/>
              <a:t>a  constructors. </a:t>
            </a:r>
          </a:p>
          <a:p>
            <a:pPr algn="just" fontAlgn="base"/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 smtClean="0"/>
              <a:t>executed automatically when </a:t>
            </a:r>
            <a:r>
              <a:rPr lang="en-US" sz="2000" dirty="0"/>
              <a:t>an object of a class is </a:t>
            </a:r>
            <a:r>
              <a:rPr lang="en-US" sz="2000" dirty="0" smtClean="0"/>
              <a:t>instantiated/created.</a:t>
            </a:r>
          </a:p>
          <a:p>
            <a:pPr algn="just" fontAlgn="base"/>
            <a:endParaRPr lang="en-US" sz="2000" dirty="0"/>
          </a:p>
          <a:p>
            <a:pPr algn="just" fontAlgn="base"/>
            <a:r>
              <a:rPr lang="en-US" sz="2000" b="1" dirty="0" smtClean="0"/>
              <a:t>Self</a:t>
            </a:r>
          </a:p>
          <a:p>
            <a:pPr algn="just" fontAlgn="base"/>
            <a:r>
              <a:rPr lang="en-US" sz="2000" dirty="0"/>
              <a:t>self identifies the instance upon which a method is invoked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62AD-4D4C-4111-B6D0-BD497426CE44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Student: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dirty="0" smtClean="0"/>
              <a:t>	attr1 = "RIT STUDENTS"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__</a:t>
            </a:r>
            <a:r>
              <a:rPr lang="en-IN" dirty="0" err="1" smtClean="0"/>
              <a:t>init</a:t>
            </a:r>
            <a:r>
              <a:rPr lang="en-IN" dirty="0" smtClean="0"/>
              <a:t>__(self, name):</a:t>
            </a:r>
          </a:p>
          <a:p>
            <a:pPr marL="0" indent="0">
              <a:buNone/>
            </a:pPr>
            <a:r>
              <a:rPr lang="en-IN" dirty="0" smtClean="0"/>
              <a:t>		self.name = name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dirty="0" smtClean="0"/>
              <a:t>Student1 = Student("Raja")</a:t>
            </a:r>
          </a:p>
          <a:p>
            <a:pPr marL="0" indent="0">
              <a:buNone/>
            </a:pPr>
            <a:r>
              <a:rPr lang="en-IN" dirty="0" smtClean="0"/>
              <a:t>Student2 = Student("</a:t>
            </a:r>
            <a:r>
              <a:rPr lang="en-IN" dirty="0" err="1" smtClean="0"/>
              <a:t>Ramu</a:t>
            </a:r>
            <a:r>
              <a:rPr lang="en-IN" dirty="0" smtClean="0"/>
              <a:t>")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class attributes</a:t>
            </a:r>
          </a:p>
          <a:p>
            <a:pPr marL="0" indent="0">
              <a:buNone/>
            </a:pPr>
            <a:r>
              <a:rPr lang="en-IN" dirty="0" smtClean="0"/>
              <a:t>print("Student1 is a {}".format(Student1.__class__.attr1))</a:t>
            </a:r>
          </a:p>
          <a:p>
            <a:pPr marL="0" indent="0">
              <a:buNone/>
            </a:pPr>
            <a:r>
              <a:rPr lang="en-IN" dirty="0" smtClean="0"/>
              <a:t>print("Student2 is also a {}".format(Student2.__class__.attr1))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instance attributes</a:t>
            </a:r>
          </a:p>
          <a:p>
            <a:pPr marL="0" indent="0">
              <a:buNone/>
            </a:pPr>
            <a:r>
              <a:rPr lang="en-IN" dirty="0" smtClean="0"/>
              <a:t>print("Student1 name is {}".format(Student1.name))</a:t>
            </a:r>
          </a:p>
          <a:p>
            <a:pPr marL="0" indent="0">
              <a:buNone/>
            </a:pPr>
            <a:r>
              <a:rPr lang="en-IN" dirty="0" smtClean="0"/>
              <a:t>print("Student2 name is {}".format(Student2.name))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64088" y="590492"/>
            <a:ext cx="3645211" cy="13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958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is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is also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name is Raja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name is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Ramu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D00B-0780-47FF-90CD-5CC31FC33D59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164"/>
            <a:ext cx="8229600" cy="4896156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en-IN" dirty="0" smtClean="0"/>
              <a:t>Create a class called car and its attributes are model and </a:t>
            </a:r>
            <a:r>
              <a:rPr lang="en-IN" dirty="0" err="1" smtClean="0"/>
              <a:t>color</a:t>
            </a:r>
            <a:r>
              <a:rPr lang="en-IN" dirty="0" smtClean="0"/>
              <a:t>. Create a function to display the car attributes.</a:t>
            </a:r>
          </a:p>
          <a:p>
            <a:pPr marL="514350" indent="-514350" algn="just">
              <a:buAutoNum type="arabicPeriod"/>
            </a:pPr>
            <a:endParaRPr lang="en-IN" dirty="0"/>
          </a:p>
          <a:p>
            <a:pPr marL="0" indent="0" algn="just">
              <a:buNone/>
            </a:pPr>
            <a:r>
              <a:rPr lang="en-US" b="1" dirty="0" smtClean="0"/>
              <a:t>2 Create a class called </a:t>
            </a:r>
            <a:r>
              <a:rPr lang="en-IN" dirty="0" smtClean="0"/>
              <a:t>dog and its attribute is species. Create a  function </a:t>
            </a:r>
            <a:r>
              <a:rPr lang="en-US" b="1" dirty="0" smtClean="0"/>
              <a:t>description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that returns </a:t>
            </a:r>
            <a:r>
              <a:rPr lang="en-US" dirty="0"/>
              <a:t>a string displaying the name and age of the dog</a:t>
            </a:r>
            <a:r>
              <a:rPr lang="en-US" dirty="0" smtClean="0"/>
              <a:t>. Create a another function  </a:t>
            </a:r>
            <a:r>
              <a:rPr lang="en-US" b="1" dirty="0" smtClean="0"/>
              <a:t>speak</a:t>
            </a:r>
            <a:r>
              <a:rPr lang="en-US" b="1" dirty="0"/>
              <a:t>()</a:t>
            </a:r>
            <a:r>
              <a:rPr lang="en-US" dirty="0"/>
              <a:t> has one parameter called sound </a:t>
            </a:r>
            <a:r>
              <a:rPr lang="en-US" dirty="0" smtClean="0"/>
              <a:t>that returns </a:t>
            </a:r>
            <a:r>
              <a:rPr lang="en-US" dirty="0"/>
              <a:t>a string containing the dog’s name and the sound the dog makes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/>
              <a:t>3 Create a class called book and its attributes are </a:t>
            </a:r>
            <a:r>
              <a:rPr lang="en-US" dirty="0"/>
              <a:t>title, quantity, author and price . Create a function display to print the book details.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rabicPeriod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5ADD-AECF-4F2F-A9A0-1EFEBF2545EC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car():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r>
              <a:rPr lang="en-US" dirty="0" smtClean="0">
                <a:solidFill>
                  <a:srgbClr val="00B050"/>
                </a:solidFill>
              </a:rPr>
              <a:t> method or constructor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model, color):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self.model</a:t>
            </a:r>
            <a:r>
              <a:rPr lang="en-US" dirty="0" smtClean="0"/>
              <a:t> = model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self.color</a:t>
            </a:r>
            <a:r>
              <a:rPr lang="en-US" dirty="0" smtClean="0"/>
              <a:t> = color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show(self):</a:t>
            </a:r>
          </a:p>
          <a:p>
            <a:pPr marL="0" indent="0">
              <a:buNone/>
            </a:pPr>
            <a:r>
              <a:rPr lang="en-US" dirty="0" smtClean="0"/>
              <a:t>		print("Model is", </a:t>
            </a:r>
            <a:r>
              <a:rPr lang="en-US" dirty="0" err="1" smtClean="0"/>
              <a:t>self.model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		print("color is", </a:t>
            </a:r>
            <a:r>
              <a:rPr lang="en-US" dirty="0" err="1" smtClean="0"/>
              <a:t>self.color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 both objects have different self which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 contain their attributes</a:t>
            </a:r>
          </a:p>
          <a:p>
            <a:pPr marL="0" indent="0">
              <a:buNone/>
            </a:pPr>
            <a:r>
              <a:rPr lang="en-US" dirty="0" err="1" smtClean="0"/>
              <a:t>audi</a:t>
            </a:r>
            <a:r>
              <a:rPr lang="en-US" dirty="0" smtClean="0"/>
              <a:t> = car("</a:t>
            </a:r>
            <a:r>
              <a:rPr lang="en-US" dirty="0" err="1" smtClean="0"/>
              <a:t>audi</a:t>
            </a:r>
            <a:r>
              <a:rPr lang="en-US" dirty="0" smtClean="0"/>
              <a:t> a4", "blue")</a:t>
            </a:r>
          </a:p>
          <a:p>
            <a:pPr marL="0" indent="0">
              <a:buNone/>
            </a:pPr>
            <a:r>
              <a:rPr lang="en-US" dirty="0" err="1" smtClean="0"/>
              <a:t>ferrari</a:t>
            </a:r>
            <a:r>
              <a:rPr lang="en-US" dirty="0" smtClean="0"/>
              <a:t> = car("</a:t>
            </a:r>
            <a:r>
              <a:rPr lang="en-US" dirty="0" err="1" smtClean="0"/>
              <a:t>ferrari</a:t>
            </a:r>
            <a:r>
              <a:rPr lang="en-US" dirty="0" smtClean="0"/>
              <a:t> 488", "green")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audi.show</a:t>
            </a:r>
            <a:r>
              <a:rPr lang="en-US" dirty="0" smtClean="0"/>
              <a:t>()	 # same output as </a:t>
            </a:r>
            <a:r>
              <a:rPr lang="en-US" dirty="0" err="1" smtClean="0"/>
              <a:t>car.show</a:t>
            </a:r>
            <a:r>
              <a:rPr lang="en-US" dirty="0" smtClean="0"/>
              <a:t>(</a:t>
            </a:r>
            <a:r>
              <a:rPr lang="en-US" dirty="0" err="1" smtClean="0"/>
              <a:t>audi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ferrari.show</a:t>
            </a:r>
            <a:r>
              <a:rPr lang="en-US" dirty="0" smtClean="0"/>
              <a:t>()            # same output as </a:t>
            </a:r>
            <a:r>
              <a:rPr lang="en-US" dirty="0" err="1" smtClean="0"/>
              <a:t>car.show</a:t>
            </a:r>
            <a:r>
              <a:rPr lang="en-US" dirty="0" smtClean="0"/>
              <a:t>(</a:t>
            </a:r>
            <a:r>
              <a:rPr lang="en-US" dirty="0" err="1" smtClean="0"/>
              <a:t>ferrari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A09B-83FB-43A9-925F-4262E4C4F288}" type="datetime1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6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165"/>
            <a:ext cx="8229600" cy="6126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/>
              <a:t>class</a:t>
            </a:r>
            <a:r>
              <a:rPr lang="en-IN" sz="2800" dirty="0" smtClean="0"/>
              <a:t> </a:t>
            </a:r>
            <a:r>
              <a:rPr lang="en-IN" sz="2800" dirty="0"/>
              <a:t>Dog: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species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"</a:t>
            </a:r>
            <a:r>
              <a:rPr lang="en-IN" sz="2800" dirty="0" err="1"/>
              <a:t>Canis</a:t>
            </a:r>
            <a:r>
              <a:rPr lang="en-IN" sz="2800" dirty="0"/>
              <a:t> </a:t>
            </a:r>
            <a:r>
              <a:rPr lang="en-IN" sz="2800" dirty="0" err="1"/>
              <a:t>familiaris</a:t>
            </a:r>
            <a:r>
              <a:rPr lang="en-IN" sz="2800" dirty="0"/>
              <a:t>"</a:t>
            </a:r>
            <a:r>
              <a:rPr lang="en-IN" sz="2800" dirty="0" smtClean="0"/>
              <a:t>  </a:t>
            </a:r>
            <a:r>
              <a:rPr lang="en-IN" sz="2800" dirty="0">
                <a:solidFill>
                  <a:srgbClr val="00B050"/>
                </a:solidFill>
              </a:rPr>
              <a:t># </a:t>
            </a:r>
            <a:r>
              <a:rPr lang="en-IN" sz="2800" dirty="0" smtClean="0">
                <a:solidFill>
                  <a:srgbClr val="00B050"/>
                </a:solidFill>
              </a:rPr>
              <a:t>class variable </a:t>
            </a:r>
            <a:endParaRPr lang="en-IN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 smtClean="0"/>
              <a:t>def</a:t>
            </a:r>
            <a:r>
              <a:rPr lang="en-IN" sz="2800" dirty="0" smtClean="0"/>
              <a:t> </a:t>
            </a:r>
            <a:r>
              <a:rPr lang="en-IN" sz="2800" dirty="0" smtClean="0">
                <a:effectLst/>
              </a:rPr>
              <a:t>__</a:t>
            </a:r>
            <a:r>
              <a:rPr lang="en-IN" sz="2800" dirty="0" err="1" smtClean="0">
                <a:effectLst/>
              </a:rPr>
              <a:t>init</a:t>
            </a:r>
            <a:r>
              <a:rPr lang="en-IN" sz="2800" dirty="0" smtClean="0">
                <a:effectLst/>
              </a:rPr>
              <a:t>__</a:t>
            </a:r>
            <a:r>
              <a:rPr lang="en-IN" sz="2800" dirty="0"/>
              <a:t>(self,</a:t>
            </a:r>
            <a:r>
              <a:rPr lang="en-IN" sz="2800" dirty="0" smtClean="0"/>
              <a:t> </a:t>
            </a:r>
            <a:r>
              <a:rPr lang="en-IN" sz="2800" dirty="0"/>
              <a:t>name,</a:t>
            </a:r>
            <a:r>
              <a:rPr lang="en-IN" sz="2800" dirty="0" smtClean="0"/>
              <a:t> </a:t>
            </a:r>
            <a:r>
              <a:rPr lang="en-IN" sz="2800" dirty="0"/>
              <a:t>age):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self.name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name</a:t>
            </a:r>
            <a:r>
              <a:rPr lang="en-IN" sz="2800" dirty="0" smtClean="0"/>
              <a:t> </a:t>
            </a:r>
            <a:r>
              <a:rPr lang="en-IN" sz="2800" dirty="0">
                <a:solidFill>
                  <a:srgbClr val="00B050"/>
                </a:solidFill>
              </a:rPr>
              <a:t># </a:t>
            </a:r>
            <a:r>
              <a:rPr lang="en-IN" sz="2800" dirty="0" smtClean="0">
                <a:solidFill>
                  <a:srgbClr val="00B050"/>
                </a:solidFill>
              </a:rPr>
              <a:t>instance  </a:t>
            </a:r>
            <a:r>
              <a:rPr lang="en-IN" sz="2800" dirty="0">
                <a:solidFill>
                  <a:srgbClr val="00B050"/>
                </a:solidFill>
              </a:rPr>
              <a:t>variable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dirty="0" err="1" smtClean="0"/>
              <a:t>self.age</a:t>
            </a:r>
            <a:r>
              <a:rPr lang="en-IN" sz="2800" dirty="0" smtClean="0"/>
              <a:t>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age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B050"/>
                </a:solidFill>
              </a:rPr>
              <a:t># Instance method 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def</a:t>
            </a:r>
            <a:r>
              <a:rPr lang="en-IN" sz="2800" dirty="0" smtClean="0"/>
              <a:t> description(self):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return </a:t>
            </a:r>
            <a:r>
              <a:rPr lang="en-IN" sz="2800" dirty="0"/>
              <a:t>f"{self.name} is {</a:t>
            </a:r>
            <a:r>
              <a:rPr lang="en-IN" sz="2800" dirty="0" err="1"/>
              <a:t>self.age</a:t>
            </a:r>
            <a:r>
              <a:rPr lang="en-IN" sz="2800" dirty="0"/>
              <a:t>} years old"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B050"/>
                </a:solidFill>
              </a:rPr>
              <a:t># </a:t>
            </a:r>
            <a:r>
              <a:rPr lang="en-IN" sz="2800" dirty="0">
                <a:solidFill>
                  <a:srgbClr val="00B050"/>
                </a:solidFill>
              </a:rPr>
              <a:t>Another instance method</a:t>
            </a:r>
            <a:r>
              <a:rPr lang="en-IN" sz="28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 smtClean="0"/>
              <a:t>def</a:t>
            </a:r>
            <a:r>
              <a:rPr lang="en-IN" sz="2800" dirty="0" smtClean="0"/>
              <a:t> </a:t>
            </a:r>
            <a:r>
              <a:rPr lang="en-IN" sz="2800" dirty="0"/>
              <a:t>speak(self,</a:t>
            </a:r>
            <a:r>
              <a:rPr lang="en-IN" sz="2800" dirty="0" smtClean="0"/>
              <a:t> </a:t>
            </a:r>
            <a:r>
              <a:rPr lang="en-IN" sz="2800" dirty="0"/>
              <a:t>sound):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/>
              <a:t>		return f"{self.name} says {sound}“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sz="2800" dirty="0"/>
              <a:t>d1 = Dog</a:t>
            </a:r>
            <a:r>
              <a:rPr lang="en-IN" sz="2800" dirty="0" smtClean="0"/>
              <a:t>("Labrador", </a:t>
            </a:r>
            <a:r>
              <a:rPr lang="en-IN" sz="2800" dirty="0"/>
              <a:t>9)</a:t>
            </a:r>
          </a:p>
          <a:p>
            <a:pPr marL="0" indent="0">
              <a:buNone/>
            </a:pPr>
            <a:r>
              <a:rPr lang="en-IN" sz="2800" dirty="0"/>
              <a:t>print(d1.description())</a:t>
            </a:r>
          </a:p>
          <a:p>
            <a:pPr marL="0" indent="0">
              <a:buNone/>
            </a:pPr>
            <a:r>
              <a:rPr lang="en-IN" sz="2800" dirty="0"/>
              <a:t>d2 = Dog</a:t>
            </a:r>
            <a:r>
              <a:rPr lang="en-IN" sz="2800" dirty="0" smtClean="0"/>
              <a:t>("</a:t>
            </a:r>
            <a:r>
              <a:rPr lang="en-IN" sz="2800" dirty="0"/>
              <a:t> Labrador </a:t>
            </a:r>
            <a:r>
              <a:rPr lang="en-IN" sz="2800" dirty="0" smtClean="0"/>
              <a:t>", </a:t>
            </a:r>
            <a:r>
              <a:rPr lang="en-IN" sz="2800" dirty="0"/>
              <a:t>9)</a:t>
            </a:r>
          </a:p>
          <a:p>
            <a:pPr marL="0" indent="0">
              <a:buNone/>
            </a:pPr>
            <a:r>
              <a:rPr lang="en-IN" sz="2800" dirty="0"/>
              <a:t>print(d2.speak("wow"))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008" y="5445224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IN" dirty="0"/>
              <a:t>Labrador </a:t>
            </a:r>
            <a:r>
              <a:rPr lang="en-US" dirty="0" smtClean="0"/>
              <a:t>is </a:t>
            </a:r>
            <a:r>
              <a:rPr lang="en-US" dirty="0"/>
              <a:t>9 years old </a:t>
            </a:r>
            <a:endParaRPr lang="en-US" dirty="0" smtClean="0"/>
          </a:p>
          <a:p>
            <a:r>
              <a:rPr lang="en-IN" dirty="0"/>
              <a:t>Labrador </a:t>
            </a:r>
            <a:r>
              <a:rPr lang="en-US" dirty="0" smtClean="0"/>
              <a:t>says </a:t>
            </a:r>
            <a:r>
              <a:rPr lang="en-US" dirty="0"/>
              <a:t>wow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90F3-9D2E-4869-9569-A34AC5C4B240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</a:t>
            </a:r>
            <a:r>
              <a:rPr lang="en-IN" dirty="0" smtClean="0"/>
              <a:t> </a:t>
            </a:r>
            <a:r>
              <a:rPr lang="en-IN" dirty="0"/>
              <a:t>Book: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smtClean="0"/>
              <a:t>self</a:t>
            </a:r>
            <a:r>
              <a:rPr lang="en-IN" dirty="0"/>
              <a:t>,</a:t>
            </a:r>
            <a:r>
              <a:rPr lang="en-IN" dirty="0" smtClean="0"/>
              <a:t> title</a:t>
            </a:r>
            <a:r>
              <a:rPr lang="en-IN" dirty="0"/>
              <a:t>,</a:t>
            </a:r>
            <a:r>
              <a:rPr lang="en-IN" dirty="0" smtClean="0"/>
              <a:t> quantity</a:t>
            </a:r>
            <a:r>
              <a:rPr lang="en-IN" dirty="0"/>
              <a:t>,</a:t>
            </a:r>
            <a:r>
              <a:rPr lang="en-IN" dirty="0" smtClean="0"/>
              <a:t> author</a:t>
            </a:r>
            <a:r>
              <a:rPr lang="en-IN" dirty="0"/>
              <a:t>,</a:t>
            </a:r>
            <a:r>
              <a:rPr lang="en-IN" dirty="0" smtClean="0"/>
              <a:t> price</a:t>
            </a:r>
            <a:r>
              <a:rPr lang="en-IN" dirty="0"/>
              <a:t>):</a:t>
            </a:r>
            <a:r>
              <a:rPr lang="en-IN" dirty="0" smtClean="0"/>
              <a:t> 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self.title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title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self.quantity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quantity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self.author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author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self.price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price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repr</a:t>
            </a:r>
            <a:r>
              <a:rPr lang="en-IN" dirty="0"/>
              <a:t>__(</a:t>
            </a:r>
            <a:r>
              <a:rPr lang="en-IN" dirty="0" smtClean="0"/>
              <a:t>self</a:t>
            </a:r>
            <a:r>
              <a:rPr lang="en-IN" dirty="0"/>
              <a:t>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 </a:t>
            </a:r>
            <a:r>
              <a:rPr lang="en-IN" dirty="0" err="1"/>
              <a:t>f"Book</a:t>
            </a:r>
            <a:r>
              <a:rPr lang="en-IN" dirty="0"/>
              <a:t>: {</a:t>
            </a:r>
            <a:r>
              <a:rPr lang="en-IN" dirty="0" err="1"/>
              <a:t>self.title</a:t>
            </a:r>
            <a:r>
              <a:rPr lang="en-IN" dirty="0"/>
              <a:t>}, Quantity: {</a:t>
            </a:r>
            <a:r>
              <a:rPr lang="en-IN" dirty="0" err="1"/>
              <a:t>self.quantity</a:t>
            </a:r>
            <a:r>
              <a:rPr lang="en-IN" dirty="0"/>
              <a:t>}, Author: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{</a:t>
            </a:r>
            <a:r>
              <a:rPr lang="en-IN" dirty="0" err="1"/>
              <a:t>self.author</a:t>
            </a:r>
            <a:r>
              <a:rPr lang="en-IN" dirty="0"/>
              <a:t>}, Price: {</a:t>
            </a:r>
            <a:r>
              <a:rPr lang="en-IN" dirty="0" err="1"/>
              <a:t>self.price</a:t>
            </a:r>
            <a:r>
              <a:rPr lang="en-IN" dirty="0"/>
              <a:t>}"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book1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1',</a:t>
            </a:r>
            <a:r>
              <a:rPr lang="en-IN" dirty="0" smtClean="0"/>
              <a:t> </a:t>
            </a:r>
            <a:r>
              <a:rPr lang="en-IN" dirty="0"/>
              <a:t>12,</a:t>
            </a:r>
            <a:r>
              <a:rPr lang="en-IN" dirty="0" smtClean="0"/>
              <a:t> </a:t>
            </a:r>
            <a:r>
              <a:rPr lang="en-IN" dirty="0"/>
              <a:t>'Author 1',</a:t>
            </a:r>
            <a:r>
              <a:rPr lang="en-IN" dirty="0" smtClean="0"/>
              <a:t> </a:t>
            </a:r>
            <a:r>
              <a:rPr lang="en-IN" dirty="0"/>
              <a:t>120)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book2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2',</a:t>
            </a:r>
            <a:r>
              <a:rPr lang="en-IN" dirty="0" smtClean="0"/>
              <a:t> </a:t>
            </a:r>
            <a:r>
              <a:rPr lang="en-IN" dirty="0"/>
              <a:t>18,</a:t>
            </a:r>
            <a:r>
              <a:rPr lang="en-IN" dirty="0" smtClean="0"/>
              <a:t> </a:t>
            </a:r>
            <a:r>
              <a:rPr lang="en-IN" dirty="0"/>
              <a:t>'Author 2',</a:t>
            </a:r>
            <a:r>
              <a:rPr lang="en-IN" dirty="0" smtClean="0"/>
              <a:t> </a:t>
            </a:r>
            <a:r>
              <a:rPr lang="en-IN" dirty="0"/>
              <a:t>220)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book3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3',</a:t>
            </a:r>
            <a:r>
              <a:rPr lang="en-IN" dirty="0" smtClean="0"/>
              <a:t> </a:t>
            </a:r>
            <a:r>
              <a:rPr lang="en-IN" dirty="0"/>
              <a:t>28,</a:t>
            </a:r>
            <a:r>
              <a:rPr lang="en-IN" dirty="0" smtClean="0"/>
              <a:t> </a:t>
            </a:r>
            <a:r>
              <a:rPr lang="en-IN" dirty="0"/>
              <a:t>'Author 3',</a:t>
            </a:r>
            <a:r>
              <a:rPr lang="en-IN" dirty="0" smtClean="0"/>
              <a:t> </a:t>
            </a:r>
            <a:r>
              <a:rPr lang="en-IN" dirty="0"/>
              <a:t>320)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print(book1</a:t>
            </a:r>
            <a:r>
              <a:rPr lang="en-IN" dirty="0"/>
              <a:t>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print(book2</a:t>
            </a:r>
            <a:r>
              <a:rPr lang="en-IN" dirty="0"/>
              <a:t>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print(book3</a:t>
            </a:r>
            <a:r>
              <a:rPr lang="en-IN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771-2CED-47D1-AB30-8ABDA8A68DAF}" type="datetime1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4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(OOPs)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Design Goals </a:t>
            </a:r>
            <a:endParaRPr lang="en-US" dirty="0" smtClean="0"/>
          </a:p>
          <a:p>
            <a:r>
              <a:rPr lang="en-US" dirty="0" smtClean="0"/>
              <a:t>Object-Oriented </a:t>
            </a:r>
            <a:r>
              <a:rPr lang="en-US" dirty="0"/>
              <a:t>Design Principles </a:t>
            </a:r>
            <a:endParaRPr lang="en-US" dirty="0" smtClean="0"/>
          </a:p>
          <a:p>
            <a:r>
              <a:rPr lang="en-IN" dirty="0" smtClean="0"/>
              <a:t>Design Patterns</a:t>
            </a:r>
          </a:p>
          <a:p>
            <a:r>
              <a:rPr lang="en-IN" dirty="0"/>
              <a:t>Software Development </a:t>
            </a:r>
          </a:p>
          <a:p>
            <a:pPr lvl="1"/>
            <a:r>
              <a:rPr lang="en-IN" dirty="0" smtClean="0"/>
              <a:t>Design</a:t>
            </a:r>
            <a:endParaRPr lang="en-IN" dirty="0"/>
          </a:p>
          <a:p>
            <a:pPr lvl="1"/>
            <a:r>
              <a:rPr lang="en-IN" dirty="0" smtClean="0"/>
              <a:t>Pseudo-Code</a:t>
            </a:r>
            <a:endParaRPr lang="en-IN" dirty="0"/>
          </a:p>
          <a:p>
            <a:pPr lvl="1"/>
            <a:r>
              <a:rPr lang="en-US" dirty="0" smtClean="0"/>
              <a:t>Coding </a:t>
            </a:r>
            <a:r>
              <a:rPr lang="en-US" dirty="0"/>
              <a:t>Style and Documentation </a:t>
            </a:r>
          </a:p>
          <a:p>
            <a:pPr lvl="1"/>
            <a:r>
              <a:rPr lang="en-IN" dirty="0" smtClean="0"/>
              <a:t>Testing </a:t>
            </a:r>
            <a:r>
              <a:rPr lang="en-IN" dirty="0"/>
              <a:t>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9DA3-F3EE-4190-93AD-F85B60947CC9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CreditCard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"""A consumer credit card."""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customer, bank, </a:t>
            </a:r>
            <a:r>
              <a:rPr lang="en-US" dirty="0" err="1"/>
              <a:t>acnt</a:t>
            </a:r>
            <a:r>
              <a:rPr lang="en-US" dirty="0"/>
              <a:t>, limit):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._customer</a:t>
            </a:r>
            <a:r>
              <a:rPr lang="en-US" dirty="0"/>
              <a:t> = customer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._bank</a:t>
            </a:r>
            <a:r>
              <a:rPr lang="en-US" dirty="0"/>
              <a:t> = bank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._account</a:t>
            </a:r>
            <a:r>
              <a:rPr lang="en-US" dirty="0"/>
              <a:t> = </a:t>
            </a:r>
            <a:r>
              <a:rPr lang="en-US" dirty="0" err="1"/>
              <a:t>acnt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._limit</a:t>
            </a:r>
            <a:r>
              <a:rPr lang="en-US" dirty="0"/>
              <a:t> = limit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._balance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484-5620-42DF-8C76-AC042C025A8B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Design Goals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Software implementations should achieve </a:t>
            </a:r>
            <a:r>
              <a:rPr lang="en-US" b="1" i="1" dirty="0"/>
              <a:t>robustness</a:t>
            </a:r>
            <a:r>
              <a:rPr lang="en-US" dirty="0"/>
              <a:t>, </a:t>
            </a:r>
            <a:r>
              <a:rPr lang="en-US" b="1" i="1" dirty="0"/>
              <a:t>adaptability</a:t>
            </a:r>
            <a:r>
              <a:rPr lang="en-US" dirty="0"/>
              <a:t>, and </a:t>
            </a:r>
            <a:r>
              <a:rPr lang="en-US" b="1" i="1" dirty="0" smtClean="0"/>
              <a:t>reusability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Robustness</a:t>
            </a:r>
          </a:p>
          <a:p>
            <a:pPr lvl="1" algn="just"/>
            <a:r>
              <a:rPr lang="en-US" dirty="0"/>
              <a:t>a program </a:t>
            </a:r>
            <a:r>
              <a:rPr lang="en-US" dirty="0">
                <a:solidFill>
                  <a:srgbClr val="FF0000"/>
                </a:solidFill>
              </a:rPr>
              <a:t>produces the right output for all the anticipated inputs </a:t>
            </a:r>
            <a:r>
              <a:rPr lang="en-US" dirty="0"/>
              <a:t>in the </a:t>
            </a:r>
            <a:r>
              <a:rPr lang="en-US" dirty="0" smtClean="0"/>
              <a:t>program’s application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capable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handling unexpected </a:t>
            </a:r>
            <a:r>
              <a:rPr lang="en-US" dirty="0">
                <a:solidFill>
                  <a:srgbClr val="FF0000"/>
                </a:solidFill>
              </a:rPr>
              <a:t>inputs </a:t>
            </a:r>
            <a:r>
              <a:rPr lang="en-US" dirty="0"/>
              <a:t>that are not explicitly defined for its application. </a:t>
            </a:r>
            <a:endParaRPr lang="en-US" dirty="0" smtClean="0"/>
          </a:p>
          <a:p>
            <a:pPr lvl="2" algn="just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if </a:t>
            </a:r>
            <a:r>
              <a:rPr lang="en-US" dirty="0"/>
              <a:t>a program is </a:t>
            </a:r>
            <a:r>
              <a:rPr lang="en-US" dirty="0">
                <a:solidFill>
                  <a:srgbClr val="FF0000"/>
                </a:solidFill>
              </a:rPr>
              <a:t>expecting a positive integer </a:t>
            </a:r>
            <a:r>
              <a:rPr lang="en-US" dirty="0"/>
              <a:t>(perhaps representing the price of </a:t>
            </a:r>
            <a:r>
              <a:rPr lang="en-US" dirty="0" smtClean="0"/>
              <a:t>an item</a:t>
            </a:r>
            <a:r>
              <a:rPr lang="en-US" dirty="0"/>
              <a:t>) and instead is given a negative integer, then the program should be able </a:t>
            </a:r>
            <a:r>
              <a:rPr lang="en-US" dirty="0" smtClean="0"/>
              <a:t>to recover from </a:t>
            </a:r>
            <a:r>
              <a:rPr lang="en-US" dirty="0"/>
              <a:t>this error. </a:t>
            </a:r>
            <a:endParaRPr lang="en-US" dirty="0" smtClean="0"/>
          </a:p>
          <a:p>
            <a:pPr lvl="2" algn="just"/>
            <a:r>
              <a:rPr lang="en-US" dirty="0" smtClean="0"/>
              <a:t>in </a:t>
            </a:r>
            <a:r>
              <a:rPr lang="en-US" b="1" i="1" dirty="0"/>
              <a:t>life-critical applications</a:t>
            </a:r>
            <a:r>
              <a:rPr lang="en-US" dirty="0" smtClean="0"/>
              <a:t>, where </a:t>
            </a:r>
            <a:r>
              <a:rPr lang="en-US" dirty="0"/>
              <a:t>a software error can lead to injury or loss of life, software that is not </a:t>
            </a:r>
            <a:r>
              <a:rPr lang="en-US" dirty="0" smtClean="0"/>
              <a:t>robust could </a:t>
            </a:r>
            <a:r>
              <a:rPr lang="en-US" dirty="0"/>
              <a:t>be deadly. This point was driven home in the late 1980s in accidents </a:t>
            </a:r>
            <a:r>
              <a:rPr lang="en-US" dirty="0" smtClean="0"/>
              <a:t>involving Therac-25</a:t>
            </a:r>
            <a:r>
              <a:rPr lang="en-US" dirty="0"/>
              <a:t>, a </a:t>
            </a:r>
            <a:r>
              <a:rPr lang="en-US" dirty="0">
                <a:solidFill>
                  <a:srgbClr val="FF0000"/>
                </a:solidFill>
              </a:rPr>
              <a:t>radiation-therapy machine</a:t>
            </a:r>
            <a:r>
              <a:rPr lang="en-US" dirty="0"/>
              <a:t>, which severely </a:t>
            </a:r>
            <a:r>
              <a:rPr lang="en-US" dirty="0">
                <a:solidFill>
                  <a:srgbClr val="FF0000"/>
                </a:solidFill>
              </a:rPr>
              <a:t>overdosed six </a:t>
            </a:r>
            <a:r>
              <a:rPr lang="en-US" dirty="0" smtClean="0">
                <a:solidFill>
                  <a:srgbClr val="FF0000"/>
                </a:solidFill>
              </a:rPr>
              <a:t>patients </a:t>
            </a:r>
            <a:r>
              <a:rPr lang="en-US" dirty="0" smtClean="0"/>
              <a:t>between </a:t>
            </a:r>
            <a:r>
              <a:rPr lang="en-US" dirty="0"/>
              <a:t>1985 and 1987, </a:t>
            </a:r>
            <a:r>
              <a:rPr lang="en-US" dirty="0">
                <a:solidFill>
                  <a:srgbClr val="FF0000"/>
                </a:solidFill>
              </a:rPr>
              <a:t>some of whom died </a:t>
            </a:r>
            <a:r>
              <a:rPr lang="en-US" dirty="0"/>
              <a:t>from complications resulting </a:t>
            </a:r>
            <a:r>
              <a:rPr lang="en-US" dirty="0" smtClean="0"/>
              <a:t>from their </a:t>
            </a:r>
            <a:r>
              <a:rPr lang="en-US" dirty="0"/>
              <a:t>radiation overdose. </a:t>
            </a:r>
            <a:r>
              <a:rPr lang="en-US" b="1" dirty="0" smtClean="0"/>
              <a:t>All </a:t>
            </a:r>
            <a:r>
              <a:rPr lang="en-US" b="1" dirty="0"/>
              <a:t>six accidents were traced to software errors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0FC8-CBF7-450D-BC12-536B55FC4A58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/>
              <a:t>num</a:t>
            </a:r>
            <a:r>
              <a:rPr lang="en-IN" sz="2800" dirty="0"/>
              <a:t> = float(input("Enter a </a:t>
            </a:r>
            <a:r>
              <a:rPr lang="en-IN" sz="2800" dirty="0" smtClean="0"/>
              <a:t>price amount for a item"))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price =</a:t>
            </a:r>
            <a:r>
              <a:rPr lang="en-IN" sz="2800" dirty="0" err="1" smtClean="0"/>
              <a:t>tax+num</a:t>
            </a:r>
            <a:r>
              <a:rPr lang="en-IN" sz="2800" dirty="0" smtClean="0"/>
              <a:t>: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print(</a:t>
            </a:r>
            <a:r>
              <a:rPr lang="en-IN" sz="2800" dirty="0"/>
              <a:t>price </a:t>
            </a:r>
            <a:r>
              <a:rPr lang="en-IN" sz="2800" dirty="0" smtClean="0"/>
              <a:t>)</a:t>
            </a:r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85A2-38C1-4955-8769-871022CF7006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quality software is that it </a:t>
            </a:r>
            <a:r>
              <a:rPr lang="en-US" dirty="0" smtClean="0"/>
              <a:t>achieves </a:t>
            </a:r>
            <a:r>
              <a:rPr lang="en-US" b="1" i="1" dirty="0" smtClean="0"/>
              <a:t>adaptability or </a:t>
            </a:r>
            <a:r>
              <a:rPr lang="en-US" b="1" i="1" dirty="0"/>
              <a:t>portability</a:t>
            </a:r>
            <a:r>
              <a:rPr lang="en-US" dirty="0" smtClean="0"/>
              <a:t>(also </a:t>
            </a:r>
            <a:r>
              <a:rPr lang="en-US" dirty="0"/>
              <a:t>called </a:t>
            </a:r>
            <a:r>
              <a:rPr lang="en-US" b="1" i="1" dirty="0" err="1"/>
              <a:t>evolvability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is </a:t>
            </a:r>
            <a:r>
              <a:rPr lang="en-US" dirty="0"/>
              <a:t>the ability of </a:t>
            </a:r>
            <a:r>
              <a:rPr lang="en-US" dirty="0" smtClean="0"/>
              <a:t>software </a:t>
            </a:r>
            <a:r>
              <a:rPr lang="en-US" dirty="0">
                <a:solidFill>
                  <a:srgbClr val="FF0000"/>
                </a:solidFill>
              </a:rPr>
              <a:t>with minimal change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run </a:t>
            </a:r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>
                <a:solidFill>
                  <a:srgbClr val="FF0000"/>
                </a:solidFill>
              </a:rPr>
              <a:t>different hardware</a:t>
            </a:r>
            <a:r>
              <a:rPr lang="en-US" dirty="0"/>
              <a:t> </a:t>
            </a:r>
            <a:r>
              <a:rPr lang="en-US" dirty="0" smtClean="0"/>
              <a:t>and operating </a:t>
            </a:r>
            <a:r>
              <a:rPr lang="en-US" dirty="0"/>
              <a:t>system platforms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>
                <a:solidFill>
                  <a:srgbClr val="FF0000"/>
                </a:solidFill>
              </a:rPr>
              <a:t>language</a:t>
            </a:r>
            <a:r>
              <a:rPr lang="en-US" dirty="0" smtClean="0"/>
              <a:t> itself provide  </a:t>
            </a:r>
            <a:r>
              <a:rPr lang="en-US" dirty="0" smtClean="0">
                <a:solidFill>
                  <a:srgbClr val="FF0000"/>
                </a:solidFill>
              </a:rPr>
              <a:t>portability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132856"/>
            <a:ext cx="26003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51A-2BC3-4B39-8A91-9189C2EF5501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same code should be </a:t>
            </a:r>
            <a:r>
              <a:rPr lang="en-US" dirty="0">
                <a:solidFill>
                  <a:srgbClr val="FF0000"/>
                </a:solidFill>
              </a:rPr>
              <a:t>usable as a component of different systems </a:t>
            </a:r>
            <a:r>
              <a:rPr lang="en-US" dirty="0"/>
              <a:t>in </a:t>
            </a:r>
            <a:r>
              <a:rPr lang="en-US" dirty="0" smtClean="0"/>
              <a:t>various </a:t>
            </a:r>
            <a:r>
              <a:rPr lang="en-IN" dirty="0" smtClean="0"/>
              <a:t>applications</a:t>
            </a:r>
          </a:p>
          <a:p>
            <a:pPr algn="just"/>
            <a:endParaRPr lang="en-IN" dirty="0" smtClean="0"/>
          </a:p>
          <a:p>
            <a:r>
              <a:rPr lang="en-US" dirty="0"/>
              <a:t>one of the major sources of software errors in the Therac-25 came from </a:t>
            </a:r>
            <a:r>
              <a:rPr lang="en-US" dirty="0" smtClean="0">
                <a:solidFill>
                  <a:srgbClr val="FF0000"/>
                </a:solidFill>
              </a:rPr>
              <a:t>inappropriate reuse </a:t>
            </a:r>
            <a:r>
              <a:rPr lang="en-US" dirty="0">
                <a:solidFill>
                  <a:srgbClr val="FF0000"/>
                </a:solidFill>
              </a:rPr>
              <a:t>of Therac-20 software </a:t>
            </a:r>
            <a:r>
              <a:rPr lang="en-US" dirty="0"/>
              <a:t>(which was not </a:t>
            </a:r>
            <a:r>
              <a:rPr lang="en-US" dirty="0" smtClean="0"/>
              <a:t>object-oriented)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430D-DEE0-438D-A636-E0C213B9CEB9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Modularity</a:t>
            </a:r>
          </a:p>
          <a:p>
            <a:r>
              <a:rPr lang="en-IN" dirty="0" smtClean="0"/>
              <a:t>Abstraction</a:t>
            </a:r>
            <a:endParaRPr lang="en-IN" dirty="0"/>
          </a:p>
          <a:p>
            <a:r>
              <a:rPr lang="en-IN" dirty="0" smtClean="0"/>
              <a:t>Encapsulation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1F4-40AA-4909-BEBD-E186DBBE37E3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b="1" dirty="0" smtClean="0"/>
              <a:t>Modularity</a:t>
            </a:r>
          </a:p>
          <a:p>
            <a:pPr lvl="1" algn="just"/>
            <a:r>
              <a:rPr lang="en-US" dirty="0"/>
              <a:t>modularity </a:t>
            </a:r>
            <a:r>
              <a:rPr lang="en-US" dirty="0" smtClean="0"/>
              <a:t>provides </a:t>
            </a:r>
            <a:r>
              <a:rPr lang="en-US" dirty="0"/>
              <a:t>a natural way of </a:t>
            </a:r>
            <a:r>
              <a:rPr lang="en-US" dirty="0" smtClean="0">
                <a:solidFill>
                  <a:srgbClr val="FF0000"/>
                </a:solidFill>
              </a:rPr>
              <a:t>organizing functions </a:t>
            </a:r>
            <a:r>
              <a:rPr lang="en-US" dirty="0">
                <a:solidFill>
                  <a:srgbClr val="FF0000"/>
                </a:solidFill>
              </a:rPr>
              <a:t>into distinct manageable </a:t>
            </a:r>
            <a:r>
              <a:rPr lang="en-US" dirty="0" smtClean="0">
                <a:solidFill>
                  <a:srgbClr val="FF0000"/>
                </a:solidFill>
              </a:rPr>
              <a:t>units</a:t>
            </a:r>
          </a:p>
          <a:p>
            <a:pPr lvl="1" algn="just"/>
            <a:r>
              <a:rPr lang="en-IN" dirty="0"/>
              <a:t>In Python</a:t>
            </a:r>
            <a:r>
              <a:rPr lang="en-IN" dirty="0" smtClean="0"/>
              <a:t>, </a:t>
            </a:r>
            <a:r>
              <a:rPr lang="en-US" dirty="0" smtClean="0"/>
              <a:t>a </a:t>
            </a:r>
            <a:r>
              <a:rPr lang="en-US" b="1" i="1" dirty="0"/>
              <a:t>module </a:t>
            </a:r>
            <a:r>
              <a:rPr lang="en-US" dirty="0"/>
              <a:t>is a collection of closely related functions </a:t>
            </a:r>
            <a:r>
              <a:rPr lang="en-US" dirty="0" smtClean="0"/>
              <a:t>and classes </a:t>
            </a:r>
            <a:r>
              <a:rPr lang="en-US" dirty="0"/>
              <a:t>that are defined together in a single </a:t>
            </a:r>
            <a:r>
              <a:rPr lang="en-US" dirty="0" smtClean="0"/>
              <a:t>file. </a:t>
            </a:r>
          </a:p>
          <a:p>
            <a:pPr lvl="1" algn="just"/>
            <a:r>
              <a:rPr lang="en-US" dirty="0" smtClean="0"/>
              <a:t>Ex: </a:t>
            </a:r>
            <a:r>
              <a:rPr lang="en-US" b="1" dirty="0" smtClean="0"/>
              <a:t>math </a:t>
            </a:r>
            <a:r>
              <a:rPr lang="en-US" b="1" dirty="0"/>
              <a:t>module</a:t>
            </a:r>
            <a:r>
              <a:rPr lang="en-US" dirty="0"/>
              <a:t>, which provides </a:t>
            </a:r>
            <a:r>
              <a:rPr lang="en-US" dirty="0" smtClean="0"/>
              <a:t>key mathematical </a:t>
            </a:r>
            <a:r>
              <a:rPr lang="en-US" dirty="0"/>
              <a:t>constants and functions, </a:t>
            </a:r>
            <a:endParaRPr lang="en-US" dirty="0" smtClean="0"/>
          </a:p>
          <a:p>
            <a:pPr lvl="1" algn="just"/>
            <a:r>
              <a:rPr lang="en-US" b="1" dirty="0" err="1" smtClean="0"/>
              <a:t>os</a:t>
            </a:r>
            <a:r>
              <a:rPr lang="en-US" b="1" dirty="0" smtClean="0"/>
              <a:t> module</a:t>
            </a:r>
            <a:r>
              <a:rPr lang="en-US" dirty="0"/>
              <a:t> </a:t>
            </a:r>
            <a:r>
              <a:rPr lang="en-US" dirty="0" smtClean="0"/>
              <a:t>support for </a:t>
            </a:r>
            <a:r>
              <a:rPr lang="en-US" dirty="0"/>
              <a:t>interacting with the operating system.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97152"/>
            <a:ext cx="2344291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746-8576-4588-B295-18E4360332B7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1834</Words>
  <Application>Microsoft Office PowerPoint</Application>
  <PresentationFormat>On-screen Show (4:3)</PresentationFormat>
  <Paragraphs>382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DEPARTMENT OF ARTIFICIAL INTELLIGENCE AND DATA SCIENCE</vt:lpstr>
      <vt:lpstr>object-oriented Programming (OOPs)</vt:lpstr>
      <vt:lpstr>object-oriented Programming (OOPs)</vt:lpstr>
      <vt:lpstr>Object-Oriented Design Goals </vt:lpstr>
      <vt:lpstr>PowerPoint Presentation</vt:lpstr>
      <vt:lpstr>Adaptability</vt:lpstr>
      <vt:lpstr>Reusability</vt:lpstr>
      <vt:lpstr>Object-Oriented Design Principles</vt:lpstr>
      <vt:lpstr>Object-Oriented Design Principles</vt:lpstr>
      <vt:lpstr>Object-Oriented Design Principles</vt:lpstr>
      <vt:lpstr>PowerPoint Presentation</vt:lpstr>
      <vt:lpstr>Object-Oriented Design Principles</vt:lpstr>
      <vt:lpstr>Object-Oriented Design Principles</vt:lpstr>
      <vt:lpstr>Object-Oriented Design Principles</vt:lpstr>
      <vt:lpstr>Software Development</vt:lpstr>
      <vt:lpstr>Software Development</vt:lpstr>
      <vt:lpstr>Software Development</vt:lpstr>
      <vt:lpstr>Software Development</vt:lpstr>
      <vt:lpstr>Software Development</vt:lpstr>
      <vt:lpstr>Testing </vt:lpstr>
      <vt:lpstr>Testing </vt:lpstr>
      <vt:lpstr>Debugging</vt:lpstr>
      <vt:lpstr>Class</vt:lpstr>
      <vt:lpstr>PowerPoint Presentation</vt:lpstr>
      <vt:lpstr>PowerPoint Presentation</vt:lpstr>
      <vt:lpstr>Practices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83</cp:revision>
  <dcterms:created xsi:type="dcterms:W3CDTF">2022-03-29T09:23:18Z</dcterms:created>
  <dcterms:modified xsi:type="dcterms:W3CDTF">2022-04-07T11:11:19Z</dcterms:modified>
</cp:coreProperties>
</file>