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67" r:id="rId4"/>
    <p:sldId id="268" r:id="rId5"/>
    <p:sldId id="270" r:id="rId6"/>
    <p:sldId id="271" r:id="rId7"/>
    <p:sldId id="274" r:id="rId8"/>
    <p:sldId id="273" r:id="rId9"/>
    <p:sldId id="333" r:id="rId10"/>
    <p:sldId id="334" r:id="rId11"/>
    <p:sldId id="303" r:id="rId12"/>
    <p:sldId id="304" r:id="rId13"/>
    <p:sldId id="305" r:id="rId14"/>
    <p:sldId id="306" r:id="rId15"/>
    <p:sldId id="307" r:id="rId16"/>
    <p:sldId id="340" r:id="rId17"/>
    <p:sldId id="326" r:id="rId18"/>
    <p:sldId id="327" r:id="rId19"/>
    <p:sldId id="308" r:id="rId20"/>
    <p:sldId id="329" r:id="rId21"/>
    <p:sldId id="330" r:id="rId22"/>
    <p:sldId id="331" r:id="rId23"/>
    <p:sldId id="309" r:id="rId24"/>
    <p:sldId id="310" r:id="rId25"/>
    <p:sldId id="311" r:id="rId26"/>
    <p:sldId id="312" r:id="rId27"/>
    <p:sldId id="313" r:id="rId28"/>
    <p:sldId id="335" r:id="rId29"/>
    <p:sldId id="336" r:id="rId30"/>
    <p:sldId id="337" r:id="rId31"/>
    <p:sldId id="338" r:id="rId32"/>
    <p:sldId id="339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09-04-2022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09-04-2022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ComplexNumber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r=0, i=0):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self.real</a:t>
            </a:r>
            <a:r>
              <a:rPr lang="en-IN" dirty="0"/>
              <a:t> = r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self.imag</a:t>
            </a:r>
            <a:r>
              <a:rPr lang="en-IN" dirty="0"/>
              <a:t> = 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smtClean="0"/>
              <a:t>display(self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print(f'{</a:t>
            </a:r>
            <a:r>
              <a:rPr lang="en-IN" dirty="0" err="1"/>
              <a:t>self.real</a:t>
            </a:r>
            <a:r>
              <a:rPr lang="en-IN" dirty="0"/>
              <a:t>}+{</a:t>
            </a:r>
            <a:r>
              <a:rPr lang="en-IN" dirty="0" err="1"/>
              <a:t>self.imag</a:t>
            </a:r>
            <a:r>
              <a:rPr lang="en-IN" dirty="0"/>
              <a:t>}j')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</a:t>
            </a:r>
            <a:r>
              <a:rPr lang="en-IN" dirty="0">
                <a:solidFill>
                  <a:srgbClr val="00B050"/>
                </a:solidFill>
              </a:rPr>
              <a:t>Create a new </a:t>
            </a:r>
            <a:r>
              <a:rPr lang="en-IN" dirty="0" err="1">
                <a:solidFill>
                  <a:srgbClr val="00B050"/>
                </a:solidFill>
              </a:rPr>
              <a:t>ComplexNumber</a:t>
            </a:r>
            <a:r>
              <a:rPr lang="en-IN" dirty="0">
                <a:solidFill>
                  <a:srgbClr val="00B050"/>
                </a:solidFill>
              </a:rPr>
              <a:t> object</a:t>
            </a:r>
          </a:p>
          <a:p>
            <a:pPr marL="0" indent="0">
              <a:buNone/>
            </a:pPr>
            <a:r>
              <a:rPr lang="en-IN" dirty="0" err="1" smtClean="0"/>
              <a:t>cn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err="1" smtClean="0"/>
              <a:t>ComplexNumber</a:t>
            </a:r>
            <a:r>
              <a:rPr lang="en-IN" dirty="0" smtClean="0"/>
              <a:t>()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</a:t>
            </a:r>
            <a:r>
              <a:rPr lang="en-IN" dirty="0"/>
              <a:t>. display</a:t>
            </a:r>
            <a:r>
              <a:rPr lang="en-IN" dirty="0" smtClean="0"/>
              <a:t>()                                                   </a:t>
            </a:r>
            <a:r>
              <a:rPr lang="en-IN" dirty="0" smtClean="0">
                <a:solidFill>
                  <a:srgbClr val="00B050"/>
                </a:solidFill>
              </a:rPr>
              <a:t># what is the output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ComplexNumber</a:t>
            </a:r>
            <a:r>
              <a:rPr lang="en-IN" dirty="0"/>
              <a:t>(2, 3)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</a:t>
            </a:r>
            <a:r>
              <a:rPr lang="en-IN" dirty="0">
                <a:solidFill>
                  <a:srgbClr val="00B050"/>
                </a:solidFill>
              </a:rPr>
              <a:t>Output: 2+3j</a:t>
            </a:r>
          </a:p>
          <a:p>
            <a:pPr marL="0" indent="0">
              <a:buNone/>
            </a:pPr>
            <a:r>
              <a:rPr lang="en-IN" dirty="0" err="1" smtClean="0"/>
              <a:t>cn</a:t>
            </a:r>
            <a:r>
              <a:rPr lang="en-IN" dirty="0" smtClean="0"/>
              <a:t>. </a:t>
            </a:r>
            <a:r>
              <a:rPr lang="en-IN" dirty="0"/>
              <a:t>display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del</a:t>
            </a:r>
            <a:r>
              <a:rPr lang="en-IN" dirty="0" smtClean="0"/>
              <a:t> num1.imag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del </a:t>
            </a:r>
            <a:r>
              <a:rPr lang="en-IN" dirty="0" err="1" smtClean="0"/>
              <a:t>ComplexNumber.display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del </a:t>
            </a:r>
            <a:r>
              <a:rPr lang="en-IN" dirty="0" err="1" smtClean="0"/>
              <a:t>cn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9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CreditCard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"""A consumer credit card."""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customer, bank, </a:t>
            </a:r>
            <a:r>
              <a:rPr lang="en-US" dirty="0" err="1"/>
              <a:t>acnt</a:t>
            </a:r>
            <a:r>
              <a:rPr lang="en-US" dirty="0"/>
              <a:t>, limit):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._customer</a:t>
            </a:r>
            <a:r>
              <a:rPr lang="en-US" dirty="0"/>
              <a:t> = customer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._bank</a:t>
            </a:r>
            <a:r>
              <a:rPr lang="en-US" dirty="0"/>
              <a:t> = bank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._account</a:t>
            </a:r>
            <a:r>
              <a:rPr lang="en-US" dirty="0"/>
              <a:t> = </a:t>
            </a:r>
            <a:r>
              <a:rPr lang="en-US" dirty="0" err="1"/>
              <a:t>acnt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._limit</a:t>
            </a:r>
            <a:r>
              <a:rPr lang="en-US" dirty="0"/>
              <a:t> = limit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._balance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484-5620-42DF-8C76-AC042C025A8B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3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get_customer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name of the customer."""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get_bank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the bank's name."""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self._bank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get_account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the card identifying number (typically stored as a string)."""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self._account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get_limit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current credit limit."""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self._limit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get_balance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current balance."""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self._balance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7B3B-27B9-4984-9598-4F8A0D302FC8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4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charge(self, price):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"""Charge given price to the card, assuming sufficient credit limit.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Return True if charge was processed; False if charge was denied</a:t>
            </a:r>
            <a:r>
              <a:rPr lang="en-US" dirty="0" smtClean="0">
                <a:solidFill>
                  <a:srgbClr val="00B050"/>
                </a:solidFill>
              </a:rPr>
              <a:t>.  ""“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if price + </a:t>
            </a:r>
            <a:r>
              <a:rPr lang="en-US" dirty="0" err="1"/>
              <a:t>self._balance</a:t>
            </a:r>
            <a:r>
              <a:rPr lang="en-US" dirty="0"/>
              <a:t> &gt; </a:t>
            </a:r>
            <a:r>
              <a:rPr lang="en-US" dirty="0" err="1"/>
              <a:t>self._limit</a:t>
            </a:r>
            <a:r>
              <a:rPr lang="en-US" dirty="0"/>
              <a:t>:  </a:t>
            </a:r>
            <a:r>
              <a:rPr lang="en-US" dirty="0">
                <a:solidFill>
                  <a:srgbClr val="00B050"/>
                </a:solidFill>
              </a:rPr>
              <a:t># if charge would exceed limit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return False                           </a:t>
            </a:r>
            <a:r>
              <a:rPr lang="en-US" dirty="0">
                <a:solidFill>
                  <a:srgbClr val="00B050"/>
                </a:solidFill>
              </a:rPr>
              <a:t># cannot accept charge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self._balance</a:t>
            </a:r>
            <a:r>
              <a:rPr lang="en-US" dirty="0"/>
              <a:t> += price</a:t>
            </a:r>
          </a:p>
          <a:p>
            <a:pPr marL="0" indent="0">
              <a:buNone/>
            </a:pPr>
            <a:r>
              <a:rPr lang="en-US" dirty="0"/>
              <a:t>      return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make_payment</a:t>
            </a:r>
            <a:r>
              <a:rPr lang="en-US" dirty="0"/>
              <a:t>(self, amount):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"""Process customer payment that reduces balance.""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self._balance</a:t>
            </a:r>
            <a:r>
              <a:rPr lang="en-US" dirty="0"/>
              <a:t> -= amount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DF3-95CF-48CB-B425-608623C9911C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if __name__ == '__main__':</a:t>
            </a:r>
          </a:p>
          <a:p>
            <a:pPr marL="0" indent="0">
              <a:buNone/>
            </a:pPr>
            <a:r>
              <a:rPr lang="en-IN" dirty="0"/>
              <a:t>  wallet = []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Savings',</a:t>
            </a:r>
          </a:p>
          <a:p>
            <a:pPr marL="0" indent="0">
              <a:buNone/>
            </a:pPr>
            <a:r>
              <a:rPr lang="en-IN" dirty="0"/>
              <a:t>                           '5391 0375 9387 5309', 2500) 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Federal',</a:t>
            </a:r>
          </a:p>
          <a:p>
            <a:pPr marL="0" indent="0">
              <a:buNone/>
            </a:pPr>
            <a:r>
              <a:rPr lang="en-IN" dirty="0"/>
              <a:t>                           '3485 0399 3395 1954', 3500) 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Finance',</a:t>
            </a:r>
          </a:p>
          <a:p>
            <a:pPr marL="0" indent="0">
              <a:buNone/>
            </a:pPr>
            <a:r>
              <a:rPr lang="en-IN" dirty="0"/>
              <a:t>                           '5391 0375 9387 5309', 5000)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for </a:t>
            </a:r>
            <a:r>
              <a:rPr lang="en-IN" dirty="0" err="1"/>
              <a:t>val</a:t>
            </a:r>
            <a:r>
              <a:rPr lang="en-IN" dirty="0"/>
              <a:t> in range(1, 17):</a:t>
            </a:r>
          </a:p>
          <a:p>
            <a:pPr marL="0" indent="0">
              <a:buNone/>
            </a:pPr>
            <a:r>
              <a:rPr lang="en-IN" dirty="0"/>
              <a:t>    wallet[0].charge(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wallet[1].charge(2*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wallet[2].charge(3*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9266-0A23-4DB3-98A4-97832D8C7B67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0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c in range(3):</a:t>
            </a:r>
          </a:p>
          <a:p>
            <a:pPr marL="0" indent="0">
              <a:buNone/>
            </a:pPr>
            <a:r>
              <a:rPr lang="en-US" dirty="0"/>
              <a:t>    print('Customer =', wallet[c].</a:t>
            </a:r>
            <a:r>
              <a:rPr lang="en-US" dirty="0" err="1"/>
              <a:t>get_customer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print('Bank =', wallet[c].</a:t>
            </a:r>
            <a:r>
              <a:rPr lang="en-US" dirty="0" err="1"/>
              <a:t>get_bank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print('Account =', wallet[c].</a:t>
            </a:r>
            <a:r>
              <a:rPr lang="en-US" dirty="0" err="1"/>
              <a:t>get_account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print('Limit =', wallet[c].</a:t>
            </a:r>
            <a:r>
              <a:rPr lang="en-US" dirty="0" err="1"/>
              <a:t>get_limit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print('Balance =', wallet[c].</a:t>
            </a:r>
            <a:r>
              <a:rPr lang="en-US" dirty="0" err="1"/>
              <a:t>get_balance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while wallet[c].</a:t>
            </a:r>
            <a:r>
              <a:rPr lang="en-US" dirty="0" err="1"/>
              <a:t>get_balance</a:t>
            </a:r>
            <a:r>
              <a:rPr lang="en-US" dirty="0"/>
              <a:t>() &gt; 100:</a:t>
            </a:r>
          </a:p>
          <a:p>
            <a:pPr marL="0" indent="0">
              <a:buNone/>
            </a:pPr>
            <a:r>
              <a:rPr lang="en-US" dirty="0"/>
              <a:t>      wallet[c].</a:t>
            </a:r>
            <a:r>
              <a:rPr lang="en-US" dirty="0" err="1"/>
              <a:t>make_payment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      print('New balance =', wallet[c].</a:t>
            </a:r>
            <a:r>
              <a:rPr lang="en-US" dirty="0" err="1"/>
              <a:t>get_balance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2345-D39C-461B-93F0-A15B316818FA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1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PredatoryCreditCard</a:t>
            </a:r>
            <a:r>
              <a:rPr lang="en-US" sz="2800" dirty="0"/>
              <a:t>(</a:t>
            </a:r>
            <a:r>
              <a:rPr lang="en-US" sz="2800" dirty="0" err="1"/>
              <a:t>CreditCard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"""An extension to </a:t>
            </a:r>
            <a:r>
              <a:rPr lang="en-US" sz="2800" dirty="0" err="1">
                <a:solidFill>
                  <a:srgbClr val="00B050"/>
                </a:solidFill>
              </a:rPr>
              <a:t>CreditCard</a:t>
            </a:r>
            <a:r>
              <a:rPr lang="en-US" sz="2800" dirty="0">
                <a:solidFill>
                  <a:srgbClr val="00B050"/>
                </a:solidFill>
              </a:rPr>
              <a:t> that compounds interest and fees."""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customer, bank, </a:t>
            </a:r>
            <a:r>
              <a:rPr lang="en-US" sz="2800" dirty="0" err="1"/>
              <a:t>acnt</a:t>
            </a:r>
            <a:r>
              <a:rPr lang="en-US" sz="2800" dirty="0"/>
              <a:t>, limit, </a:t>
            </a:r>
            <a:r>
              <a:rPr lang="en-US" sz="2800" dirty="0" err="1"/>
              <a:t>apr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00B050"/>
                </a:solidFill>
              </a:rPr>
              <a:t>"""Create a new predatory credit card instance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dirty="0"/>
              <a:t>super().__</a:t>
            </a:r>
            <a:r>
              <a:rPr lang="en-US" sz="2800" dirty="0" err="1"/>
              <a:t>init</a:t>
            </a:r>
            <a:r>
              <a:rPr lang="en-US" sz="2800" dirty="0"/>
              <a:t>__(customer, bank, </a:t>
            </a:r>
            <a:r>
              <a:rPr lang="en-US" sz="2800" dirty="0" err="1"/>
              <a:t>acnt</a:t>
            </a:r>
            <a:r>
              <a:rPr lang="en-US" sz="2800" dirty="0"/>
              <a:t>, limit)  </a:t>
            </a:r>
            <a:r>
              <a:rPr lang="en-US" sz="2800" dirty="0">
                <a:solidFill>
                  <a:srgbClr val="00B050"/>
                </a:solidFill>
              </a:rPr>
              <a:t># call super constructor</a:t>
            </a:r>
          </a:p>
          <a:p>
            <a:pPr marL="0" indent="0">
              <a:buNone/>
            </a:pPr>
            <a:r>
              <a:rPr lang="en-US" sz="2800" dirty="0"/>
              <a:t>    self._</a:t>
            </a:r>
            <a:r>
              <a:rPr lang="en-US" sz="2800" dirty="0" err="1"/>
              <a:t>apr</a:t>
            </a:r>
            <a:r>
              <a:rPr lang="en-US" sz="2800" dirty="0"/>
              <a:t> = </a:t>
            </a:r>
            <a:r>
              <a:rPr lang="en-US" sz="2800" dirty="0" err="1"/>
              <a:t>apr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charge(self, price):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"""Charge given price to the card, assuming sufficient credit limit.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Return True if charge was processed.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Return False and assess $5 fee if charge is denied</a:t>
            </a:r>
            <a:r>
              <a:rPr lang="en-US" sz="2800" dirty="0" smtClean="0">
                <a:solidFill>
                  <a:srgbClr val="00B050"/>
                </a:solidFill>
              </a:rPr>
              <a:t>.     </a:t>
            </a:r>
            <a:r>
              <a:rPr lang="en-US" sz="2800" dirty="0">
                <a:solidFill>
                  <a:srgbClr val="00B050"/>
                </a:solidFill>
              </a:rPr>
              <a:t>"""</a:t>
            </a:r>
          </a:p>
          <a:p>
            <a:pPr marL="0" indent="0">
              <a:buNone/>
            </a:pPr>
            <a:r>
              <a:rPr lang="en-US" sz="2800" dirty="0"/>
              <a:t>    success = super().charge(price)          </a:t>
            </a:r>
            <a:r>
              <a:rPr lang="en-US" sz="2800" dirty="0">
                <a:solidFill>
                  <a:srgbClr val="00B050"/>
                </a:solidFill>
              </a:rPr>
              <a:t># call inherited method</a:t>
            </a:r>
          </a:p>
          <a:p>
            <a:pPr marL="0" indent="0">
              <a:buNone/>
            </a:pPr>
            <a:r>
              <a:rPr lang="en-US" sz="2800" dirty="0"/>
              <a:t>    if not success: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self._balance</a:t>
            </a:r>
            <a:r>
              <a:rPr lang="en-US" sz="2800" dirty="0"/>
              <a:t> += 5                     </a:t>
            </a:r>
            <a:r>
              <a:rPr lang="en-US" sz="2800" dirty="0">
                <a:solidFill>
                  <a:srgbClr val="00B050"/>
                </a:solidFill>
              </a:rPr>
              <a:t># assess penalty</a:t>
            </a:r>
          </a:p>
          <a:p>
            <a:pPr marL="0" indent="0">
              <a:buNone/>
            </a:pPr>
            <a:r>
              <a:rPr lang="en-US" sz="2800" dirty="0"/>
              <a:t>    return success                           </a:t>
            </a:r>
            <a:r>
              <a:rPr lang="en-US" sz="2800" dirty="0">
                <a:solidFill>
                  <a:srgbClr val="00B050"/>
                </a:solidFill>
              </a:rPr>
              <a:t># caller expects return value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6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r>
              <a:rPr lang="en-US" dirty="0"/>
              <a:t>An iterator is an object that consist of the methods 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iter</a:t>
            </a:r>
            <a:r>
              <a:rPr lang="en-US" dirty="0">
                <a:solidFill>
                  <a:srgbClr val="FF0000"/>
                </a:solidFill>
              </a:rPr>
              <a:t>__()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__next</a:t>
            </a:r>
            <a:r>
              <a:rPr lang="en-US" dirty="0" smtClean="0">
                <a:solidFill>
                  <a:srgbClr val="FF0000"/>
                </a:solidFill>
              </a:rPr>
              <a:t>__(). I</a:t>
            </a:r>
            <a:r>
              <a:rPr lang="en-US" dirty="0" smtClean="0"/>
              <a:t>terator can </a:t>
            </a:r>
            <a:r>
              <a:rPr lang="en-US" dirty="0"/>
              <a:t>be iterated 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/>
              <a:t>mytuple</a:t>
            </a:r>
            <a:r>
              <a:rPr lang="en-IN" dirty="0"/>
              <a:t> = ("apple", "banana", "cherry")</a:t>
            </a:r>
            <a:br>
              <a:rPr lang="en-IN" dirty="0"/>
            </a:br>
            <a:r>
              <a:rPr lang="en-IN" dirty="0" err="1"/>
              <a:t>myit</a:t>
            </a:r>
            <a:r>
              <a:rPr lang="en-IN" dirty="0"/>
              <a:t> = 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SequenceIterator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"""An iterator for any of Python's sequence types</a:t>
            </a:r>
            <a:r>
              <a:rPr lang="en-US" dirty="0" smtClean="0">
                <a:solidFill>
                  <a:srgbClr val="00B050"/>
                </a:solidFill>
              </a:rPr>
              <a:t>."""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sequence):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00B050"/>
                </a:solidFill>
              </a:rPr>
              <a:t>"""Create an iterator for the given sequence."""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seq</a:t>
            </a:r>
            <a:r>
              <a:rPr lang="en-US" dirty="0"/>
              <a:t> = sequence          </a:t>
            </a:r>
            <a:r>
              <a:rPr lang="en-US" dirty="0">
                <a:solidFill>
                  <a:srgbClr val="00B050"/>
                </a:solidFill>
              </a:rPr>
              <a:t># keep a reference to the underlying data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self._k</a:t>
            </a:r>
            <a:r>
              <a:rPr lang="en-US" dirty="0"/>
              <a:t> = -1                  </a:t>
            </a:r>
            <a:r>
              <a:rPr lang="en-US" dirty="0">
                <a:solidFill>
                  <a:srgbClr val="00B050"/>
                </a:solidFill>
              </a:rPr>
              <a:t># will increment to 0 on first call to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__next__(self):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next element, or else raise </a:t>
            </a:r>
            <a:r>
              <a:rPr lang="en-US" dirty="0" err="1">
                <a:solidFill>
                  <a:srgbClr val="00B050"/>
                </a:solidFill>
              </a:rPr>
              <a:t>StopIteration</a:t>
            </a:r>
            <a:r>
              <a:rPr lang="en-US" dirty="0">
                <a:solidFill>
                  <a:srgbClr val="00B050"/>
                </a:solidFill>
              </a:rPr>
              <a:t> error."""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self._k</a:t>
            </a:r>
            <a:r>
              <a:rPr lang="en-US" dirty="0"/>
              <a:t> += 1                  </a:t>
            </a:r>
            <a:r>
              <a:rPr lang="en-US" dirty="0">
                <a:solidFill>
                  <a:srgbClr val="00B050"/>
                </a:solidFill>
              </a:rPr>
              <a:t># advance to next index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self._k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(self._</a:t>
            </a:r>
            <a:r>
              <a:rPr lang="en-US" dirty="0" err="1"/>
              <a:t>seq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return(self._</a:t>
            </a:r>
            <a:r>
              <a:rPr lang="en-US" dirty="0" err="1"/>
              <a:t>seq</a:t>
            </a:r>
            <a:r>
              <a:rPr lang="en-US" dirty="0"/>
              <a:t>[</a:t>
            </a:r>
            <a:r>
              <a:rPr lang="en-US" dirty="0" err="1"/>
              <a:t>self._k</a:t>
            </a:r>
            <a:r>
              <a:rPr lang="en-US" dirty="0"/>
              <a:t>])  </a:t>
            </a:r>
            <a:r>
              <a:rPr lang="en-US" dirty="0">
                <a:solidFill>
                  <a:srgbClr val="00B050"/>
                </a:solidFill>
              </a:rPr>
              <a:t># return the data element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raise </a:t>
            </a:r>
            <a:r>
              <a:rPr lang="en-US" dirty="0" err="1"/>
              <a:t>StopIteration</a:t>
            </a:r>
            <a:r>
              <a:rPr lang="en-US" dirty="0"/>
              <a:t>()       </a:t>
            </a:r>
            <a:r>
              <a:rPr lang="en-US" dirty="0">
                <a:solidFill>
                  <a:srgbClr val="00B050"/>
                </a:solidFill>
              </a:rPr>
              <a:t># there are no more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"""By convention, an iterator must return itself as an iterator."""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</a:p>
          <a:p>
            <a:pPr marL="0" indent="0">
              <a:buNone/>
            </a:pPr>
            <a:r>
              <a:rPr lang="en-US" dirty="0" err="1"/>
              <a:t>mytuple</a:t>
            </a:r>
            <a:r>
              <a:rPr lang="en-US" dirty="0"/>
              <a:t> = ("apple", "banana", "cherry")</a:t>
            </a:r>
          </a:p>
          <a:p>
            <a:pPr marL="0" indent="0">
              <a:buNone/>
            </a:pPr>
            <a:r>
              <a:rPr lang="en-US" dirty="0" err="1"/>
              <a:t>myobj</a:t>
            </a:r>
            <a:r>
              <a:rPr lang="en-US" dirty="0"/>
              <a:t> = </a:t>
            </a:r>
            <a:r>
              <a:rPr lang="en-US" dirty="0" err="1"/>
              <a:t>SequenceIterator</a:t>
            </a:r>
            <a:r>
              <a:rPr lang="en-US" dirty="0"/>
              <a:t>(</a:t>
            </a:r>
            <a:r>
              <a:rPr lang="en-US" dirty="0" err="1"/>
              <a:t>mytuple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myobj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myobj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8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7133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Operator Overloading means </a:t>
            </a:r>
            <a:r>
              <a:rPr lang="en-US" dirty="0">
                <a:solidFill>
                  <a:srgbClr val="FF0000"/>
                </a:solidFill>
              </a:rPr>
              <a:t>giving </a:t>
            </a:r>
            <a:r>
              <a:rPr lang="en-US" dirty="0" smtClean="0">
                <a:solidFill>
                  <a:srgbClr val="FF0000"/>
                </a:solidFill>
              </a:rPr>
              <a:t>additional meaning </a:t>
            </a:r>
            <a:r>
              <a:rPr lang="en-US" dirty="0">
                <a:solidFill>
                  <a:srgbClr val="FF0000"/>
                </a:solidFill>
              </a:rPr>
              <a:t>beyond their predefined operational meaning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operator +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is </a:t>
            </a:r>
            <a:r>
              <a:rPr lang="en-US" dirty="0"/>
              <a:t>used to add two integers as well as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join </a:t>
            </a:r>
            <a:r>
              <a:rPr lang="en-US" dirty="0"/>
              <a:t>two strings and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merge </a:t>
            </a:r>
            <a:r>
              <a:rPr lang="en-US" dirty="0"/>
              <a:t>two lists.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achievable because ‘+’ operator is overloaded by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class and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D8EA-008E-4B0B-865C-D6B0D04163DB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abstract data type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Classes </a:t>
            </a:r>
            <a:r>
              <a:rPr lang="en-US" dirty="0"/>
              <a:t>are used to create user-defined data </a:t>
            </a:r>
            <a:r>
              <a:rPr lang="en-US" dirty="0" smtClean="0"/>
              <a:t>structures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dirty="0" smtClean="0"/>
              <a:t>Class is a logical entity that </a:t>
            </a:r>
            <a:r>
              <a:rPr lang="en-US" dirty="0" smtClean="0">
                <a:solidFill>
                  <a:srgbClr val="FF0000"/>
                </a:solidFill>
              </a:rPr>
              <a:t>contains some attributes and methods 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is a </a:t>
            </a:r>
            <a:r>
              <a:rPr lang="en-US" dirty="0">
                <a:solidFill>
                  <a:srgbClr val="FF0000"/>
                </a:solidFill>
              </a:rPr>
              <a:t>collection of objects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endParaRPr lang="en-US" dirty="0"/>
          </a:p>
          <a:p>
            <a:pPr algn="just" fontAlgn="base"/>
            <a:r>
              <a:rPr lang="en-US" dirty="0" smtClean="0"/>
              <a:t>A </a:t>
            </a:r>
            <a:r>
              <a:rPr lang="en-US" dirty="0"/>
              <a:t>class contains the </a:t>
            </a:r>
            <a:r>
              <a:rPr lang="en-US" dirty="0">
                <a:solidFill>
                  <a:srgbClr val="FF0000"/>
                </a:solidFill>
              </a:rPr>
              <a:t>blueprints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which the objects are being created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5B63-25CF-46D1-8839-67C48D5C9C66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39688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25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2" y="188640"/>
            <a:ext cx="6153100" cy="61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65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88584" cy="29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4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#operator overloading</a:t>
            </a:r>
          </a:p>
          <a:p>
            <a:pPr marL="0" indent="0">
              <a:buNone/>
            </a:pPr>
            <a:r>
              <a:rPr lang="en-US" dirty="0"/>
              <a:t>print(1 + 2)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concatenate two strings</a:t>
            </a:r>
          </a:p>
          <a:p>
            <a:pPr marL="0" indent="0">
              <a:buNone/>
            </a:pPr>
            <a:r>
              <a:rPr lang="en-US" dirty="0"/>
              <a:t>print("RIT"+"IANS")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Product two numbers</a:t>
            </a:r>
          </a:p>
          <a:p>
            <a:pPr marL="0" indent="0">
              <a:buNone/>
            </a:pPr>
            <a:r>
              <a:rPr lang="en-US" dirty="0"/>
              <a:t>print(3 * 4)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Repeat the String</a:t>
            </a:r>
          </a:p>
          <a:p>
            <a:pPr marL="0" indent="0">
              <a:buNone/>
            </a:pPr>
            <a:r>
              <a:rPr lang="en-US" dirty="0"/>
              <a:t>print("RIT"*4)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E9-6785-4405-87F7-86C3EB6C1C39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1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3200" dirty="0"/>
              <a:t># Python Program </a:t>
            </a:r>
            <a:r>
              <a:rPr lang="en-IN" sz="3200" dirty="0" smtClean="0"/>
              <a:t>to </a:t>
            </a:r>
            <a:r>
              <a:rPr lang="en-IN" sz="3200" dirty="0"/>
              <a:t>overload an binary + operator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A: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a):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self.a</a:t>
            </a:r>
            <a:r>
              <a:rPr lang="en-IN" dirty="0"/>
              <a:t> = a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B050"/>
                </a:solidFill>
              </a:rPr>
              <a:t># adding two objects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__add__(self, o):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self.a</a:t>
            </a:r>
            <a:r>
              <a:rPr lang="en-IN" dirty="0"/>
              <a:t> + </a:t>
            </a:r>
            <a:r>
              <a:rPr lang="en-IN" dirty="0" err="1"/>
              <a:t>o.a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ob1 = A(1)</a:t>
            </a:r>
          </a:p>
          <a:p>
            <a:pPr marL="0" indent="0">
              <a:buNone/>
            </a:pPr>
            <a:r>
              <a:rPr lang="en-IN" dirty="0"/>
              <a:t>ob2 = A(2)</a:t>
            </a:r>
          </a:p>
          <a:p>
            <a:pPr marL="0" indent="0">
              <a:buNone/>
            </a:pPr>
            <a:r>
              <a:rPr lang="en-IN" dirty="0"/>
              <a:t>ob3 = A</a:t>
            </a:r>
            <a:r>
              <a:rPr lang="en-IN" dirty="0" smtClean="0"/>
              <a:t>(“RIT")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ob4 = A</a:t>
            </a:r>
            <a:r>
              <a:rPr lang="en-IN" dirty="0" smtClean="0"/>
              <a:t>(“IANS")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print(ob1 + ob2</a:t>
            </a:r>
            <a:r>
              <a:rPr lang="en-IN" dirty="0" smtClean="0"/>
              <a:t>)     </a:t>
            </a:r>
            <a:r>
              <a:rPr lang="en-IN" dirty="0" smtClean="0">
                <a:solidFill>
                  <a:srgbClr val="00B050"/>
                </a:solidFill>
              </a:rPr>
              <a:t># output ? 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 smtClean="0"/>
              <a:t>print(ob3 + ob4) 	</a:t>
            </a:r>
            <a:r>
              <a:rPr lang="en-IN" dirty="0">
                <a:solidFill>
                  <a:srgbClr val="00B050"/>
                </a:solidFill>
              </a:rPr>
              <a:t> # output ?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CE8A-B3B0-4F14-96A1-FE32B0BA653D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marL="0" indent="0" algn="just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Python </a:t>
            </a:r>
            <a:r>
              <a:rPr lang="en-IN" sz="2800" dirty="0"/>
              <a:t>Program to perform addition</a:t>
            </a:r>
            <a:br>
              <a:rPr lang="en-IN" sz="2800" dirty="0"/>
            </a:br>
            <a:r>
              <a:rPr lang="en-IN" sz="2800" dirty="0" smtClean="0"/>
              <a:t>of </a:t>
            </a:r>
            <a:r>
              <a:rPr lang="en-IN" sz="2800" dirty="0"/>
              <a:t>two complex numbers using </a:t>
            </a:r>
            <a:r>
              <a:rPr lang="en-IN" sz="2800" dirty="0" smtClean="0"/>
              <a:t>binary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+ </a:t>
            </a:r>
            <a:r>
              <a:rPr lang="en-IN" sz="2800" dirty="0"/>
              <a:t>operator overloading.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C</a:t>
            </a:r>
            <a:r>
              <a:rPr lang="en-IN" dirty="0" smtClean="0"/>
              <a:t>omplex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smtClean="0"/>
              <a:t>real, imaginary):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self. real = real</a:t>
            </a:r>
          </a:p>
          <a:p>
            <a:pPr marL="0" indent="0">
              <a:buNone/>
            </a:pPr>
            <a:r>
              <a:rPr lang="en-IN" dirty="0"/>
              <a:t>        self. imaginary = imaginary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# adding two </a:t>
            </a:r>
            <a:r>
              <a:rPr lang="en-IN" dirty="0" smtClean="0">
                <a:solidFill>
                  <a:srgbClr val="00B050"/>
                </a:solidFill>
              </a:rPr>
              <a:t>objects by operator overloading method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__add__(self, other):</a:t>
            </a:r>
          </a:p>
          <a:p>
            <a:pPr marL="0" indent="0">
              <a:buNone/>
            </a:pPr>
            <a:r>
              <a:rPr lang="en-IN" dirty="0"/>
              <a:t>        return self. real + other. real, self. imaginary + other. imaginary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Ob1 = complex(1, 2)</a:t>
            </a:r>
          </a:p>
          <a:p>
            <a:pPr marL="0" indent="0">
              <a:buNone/>
            </a:pPr>
            <a:r>
              <a:rPr lang="en-IN" dirty="0"/>
              <a:t>Ob2 = complex(2, 3)</a:t>
            </a:r>
          </a:p>
          <a:p>
            <a:pPr marL="0" indent="0">
              <a:buNone/>
            </a:pPr>
            <a:r>
              <a:rPr lang="en-IN" dirty="0"/>
              <a:t>Ob3 = Ob1 + Ob2</a:t>
            </a:r>
          </a:p>
          <a:p>
            <a:pPr marL="0" indent="0">
              <a:buNone/>
            </a:pPr>
            <a:r>
              <a:rPr lang="en-IN" dirty="0"/>
              <a:t>print(Ob3)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803B-6105-4A6A-BBC9-92E47EA19C68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# Python program to overload</a:t>
            </a:r>
            <a:br>
              <a:rPr lang="en-US" sz="3600" dirty="0"/>
            </a:br>
            <a:r>
              <a:rPr lang="en-US" sz="3600" dirty="0" smtClean="0"/>
              <a:t>a </a:t>
            </a:r>
            <a:r>
              <a:rPr lang="en-US" sz="3600" dirty="0"/>
              <a:t>comparison operators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a):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gt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self.a</a:t>
            </a:r>
            <a:r>
              <a:rPr lang="en-US" dirty="0"/>
              <a:t>&gt;</a:t>
            </a:r>
            <a:r>
              <a:rPr lang="en-US" dirty="0" err="1"/>
              <a:t>other.a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return True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return False</a:t>
            </a:r>
          </a:p>
          <a:p>
            <a:pPr marL="0" indent="0">
              <a:buNone/>
            </a:pPr>
            <a:r>
              <a:rPr lang="en-US" dirty="0"/>
              <a:t>ob1 = A(2)</a:t>
            </a:r>
          </a:p>
          <a:p>
            <a:pPr marL="0" indent="0">
              <a:buNone/>
            </a:pPr>
            <a:r>
              <a:rPr lang="en-US" dirty="0"/>
              <a:t>ob2 = A(3)</a:t>
            </a:r>
          </a:p>
          <a:p>
            <a:pPr marL="0" indent="0">
              <a:buNone/>
            </a:pPr>
            <a:r>
              <a:rPr lang="en-US" dirty="0"/>
              <a:t>if(ob1&gt;ob2):</a:t>
            </a:r>
          </a:p>
          <a:p>
            <a:pPr marL="0" indent="0">
              <a:buNone/>
            </a:pPr>
            <a:r>
              <a:rPr lang="en-US" dirty="0"/>
              <a:t>    print("ob1 is greater than ob2")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print("ob2 is greater than ob1")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5A7D-751A-476C-A8E2-5B274E240BFA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0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Python program to overload </a:t>
            </a:r>
            <a:r>
              <a:rPr lang="en-US" dirty="0" smtClean="0"/>
              <a:t>equality  and less than operators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 Python program to overload </a:t>
            </a:r>
            <a:r>
              <a:rPr lang="en-US" dirty="0" smtClean="0"/>
              <a:t>not equality  and greater than operators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D5EB-161E-41E9-B655-E1D339037DD9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6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EX: Operator overloading-Multi-dimensional vector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collections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Vector: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"""Represent a vector in a multidimensional space</a:t>
            </a:r>
            <a:r>
              <a:rPr lang="en-US" sz="2000" dirty="0" smtClean="0">
                <a:solidFill>
                  <a:srgbClr val="00B050"/>
                </a:solidFill>
              </a:rPr>
              <a:t>."""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def</a:t>
            </a:r>
            <a:r>
              <a:rPr lang="en-US" sz="2000" dirty="0" smtClean="0"/>
              <a:t>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__(self, d):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if </a:t>
            </a:r>
            <a:r>
              <a:rPr lang="en-US" sz="2000" dirty="0" err="1"/>
              <a:t>isinstance</a:t>
            </a:r>
            <a:r>
              <a:rPr lang="en-US" sz="2000" dirty="0"/>
              <a:t>(d, </a:t>
            </a:r>
            <a:r>
              <a:rPr lang="en-US" sz="2000" dirty="0" err="1"/>
              <a:t>int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self._</a:t>
            </a:r>
            <a:r>
              <a:rPr lang="en-US" sz="2000" dirty="0" err="1"/>
              <a:t>coords</a:t>
            </a:r>
            <a:r>
              <a:rPr lang="en-US" sz="2000" dirty="0"/>
              <a:t> = [0] * d</a:t>
            </a:r>
          </a:p>
          <a:p>
            <a:pPr marL="0" indent="0">
              <a:buNone/>
            </a:pPr>
            <a:r>
              <a:rPr lang="en-US" sz="2000" dirty="0"/>
              <a:t>    else:                                  </a:t>
            </a:r>
          </a:p>
          <a:p>
            <a:pPr marL="0" indent="0">
              <a:buNone/>
            </a:pPr>
            <a:r>
              <a:rPr lang="en-US" sz="2000" dirty="0"/>
              <a:t>      try:                                     </a:t>
            </a:r>
            <a:r>
              <a:rPr lang="en-US" sz="2000" dirty="0">
                <a:solidFill>
                  <a:srgbClr val="00B050"/>
                </a:solidFill>
              </a:rPr>
              <a:t># we test if </a:t>
            </a:r>
            <a:r>
              <a:rPr lang="en-US" sz="2000" dirty="0" err="1">
                <a:solidFill>
                  <a:srgbClr val="00B050"/>
                </a:solidFill>
              </a:rPr>
              <a:t>param</a:t>
            </a:r>
            <a:r>
              <a:rPr lang="en-US" sz="2000" dirty="0">
                <a:solidFill>
                  <a:srgbClr val="00B050"/>
                </a:solidFill>
              </a:rPr>
              <a:t> is </a:t>
            </a:r>
            <a:r>
              <a:rPr lang="en-US" sz="2000" dirty="0" err="1">
                <a:solidFill>
                  <a:srgbClr val="00B050"/>
                </a:solidFill>
              </a:rPr>
              <a:t>iterable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self._</a:t>
            </a:r>
            <a:r>
              <a:rPr lang="en-US" sz="2000" dirty="0" err="1"/>
              <a:t>coords</a:t>
            </a:r>
            <a:r>
              <a:rPr lang="en-US" sz="2000" dirty="0"/>
              <a:t> = [</a:t>
            </a:r>
            <a:r>
              <a:rPr lang="en-US" sz="2000" dirty="0" err="1"/>
              <a:t>val</a:t>
            </a:r>
            <a:r>
              <a:rPr lang="en-US" sz="2000" dirty="0"/>
              <a:t> for </a:t>
            </a:r>
            <a:r>
              <a:rPr lang="en-US" sz="2000" dirty="0" err="1"/>
              <a:t>val</a:t>
            </a:r>
            <a:r>
              <a:rPr lang="en-US" sz="2000" dirty="0"/>
              <a:t> in d]</a:t>
            </a:r>
          </a:p>
          <a:p>
            <a:pPr marL="0" indent="0">
              <a:buNone/>
            </a:pPr>
            <a:r>
              <a:rPr lang="en-US" sz="2000" dirty="0"/>
              <a:t>      except </a:t>
            </a:r>
            <a:r>
              <a:rPr lang="en-US" sz="2000" dirty="0" err="1"/>
              <a:t>TypeError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('invalid parameter type')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A28A-DBEE-470D-AC08-FFD5B426347E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1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dimension of the vector."""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__(self, j):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[j]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setitem</a:t>
            </a:r>
            <a:r>
              <a:rPr lang="en-US" dirty="0"/>
              <a:t>__(self, j,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"""Set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 to given value."""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coords</a:t>
            </a:r>
            <a:r>
              <a:rPr lang="en-US" dirty="0"/>
              <a:t>[j] = </a:t>
            </a:r>
            <a:r>
              <a:rPr lang="en-US" dirty="0" err="1"/>
              <a:t>val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FBBD-D1D5-4DF8-B7CA-62DF1F47E9E0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7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class Student: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sz="2000" dirty="0" smtClean="0"/>
              <a:t>	name = ""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__</a:t>
            </a:r>
            <a:r>
              <a:rPr lang="en-IN" sz="2000" dirty="0" err="1" smtClean="0"/>
              <a:t>init</a:t>
            </a:r>
            <a:r>
              <a:rPr lang="en-IN" sz="2000" dirty="0" smtClean="0"/>
              <a:t>__(self, name):</a:t>
            </a:r>
          </a:p>
          <a:p>
            <a:pPr marL="0" indent="0">
              <a:buNone/>
            </a:pPr>
            <a:r>
              <a:rPr lang="en-IN" sz="2000" dirty="0" smtClean="0"/>
              <a:t>		self.name = name</a:t>
            </a:r>
          </a:p>
          <a:p>
            <a:pPr marL="0" indent="0">
              <a:buNone/>
            </a:pPr>
            <a:r>
              <a:rPr lang="en-IN" sz="2000" dirty="0" smtClean="0"/>
              <a:t>		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 err="1" smtClean="0"/>
              <a:t>displayname</a:t>
            </a:r>
            <a:r>
              <a:rPr lang="en-IN" sz="2000" dirty="0" smtClean="0"/>
              <a:t>(self):</a:t>
            </a:r>
          </a:p>
          <a:p>
            <a:pPr marL="0" indent="0">
              <a:buNone/>
            </a:pPr>
            <a:r>
              <a:rPr lang="en-IN" sz="2000" dirty="0" smtClean="0"/>
              <a:t>		print("My name is {}".format(self.name))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Object instantiation or creation</a:t>
            </a:r>
          </a:p>
          <a:p>
            <a:pPr marL="0" indent="0">
              <a:buNone/>
            </a:pPr>
            <a:r>
              <a:rPr lang="en-IN" sz="2000" dirty="0" smtClean="0"/>
              <a:t>s1 = Student("Raja")  </a:t>
            </a:r>
            <a:r>
              <a:rPr lang="en-IN" sz="2000" dirty="0" smtClean="0">
                <a:solidFill>
                  <a:srgbClr val="00B050"/>
                </a:solidFill>
              </a:rPr>
              <a:t># it execute constructor or </a:t>
            </a:r>
            <a:r>
              <a:rPr lang="en-IN" sz="2000" dirty="0" err="1" smtClean="0">
                <a:solidFill>
                  <a:srgbClr val="00B050"/>
                </a:solidFill>
              </a:rPr>
              <a:t>init</a:t>
            </a:r>
            <a:r>
              <a:rPr lang="en-IN" sz="2000" dirty="0" smtClean="0">
                <a:solidFill>
                  <a:srgbClr val="00B050"/>
                </a:solidFill>
              </a:rPr>
              <a:t> method automatically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# Accessing class methods</a:t>
            </a:r>
          </a:p>
          <a:p>
            <a:pPr marL="0" indent="0">
              <a:buNone/>
            </a:pPr>
            <a:r>
              <a:rPr lang="en-IN" sz="2000" dirty="0" smtClean="0"/>
              <a:t>s1.displayname()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211960" y="548680"/>
            <a:ext cx="4680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dirty="0"/>
              <a:t>The __</a:t>
            </a:r>
            <a:r>
              <a:rPr lang="en-US" sz="2000" b="1" dirty="0" err="1"/>
              <a:t>init</a:t>
            </a:r>
            <a:r>
              <a:rPr lang="en-US" sz="2000" b="1" dirty="0"/>
              <a:t>__ method </a:t>
            </a:r>
            <a:r>
              <a:rPr lang="en-US" sz="2000" b="1" dirty="0" smtClean="0"/>
              <a:t>or constructor</a:t>
            </a:r>
          </a:p>
          <a:p>
            <a:pPr algn="just" fontAlgn="base"/>
            <a:endParaRPr lang="en-US" sz="2000" b="1" dirty="0"/>
          </a:p>
          <a:p>
            <a:pPr algn="just" fontAlgn="base"/>
            <a:r>
              <a:rPr lang="en-US" sz="2000" dirty="0"/>
              <a:t>The 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 </a:t>
            </a:r>
            <a:r>
              <a:rPr lang="en-US" sz="2000" dirty="0"/>
              <a:t>method is </a:t>
            </a:r>
            <a:r>
              <a:rPr lang="en-US" sz="2000" dirty="0" smtClean="0"/>
              <a:t>a  constructors. </a:t>
            </a:r>
          </a:p>
          <a:p>
            <a:pPr algn="just" fontAlgn="base"/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executed automatically when </a:t>
            </a:r>
            <a:r>
              <a:rPr lang="en-US" sz="2000" dirty="0"/>
              <a:t>an object of a class is </a:t>
            </a:r>
            <a:r>
              <a:rPr lang="en-US" sz="2000" dirty="0" smtClean="0"/>
              <a:t>instantiated/created.</a:t>
            </a:r>
          </a:p>
          <a:p>
            <a:pPr algn="just" fontAlgn="base"/>
            <a:endParaRPr lang="en-US" sz="2000" dirty="0"/>
          </a:p>
          <a:p>
            <a:pPr algn="just" fontAlgn="base"/>
            <a:r>
              <a:rPr lang="en-US" sz="2000" b="1" dirty="0" smtClean="0"/>
              <a:t>Self</a:t>
            </a:r>
          </a:p>
          <a:p>
            <a:pPr algn="just" fontAlgn="base"/>
            <a:r>
              <a:rPr lang="en-US" sz="2000" dirty="0"/>
              <a:t>self identifies the instance upon which a method is invoked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62AD-4D4C-4111-B6D0-BD497426CE44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__add__(self,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sum of two vectors."""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(self) != </a:t>
            </a:r>
            <a:r>
              <a:rPr lang="en-US" dirty="0" err="1"/>
              <a:t>len</a:t>
            </a:r>
            <a:r>
              <a:rPr lang="en-US" dirty="0"/>
              <a:t>(other</a:t>
            </a:r>
            <a:r>
              <a:rPr lang="en-US" dirty="0">
                <a:solidFill>
                  <a:srgbClr val="00B050"/>
                </a:solidFill>
              </a:rPr>
              <a:t>):          # relies on __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__ method</a:t>
            </a:r>
          </a:p>
          <a:p>
            <a:pPr marL="0" indent="0">
              <a:buNone/>
            </a:pPr>
            <a:r>
              <a:rPr lang="en-US" dirty="0"/>
              <a:t>      raise </a:t>
            </a:r>
            <a:r>
              <a:rPr lang="en-US" dirty="0" err="1"/>
              <a:t>ValueError</a:t>
            </a:r>
            <a:r>
              <a:rPr lang="en-US" dirty="0"/>
              <a:t>('dimensions must agree')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</a:t>
            </a:r>
            <a:r>
              <a:rPr lang="en-US" dirty="0">
                <a:solidFill>
                  <a:srgbClr val="00B050"/>
                </a:solidFill>
              </a:rPr>
              <a:t>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self[j] + other[j]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eq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True if vector has same coordinates as other."""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 == other._</a:t>
            </a:r>
            <a:r>
              <a:rPr lang="en-US" dirty="0" err="1"/>
              <a:t>coords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8BF8-6382-4BFD-8CDC-518AD46EF416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9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__ne__(self, other):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True if vector differs from other."""</a:t>
            </a:r>
          </a:p>
          <a:p>
            <a:pPr marL="0" indent="0">
              <a:buNone/>
            </a:pPr>
            <a:r>
              <a:rPr lang="en-US" dirty="0"/>
              <a:t>    return not self == other             # rely on existing __</a:t>
            </a:r>
            <a:r>
              <a:rPr lang="en-US" dirty="0" err="1"/>
              <a:t>eq</a:t>
            </a:r>
            <a:r>
              <a:rPr lang="en-US" dirty="0"/>
              <a:t>__ definition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"""Produce string representation of vector."""</a:t>
            </a:r>
          </a:p>
          <a:p>
            <a:pPr marL="0" indent="0">
              <a:buNone/>
            </a:pPr>
            <a:r>
              <a:rPr lang="en-US" dirty="0"/>
              <a:t>    return '&lt;' + </a:t>
            </a:r>
            <a:r>
              <a:rPr lang="en-US" dirty="0" err="1"/>
              <a:t>str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)[1:-1] + '&gt;'  # adapt list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neg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copy of vector with all coordinates negated."""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-self[j]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E9D2-9BCF-4D8B-B892-BE50AF1B332E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lt</a:t>
            </a:r>
            <a:r>
              <a:rPr lang="en-IN" dirty="0"/>
              <a:t>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 other._</a:t>
            </a:r>
            <a:r>
              <a:rPr lang="en-IN" dirty="0" err="1"/>
              <a:t>coords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__le__(self,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&lt;= other._</a:t>
            </a:r>
            <a:r>
              <a:rPr lang="en-IN" dirty="0" err="1"/>
              <a:t>coords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3576-A23D-4BFC-9093-8FD36B828AFF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Student: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class attribute</a:t>
            </a:r>
          </a:p>
          <a:p>
            <a:pPr marL="0" indent="0">
              <a:buNone/>
            </a:pPr>
            <a:r>
              <a:rPr lang="en-IN" dirty="0" smtClean="0"/>
              <a:t>	attr1 = "RIT STUDENTS"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 Instance attribute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def</a:t>
            </a:r>
            <a:r>
              <a:rPr lang="en-IN" dirty="0" smtClean="0"/>
              <a:t> __</a:t>
            </a:r>
            <a:r>
              <a:rPr lang="en-IN" dirty="0" err="1" smtClean="0"/>
              <a:t>init</a:t>
            </a:r>
            <a:r>
              <a:rPr lang="en-IN" dirty="0" smtClean="0"/>
              <a:t>__(self, name):</a:t>
            </a:r>
          </a:p>
          <a:p>
            <a:pPr marL="0" indent="0">
              <a:buNone/>
            </a:pPr>
            <a:r>
              <a:rPr lang="en-IN" dirty="0" smtClean="0"/>
              <a:t>		self.name = name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dirty="0" smtClean="0"/>
              <a:t>Student1 = Student("Raja")</a:t>
            </a:r>
          </a:p>
          <a:p>
            <a:pPr marL="0" indent="0">
              <a:buNone/>
            </a:pPr>
            <a:r>
              <a:rPr lang="en-IN" dirty="0" smtClean="0"/>
              <a:t>Student2 = Student("</a:t>
            </a:r>
            <a:r>
              <a:rPr lang="en-IN" dirty="0" err="1" smtClean="0"/>
              <a:t>Ramu</a:t>
            </a:r>
            <a:r>
              <a:rPr lang="en-IN" dirty="0" smtClean="0"/>
              <a:t>")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class attributes</a:t>
            </a:r>
          </a:p>
          <a:p>
            <a:pPr marL="0" indent="0">
              <a:buNone/>
            </a:pPr>
            <a:r>
              <a:rPr lang="en-IN" dirty="0" smtClean="0"/>
              <a:t>print("Student1 is a {}".format(Student1.__class__.attr1))</a:t>
            </a:r>
          </a:p>
          <a:p>
            <a:pPr marL="0" indent="0">
              <a:buNone/>
            </a:pPr>
            <a:r>
              <a:rPr lang="en-IN" dirty="0" smtClean="0"/>
              <a:t>print("Student2 is also a {}".format(Student2.__class__.attr1))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Accessing instance attributes</a:t>
            </a:r>
          </a:p>
          <a:p>
            <a:pPr marL="0" indent="0">
              <a:buNone/>
            </a:pPr>
            <a:r>
              <a:rPr lang="en-IN" dirty="0" smtClean="0"/>
              <a:t>print("Student1 name is {}".format(Student1.name))</a:t>
            </a:r>
          </a:p>
          <a:p>
            <a:pPr marL="0" indent="0">
              <a:buNone/>
            </a:pPr>
            <a:r>
              <a:rPr lang="en-IN" dirty="0" smtClean="0"/>
              <a:t>print("Student2 name is {}".format(Student2.name))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4088" y="590492"/>
            <a:ext cx="3645211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958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is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is also a RIT STUDENTS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Student1 name is Raja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Student2 name is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Ramu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D00B-0780-47FF-90CD-5CC31FC33D59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64"/>
            <a:ext cx="8229600" cy="4896156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 smtClean="0"/>
              <a:t>Create a class called car and its attributes are model and </a:t>
            </a:r>
            <a:r>
              <a:rPr lang="en-IN" dirty="0" err="1" smtClean="0"/>
              <a:t>color</a:t>
            </a:r>
            <a:r>
              <a:rPr lang="en-IN" dirty="0" smtClean="0"/>
              <a:t>. Create a function to display the car attributes.</a:t>
            </a:r>
          </a:p>
          <a:p>
            <a:pPr marL="514350" indent="-514350" algn="just">
              <a:buAutoNum type="arabicPeriod"/>
            </a:pPr>
            <a:endParaRPr lang="en-IN" dirty="0"/>
          </a:p>
          <a:p>
            <a:pPr marL="0" indent="0" algn="just">
              <a:buNone/>
            </a:pPr>
            <a:r>
              <a:rPr lang="en-US" b="1" dirty="0" smtClean="0"/>
              <a:t>2 Create a class called </a:t>
            </a:r>
            <a:r>
              <a:rPr lang="en-IN" dirty="0" smtClean="0"/>
              <a:t>dog and its attribute is species. Create a  function </a:t>
            </a:r>
            <a:r>
              <a:rPr lang="en-US" b="1" dirty="0" smtClean="0"/>
              <a:t>description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 smtClean="0"/>
              <a:t>that returns </a:t>
            </a:r>
            <a:r>
              <a:rPr lang="en-US" dirty="0"/>
              <a:t>a string displaying the name and age of the dog</a:t>
            </a:r>
            <a:r>
              <a:rPr lang="en-US" dirty="0" smtClean="0"/>
              <a:t>. Create a another function  </a:t>
            </a:r>
            <a:r>
              <a:rPr lang="en-US" b="1" dirty="0" smtClean="0"/>
              <a:t>speak</a:t>
            </a:r>
            <a:r>
              <a:rPr lang="en-US" b="1" dirty="0"/>
              <a:t>()</a:t>
            </a:r>
            <a:r>
              <a:rPr lang="en-US" dirty="0"/>
              <a:t> has one parameter called sound </a:t>
            </a:r>
            <a:r>
              <a:rPr lang="en-US" dirty="0" smtClean="0"/>
              <a:t>that returns </a:t>
            </a:r>
            <a:r>
              <a:rPr lang="en-US" dirty="0"/>
              <a:t>a string containing the dog’s name and the sound the dog makes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/>
              <a:t>3 Create a class called book and its attributes are </a:t>
            </a:r>
            <a:r>
              <a:rPr lang="en-US" dirty="0"/>
              <a:t>title, quantity, author and price . Create a function display to print the book details.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eriod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5ADD-AECF-4F2F-A9A0-1EFEBF2545EC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car():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#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>
                <a:solidFill>
                  <a:srgbClr val="00B050"/>
                </a:solidFill>
              </a:rPr>
              <a:t> method or constructor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model, color):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self.model</a:t>
            </a:r>
            <a:r>
              <a:rPr lang="en-US" dirty="0" smtClean="0"/>
              <a:t> = model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self.color</a:t>
            </a:r>
            <a:r>
              <a:rPr lang="en-US" dirty="0" smtClean="0"/>
              <a:t> = color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show(self):</a:t>
            </a:r>
          </a:p>
          <a:p>
            <a:pPr marL="0" indent="0">
              <a:buNone/>
            </a:pPr>
            <a:r>
              <a:rPr lang="en-US" dirty="0" smtClean="0"/>
              <a:t>		print("Model is", </a:t>
            </a:r>
            <a:r>
              <a:rPr lang="en-US" dirty="0" err="1" smtClean="0"/>
              <a:t>self.model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print("color is", </a:t>
            </a:r>
            <a:r>
              <a:rPr lang="en-US" dirty="0" err="1" smtClean="0"/>
              <a:t>self.color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both objects have different self which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# contain their attributes</a:t>
            </a:r>
          </a:p>
          <a:p>
            <a:pPr marL="0" indent="0">
              <a:buNone/>
            </a:pPr>
            <a:r>
              <a:rPr lang="en-US" dirty="0" err="1" smtClean="0"/>
              <a:t>audi</a:t>
            </a:r>
            <a:r>
              <a:rPr lang="en-US" dirty="0" smtClean="0"/>
              <a:t> = car("</a:t>
            </a:r>
            <a:r>
              <a:rPr lang="en-US" dirty="0" err="1" smtClean="0"/>
              <a:t>audi</a:t>
            </a:r>
            <a:r>
              <a:rPr lang="en-US" dirty="0" smtClean="0"/>
              <a:t> a4", "blue")</a:t>
            </a:r>
          </a:p>
          <a:p>
            <a:pPr marL="0" indent="0">
              <a:buNone/>
            </a:pPr>
            <a:r>
              <a:rPr lang="en-US" dirty="0" err="1" smtClean="0"/>
              <a:t>ferrari</a:t>
            </a:r>
            <a:r>
              <a:rPr lang="en-US" dirty="0" smtClean="0"/>
              <a:t> = car("</a:t>
            </a:r>
            <a:r>
              <a:rPr lang="en-US" dirty="0" err="1" smtClean="0"/>
              <a:t>ferrari</a:t>
            </a:r>
            <a:r>
              <a:rPr lang="en-US" dirty="0" smtClean="0"/>
              <a:t> 488", "green")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audi.show</a:t>
            </a:r>
            <a:r>
              <a:rPr lang="en-US" dirty="0" smtClean="0"/>
              <a:t>()	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audi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ferrari.show</a:t>
            </a:r>
            <a:r>
              <a:rPr lang="en-US" dirty="0" smtClean="0"/>
              <a:t>()            # same output as </a:t>
            </a:r>
            <a:r>
              <a:rPr lang="en-US" dirty="0" err="1" smtClean="0"/>
              <a:t>car.show</a:t>
            </a:r>
            <a:r>
              <a:rPr lang="en-US" dirty="0" smtClean="0"/>
              <a:t>(</a:t>
            </a:r>
            <a:r>
              <a:rPr lang="en-US" dirty="0" err="1" smtClean="0"/>
              <a:t>ferrari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A09B-83FB-43A9-925F-4262E4C4F288}" type="datetime1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165"/>
            <a:ext cx="8229600" cy="6126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class</a:t>
            </a:r>
            <a:r>
              <a:rPr lang="en-IN" sz="2800" dirty="0" smtClean="0"/>
              <a:t> </a:t>
            </a:r>
            <a:r>
              <a:rPr lang="en-IN" sz="2800" dirty="0"/>
              <a:t>Dog: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species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"</a:t>
            </a:r>
            <a:r>
              <a:rPr lang="en-IN" sz="2800" dirty="0" err="1"/>
              <a:t>Canis</a:t>
            </a:r>
            <a:r>
              <a:rPr lang="en-IN" sz="2800" dirty="0"/>
              <a:t> </a:t>
            </a:r>
            <a:r>
              <a:rPr lang="en-IN" sz="2800" dirty="0" err="1"/>
              <a:t>familiaris</a:t>
            </a:r>
            <a:r>
              <a:rPr lang="en-IN" sz="2800" dirty="0"/>
              <a:t>"</a:t>
            </a:r>
            <a:r>
              <a:rPr lang="en-IN" sz="2800" dirty="0" smtClean="0"/>
              <a:t>  </a:t>
            </a:r>
            <a:r>
              <a:rPr lang="en-IN" sz="2800" dirty="0">
                <a:solidFill>
                  <a:srgbClr val="00B050"/>
                </a:solidFill>
              </a:rPr>
              <a:t># </a:t>
            </a:r>
            <a:r>
              <a:rPr lang="en-IN" sz="2800" dirty="0" smtClean="0">
                <a:solidFill>
                  <a:srgbClr val="00B050"/>
                </a:solidFill>
              </a:rPr>
              <a:t>class variable </a:t>
            </a:r>
            <a:endParaRPr lang="en-IN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</a:t>
            </a:r>
            <a:r>
              <a:rPr lang="en-IN" sz="2800" dirty="0" smtClean="0">
                <a:effectLst/>
              </a:rPr>
              <a:t>__</a:t>
            </a:r>
            <a:r>
              <a:rPr lang="en-IN" sz="2800" dirty="0" err="1" smtClean="0">
                <a:effectLst/>
              </a:rPr>
              <a:t>init</a:t>
            </a:r>
            <a:r>
              <a:rPr lang="en-IN" sz="2800" dirty="0" smtClean="0">
                <a:effectLst/>
              </a:rPr>
              <a:t>__</a:t>
            </a:r>
            <a:r>
              <a:rPr lang="en-IN" sz="2800" dirty="0"/>
              <a:t>(self,</a:t>
            </a:r>
            <a:r>
              <a:rPr lang="en-IN" sz="2800" dirty="0" smtClean="0"/>
              <a:t> </a:t>
            </a:r>
            <a:r>
              <a:rPr lang="en-IN" sz="2800" dirty="0"/>
              <a:t>name,</a:t>
            </a:r>
            <a:r>
              <a:rPr lang="en-IN" sz="2800" dirty="0" smtClean="0"/>
              <a:t> </a:t>
            </a:r>
            <a:r>
              <a:rPr lang="en-IN" sz="2800" dirty="0"/>
              <a:t>age):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self.name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name</a:t>
            </a:r>
            <a:r>
              <a:rPr lang="en-IN" sz="2800" dirty="0" smtClean="0"/>
              <a:t> </a:t>
            </a:r>
            <a:r>
              <a:rPr lang="en-IN" sz="2800" dirty="0">
                <a:solidFill>
                  <a:srgbClr val="00B050"/>
                </a:solidFill>
              </a:rPr>
              <a:t># </a:t>
            </a:r>
            <a:r>
              <a:rPr lang="en-IN" sz="2800" dirty="0" smtClean="0">
                <a:solidFill>
                  <a:srgbClr val="00B050"/>
                </a:solidFill>
              </a:rPr>
              <a:t>instance  </a:t>
            </a:r>
            <a:r>
              <a:rPr lang="en-IN" sz="2800" dirty="0">
                <a:solidFill>
                  <a:srgbClr val="00B050"/>
                </a:solidFill>
              </a:rPr>
              <a:t>variable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lang="en-IN" sz="2800" dirty="0" err="1" smtClean="0"/>
              <a:t>self.age</a:t>
            </a:r>
            <a:r>
              <a:rPr lang="en-IN" sz="2800" dirty="0" smtClean="0"/>
              <a:t>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age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# Instance method </a:t>
            </a:r>
          </a:p>
          <a:p>
            <a:pPr marL="0" indent="0">
              <a:buNone/>
            </a:pPr>
            <a:r>
              <a:rPr lang="en-IN" sz="2800" dirty="0" smtClean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description(self):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return </a:t>
            </a:r>
            <a:r>
              <a:rPr lang="en-IN" sz="2800" dirty="0"/>
              <a:t>f"{self.name} is {</a:t>
            </a:r>
            <a:r>
              <a:rPr lang="en-IN" sz="2800" dirty="0" err="1"/>
              <a:t>self.age</a:t>
            </a:r>
            <a:r>
              <a:rPr lang="en-IN" sz="2800" dirty="0"/>
              <a:t>} years old"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B050"/>
                </a:solidFill>
              </a:rPr>
              <a:t># </a:t>
            </a:r>
            <a:r>
              <a:rPr lang="en-IN" sz="2800" dirty="0">
                <a:solidFill>
                  <a:srgbClr val="00B050"/>
                </a:solidFill>
              </a:rPr>
              <a:t>Another instance method</a:t>
            </a:r>
            <a:r>
              <a:rPr lang="en-IN" sz="28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 smtClean="0"/>
              <a:t>def</a:t>
            </a:r>
            <a:r>
              <a:rPr lang="en-IN" sz="2800" dirty="0" smtClean="0"/>
              <a:t> </a:t>
            </a:r>
            <a:r>
              <a:rPr lang="en-IN" sz="2800" dirty="0"/>
              <a:t>speak(self,</a:t>
            </a:r>
            <a:r>
              <a:rPr lang="en-IN" sz="2800" dirty="0" smtClean="0"/>
              <a:t> </a:t>
            </a:r>
            <a:r>
              <a:rPr lang="en-IN" sz="2800" dirty="0"/>
              <a:t>sound):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smtClean="0"/>
              <a:t>		return f"{self.name} says {sound}“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50"/>
                </a:solidFill>
              </a:rPr>
              <a:t># Object instantiation</a:t>
            </a:r>
          </a:p>
          <a:p>
            <a:pPr marL="0" indent="0">
              <a:buNone/>
            </a:pPr>
            <a:r>
              <a:rPr lang="en-IN" sz="2800" dirty="0"/>
              <a:t>d1 = Dog</a:t>
            </a:r>
            <a:r>
              <a:rPr lang="en-IN" sz="2800" dirty="0" smtClean="0"/>
              <a:t>("Labrador", </a:t>
            </a:r>
            <a:r>
              <a:rPr lang="en-IN" sz="2800" dirty="0"/>
              <a:t>9)</a:t>
            </a:r>
          </a:p>
          <a:p>
            <a:pPr marL="0" indent="0">
              <a:buNone/>
            </a:pPr>
            <a:r>
              <a:rPr lang="en-IN" sz="2800" dirty="0"/>
              <a:t>print(d1.description())</a:t>
            </a:r>
          </a:p>
          <a:p>
            <a:pPr marL="0" indent="0">
              <a:buNone/>
            </a:pPr>
            <a:r>
              <a:rPr lang="en-IN" sz="2800" dirty="0"/>
              <a:t>d2 = Dog</a:t>
            </a:r>
            <a:r>
              <a:rPr lang="en-IN" sz="2800" dirty="0" smtClean="0"/>
              <a:t>("</a:t>
            </a:r>
            <a:r>
              <a:rPr lang="en-IN" sz="2800" dirty="0"/>
              <a:t> Labrador </a:t>
            </a:r>
            <a:r>
              <a:rPr lang="en-IN" sz="2800" dirty="0" smtClean="0"/>
              <a:t>", </a:t>
            </a:r>
            <a:r>
              <a:rPr lang="en-IN" sz="2800" dirty="0"/>
              <a:t>9)</a:t>
            </a:r>
          </a:p>
          <a:p>
            <a:pPr marL="0" indent="0">
              <a:buNone/>
            </a:pPr>
            <a:r>
              <a:rPr lang="en-IN" sz="2800" dirty="0"/>
              <a:t>print(d2.speak("wow"))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008" y="5445224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IN" dirty="0"/>
              <a:t>Labrador </a:t>
            </a:r>
            <a:r>
              <a:rPr lang="en-US" dirty="0" smtClean="0"/>
              <a:t>is </a:t>
            </a:r>
            <a:r>
              <a:rPr lang="en-US" dirty="0"/>
              <a:t>9 years old </a:t>
            </a:r>
            <a:endParaRPr lang="en-US" dirty="0" smtClean="0"/>
          </a:p>
          <a:p>
            <a:r>
              <a:rPr lang="en-IN" dirty="0"/>
              <a:t>Labrador </a:t>
            </a:r>
            <a:r>
              <a:rPr lang="en-US" dirty="0" smtClean="0"/>
              <a:t>says </a:t>
            </a:r>
            <a:r>
              <a:rPr lang="en-US" dirty="0"/>
              <a:t>wow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90F3-9D2E-4869-9569-A34AC5C4B240}" type="datetime1">
              <a:rPr lang="en-IN" smtClean="0"/>
              <a:t>09-04-2022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</a:t>
            </a:r>
            <a:r>
              <a:rPr lang="en-IN" dirty="0" smtClean="0"/>
              <a:t> </a:t>
            </a:r>
            <a:r>
              <a:rPr lang="en-IN" dirty="0"/>
              <a:t>Book: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,</a:t>
            </a:r>
            <a:r>
              <a:rPr lang="en-IN" dirty="0" smtClean="0"/>
              <a:t> title</a:t>
            </a:r>
            <a:r>
              <a:rPr lang="en-IN" dirty="0"/>
              <a:t>,</a:t>
            </a:r>
            <a:r>
              <a:rPr lang="en-IN" dirty="0" smtClean="0"/>
              <a:t> quantity</a:t>
            </a:r>
            <a:r>
              <a:rPr lang="en-IN" dirty="0"/>
              <a:t>,</a:t>
            </a:r>
            <a:r>
              <a:rPr lang="en-IN" dirty="0" smtClean="0"/>
              <a:t> author</a:t>
            </a:r>
            <a:r>
              <a:rPr lang="en-IN" dirty="0"/>
              <a:t>,</a:t>
            </a:r>
            <a:r>
              <a:rPr lang="en-IN" dirty="0" smtClean="0"/>
              <a:t> price</a:t>
            </a:r>
            <a:r>
              <a:rPr lang="en-IN" dirty="0"/>
              <a:t>):</a:t>
            </a:r>
            <a:r>
              <a:rPr lang="en-IN" dirty="0" smtClean="0"/>
              <a:t> 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self.title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title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self.quantity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quantity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self.author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author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self.price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price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__</a:t>
            </a:r>
            <a:r>
              <a:rPr lang="en-IN" dirty="0" err="1"/>
              <a:t>repr</a:t>
            </a:r>
            <a:r>
              <a:rPr lang="en-IN" dirty="0"/>
              <a:t>__(</a:t>
            </a:r>
            <a:r>
              <a:rPr lang="en-IN" dirty="0" smtClean="0"/>
              <a:t>self</a:t>
            </a:r>
            <a:r>
              <a:rPr lang="en-IN" dirty="0"/>
              <a:t>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return </a:t>
            </a:r>
            <a:r>
              <a:rPr lang="en-IN" dirty="0" err="1"/>
              <a:t>f"Book</a:t>
            </a:r>
            <a:r>
              <a:rPr lang="en-IN" dirty="0"/>
              <a:t>: {</a:t>
            </a:r>
            <a:r>
              <a:rPr lang="en-IN" dirty="0" err="1"/>
              <a:t>self.title</a:t>
            </a:r>
            <a:r>
              <a:rPr lang="en-IN" dirty="0"/>
              <a:t>}, Quantity: {</a:t>
            </a:r>
            <a:r>
              <a:rPr lang="en-IN" dirty="0" err="1"/>
              <a:t>self.quantity</a:t>
            </a:r>
            <a:r>
              <a:rPr lang="en-IN" dirty="0"/>
              <a:t>}, Author: 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{</a:t>
            </a:r>
            <a:r>
              <a:rPr lang="en-IN" dirty="0" err="1"/>
              <a:t>self.author</a:t>
            </a:r>
            <a:r>
              <a:rPr lang="en-IN" dirty="0"/>
              <a:t>}, Price: {</a:t>
            </a:r>
            <a:r>
              <a:rPr lang="en-IN" dirty="0" err="1"/>
              <a:t>self.price</a:t>
            </a:r>
            <a:r>
              <a:rPr lang="en-IN" dirty="0"/>
              <a:t>}"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book1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1',</a:t>
            </a:r>
            <a:r>
              <a:rPr lang="en-IN" dirty="0" smtClean="0"/>
              <a:t> </a:t>
            </a:r>
            <a:r>
              <a:rPr lang="en-IN" dirty="0"/>
              <a:t>12,</a:t>
            </a:r>
            <a:r>
              <a:rPr lang="en-IN" dirty="0" smtClean="0"/>
              <a:t> </a:t>
            </a:r>
            <a:r>
              <a:rPr lang="en-IN" dirty="0"/>
              <a:t>'Author 1',</a:t>
            </a:r>
            <a:r>
              <a:rPr lang="en-IN" dirty="0" smtClean="0"/>
              <a:t> </a:t>
            </a:r>
            <a:r>
              <a:rPr lang="en-IN" dirty="0"/>
              <a:t>120)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book2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2',</a:t>
            </a:r>
            <a:r>
              <a:rPr lang="en-IN" dirty="0" smtClean="0"/>
              <a:t> </a:t>
            </a:r>
            <a:r>
              <a:rPr lang="en-IN" dirty="0"/>
              <a:t>18,</a:t>
            </a:r>
            <a:r>
              <a:rPr lang="en-IN" dirty="0" smtClean="0"/>
              <a:t> </a:t>
            </a:r>
            <a:r>
              <a:rPr lang="en-IN" dirty="0"/>
              <a:t>'Author 2',</a:t>
            </a:r>
            <a:r>
              <a:rPr lang="en-IN" dirty="0" smtClean="0"/>
              <a:t> </a:t>
            </a:r>
            <a:r>
              <a:rPr lang="en-IN" dirty="0"/>
              <a:t>220)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book3 </a:t>
            </a:r>
            <a:r>
              <a:rPr lang="en-IN" dirty="0"/>
              <a:t>=</a:t>
            </a:r>
            <a:r>
              <a:rPr lang="en-IN" dirty="0" smtClean="0"/>
              <a:t> Book</a:t>
            </a:r>
            <a:r>
              <a:rPr lang="en-IN" dirty="0"/>
              <a:t>('Book 3',</a:t>
            </a:r>
            <a:r>
              <a:rPr lang="en-IN" dirty="0" smtClean="0"/>
              <a:t> </a:t>
            </a:r>
            <a:r>
              <a:rPr lang="en-IN" dirty="0"/>
              <a:t>28,</a:t>
            </a:r>
            <a:r>
              <a:rPr lang="en-IN" dirty="0" smtClean="0"/>
              <a:t> </a:t>
            </a:r>
            <a:r>
              <a:rPr lang="en-IN" dirty="0"/>
              <a:t>'Author 3',</a:t>
            </a:r>
            <a:r>
              <a:rPr lang="en-IN" dirty="0" smtClean="0"/>
              <a:t> </a:t>
            </a:r>
            <a:r>
              <a:rPr lang="en-IN" dirty="0"/>
              <a:t>320)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print(book1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print(book2</a:t>
            </a:r>
            <a:r>
              <a:rPr lang="en-IN" dirty="0"/>
              <a:t>)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print(book3</a:t>
            </a:r>
            <a:r>
              <a:rPr lang="en-IN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8771-2CED-47D1-AB30-8ABDA8A68DAF}" type="datetime1">
              <a:rPr lang="en-IN" smtClean="0"/>
              <a:t>09-04-2022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4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1. Create a class called </a:t>
            </a:r>
            <a:r>
              <a:rPr lang="en-IN" sz="2400" dirty="0" err="1" smtClean="0"/>
              <a:t>ComplexNumber</a:t>
            </a:r>
            <a:r>
              <a:rPr lang="en-IN" sz="2400" dirty="0" smtClean="0"/>
              <a:t> which contain two data called real and imaginary. Create a </a:t>
            </a:r>
            <a:r>
              <a:rPr lang="en-IN" sz="2400" dirty="0" err="1" smtClean="0"/>
              <a:t>displaymethod</a:t>
            </a:r>
            <a:r>
              <a:rPr lang="en-IN" sz="2400" dirty="0" smtClean="0"/>
              <a:t> to print the data.  Delete the attribute , function and object.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2099</Words>
  <Application>Microsoft Office PowerPoint</Application>
  <PresentationFormat>On-screen Show (4:3)</PresentationFormat>
  <Paragraphs>480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DEPARTMENT OF ARTIFICIAL INTELLIGENCE AND DATA SCIENCE</vt:lpstr>
      <vt:lpstr>Class</vt:lpstr>
      <vt:lpstr>PowerPoint Presentation</vt:lpstr>
      <vt:lpstr>PowerPoint Presentation</vt:lpstr>
      <vt:lpstr>Practices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</vt:lpstr>
      <vt:lpstr>PowerPoint Presentation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# Python Program to overload an binary + operator </vt:lpstr>
      <vt:lpstr> Python Program to perform addition of two complex numbers using binary + operator overloading. </vt:lpstr>
      <vt:lpstr># Python program to overload a comparison operators </vt:lpstr>
      <vt:lpstr>Practice </vt:lpstr>
      <vt:lpstr>EX: Operator overloading-Multi-dimensional vector class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96</cp:revision>
  <dcterms:created xsi:type="dcterms:W3CDTF">2022-03-29T09:23:18Z</dcterms:created>
  <dcterms:modified xsi:type="dcterms:W3CDTF">2022-04-09T10:00:39Z</dcterms:modified>
</cp:coreProperties>
</file>