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9" r:id="rId3"/>
    <p:sldId id="352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6" r:id="rId16"/>
    <p:sldId id="367" r:id="rId17"/>
    <p:sldId id="350" r:id="rId18"/>
    <p:sldId id="351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68" r:id="rId28"/>
    <p:sldId id="369" r:id="rId29"/>
    <p:sldId id="378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F720C-6153-49FD-A7F4-24A3628B837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0CFC5-2F21-43CE-87FF-BE760D4C0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05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D485-E866-48FC-906E-165044914F54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CB03-9669-4402-A2A0-A6BB75068FA9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894D-133C-420D-B255-D63826826525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6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175D-545A-4F74-8D3C-4CB808CDFFFA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9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0A2F-080B-4A54-97DB-BCDD5A9E9584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A8FA-0E0B-49F8-9083-3B9685FFD628}" type="datetime1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6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86771-6D89-4426-9266-3B5CC0AC6F50}" type="datetime1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67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E43D-4930-4253-BCE5-A675BFB2FF4A}" type="datetime1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7296-B26D-42F0-AB15-A417F409B27C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0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859A-6944-4C09-AF8C-516EDB8371A6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3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F375-2F79-4206-AF67-9CE7877898E6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40BF7-2AA2-4856-B83F-AFBEB981B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6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oops-concep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DEPARTMENT OF ARTIFICIAL INTELLIGENCE AND DATA SCIENCE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2783160"/>
          </a:xfrm>
        </p:spPr>
        <p:txBody>
          <a:bodyPr>
            <a:noAutofit/>
          </a:bodyPr>
          <a:lstStyle/>
          <a:p>
            <a:pPr algn="just"/>
            <a:endParaRPr lang="en-US" sz="24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b="1" dirty="0" smtClean="0">
                <a:solidFill>
                  <a:schemeClr val="tx1"/>
                </a:solidFill>
              </a:rPr>
              <a:t>Vision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To impart international quality education, promote collaborative research and graduate industry-ready engineers in the domain of Artificial Intelligence and Data Science to serve the society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/>
          </a:p>
        </p:txBody>
      </p:sp>
      <p:sp>
        <p:nvSpPr>
          <p:cNvPr id="4" name="AutoShape 2" descr="Ramco Institute of Technolog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4664"/>
            <a:ext cx="15525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E89A5-60C7-49AE-95B2-79A967AC1033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PredatoryCreditCard</a:t>
            </a:r>
            <a:r>
              <a:rPr lang="en-US" sz="2800" dirty="0"/>
              <a:t>(</a:t>
            </a:r>
            <a:r>
              <a:rPr lang="en-US" sz="2800" dirty="0" err="1"/>
              <a:t>CreditCard</a:t>
            </a:r>
            <a:r>
              <a:rPr lang="en-US" sz="2800" dirty="0" smtClean="0"/>
              <a:t>):  </a:t>
            </a:r>
            <a:r>
              <a:rPr lang="en-US" sz="2800" dirty="0" smtClean="0">
                <a:solidFill>
                  <a:srgbClr val="00B050"/>
                </a:solidFill>
              </a:rPr>
              <a:t># inheritance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"""An extension to </a:t>
            </a:r>
            <a:r>
              <a:rPr lang="en-US" sz="2800" dirty="0" err="1">
                <a:solidFill>
                  <a:srgbClr val="00B050"/>
                </a:solidFill>
              </a:rPr>
              <a:t>CreditCard</a:t>
            </a:r>
            <a:r>
              <a:rPr lang="en-US" sz="2800" dirty="0">
                <a:solidFill>
                  <a:srgbClr val="00B050"/>
                </a:solidFill>
              </a:rPr>
              <a:t> that compounds interest and fees."""</a:t>
            </a:r>
          </a:p>
          <a:p>
            <a:pPr marL="0" indent="0">
              <a:buNone/>
            </a:pP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__</a:t>
            </a:r>
            <a:r>
              <a:rPr lang="en-US" sz="2800" dirty="0" err="1"/>
              <a:t>init</a:t>
            </a:r>
            <a:r>
              <a:rPr lang="en-US" sz="2800" dirty="0"/>
              <a:t>__(self, customer, bank, </a:t>
            </a:r>
            <a:r>
              <a:rPr lang="en-US" sz="2800" dirty="0" err="1"/>
              <a:t>acnt</a:t>
            </a:r>
            <a:r>
              <a:rPr lang="en-US" sz="2800" dirty="0"/>
              <a:t>, limit, </a:t>
            </a:r>
            <a:r>
              <a:rPr lang="en-US" sz="2800" dirty="0" err="1"/>
              <a:t>apr</a:t>
            </a:r>
            <a:r>
              <a:rPr lang="en-US" sz="2800" dirty="0"/>
              <a:t>):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00B050"/>
                </a:solidFill>
              </a:rPr>
              <a:t>"""Create a new predatory credit card instance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</a:t>
            </a:r>
            <a:r>
              <a:rPr lang="en-US" sz="2800" dirty="0" err="1" smtClean="0">
                <a:solidFill>
                  <a:srgbClr val="FF0000"/>
                </a:solidFill>
              </a:rPr>
              <a:t>apr</a:t>
            </a:r>
            <a:r>
              <a:rPr lang="en-US" sz="2800" dirty="0" smtClean="0">
                <a:solidFill>
                  <a:srgbClr val="00B050"/>
                </a:solidFill>
              </a:rPr>
              <a:t>       </a:t>
            </a:r>
            <a:r>
              <a:rPr lang="en-US" sz="2800" dirty="0">
                <a:solidFill>
                  <a:srgbClr val="00B050"/>
                </a:solidFill>
              </a:rPr>
              <a:t>annual percentage rate (e.g., 0.0825 for 8.25% APR</a:t>
            </a:r>
            <a:r>
              <a:rPr lang="en-US" sz="2800" dirty="0" smtClean="0">
                <a:solidFill>
                  <a:srgbClr val="00B050"/>
                </a:solidFill>
              </a:rPr>
              <a:t>)  </a:t>
            </a:r>
            <a:r>
              <a:rPr lang="en-US" sz="2800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sz="2800" dirty="0" smtClean="0"/>
              <a:t>    super</a:t>
            </a:r>
            <a:r>
              <a:rPr lang="en-US" sz="2800" dirty="0"/>
              <a:t>().__</a:t>
            </a:r>
            <a:r>
              <a:rPr lang="en-US" sz="2800" dirty="0" err="1"/>
              <a:t>init</a:t>
            </a:r>
            <a:r>
              <a:rPr lang="en-US" sz="2800" dirty="0"/>
              <a:t>__(customer, bank, </a:t>
            </a:r>
            <a:r>
              <a:rPr lang="en-US" sz="2800" dirty="0" err="1"/>
              <a:t>acnt</a:t>
            </a:r>
            <a:r>
              <a:rPr lang="en-US" sz="2800" dirty="0"/>
              <a:t>, limit)  </a:t>
            </a:r>
            <a:r>
              <a:rPr lang="en-US" sz="2800" dirty="0">
                <a:solidFill>
                  <a:srgbClr val="00B050"/>
                </a:solidFill>
              </a:rPr>
              <a:t># call super constructor</a:t>
            </a:r>
          </a:p>
          <a:p>
            <a:pPr marL="0" indent="0">
              <a:buNone/>
            </a:pPr>
            <a:r>
              <a:rPr lang="en-US" sz="2800" dirty="0"/>
              <a:t>    self._</a:t>
            </a:r>
            <a:r>
              <a:rPr lang="en-US" sz="2800" dirty="0" err="1"/>
              <a:t>apr</a:t>
            </a:r>
            <a:r>
              <a:rPr lang="en-US" sz="2800" dirty="0"/>
              <a:t> = </a:t>
            </a:r>
            <a:r>
              <a:rPr lang="en-US" sz="2800" dirty="0" err="1"/>
              <a:t>apr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800" dirty="0" err="1"/>
              <a:t>def</a:t>
            </a:r>
            <a:r>
              <a:rPr lang="en-US" sz="2800" dirty="0"/>
              <a:t> charge(self, price):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"""Charge given price to the card, assuming sufficient credit limit.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</a:t>
            </a:r>
            <a:r>
              <a:rPr lang="en-US" sz="2800" dirty="0">
                <a:solidFill>
                  <a:srgbClr val="00B050"/>
                </a:solidFill>
              </a:rPr>
              <a:t>Return True if charge was processed.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Return False and assess $5 fee if charge is denied</a:t>
            </a:r>
            <a:r>
              <a:rPr lang="en-US" sz="2800" dirty="0" smtClean="0">
                <a:solidFill>
                  <a:srgbClr val="00B050"/>
                </a:solidFill>
              </a:rPr>
              <a:t>.     </a:t>
            </a:r>
            <a:r>
              <a:rPr lang="en-US" sz="2800" dirty="0">
                <a:solidFill>
                  <a:srgbClr val="00B050"/>
                </a:solidFill>
              </a:rPr>
              <a:t>"""</a:t>
            </a:r>
          </a:p>
          <a:p>
            <a:pPr marL="0" indent="0">
              <a:buNone/>
            </a:pPr>
            <a:r>
              <a:rPr lang="en-US" sz="2800" dirty="0"/>
              <a:t>    success = super().charge(price)          </a:t>
            </a:r>
            <a:r>
              <a:rPr lang="en-US" sz="2800" dirty="0">
                <a:solidFill>
                  <a:srgbClr val="00B050"/>
                </a:solidFill>
              </a:rPr>
              <a:t># call inherited method</a:t>
            </a:r>
          </a:p>
          <a:p>
            <a:pPr marL="0" indent="0">
              <a:buNone/>
            </a:pPr>
            <a:r>
              <a:rPr lang="en-US" sz="2800" dirty="0"/>
              <a:t>    if not success: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self._balance</a:t>
            </a:r>
            <a:r>
              <a:rPr lang="en-US" sz="2800" dirty="0"/>
              <a:t> += 5                     </a:t>
            </a:r>
            <a:r>
              <a:rPr lang="en-US" sz="2800" dirty="0">
                <a:solidFill>
                  <a:srgbClr val="00B050"/>
                </a:solidFill>
              </a:rPr>
              <a:t># assess penalty</a:t>
            </a:r>
          </a:p>
          <a:p>
            <a:pPr marL="0" indent="0">
              <a:buNone/>
            </a:pPr>
            <a:r>
              <a:rPr lang="en-US" sz="2800" dirty="0"/>
              <a:t>    return success                           </a:t>
            </a:r>
            <a:r>
              <a:rPr lang="en-US" sz="2800" dirty="0">
                <a:solidFill>
                  <a:srgbClr val="00B050"/>
                </a:solidFill>
              </a:rPr>
              <a:t># caller expects return value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8424936" cy="46805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process_month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"""Assess monthly interest on </a:t>
            </a:r>
            <a:r>
              <a:rPr lang="en-US" dirty="0" smtClean="0">
                <a:solidFill>
                  <a:srgbClr val="00B050"/>
                </a:solidFill>
              </a:rPr>
              <a:t>outstanding balance</a:t>
            </a:r>
            <a:r>
              <a:rPr lang="en-US" dirty="0">
                <a:solidFill>
                  <a:srgbClr val="00B050"/>
                </a:solidFill>
              </a:rPr>
              <a:t>."""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self._balance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# if positive balance, convert APR to monthly multiplicative </a:t>
            </a:r>
            <a:r>
              <a:rPr lang="en-US" dirty="0" smtClean="0">
                <a:solidFill>
                  <a:srgbClr val="00B050"/>
                </a:solidFill>
              </a:rPr>
              <a:t>factor </a:t>
            </a:r>
            <a:r>
              <a:rPr lang="en-US" dirty="0">
                <a:solidFill>
                  <a:srgbClr val="00B050"/>
                </a:solidFill>
              </a:rPr>
              <a:t>(e.g., 0.0825 for 8.25% APR)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monthly_factor</a:t>
            </a:r>
            <a:r>
              <a:rPr lang="en-US" dirty="0"/>
              <a:t> = </a:t>
            </a:r>
            <a:r>
              <a:rPr lang="en-US" dirty="0" err="1"/>
              <a:t>pow</a:t>
            </a:r>
            <a:r>
              <a:rPr lang="en-US" dirty="0"/>
              <a:t>(1 + self._</a:t>
            </a:r>
            <a:r>
              <a:rPr lang="en-US" dirty="0" err="1"/>
              <a:t>apr</a:t>
            </a:r>
            <a:r>
              <a:rPr lang="en-US" dirty="0"/>
              <a:t>, 1/12)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self._balance</a:t>
            </a:r>
            <a:r>
              <a:rPr lang="en-US" dirty="0"/>
              <a:t> *= </a:t>
            </a:r>
            <a:r>
              <a:rPr lang="en-US" dirty="0" err="1"/>
              <a:t>monthly_factor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Inheritance: Numeric </a:t>
            </a:r>
            <a:r>
              <a:rPr lang="en-IN" dirty="0"/>
              <a:t>Progressions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7170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Default progression: 0 1 2 3 4 5 6 7 8 9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Arithmetic </a:t>
            </a:r>
            <a:r>
              <a:rPr lang="en-IN" dirty="0"/>
              <a:t>progression with increment 5: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 </a:t>
            </a:r>
            <a:r>
              <a:rPr lang="en-IN" dirty="0"/>
              <a:t>5 10 15 20 25 30 35 40 45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Arithmetic </a:t>
            </a:r>
            <a:r>
              <a:rPr lang="en-IN" dirty="0"/>
              <a:t>progression with increment 5 and start 2: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 </a:t>
            </a:r>
            <a:r>
              <a:rPr lang="en-IN" dirty="0"/>
              <a:t>7 12 17 22 27 32 37 42 47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Geometric </a:t>
            </a:r>
            <a:r>
              <a:rPr lang="en-IN" dirty="0"/>
              <a:t>progression with default base: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 </a:t>
            </a:r>
            <a:r>
              <a:rPr lang="en-IN" dirty="0"/>
              <a:t>2 4 8 16 32 64 128 256 512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Geometric </a:t>
            </a:r>
            <a:r>
              <a:rPr lang="en-IN" dirty="0"/>
              <a:t>progression with base 3: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 </a:t>
            </a:r>
            <a:r>
              <a:rPr lang="en-IN" dirty="0"/>
              <a:t>3 9 27 81 243 729 2187 6561 19683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Fibonacci </a:t>
            </a:r>
            <a:r>
              <a:rPr lang="en-IN" dirty="0"/>
              <a:t>progression with default start values: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 </a:t>
            </a:r>
            <a:r>
              <a:rPr lang="en-IN" dirty="0"/>
              <a:t>1 1 2 3 5 8 13 21 34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Fibonacci </a:t>
            </a:r>
            <a:r>
              <a:rPr lang="en-IN" dirty="0"/>
              <a:t>progression with start values 4 and 6: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 </a:t>
            </a:r>
            <a:r>
              <a:rPr lang="en-IN" dirty="0"/>
              <a:t>6 10 16 26 42 68 110 178 288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06489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58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Abstract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/>
              <a:t>abstract base class</a:t>
            </a:r>
            <a:endParaRPr lang="en-US" dirty="0" smtClean="0"/>
          </a:p>
          <a:p>
            <a:pPr lvl="1" algn="just"/>
            <a:r>
              <a:rPr lang="en-US" dirty="0"/>
              <a:t>A class which contains one or more abstract methods is called an abstract class. An abstract method is a method that has a declaration but does not have an implementation</a:t>
            </a:r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r>
              <a:rPr lang="en-US" dirty="0" smtClean="0"/>
              <a:t>An </a:t>
            </a:r>
            <a:r>
              <a:rPr lang="en-US" b="1" dirty="0"/>
              <a:t>abstract base class </a:t>
            </a:r>
            <a:r>
              <a:rPr lang="en-US" dirty="0"/>
              <a:t>is one that </a:t>
            </a:r>
            <a:r>
              <a:rPr lang="en-US" dirty="0">
                <a:solidFill>
                  <a:srgbClr val="FF0000"/>
                </a:solidFill>
              </a:rPr>
              <a:t>cannot be directly instantiated</a:t>
            </a:r>
            <a:r>
              <a:rPr lang="en-US" dirty="0"/>
              <a:t>, while a </a:t>
            </a:r>
            <a:r>
              <a:rPr lang="en-US" b="1" i="1" dirty="0" smtClean="0"/>
              <a:t>concrete class </a:t>
            </a:r>
            <a:r>
              <a:rPr lang="en-US" dirty="0"/>
              <a:t>is one that </a:t>
            </a:r>
            <a:r>
              <a:rPr lang="en-US" dirty="0">
                <a:solidFill>
                  <a:srgbClr val="FF0000"/>
                </a:solidFill>
              </a:rPr>
              <a:t>can be instantiated</a:t>
            </a:r>
            <a:r>
              <a:rPr lang="en-US" dirty="0" smtClean="0"/>
              <a:t>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In python, </a:t>
            </a:r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collections.Sequence</a:t>
            </a:r>
            <a:r>
              <a:rPr lang="en-US" dirty="0">
                <a:solidFill>
                  <a:srgbClr val="FF0000"/>
                </a:solidFill>
              </a:rPr>
              <a:t> abstract base </a:t>
            </a:r>
            <a:r>
              <a:rPr lang="en-US" dirty="0"/>
              <a:t>class defines </a:t>
            </a:r>
            <a:r>
              <a:rPr lang="en-US" dirty="0" smtClean="0"/>
              <a:t>functions common </a:t>
            </a:r>
            <a:r>
              <a:rPr lang="en-US" dirty="0"/>
              <a:t>to Python’s list, </a:t>
            </a:r>
            <a:r>
              <a:rPr lang="en-US" dirty="0" err="1"/>
              <a:t>str</a:t>
            </a:r>
            <a:r>
              <a:rPr lang="en-US" dirty="0"/>
              <a:t>, and tuple classes, as sequences that </a:t>
            </a:r>
            <a:r>
              <a:rPr lang="en-US" dirty="0" smtClean="0"/>
              <a:t>support </a:t>
            </a:r>
            <a:r>
              <a:rPr lang="en-IN" dirty="0" smtClean="0"/>
              <a:t>element </a:t>
            </a:r>
            <a:r>
              <a:rPr lang="en-IN" dirty="0"/>
              <a:t>access via an integer index.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8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14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92696"/>
            <a:ext cx="3744416" cy="2936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6673"/>
            <a:ext cx="322697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783" y="3068960"/>
            <a:ext cx="321029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4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Python comes with a module </a:t>
            </a:r>
            <a:r>
              <a:rPr lang="en-US" dirty="0" smtClean="0"/>
              <a:t>called </a:t>
            </a:r>
            <a:r>
              <a:rPr lang="en-US" b="1" i="1" dirty="0"/>
              <a:t>ABC </a:t>
            </a:r>
            <a:r>
              <a:rPr lang="en-US" dirty="0" smtClean="0"/>
              <a:t>that defining </a:t>
            </a:r>
            <a:r>
              <a:rPr lang="en-US" dirty="0"/>
              <a:t>Abstract Base classes(ABC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b="1" i="1" dirty="0" smtClean="0"/>
              <a:t>ABC</a:t>
            </a:r>
            <a:r>
              <a:rPr lang="en-US" dirty="0"/>
              <a:t> </a:t>
            </a:r>
            <a:r>
              <a:rPr lang="en-US" dirty="0" smtClean="0"/>
              <a:t>decorates </a:t>
            </a:r>
            <a:r>
              <a:rPr lang="en-US" dirty="0"/>
              <a:t>methods of the base class </a:t>
            </a:r>
            <a:r>
              <a:rPr lang="en-US" dirty="0">
                <a:solidFill>
                  <a:srgbClr val="00B050"/>
                </a:solidFill>
              </a:rPr>
              <a:t>as abstract </a:t>
            </a:r>
            <a:r>
              <a:rPr lang="en-US" dirty="0"/>
              <a:t>and then registering concrete classes as implementations of the abstract base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from </a:t>
            </a:r>
            <a:r>
              <a:rPr lang="en-IN" b="1" dirty="0" err="1"/>
              <a:t>abc</a:t>
            </a:r>
            <a:r>
              <a:rPr lang="en-IN" b="1" dirty="0"/>
              <a:t> import ABC, </a:t>
            </a:r>
            <a:r>
              <a:rPr lang="en-IN" b="1" dirty="0" err="1"/>
              <a:t>abstractmethod</a:t>
            </a:r>
            <a:endParaRPr lang="en-IN" b="1" dirty="0"/>
          </a:p>
          <a:p>
            <a:pPr marL="0" indent="0" algn="just">
              <a:buNone/>
            </a:pPr>
            <a:r>
              <a:rPr lang="en-IN" dirty="0" smtClean="0"/>
              <a:t>class </a:t>
            </a:r>
            <a:r>
              <a:rPr lang="en-IN" dirty="0"/>
              <a:t>Polygon(ABC</a:t>
            </a:r>
            <a:r>
              <a:rPr lang="en-IN" dirty="0" smtClean="0"/>
              <a:t>):   </a:t>
            </a:r>
            <a:r>
              <a:rPr lang="en-IN" dirty="0" smtClean="0">
                <a:solidFill>
                  <a:srgbClr val="00B050"/>
                </a:solidFill>
              </a:rPr>
              <a:t># abstract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@</a:t>
            </a:r>
            <a:r>
              <a:rPr lang="en-IN" dirty="0" err="1">
                <a:solidFill>
                  <a:srgbClr val="FF0000"/>
                </a:solidFill>
              </a:rPr>
              <a:t>abstractmethod</a:t>
            </a:r>
            <a:endParaRPr lang="en-IN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noofsides</a:t>
            </a:r>
            <a:r>
              <a:rPr lang="en-IN" dirty="0"/>
              <a:t>(self):</a:t>
            </a:r>
          </a:p>
          <a:p>
            <a:pPr marL="0" indent="0" algn="just">
              <a:buNone/>
            </a:pPr>
            <a:r>
              <a:rPr lang="en-IN" dirty="0"/>
              <a:t>		pass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class Triangle(Polygon):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B050"/>
                </a:solidFill>
              </a:rPr>
              <a:t># overriding abstract method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noofsides</a:t>
            </a:r>
            <a:r>
              <a:rPr lang="en-IN" dirty="0"/>
              <a:t>(self):</a:t>
            </a:r>
          </a:p>
          <a:p>
            <a:pPr marL="0" indent="0" algn="just">
              <a:buNone/>
            </a:pPr>
            <a:r>
              <a:rPr lang="en-IN" dirty="0"/>
              <a:t>		print("I have 3 sides</a:t>
            </a:r>
            <a:r>
              <a:rPr lang="en-IN" dirty="0" smtClean="0"/>
              <a:t>")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class Pentagon(Polygon):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B050"/>
                </a:solidFill>
              </a:rPr>
              <a:t># overriding abstract method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noofsides</a:t>
            </a:r>
            <a:r>
              <a:rPr lang="en-IN" dirty="0"/>
              <a:t>(self):</a:t>
            </a:r>
          </a:p>
          <a:p>
            <a:pPr marL="0" indent="0" algn="just">
              <a:buNone/>
            </a:pPr>
            <a:r>
              <a:rPr lang="en-IN" dirty="0"/>
              <a:t>		print("I have 5 sides")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2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 smtClean="0"/>
              <a:t>class </a:t>
            </a:r>
            <a:r>
              <a:rPr lang="en-IN" sz="2000" dirty="0"/>
              <a:t>Hexagon(Polygon):</a:t>
            </a:r>
          </a:p>
          <a:p>
            <a:pPr marL="0" indent="0" algn="just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B050"/>
                </a:solidFill>
              </a:rPr>
              <a:t># overriding abstract method</a:t>
            </a:r>
          </a:p>
          <a:p>
            <a:pPr marL="0" indent="0" algn="just">
              <a:buNone/>
            </a:pPr>
            <a:r>
              <a:rPr lang="en-IN" sz="2000" dirty="0"/>
              <a:t>	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noofsides</a:t>
            </a:r>
            <a:r>
              <a:rPr lang="en-IN" sz="2000" dirty="0"/>
              <a:t>(self):</a:t>
            </a:r>
          </a:p>
          <a:p>
            <a:pPr marL="0" indent="0" algn="just">
              <a:buNone/>
            </a:pPr>
            <a:r>
              <a:rPr lang="en-IN" sz="2000" dirty="0"/>
              <a:t>		print("I have 6 sides")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dirty="0"/>
              <a:t>class Quadrilateral(Polygon):</a:t>
            </a:r>
          </a:p>
          <a:p>
            <a:pPr marL="0" indent="0" algn="just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B050"/>
                </a:solidFill>
              </a:rPr>
              <a:t># overriding abstract method</a:t>
            </a:r>
          </a:p>
          <a:p>
            <a:pPr marL="0" indent="0" algn="just">
              <a:buNone/>
            </a:pPr>
            <a:r>
              <a:rPr lang="en-IN" sz="2000" dirty="0"/>
              <a:t>	</a:t>
            </a: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noofsides</a:t>
            </a:r>
            <a:r>
              <a:rPr lang="en-IN" sz="2000" dirty="0"/>
              <a:t>(self):</a:t>
            </a:r>
          </a:p>
          <a:p>
            <a:pPr marL="0" indent="0" algn="just">
              <a:buNone/>
            </a:pPr>
            <a:r>
              <a:rPr lang="en-IN" sz="2000" dirty="0"/>
              <a:t>		print("I have 4 sides")</a:t>
            </a:r>
          </a:p>
          <a:p>
            <a:pPr marL="0" indent="0" algn="just">
              <a:buNone/>
            </a:pPr>
            <a:r>
              <a:rPr lang="en-IN" sz="2000" dirty="0" smtClean="0"/>
              <a:t>R </a:t>
            </a:r>
            <a:r>
              <a:rPr lang="en-IN" sz="2000" dirty="0"/>
              <a:t>= Triangle()</a:t>
            </a:r>
          </a:p>
          <a:p>
            <a:pPr marL="0" indent="0" algn="just">
              <a:buNone/>
            </a:pPr>
            <a:r>
              <a:rPr lang="en-IN" sz="2000" dirty="0" err="1"/>
              <a:t>R.noofsides</a:t>
            </a:r>
            <a:r>
              <a:rPr lang="en-IN" sz="2000" dirty="0"/>
              <a:t>()</a:t>
            </a:r>
          </a:p>
          <a:p>
            <a:pPr marL="0" indent="0" algn="just">
              <a:buNone/>
            </a:pPr>
            <a:r>
              <a:rPr lang="en-IN" sz="2000" dirty="0" smtClean="0"/>
              <a:t>K </a:t>
            </a:r>
            <a:r>
              <a:rPr lang="en-IN" sz="2000" dirty="0"/>
              <a:t>= Quadrilateral()</a:t>
            </a:r>
          </a:p>
          <a:p>
            <a:pPr marL="0" indent="0" algn="just">
              <a:buNone/>
            </a:pPr>
            <a:r>
              <a:rPr lang="en-IN" sz="2000" dirty="0" err="1"/>
              <a:t>K.noofsides</a:t>
            </a:r>
            <a:r>
              <a:rPr lang="en-IN" sz="2000" dirty="0"/>
              <a:t>()</a:t>
            </a:r>
          </a:p>
          <a:p>
            <a:pPr marL="0" indent="0" algn="just">
              <a:buNone/>
            </a:pPr>
            <a:r>
              <a:rPr lang="en-IN" sz="2000" dirty="0" smtClean="0"/>
              <a:t>R </a:t>
            </a:r>
            <a:r>
              <a:rPr lang="en-IN" sz="2000" dirty="0"/>
              <a:t>= Pentagon()</a:t>
            </a:r>
          </a:p>
          <a:p>
            <a:pPr marL="0" indent="0" algn="just">
              <a:buNone/>
            </a:pPr>
            <a:r>
              <a:rPr lang="en-IN" sz="2000" dirty="0" err="1"/>
              <a:t>R.noofsides</a:t>
            </a:r>
            <a:r>
              <a:rPr lang="en-IN" sz="2000" dirty="0"/>
              <a:t>()</a:t>
            </a:r>
          </a:p>
          <a:p>
            <a:pPr marL="0" indent="0" algn="just">
              <a:buNone/>
            </a:pPr>
            <a:r>
              <a:rPr lang="en-IN" sz="2000" dirty="0" smtClean="0"/>
              <a:t>K </a:t>
            </a:r>
            <a:r>
              <a:rPr lang="en-IN" sz="2000" dirty="0"/>
              <a:t>= Hexagon()</a:t>
            </a:r>
          </a:p>
          <a:p>
            <a:pPr marL="0" indent="0" algn="just">
              <a:buNone/>
            </a:pPr>
            <a:r>
              <a:rPr lang="en-IN" sz="2000" dirty="0" err="1"/>
              <a:t>K.noofsides</a:t>
            </a:r>
            <a:r>
              <a:rPr lang="en-IN" sz="2000" dirty="0"/>
              <a:t>()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The parent class and child class having the same method. This </a:t>
            </a:r>
            <a:r>
              <a:rPr lang="en-US" dirty="0"/>
              <a:t>process of re-implementing a method in the child class is known as </a:t>
            </a:r>
            <a:r>
              <a:rPr lang="en-US" b="1" dirty="0"/>
              <a:t>Method </a:t>
            </a:r>
            <a:r>
              <a:rPr lang="en-US" b="1" dirty="0" smtClean="0"/>
              <a:t>Overriding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Bird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intro(self):</a:t>
            </a:r>
          </a:p>
          <a:p>
            <a:pPr marL="0" indent="0" algn="just">
              <a:buNone/>
            </a:pPr>
            <a:r>
              <a:rPr lang="en-US" dirty="0"/>
              <a:t>    print("There are many types of birds.")</a:t>
            </a:r>
          </a:p>
          <a:p>
            <a:pPr marL="0" indent="0" algn="just">
              <a:buNone/>
            </a:pPr>
            <a:r>
              <a:rPr lang="en-US" dirty="0"/>
              <a:t>     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 algn="just">
              <a:buNone/>
            </a:pPr>
            <a:r>
              <a:rPr lang="en-US" dirty="0"/>
              <a:t>    print("Most of the birds can fly but some cannot.")</a:t>
            </a:r>
          </a:p>
          <a:p>
            <a:pPr marL="0" indent="0" algn="just">
              <a:buNone/>
            </a:pPr>
            <a:r>
              <a:rPr lang="en-US" dirty="0"/>
              <a:t>   </a:t>
            </a:r>
          </a:p>
          <a:p>
            <a:pPr marL="0" indent="0" algn="just">
              <a:buNone/>
            </a:pPr>
            <a:r>
              <a:rPr lang="en-US" dirty="0"/>
              <a:t>class sparrow(Bird</a:t>
            </a:r>
            <a:r>
              <a:rPr lang="en-US" dirty="0" smtClean="0"/>
              <a:t>):  </a:t>
            </a:r>
            <a:r>
              <a:rPr lang="en-US" dirty="0" smtClean="0">
                <a:solidFill>
                  <a:srgbClr val="00B050"/>
                </a:solidFill>
              </a:rPr>
              <a:t># child class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 algn="just">
              <a:buNone/>
            </a:pPr>
            <a:r>
              <a:rPr lang="en-US" dirty="0"/>
              <a:t>    print("Sparrows can fly.")</a:t>
            </a:r>
          </a:p>
          <a:p>
            <a:pPr marL="0" indent="0" algn="just">
              <a:buNone/>
            </a:pPr>
            <a:r>
              <a:rPr lang="en-US" dirty="0"/>
              <a:t>     </a:t>
            </a:r>
          </a:p>
          <a:p>
            <a:pPr marL="0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FF0000"/>
                </a:solidFill>
              </a:rPr>
              <a:t>ostrich(Bird</a:t>
            </a:r>
            <a:r>
              <a:rPr lang="en-US" dirty="0" smtClean="0"/>
              <a:t>): </a:t>
            </a:r>
            <a:r>
              <a:rPr lang="en-US" dirty="0">
                <a:solidFill>
                  <a:srgbClr val="00B050"/>
                </a:solidFill>
              </a:rPr>
              <a:t># child class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flight(self):</a:t>
            </a:r>
          </a:p>
          <a:p>
            <a:pPr marL="0" indent="0" algn="just">
              <a:buNone/>
            </a:pPr>
            <a:r>
              <a:rPr lang="en-US" dirty="0"/>
              <a:t>    print("Ostriches cannot fly.")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9F70-7C20-4B9A-80AD-D9BA750959FA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Polymorphism: Method Overriding or runtime polymorphism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err="1"/>
              <a:t>obj_bird</a:t>
            </a:r>
            <a:r>
              <a:rPr lang="en-IN" dirty="0"/>
              <a:t> = Bird()</a:t>
            </a:r>
          </a:p>
          <a:p>
            <a:pPr marL="0" indent="0">
              <a:buNone/>
            </a:pPr>
            <a:r>
              <a:rPr lang="en-IN" dirty="0" err="1"/>
              <a:t>obj_spr</a:t>
            </a:r>
            <a:r>
              <a:rPr lang="en-IN" dirty="0"/>
              <a:t> = sparrow()</a:t>
            </a:r>
          </a:p>
          <a:p>
            <a:pPr marL="0" indent="0">
              <a:buNone/>
            </a:pPr>
            <a:r>
              <a:rPr lang="en-IN" dirty="0" err="1"/>
              <a:t>obj_ost</a:t>
            </a:r>
            <a:r>
              <a:rPr lang="en-IN" dirty="0"/>
              <a:t> = ostrich()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obj_bird.intro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obj_bird.flight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obj_spr.intro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obj_spr.flight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obj_ost.intro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obj_ost.flight</a:t>
            </a:r>
            <a:r>
              <a:rPr lang="en-IN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39BB-4848-4152-A67A-2A6063C8A3E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en-IN" dirty="0" smtClean="0"/>
              <a:t>Single inheritance</a:t>
            </a:r>
          </a:p>
          <a:p>
            <a:pPr lvl="1"/>
            <a:r>
              <a:rPr lang="en-US" dirty="0"/>
              <a:t> Single inheritance enables a derived class to inherit properties from a </a:t>
            </a:r>
            <a:r>
              <a:rPr lang="en-US" dirty="0">
                <a:solidFill>
                  <a:srgbClr val="FF0000"/>
                </a:solidFill>
              </a:rPr>
              <a:t>single parent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19</a:t>
            </a:fld>
            <a:endParaRPr lang="en-IN" dirty="0"/>
          </a:p>
        </p:txBody>
      </p:sp>
      <p:pic>
        <p:nvPicPr>
          <p:cNvPr id="1026" name="Picture 2" descr="single-inherit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8481"/>
            <a:ext cx="31908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87824" y="2817594"/>
            <a:ext cx="5976664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Base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Parent: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func1(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parent class."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Derived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Child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(Parent):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func2(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child class."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Driver's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Child()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.func1()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.func2()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91680" y="378904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Parent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754997" y="4941168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Child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36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Inheritance</a:t>
            </a:r>
          </a:p>
          <a:p>
            <a:pPr algn="just"/>
            <a:r>
              <a:rPr lang="en-US" dirty="0" smtClean="0"/>
              <a:t>Inheritance is </a:t>
            </a:r>
            <a:r>
              <a:rPr lang="en-US" dirty="0" err="1" smtClean="0"/>
              <a:t>definning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new class  from existing class in which inherits </a:t>
            </a:r>
            <a:r>
              <a:rPr lang="en-US" dirty="0"/>
              <a:t>all the methods and properties from another class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Parent </a:t>
            </a:r>
            <a:r>
              <a:rPr lang="en-US" b="1" dirty="0" smtClean="0"/>
              <a:t>class or base class </a:t>
            </a:r>
            <a:r>
              <a:rPr lang="en-US" dirty="0"/>
              <a:t> is the class being inherited </a:t>
            </a:r>
            <a:r>
              <a:rPr lang="en-US" dirty="0" smtClean="0"/>
              <a:t>from another class.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Child </a:t>
            </a:r>
            <a:r>
              <a:rPr lang="en-US" b="1" dirty="0" smtClean="0"/>
              <a:t>class or </a:t>
            </a:r>
            <a:r>
              <a:rPr lang="en-US" b="1" dirty="0"/>
              <a:t>derived class </a:t>
            </a:r>
            <a:r>
              <a:rPr lang="en-US" dirty="0"/>
              <a:t> is the class that inherits from another </a:t>
            </a:r>
            <a:r>
              <a:rPr lang="en-US" dirty="0" smtClean="0"/>
              <a:t>class. </a:t>
            </a: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3" y="692696"/>
            <a:ext cx="8229600" cy="2880320"/>
          </a:xfrm>
        </p:spPr>
        <p:txBody>
          <a:bodyPr/>
          <a:lstStyle/>
          <a:p>
            <a:pPr algn="just"/>
            <a:r>
              <a:rPr lang="en-IN" dirty="0" smtClean="0"/>
              <a:t>Multiple Inheritance</a:t>
            </a:r>
          </a:p>
          <a:p>
            <a:pPr lvl="1" algn="just"/>
            <a:r>
              <a:rPr lang="en-US" dirty="0"/>
              <a:t> </a:t>
            </a:r>
            <a:r>
              <a:rPr lang="en-US" sz="2400" dirty="0"/>
              <a:t>When a class can be </a:t>
            </a:r>
            <a:r>
              <a:rPr lang="en-US" sz="2400" dirty="0">
                <a:solidFill>
                  <a:srgbClr val="FF0000"/>
                </a:solidFill>
              </a:rPr>
              <a:t>derived from more than one base </a:t>
            </a:r>
            <a:r>
              <a:rPr lang="en-US" sz="2400" dirty="0"/>
              <a:t>class this type of inheritance is called multiple inheritance. In multiple inheritance, all the features of the base classes are inherited into the derived class. </a:t>
            </a: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20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Inheritance</a:t>
            </a:r>
            <a:endParaRPr lang="en-IN" dirty="0"/>
          </a:p>
        </p:txBody>
      </p:sp>
      <p:pic>
        <p:nvPicPr>
          <p:cNvPr id="2050" name="Picture 2" descr="multiple-inheritan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44334"/>
            <a:ext cx="3552825" cy="30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099755" y="324433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Mother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532264" y="324433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Father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447582" y="475990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670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21</a:t>
            </a:fld>
            <a:endParaRPr lang="en-I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9592" y="548680"/>
            <a:ext cx="7200800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Mother: 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Base </a:t>
            </a:r>
            <a:r>
              <a:rPr lang="en-US" dirty="0" smtClean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class1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mothername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mother(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.mothername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Father:          </a:t>
            </a:r>
            <a:r>
              <a:rPr lang="en-US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Base class2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""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.fathername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Derived class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Son(Mother, Father):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parents(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"Father :"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.fathername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"Mother :"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.mothername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Driver's code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Son()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s1.fathername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"RAM"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s1.mothername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"SITA"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s1.parents()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2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Multilevel Inheritance</a:t>
            </a:r>
            <a:r>
              <a:rPr lang="en-US" sz="2800" dirty="0"/>
              <a:t> 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 multilevel inheritance, features of the base class and the derived class are </a:t>
            </a:r>
            <a:r>
              <a:rPr lang="en-US" sz="2800" dirty="0">
                <a:solidFill>
                  <a:srgbClr val="FF0000"/>
                </a:solidFill>
              </a:rPr>
              <a:t>further inherited into the new derived class</a:t>
            </a:r>
            <a:r>
              <a:rPr lang="en-US" sz="2800" dirty="0"/>
              <a:t>. This is similar to a relationship representing a child and grandfather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22</a:t>
            </a:fld>
            <a:endParaRPr lang="en-IN"/>
          </a:p>
        </p:txBody>
      </p:sp>
      <p:pic>
        <p:nvPicPr>
          <p:cNvPr id="3074" name="Picture 2" descr="Multilevel-inheritan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564904"/>
            <a:ext cx="38481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75312" y="3933056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father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898208" y="2996952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Grandfather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092258" y="4861520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60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5536" y="311750"/>
            <a:ext cx="8748464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Grandfather: </a:t>
            </a:r>
            <a:r>
              <a:rPr lang="en-US" sz="1600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Base class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Father(Grandfather): </a:t>
            </a:r>
            <a:r>
              <a:rPr lang="en-US" sz="1600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Derived class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invoking constructor of Grandfather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Grandfather.__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Son(Father):  </a:t>
            </a:r>
            <a:r>
              <a:rPr lang="en-US" sz="1600" dirty="0">
                <a:solidFill>
                  <a:srgbClr val="008200"/>
                </a:solidFill>
                <a:latin typeface="Consolas" pitchFamily="49" charset="0"/>
                <a:cs typeface="Arial" pitchFamily="34" charset="0"/>
              </a:rPr>
              <a:t># Derived class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,sonname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.sonname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sonname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invoking constructor of Father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Father.__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init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__(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print_name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'Grandfather name :'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.grandfathername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"Father name 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.fathername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"Son name :"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.sonname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Son(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'Prince'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Rampal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Lal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mani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(s1.grandfathername)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s1.print_name()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4525963"/>
          </a:xfrm>
        </p:spPr>
        <p:txBody>
          <a:bodyPr/>
          <a:lstStyle/>
          <a:p>
            <a:r>
              <a:rPr lang="en-US" b="1" dirty="0"/>
              <a:t>Hierarchical Inheritance: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 smtClean="0"/>
              <a:t>When </a:t>
            </a:r>
            <a:r>
              <a:rPr lang="en-US" dirty="0">
                <a:solidFill>
                  <a:srgbClr val="FF0000"/>
                </a:solidFill>
              </a:rPr>
              <a:t>more than one derived classes </a:t>
            </a:r>
            <a:r>
              <a:rPr lang="en-US" dirty="0"/>
              <a:t>are created from a </a:t>
            </a:r>
            <a:r>
              <a:rPr lang="en-US" dirty="0">
                <a:solidFill>
                  <a:srgbClr val="FF0000"/>
                </a:solidFill>
              </a:rPr>
              <a:t>single base </a:t>
            </a:r>
            <a:r>
              <a:rPr lang="en-US" dirty="0"/>
              <a:t>this type of inheritance is called hierarchical inheritance.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24</a:t>
            </a:fld>
            <a:endParaRPr lang="en-IN"/>
          </a:p>
        </p:txBody>
      </p:sp>
      <p:pic>
        <p:nvPicPr>
          <p:cNvPr id="614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38" y="3068960"/>
            <a:ext cx="45529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82213" y="3071330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Parent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771800" y="508518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Child1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082212" y="500388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Child2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724128" y="5085184"/>
            <a:ext cx="934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itchFamily="49" charset="0"/>
                <a:cs typeface="Arial" pitchFamily="34" charset="0"/>
              </a:rPr>
              <a:t>Child</a:t>
            </a:r>
            <a:r>
              <a:rPr lang="en-IN" dirty="0" smtClean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6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25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386080"/>
            <a:ext cx="8208912" cy="54168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Base class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Parent: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func1(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parent class."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Derived class1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Child1(Parent):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func2(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child 1."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Derivied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 class2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Child2(Parent):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func3(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child 2."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Driver's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object1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Child1()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object2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Child2()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object1.func1()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object1.func2()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object2.func1()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object2.func3()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48" y="188641"/>
            <a:ext cx="8651296" cy="2592288"/>
          </a:xfrm>
        </p:spPr>
        <p:txBody>
          <a:bodyPr/>
          <a:lstStyle/>
          <a:p>
            <a:pPr algn="just"/>
            <a:r>
              <a:rPr lang="en-US" b="1" dirty="0"/>
              <a:t>Hybrid Inheritance:</a:t>
            </a:r>
            <a:r>
              <a:rPr lang="en-US" dirty="0"/>
              <a:t> </a:t>
            </a:r>
            <a:endParaRPr lang="en-US" dirty="0" smtClean="0"/>
          </a:p>
          <a:p>
            <a:pPr lvl="1" algn="just"/>
            <a:r>
              <a:rPr lang="en-US" dirty="0" smtClean="0"/>
              <a:t>Inheritance </a:t>
            </a:r>
            <a:r>
              <a:rPr lang="en-US" dirty="0">
                <a:solidFill>
                  <a:srgbClr val="FF0000"/>
                </a:solidFill>
              </a:rPr>
              <a:t>consisting of multiple types of inheritance</a:t>
            </a:r>
            <a:r>
              <a:rPr lang="en-US" dirty="0"/>
              <a:t> is called hybrid inheritance.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26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3528" y="1795462"/>
            <a:ext cx="8028384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School: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func1(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school."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Student1(School):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func2(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student 1.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Student2(School):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func3(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student 2."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Student3(Student1, School):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def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func4(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cs typeface="Arial" pitchFamily="34" charset="0"/>
              </a:rPr>
              <a:t>self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      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print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Arial" pitchFamily="34" charset="0"/>
              </a:rPr>
              <a:t>"This function is in student 3."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  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cs typeface="Arial" pitchFamily="34" charset="0"/>
              </a:rPr>
              <a:t># Driver's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itchFamily="49" charset="0"/>
                <a:cs typeface="Arial" pitchFamily="34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Student3()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.func1()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1493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Arial" pitchFamily="34" charset="0"/>
              </a:rPr>
              <a:t>.func2()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48264" y="4163768"/>
            <a:ext cx="115212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Student1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561856" y="4257674"/>
            <a:ext cx="115212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Student2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356942" y="5595428"/>
            <a:ext cx="115212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Student3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13984" y="2780928"/>
            <a:ext cx="115212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school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7290048" y="3429000"/>
            <a:ext cx="0" cy="73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72200" y="3429000"/>
            <a:ext cx="917848" cy="73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24328" y="4811840"/>
            <a:ext cx="0" cy="783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3"/>
          </p:cNvCxnSpPr>
          <p:nvPr/>
        </p:nvCxnSpPr>
        <p:spPr>
          <a:xfrm>
            <a:off x="7866112" y="3104964"/>
            <a:ext cx="6429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509070" y="3104964"/>
            <a:ext cx="0" cy="2490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715680" y="5018968"/>
            <a:ext cx="12724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Multiple </a:t>
            </a:r>
          </a:p>
          <a:p>
            <a:r>
              <a:rPr lang="en-US" b="1" dirty="0" smtClean="0"/>
              <a:t>Inheritance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5277164" y="3595871"/>
            <a:ext cx="2274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Hierarchical </a:t>
            </a:r>
            <a:r>
              <a:rPr lang="en-US" b="1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91264" cy="60932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/>
              <a:t>Class defined within a class is called Nested class</a:t>
            </a:r>
          </a:p>
          <a:p>
            <a:pPr marL="0" indent="0">
              <a:buNone/>
            </a:pPr>
            <a:r>
              <a:rPr lang="en-IN" sz="1800" dirty="0"/>
              <a:t># create a </a:t>
            </a:r>
            <a:r>
              <a:rPr lang="en-IN" sz="1800" dirty="0" err="1"/>
              <a:t>Color</a:t>
            </a:r>
            <a:r>
              <a:rPr lang="en-IN" sz="1800" dirty="0"/>
              <a:t> class</a:t>
            </a:r>
          </a:p>
          <a:p>
            <a:pPr marL="0" indent="0">
              <a:buNone/>
            </a:pPr>
            <a:r>
              <a:rPr lang="en-IN" sz="1800" dirty="0"/>
              <a:t>class </a:t>
            </a:r>
            <a:r>
              <a:rPr lang="en-IN" sz="1800" dirty="0" err="1"/>
              <a:t>Color</a:t>
            </a:r>
            <a:r>
              <a:rPr lang="en-IN" sz="1800" dirty="0" smtClean="0"/>
              <a:t>:</a:t>
            </a:r>
            <a:r>
              <a:rPr lang="en-IN" sz="1800" dirty="0"/>
              <a:t>	</a:t>
            </a:r>
          </a:p>
          <a:p>
            <a:pPr marL="0" indent="0">
              <a:buNone/>
            </a:pPr>
            <a:r>
              <a:rPr lang="en-IN" sz="1800" dirty="0" smtClean="0"/>
              <a:t>   </a:t>
            </a:r>
            <a:r>
              <a:rPr lang="en-IN" sz="1800" dirty="0" err="1" smtClean="0"/>
              <a:t>def</a:t>
            </a:r>
            <a:r>
              <a:rPr lang="en-IN" sz="1800" dirty="0" smtClean="0"/>
              <a:t> </a:t>
            </a:r>
            <a:r>
              <a:rPr lang="en-IN" sz="1800" dirty="0"/>
              <a:t>__</a:t>
            </a:r>
            <a:r>
              <a:rPr lang="en-IN" sz="1800" dirty="0" err="1"/>
              <a:t>init</a:t>
            </a:r>
            <a:r>
              <a:rPr lang="en-IN" sz="1800" dirty="0"/>
              <a:t>__(self):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>
                <a:solidFill>
                  <a:srgbClr val="00B050"/>
                </a:solidFill>
              </a:rPr>
              <a:t># object attributes</a:t>
            </a:r>
          </a:p>
          <a:p>
            <a:pPr marL="0" indent="0">
              <a:buNone/>
            </a:pPr>
            <a:r>
              <a:rPr lang="en-IN" sz="1800" dirty="0"/>
              <a:t>	self.name = 'Green'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>
                <a:solidFill>
                  <a:srgbClr val="FF0000"/>
                </a:solidFill>
              </a:rPr>
              <a:t>self.lg</a:t>
            </a:r>
            <a:r>
              <a:rPr lang="en-IN" sz="1800" dirty="0">
                <a:solidFill>
                  <a:srgbClr val="FF0000"/>
                </a:solidFill>
              </a:rPr>
              <a:t> = </a:t>
            </a:r>
            <a:r>
              <a:rPr lang="en-IN" sz="1800" dirty="0" err="1">
                <a:solidFill>
                  <a:srgbClr val="FF0000"/>
                </a:solidFill>
              </a:rPr>
              <a:t>self.Lightgreen</a:t>
            </a:r>
            <a:r>
              <a:rPr lang="en-IN" sz="1800" dirty="0" smtClean="0">
                <a:solidFill>
                  <a:srgbClr val="FF0000"/>
                </a:solidFill>
              </a:rPr>
              <a:t>()     </a:t>
            </a:r>
            <a:r>
              <a:rPr lang="en-IN" sz="1800" dirty="0" smtClean="0">
                <a:solidFill>
                  <a:srgbClr val="00B050"/>
                </a:solidFill>
              </a:rPr>
              <a:t># Class defined in </a:t>
            </a:r>
            <a:r>
              <a:rPr lang="en-IN" sz="1800" dirty="0" err="1" smtClean="0">
                <a:solidFill>
                  <a:srgbClr val="00B050"/>
                </a:solidFill>
              </a:rPr>
              <a:t>color</a:t>
            </a:r>
            <a:r>
              <a:rPr lang="en-IN" sz="1800" dirty="0" smtClean="0">
                <a:solidFill>
                  <a:srgbClr val="00B050"/>
                </a:solidFill>
              </a:rPr>
              <a:t> class</a:t>
            </a:r>
            <a:endParaRPr lang="en-IN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1800" dirty="0"/>
              <a:t>	</a:t>
            </a:r>
          </a:p>
          <a:p>
            <a:pPr marL="0" indent="0">
              <a:buNone/>
            </a:pPr>
            <a:r>
              <a:rPr lang="en-IN" sz="1800" dirty="0" smtClean="0"/>
              <a:t>  </a:t>
            </a:r>
            <a:r>
              <a:rPr lang="en-IN" sz="1800" dirty="0" err="1" smtClean="0"/>
              <a:t>def</a:t>
            </a:r>
            <a:r>
              <a:rPr lang="en-IN" sz="1800" dirty="0" smtClean="0"/>
              <a:t> </a:t>
            </a:r>
            <a:r>
              <a:rPr lang="en-IN" sz="1800" dirty="0"/>
              <a:t>show(self):</a:t>
            </a:r>
          </a:p>
          <a:p>
            <a:pPr marL="0" indent="0">
              <a:buNone/>
            </a:pPr>
            <a:r>
              <a:rPr lang="en-IN" sz="1800" dirty="0"/>
              <a:t>	print("Name:", self.name</a:t>
            </a:r>
            <a:r>
              <a:rPr lang="en-IN" sz="1800" dirty="0" smtClean="0"/>
              <a:t>)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>
                <a:solidFill>
                  <a:srgbClr val="00B050"/>
                </a:solidFill>
              </a:rPr>
              <a:t>  # </a:t>
            </a:r>
            <a:r>
              <a:rPr lang="en-IN" sz="1800" dirty="0">
                <a:solidFill>
                  <a:srgbClr val="00B050"/>
                </a:solidFill>
              </a:rPr>
              <a:t>create </a:t>
            </a:r>
            <a:r>
              <a:rPr lang="en-IN" sz="1800" dirty="0" err="1">
                <a:solidFill>
                  <a:srgbClr val="00B050"/>
                </a:solidFill>
              </a:rPr>
              <a:t>Lightgreen</a:t>
            </a:r>
            <a:r>
              <a:rPr lang="en-IN" sz="1800" dirty="0">
                <a:solidFill>
                  <a:srgbClr val="00B050"/>
                </a:solidFill>
              </a:rPr>
              <a:t> class</a:t>
            </a:r>
          </a:p>
          <a:p>
            <a:pPr marL="0" indent="0">
              <a:buNone/>
            </a:pPr>
            <a:r>
              <a:rPr lang="en-IN" sz="1800" dirty="0" smtClean="0"/>
              <a:t>  class </a:t>
            </a:r>
            <a:r>
              <a:rPr lang="en-IN" sz="1800" dirty="0" err="1"/>
              <a:t>Lightgreen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def</a:t>
            </a:r>
            <a:r>
              <a:rPr lang="en-IN" sz="1800" dirty="0"/>
              <a:t> __</a:t>
            </a:r>
            <a:r>
              <a:rPr lang="en-IN" sz="1800" dirty="0" err="1"/>
              <a:t>init</a:t>
            </a:r>
            <a:r>
              <a:rPr lang="en-IN" sz="1800" dirty="0"/>
              <a:t>__(self):</a:t>
            </a:r>
          </a:p>
          <a:p>
            <a:pPr marL="0" indent="0">
              <a:buNone/>
            </a:pPr>
            <a:r>
              <a:rPr lang="en-IN" sz="1800" dirty="0"/>
              <a:t>		self.name = 'Light Green'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1800" dirty="0" err="1"/>
              <a:t>self.code</a:t>
            </a:r>
            <a:r>
              <a:rPr lang="en-IN" sz="1800" dirty="0"/>
              <a:t> = '024avc</a:t>
            </a:r>
            <a:r>
              <a:rPr lang="en-IN" sz="1800" dirty="0" smtClean="0"/>
              <a:t>'</a:t>
            </a:r>
            <a:r>
              <a:rPr lang="en-IN" sz="1800" dirty="0"/>
              <a:t>	</a:t>
            </a:r>
          </a:p>
          <a:p>
            <a:pPr marL="0" indent="0">
              <a:buNone/>
            </a:pPr>
            <a:r>
              <a:rPr lang="en-IN" sz="1800" dirty="0"/>
              <a:t>	</a:t>
            </a:r>
            <a:r>
              <a:rPr lang="en-IN" sz="1800" dirty="0" err="1"/>
              <a:t>def</a:t>
            </a:r>
            <a:r>
              <a:rPr lang="en-IN" sz="1800" dirty="0"/>
              <a:t> display(self):</a:t>
            </a:r>
          </a:p>
          <a:p>
            <a:pPr marL="0" indent="0">
              <a:buNone/>
            </a:pPr>
            <a:r>
              <a:rPr lang="en-IN" sz="1800" dirty="0"/>
              <a:t>		print("Name:", self.name)</a:t>
            </a:r>
          </a:p>
          <a:p>
            <a:pPr marL="0" indent="0">
              <a:buNone/>
            </a:pPr>
            <a:r>
              <a:rPr lang="en-IN" sz="1800" dirty="0"/>
              <a:t>		print("Code:", </a:t>
            </a:r>
            <a:r>
              <a:rPr lang="en-IN" sz="1800" dirty="0" err="1"/>
              <a:t>self.code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 create </a:t>
            </a:r>
            <a:r>
              <a:rPr lang="en-IN" dirty="0" err="1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 class object</a:t>
            </a:r>
          </a:p>
          <a:p>
            <a:pPr marL="0" indent="0">
              <a:buNone/>
            </a:pPr>
            <a:r>
              <a:rPr lang="en-IN" dirty="0"/>
              <a:t>outer = </a:t>
            </a:r>
            <a:r>
              <a:rPr lang="en-IN" dirty="0" err="1"/>
              <a:t>Color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 method calling</a:t>
            </a:r>
          </a:p>
          <a:p>
            <a:pPr marL="0" indent="0">
              <a:buNone/>
            </a:pPr>
            <a:r>
              <a:rPr lang="en-IN" dirty="0" err="1"/>
              <a:t>outer.show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 create a </a:t>
            </a:r>
            <a:r>
              <a:rPr lang="en-IN" dirty="0" err="1" smtClean="0">
                <a:solidFill>
                  <a:srgbClr val="00B050"/>
                </a:solidFill>
              </a:rPr>
              <a:t>Lightgreen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B050"/>
                </a:solidFill>
              </a:rPr>
              <a:t># inner class object</a:t>
            </a:r>
          </a:p>
          <a:p>
            <a:pPr marL="0" indent="0">
              <a:buNone/>
            </a:pPr>
            <a:r>
              <a:rPr lang="en-IN" dirty="0" smtClean="0"/>
              <a:t>g </a:t>
            </a:r>
            <a:r>
              <a:rPr lang="en-IN" dirty="0"/>
              <a:t>= </a:t>
            </a:r>
            <a:r>
              <a:rPr lang="en-IN" dirty="0" err="1"/>
              <a:t>outer.lg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 inner class method calling</a:t>
            </a:r>
          </a:p>
          <a:p>
            <a:pPr marL="0" indent="0">
              <a:buNone/>
            </a:pPr>
            <a:r>
              <a:rPr lang="en-IN" dirty="0" err="1"/>
              <a:t>g.display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1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9"/>
            <a:ext cx="8229600" cy="345638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i="1" dirty="0"/>
              <a:t>namespace </a:t>
            </a:r>
            <a:r>
              <a:rPr lang="en-US" dirty="0"/>
              <a:t>is an abstraction that </a:t>
            </a:r>
            <a:r>
              <a:rPr lang="en-US" dirty="0">
                <a:solidFill>
                  <a:srgbClr val="FF0000"/>
                </a:solidFill>
              </a:rPr>
              <a:t>manages all of the identifiers</a:t>
            </a:r>
            <a:r>
              <a:rPr lang="en-US" dirty="0"/>
              <a:t> that are defined </a:t>
            </a:r>
            <a:r>
              <a:rPr lang="en-US" dirty="0" smtClean="0"/>
              <a:t>in a </a:t>
            </a:r>
            <a:r>
              <a:rPr lang="en-US" dirty="0"/>
              <a:t>particular scope, </a:t>
            </a:r>
            <a:r>
              <a:rPr lang="en-US" dirty="0">
                <a:solidFill>
                  <a:srgbClr val="FF0000"/>
                </a:solidFill>
              </a:rPr>
              <a:t>mapping each name to its associated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algn="just"/>
            <a:r>
              <a:rPr lang="en-IN" b="1" i="1" dirty="0" smtClean="0"/>
              <a:t>instance </a:t>
            </a:r>
            <a:r>
              <a:rPr lang="en-IN" b="1" i="1" dirty="0"/>
              <a:t>namespace</a:t>
            </a:r>
            <a:r>
              <a:rPr lang="en-IN" dirty="0"/>
              <a:t>, which </a:t>
            </a:r>
            <a:r>
              <a:rPr lang="en-IN" dirty="0" smtClean="0">
                <a:solidFill>
                  <a:srgbClr val="FF0000"/>
                </a:solidFill>
              </a:rPr>
              <a:t>manages </a:t>
            </a:r>
            <a:r>
              <a:rPr lang="en-US" dirty="0" smtClean="0">
                <a:solidFill>
                  <a:srgbClr val="FF0000"/>
                </a:solidFill>
              </a:rPr>
              <a:t>attributes </a:t>
            </a:r>
            <a:r>
              <a:rPr lang="en-US" dirty="0">
                <a:solidFill>
                  <a:srgbClr val="FF0000"/>
                </a:solidFill>
              </a:rPr>
              <a:t>specific</a:t>
            </a:r>
            <a:r>
              <a:rPr lang="en-US" dirty="0"/>
              <a:t> to an </a:t>
            </a:r>
            <a:r>
              <a:rPr lang="en-US" dirty="0"/>
              <a:t>individual object</a:t>
            </a:r>
            <a:endParaRPr lang="en-US" dirty="0" smtClean="0"/>
          </a:p>
          <a:p>
            <a:pPr algn="just"/>
            <a:r>
              <a:rPr lang="en-US" b="1" dirty="0" smtClean="0"/>
              <a:t>Class namespace </a:t>
            </a:r>
            <a:r>
              <a:rPr lang="en-US" dirty="0"/>
              <a:t>is used to manage members that are to be </a:t>
            </a:r>
            <a:r>
              <a:rPr lang="en-US" i="1" dirty="0"/>
              <a:t>shared </a:t>
            </a:r>
            <a:r>
              <a:rPr lang="en-US" dirty="0"/>
              <a:t>by all instances </a:t>
            </a:r>
            <a:r>
              <a:rPr lang="en-US" dirty="0" smtClean="0"/>
              <a:t>of </a:t>
            </a:r>
            <a:r>
              <a:rPr lang="en-IN" dirty="0" smtClean="0"/>
              <a:t>a class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29</a:t>
            </a:fld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28194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971600" y="5951716"/>
            <a:ext cx="2117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/>
              <a:t>instance namespace</a:t>
            </a:r>
            <a:endParaRPr lang="en-IN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3377386"/>
            <a:ext cx="2932559" cy="285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32240" y="597761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Class namespace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55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861"/>
            <a:ext cx="8229600" cy="55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Person</a:t>
            </a:r>
            <a:r>
              <a:rPr lang="en-IN" dirty="0" smtClean="0"/>
              <a:t>:  </a:t>
            </a:r>
            <a:r>
              <a:rPr lang="en-IN" dirty="0" smtClean="0">
                <a:solidFill>
                  <a:srgbClr val="00B050"/>
                </a:solidFill>
              </a:rPr>
              <a:t># parent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fname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self.firstname</a:t>
            </a:r>
            <a:r>
              <a:rPr lang="en-IN" dirty="0"/>
              <a:t> = </a:t>
            </a:r>
            <a:r>
              <a:rPr lang="en-IN" dirty="0" err="1"/>
              <a:t>fname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self.lastname</a:t>
            </a:r>
            <a:r>
              <a:rPr lang="en-IN" dirty="0"/>
              <a:t> = </a:t>
            </a:r>
            <a:r>
              <a:rPr lang="en-IN" dirty="0" err="1"/>
              <a:t>lname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printname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print(</a:t>
            </a:r>
            <a:r>
              <a:rPr lang="en-IN" dirty="0" err="1"/>
              <a:t>self.firstname</a:t>
            </a:r>
            <a:r>
              <a:rPr lang="en-IN" dirty="0"/>
              <a:t>, </a:t>
            </a:r>
            <a:r>
              <a:rPr lang="en-IN" dirty="0" err="1"/>
              <a:t>self.lastname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Student(Person</a:t>
            </a:r>
            <a:r>
              <a:rPr lang="en-IN" dirty="0" smtClean="0"/>
              <a:t>):  </a:t>
            </a:r>
            <a:r>
              <a:rPr lang="en-IN" dirty="0" smtClean="0">
                <a:solidFill>
                  <a:srgbClr val="00B050"/>
                </a:solidFill>
              </a:rPr>
              <a:t># child class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/>
              <a:t>  pass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x = Student</a:t>
            </a:r>
            <a:r>
              <a:rPr lang="en-IN" dirty="0" smtClean="0"/>
              <a:t>(“</a:t>
            </a:r>
            <a:r>
              <a:rPr lang="en-IN" dirty="0" err="1" smtClean="0"/>
              <a:t>Ajith</a:t>
            </a:r>
            <a:r>
              <a:rPr lang="en-IN" dirty="0" smtClean="0"/>
              <a:t>", “Kumar")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x.printname</a:t>
            </a:r>
            <a:r>
              <a:rPr lang="en-IN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Inheritance Ex2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smtClean="0">
                <a:hlinkClick r:id="rId2"/>
              </a:rPr>
              <a:t>https://www.geeksforgeeks.org/python-oops-concepts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Michael </a:t>
            </a:r>
            <a:r>
              <a:rPr lang="en-IN" dirty="0"/>
              <a:t>T. Goodrich </a:t>
            </a:r>
            <a:r>
              <a:rPr lang="en-IN" dirty="0" smtClean="0"/>
              <a:t>,</a:t>
            </a:r>
            <a:r>
              <a:rPr lang="en-IN" dirty="0"/>
              <a:t> Roberto </a:t>
            </a:r>
            <a:r>
              <a:rPr lang="en-IN" dirty="0" err="1"/>
              <a:t>Tamassia</a:t>
            </a:r>
            <a:r>
              <a:rPr lang="en-IN" dirty="0"/>
              <a:t> </a:t>
            </a:r>
            <a:r>
              <a:rPr lang="en-IN" dirty="0" smtClean="0"/>
              <a:t>, </a:t>
            </a:r>
            <a:r>
              <a:rPr lang="en-IN" dirty="0"/>
              <a:t>Michael H. </a:t>
            </a:r>
            <a:r>
              <a:rPr lang="en-IN" dirty="0" err="1" smtClean="0"/>
              <a:t>Goldwasser</a:t>
            </a:r>
            <a:r>
              <a:rPr lang="en-IN" dirty="0" smtClean="0"/>
              <a:t>, Data </a:t>
            </a:r>
            <a:r>
              <a:rPr lang="en-IN" dirty="0"/>
              <a:t>Structures </a:t>
            </a:r>
            <a:r>
              <a:rPr lang="en-IN" dirty="0" smtClean="0"/>
              <a:t>and Algorithms </a:t>
            </a:r>
            <a:r>
              <a:rPr lang="en-IN" dirty="0"/>
              <a:t>in </a:t>
            </a:r>
            <a:r>
              <a:rPr lang="en-IN" dirty="0" err="1" smtClean="0"/>
              <a:t>Python,Wiley</a:t>
            </a:r>
            <a:r>
              <a:rPr lang="en-IN" dirty="0" smtClean="0"/>
              <a:t> publication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116-44AE-4148-8218-89060DF1D2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 smtClean="0"/>
              <a:t>Inheritance Ex2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Person</a:t>
            </a:r>
            <a:r>
              <a:rPr lang="en-IN" dirty="0" smtClean="0"/>
              <a:t>: </a:t>
            </a:r>
            <a:r>
              <a:rPr lang="en-IN" dirty="0">
                <a:solidFill>
                  <a:srgbClr val="00B050"/>
                </a:solidFill>
              </a:rPr>
              <a:t># parent 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fname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self.firstname</a:t>
            </a:r>
            <a:r>
              <a:rPr lang="en-IN" dirty="0"/>
              <a:t> = </a:t>
            </a:r>
            <a:r>
              <a:rPr lang="en-IN" dirty="0" err="1"/>
              <a:t>fname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self.lastname</a:t>
            </a:r>
            <a:r>
              <a:rPr lang="en-IN" dirty="0"/>
              <a:t> = </a:t>
            </a:r>
            <a:r>
              <a:rPr lang="en-IN" dirty="0" err="1"/>
              <a:t>lname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printname</a:t>
            </a:r>
            <a:r>
              <a:rPr lang="en-IN" dirty="0"/>
              <a:t>(self):</a:t>
            </a:r>
          </a:p>
          <a:p>
            <a:pPr marL="0" indent="0">
              <a:buNone/>
            </a:pPr>
            <a:r>
              <a:rPr lang="en-IN" dirty="0"/>
              <a:t>    print(</a:t>
            </a:r>
            <a:r>
              <a:rPr lang="en-IN" dirty="0" err="1"/>
              <a:t>self.firstname</a:t>
            </a:r>
            <a:r>
              <a:rPr lang="en-IN" dirty="0"/>
              <a:t>, </a:t>
            </a:r>
            <a:r>
              <a:rPr lang="en-IN" dirty="0" err="1"/>
              <a:t>self.lastname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Student(Person</a:t>
            </a:r>
            <a:r>
              <a:rPr lang="en-IN" dirty="0" smtClean="0"/>
              <a:t>): </a:t>
            </a:r>
            <a:r>
              <a:rPr lang="en-IN" dirty="0">
                <a:solidFill>
                  <a:srgbClr val="00B050"/>
                </a:solidFill>
              </a:rPr>
              <a:t># child </a:t>
            </a:r>
            <a:r>
              <a:rPr lang="en-IN" dirty="0" smtClean="0">
                <a:solidFill>
                  <a:srgbClr val="00B050"/>
                </a:solidFill>
              </a:rPr>
              <a:t>class or derived 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</a:t>
            </a:r>
            <a:r>
              <a:rPr lang="en-IN" dirty="0" err="1"/>
              <a:t>fname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    super().__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fname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self.graduationyear</a:t>
            </a:r>
            <a:r>
              <a:rPr lang="en-IN" dirty="0"/>
              <a:t> = </a:t>
            </a:r>
            <a:r>
              <a:rPr lang="en-IN" dirty="0" smtClean="0"/>
              <a:t>2019  </a:t>
            </a:r>
            <a:r>
              <a:rPr lang="en-IN" dirty="0" smtClean="0">
                <a:solidFill>
                  <a:srgbClr val="00B050"/>
                </a:solidFill>
              </a:rPr>
              <a:t>#child class property or data</a:t>
            </a: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x = Student</a:t>
            </a:r>
            <a:r>
              <a:rPr lang="en-IN" dirty="0" smtClean="0"/>
              <a:t>(“</a:t>
            </a:r>
            <a:r>
              <a:rPr lang="en-IN" dirty="0" err="1" smtClean="0"/>
              <a:t>Ajith</a:t>
            </a:r>
            <a:r>
              <a:rPr lang="en-IN" dirty="0" smtClean="0"/>
              <a:t>", “</a:t>
            </a:r>
            <a:r>
              <a:rPr lang="en-IN" dirty="0" err="1" smtClean="0"/>
              <a:t>kumar</a:t>
            </a:r>
            <a:r>
              <a:rPr lang="en-IN" dirty="0" smtClean="0"/>
              <a:t>")</a:t>
            </a:r>
          </a:p>
          <a:p>
            <a:pPr marL="0" indent="0">
              <a:buNone/>
            </a:pPr>
            <a:r>
              <a:rPr lang="en-IN" dirty="0" err="1" smtClean="0"/>
              <a:t>x.print</a:t>
            </a:r>
            <a:r>
              <a:rPr lang="en-IN" dirty="0" smtClean="0"/>
              <a:t>()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x.graduationyear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807-172D-47DD-8A8D-20D1AD18FB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CreditCard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"""A consumer credit card."""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customer, bank, </a:t>
            </a:r>
            <a:r>
              <a:rPr lang="en-US" dirty="0" err="1"/>
              <a:t>acnt</a:t>
            </a:r>
            <a:r>
              <a:rPr lang="en-US" dirty="0"/>
              <a:t>, limit):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._customer</a:t>
            </a:r>
            <a:r>
              <a:rPr lang="en-US" dirty="0"/>
              <a:t> = customer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._bank</a:t>
            </a:r>
            <a:r>
              <a:rPr lang="en-US" dirty="0"/>
              <a:t> = bank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._account</a:t>
            </a:r>
            <a:r>
              <a:rPr lang="en-US" dirty="0"/>
              <a:t> = </a:t>
            </a:r>
            <a:r>
              <a:rPr lang="en-US" dirty="0" err="1"/>
              <a:t>acnt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._limit</a:t>
            </a:r>
            <a:r>
              <a:rPr lang="en-US" dirty="0"/>
              <a:t> = limit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/>
              <a:t>._balance</a:t>
            </a:r>
            <a:r>
              <a:rPr lang="en-US" dirty="0"/>
              <a:t> = 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B484-5620-42DF-8C76-AC042C025A8B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048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get_customer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name of the customer."""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self._customer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get_bank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bank's name."""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self._bank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get_account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"""Return the card identifying number (typically stored as a string)."""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self._account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get_limit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credit limit."""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self._limit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get_balance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"""Return current balance."""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self._balance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7B3B-27B9-4984-9598-4F8A0D302FC8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1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charge(self, price):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"""Charge given price to the card, assuming sufficient credit limit.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Return True if charge was processed; False if charge was denied.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>
              <a:buNone/>
            </a:pPr>
            <a:r>
              <a:rPr lang="en-US" dirty="0"/>
              <a:t>    if price + </a:t>
            </a:r>
            <a:r>
              <a:rPr lang="en-US" dirty="0" err="1"/>
              <a:t>self._balance</a:t>
            </a:r>
            <a:r>
              <a:rPr lang="en-US" dirty="0"/>
              <a:t> &gt; </a:t>
            </a:r>
            <a:r>
              <a:rPr lang="en-US" dirty="0" err="1"/>
              <a:t>self._limit</a:t>
            </a:r>
            <a:r>
              <a:rPr lang="en-US" dirty="0"/>
              <a:t>:  # if charge would exceed limit,</a:t>
            </a:r>
          </a:p>
          <a:p>
            <a:pPr marL="0" indent="0">
              <a:buNone/>
            </a:pPr>
            <a:r>
              <a:rPr lang="en-US" dirty="0"/>
              <a:t>      return False                           # cannot accept charge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self._balance</a:t>
            </a:r>
            <a:r>
              <a:rPr lang="en-US" dirty="0"/>
              <a:t> += price</a:t>
            </a:r>
          </a:p>
          <a:p>
            <a:pPr marL="0" indent="0">
              <a:buNone/>
            </a:pPr>
            <a:r>
              <a:rPr lang="en-US" dirty="0"/>
              <a:t>      return True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make_payment</a:t>
            </a:r>
            <a:r>
              <a:rPr lang="en-US" dirty="0"/>
              <a:t>(self, amount):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"""Process customer payment that reduces balance.""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self._balance</a:t>
            </a:r>
            <a:r>
              <a:rPr lang="en-US" dirty="0"/>
              <a:t> -= amount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2ADF3-95CF-48CB-B425-608623C9911C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if __name__ == '__main__':</a:t>
            </a:r>
          </a:p>
          <a:p>
            <a:pPr marL="0" indent="0">
              <a:buNone/>
            </a:pPr>
            <a:r>
              <a:rPr lang="en-IN" dirty="0"/>
              <a:t>  wallet = []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Savings',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2500)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Federal',</a:t>
            </a:r>
          </a:p>
          <a:p>
            <a:pPr marL="0" indent="0">
              <a:buNone/>
            </a:pPr>
            <a:r>
              <a:rPr lang="en-IN" dirty="0"/>
              <a:t>                           '3485 0399 3395 1954', 3500) 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wallet.append</a:t>
            </a:r>
            <a:r>
              <a:rPr lang="en-IN" dirty="0"/>
              <a:t>(</a:t>
            </a:r>
            <a:r>
              <a:rPr lang="en-IN" dirty="0" err="1"/>
              <a:t>CreditCard</a:t>
            </a:r>
            <a:r>
              <a:rPr lang="en-IN" dirty="0"/>
              <a:t>('John Bowman', 'California Finance',</a:t>
            </a:r>
          </a:p>
          <a:p>
            <a:pPr marL="0" indent="0">
              <a:buNone/>
            </a:pPr>
            <a:r>
              <a:rPr lang="en-IN" dirty="0"/>
              <a:t>                           '5391 0375 9387 5309', 5000)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for </a:t>
            </a:r>
            <a:r>
              <a:rPr lang="en-IN" dirty="0" err="1"/>
              <a:t>val</a:t>
            </a:r>
            <a:r>
              <a:rPr lang="en-IN" dirty="0"/>
              <a:t> in range(1, 17):</a:t>
            </a:r>
          </a:p>
          <a:p>
            <a:pPr marL="0" indent="0">
              <a:buNone/>
            </a:pPr>
            <a:r>
              <a:rPr lang="en-IN" dirty="0"/>
              <a:t>    wallet[0].charge(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wallet[1].charge(2*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wallet[2].charge(3*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F9266-0A23-4DB3-98A4-97832D8C7B67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for c in range(3):</a:t>
            </a:r>
          </a:p>
          <a:p>
            <a:pPr marL="0" indent="0">
              <a:buNone/>
            </a:pPr>
            <a:r>
              <a:rPr lang="en-US" sz="2800" dirty="0"/>
              <a:t>    print('Customer =', wallet[c].</a:t>
            </a:r>
            <a:r>
              <a:rPr lang="en-US" sz="2800" dirty="0" err="1"/>
              <a:t>get_customer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print</a:t>
            </a:r>
            <a:r>
              <a:rPr lang="en-US" sz="2800" dirty="0"/>
              <a:t>('Bank =', wallet[c].</a:t>
            </a:r>
            <a:r>
              <a:rPr lang="en-US" sz="2800" dirty="0" err="1"/>
              <a:t>get_bank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print</a:t>
            </a:r>
            <a:r>
              <a:rPr lang="en-US" sz="2800" dirty="0"/>
              <a:t>('Account =', wallet[c].</a:t>
            </a:r>
            <a:r>
              <a:rPr lang="en-US" sz="2800" dirty="0" err="1"/>
              <a:t>get_account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dirty="0" smtClean="0"/>
              <a:t>print</a:t>
            </a:r>
            <a:r>
              <a:rPr lang="en-US" sz="2800" dirty="0"/>
              <a:t>('Limit =', wallet[c].</a:t>
            </a:r>
            <a:r>
              <a:rPr lang="en-US" sz="2800" dirty="0" err="1"/>
              <a:t>get_limit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smtClean="0"/>
              <a:t> </a:t>
            </a:r>
            <a:r>
              <a:rPr lang="en-US" sz="2800" dirty="0"/>
              <a:t>print('Balance =', wallet[c].</a:t>
            </a:r>
            <a:r>
              <a:rPr lang="en-US" sz="2800" dirty="0" err="1"/>
              <a:t>get_balance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while wallet[c].</a:t>
            </a:r>
            <a:r>
              <a:rPr lang="en-US" sz="2800" dirty="0" err="1"/>
              <a:t>get_balance</a:t>
            </a:r>
            <a:r>
              <a:rPr lang="en-US" sz="2800" dirty="0"/>
              <a:t>() &gt; 100:</a:t>
            </a:r>
          </a:p>
          <a:p>
            <a:pPr marL="0" indent="0">
              <a:buNone/>
            </a:pPr>
            <a:r>
              <a:rPr lang="en-US" sz="2800" dirty="0"/>
              <a:t>      wallet[c].</a:t>
            </a:r>
            <a:r>
              <a:rPr lang="en-US" sz="2800" dirty="0" err="1"/>
              <a:t>make_payment</a:t>
            </a:r>
            <a:r>
              <a:rPr lang="en-US" sz="2800" dirty="0"/>
              <a:t>(100)</a:t>
            </a:r>
          </a:p>
          <a:p>
            <a:pPr marL="0" indent="0">
              <a:buNone/>
            </a:pPr>
            <a:r>
              <a:rPr lang="en-US" sz="2800" dirty="0"/>
              <a:t>      print('New balance =', wallet[c].</a:t>
            </a:r>
            <a:r>
              <a:rPr lang="en-US" sz="2800" dirty="0" err="1"/>
              <a:t>get_balance</a:t>
            </a:r>
            <a:r>
              <a:rPr lang="en-US" sz="2800" dirty="0"/>
              <a:t>())</a:t>
            </a:r>
          </a:p>
          <a:p>
            <a:pPr marL="0" indent="0">
              <a:buNone/>
            </a:pPr>
            <a:r>
              <a:rPr lang="en-US" sz="2800" dirty="0"/>
              <a:t>    print()</a:t>
            </a:r>
          </a:p>
          <a:p>
            <a:pPr marL="0" indent="0">
              <a:buNone/>
            </a:pP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2345-D39C-461B-93F0-A15B316818FA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Dr.M.Kaliappan, Professor &amp; Head/ AI&amp; DS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40BF7-2AA2-4856-B83F-AFBEB981B4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3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1620</Words>
  <Application>Microsoft Office PowerPoint</Application>
  <PresentationFormat>On-screen Show (4:3)</PresentationFormat>
  <Paragraphs>481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DEPARTMENT OF ARTIFICIAL INTELLIGENCE AND DATA SCIENCE</vt:lpstr>
      <vt:lpstr>Inheritance</vt:lpstr>
      <vt:lpstr>Inheritance Ex2</vt:lpstr>
      <vt:lpstr>Inheritance Ex2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Inheritance: Numeric Progressions</vt:lpstr>
      <vt:lpstr>Abstract class</vt:lpstr>
      <vt:lpstr>PowerPoint Presentation</vt:lpstr>
      <vt:lpstr>PowerPoint Presentation</vt:lpstr>
      <vt:lpstr>PowerPoint Presentation</vt:lpstr>
      <vt:lpstr>Polymorphism: Method Overriding or runtime polymorphism</vt:lpstr>
      <vt:lpstr>Polymorphism: Method Overriding or runtime polymorphism</vt:lpstr>
      <vt:lpstr>Types of Inheritance</vt:lpstr>
      <vt:lpstr>Types of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class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kaliappan</dc:creator>
  <cp:lastModifiedBy>kaliappan</cp:lastModifiedBy>
  <cp:revision>132</cp:revision>
  <dcterms:created xsi:type="dcterms:W3CDTF">2022-03-29T09:23:18Z</dcterms:created>
  <dcterms:modified xsi:type="dcterms:W3CDTF">2022-04-20T06:14:12Z</dcterms:modified>
</cp:coreProperties>
</file>