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2" r:id="rId4"/>
    <p:sldId id="271" r:id="rId5"/>
    <p:sldId id="273" r:id="rId6"/>
    <p:sldId id="274" r:id="rId7"/>
    <p:sldId id="275" r:id="rId8"/>
    <p:sldId id="276" r:id="rId9"/>
    <p:sldId id="301" r:id="rId10"/>
    <p:sldId id="281" r:id="rId11"/>
    <p:sldId id="302" r:id="rId12"/>
    <p:sldId id="303" r:id="rId13"/>
    <p:sldId id="304" r:id="rId14"/>
    <p:sldId id="308" r:id="rId15"/>
    <p:sldId id="309" r:id="rId16"/>
    <p:sldId id="311" r:id="rId17"/>
    <p:sldId id="312" r:id="rId18"/>
    <p:sldId id="313" r:id="rId19"/>
    <p:sldId id="315" r:id="rId20"/>
    <p:sldId id="310" r:id="rId21"/>
    <p:sldId id="321" r:id="rId22"/>
    <p:sldId id="322" r:id="rId23"/>
    <p:sldId id="323" r:id="rId24"/>
    <p:sldId id="324" r:id="rId25"/>
    <p:sldId id="325" r:id="rId26"/>
    <p:sldId id="316" r:id="rId27"/>
    <p:sldId id="328" r:id="rId28"/>
    <p:sldId id="326" r:id="rId29"/>
    <p:sldId id="327" r:id="rId30"/>
    <p:sldId id="329" r:id="rId31"/>
    <p:sldId id="330" r:id="rId32"/>
    <p:sldId id="331" r:id="rId33"/>
    <p:sldId id="332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1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Implementing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Queue with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Singly Linked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LinkedQueue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"""FIFO queue implementation using a singly linked list for storage."""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#----------------------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nested _Node class --------------------------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_Node: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"""Lightweight, </a:t>
            </a:r>
            <a:r>
              <a:rPr lang="en-IN" sz="1800" dirty="0" err="1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nonpublic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 class for storing a singly linked node."""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__slots__ 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'_element'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'_next'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streamline memory usage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._element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element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._next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next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#---------------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queue methods -------------------------------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"""Create an empty queue."""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number of queue elements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"""Return the number of elements in the queue."""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is_empty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"""Return True if the queue is empty."""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"""Return (but do not remove) the element at the front of the queue.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 Raise Empty exception if the queue is empty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"""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'Queue is empty'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._head._element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front aligned with head of list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2008"/>
            <a:ext cx="8229600" cy="6597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"""Remove and return the first element of the queue (i.e., FIFO).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'Queue is empty'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answer =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._head._element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._head._next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-= </a:t>
            </a:r>
            <a:r>
              <a:rPr lang="en-US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                     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special case as queue is empty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removed head had been the tail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answer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"""Add an element to the back of queue."""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newest =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._Node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(e, 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node will be new tail node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                   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special case: previously empty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                     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update reference to tail node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US" sz="18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Dr.M.Kaliappan, Professor &amp; Head/ AI&amp;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6850491" y="404664"/>
            <a:ext cx="2123234" cy="1228673"/>
            <a:chOff x="6850491" y="404664"/>
            <a:chExt cx="2123234" cy="1228673"/>
          </a:xfrm>
        </p:grpSpPr>
        <p:grpSp>
          <p:nvGrpSpPr>
            <p:cNvPr id="17" name="Group 16"/>
            <p:cNvGrpSpPr/>
            <p:nvPr/>
          </p:nvGrpSpPr>
          <p:grpSpPr>
            <a:xfrm>
              <a:off x="6957501" y="1057273"/>
              <a:ext cx="2016224" cy="576064"/>
              <a:chOff x="6804248" y="3861048"/>
              <a:chExt cx="2016224" cy="57606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804248" y="3861048"/>
                <a:ext cx="1728192" cy="5760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" name="Straight Connector 7"/>
              <p:cNvCxnSpPr>
                <a:stCxn id="2" idx="0"/>
                <a:endCxn id="2" idx="2"/>
              </p:cNvCxnSpPr>
              <p:nvPr/>
            </p:nvCxnSpPr>
            <p:spPr>
              <a:xfrm>
                <a:off x="7668344" y="3861048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8172400" y="4149080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7714588" y="404664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tail</a:t>
              </a:r>
              <a:endParaRPr lang="en-IN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0491" y="404664"/>
              <a:ext cx="8178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head</a:t>
              </a:r>
              <a:endParaRPr lang="en-IN" sz="2400" b="1" dirty="0"/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7259417" y="866329"/>
              <a:ext cx="1" cy="19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</p:cNvCxnSpPr>
            <p:nvPr/>
          </p:nvCxnSpPr>
          <p:spPr>
            <a:xfrm flipH="1">
              <a:off x="8020120" y="866329"/>
              <a:ext cx="1" cy="19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76073" y="3835556"/>
            <a:ext cx="1480617" cy="432048"/>
            <a:chOff x="6804248" y="3861048"/>
            <a:chExt cx="2016224" cy="576064"/>
          </a:xfrm>
        </p:grpSpPr>
        <p:sp>
          <p:nvSpPr>
            <p:cNvPr id="23" name="Rectangle 22"/>
            <p:cNvSpPr/>
            <p:nvPr/>
          </p:nvSpPr>
          <p:spPr>
            <a:xfrm>
              <a:off x="6804248" y="3861048"/>
              <a:ext cx="172819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7668344" y="3861048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172400" y="4149080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345897" y="3200195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newnode</a:t>
            </a:r>
            <a:endParaRPr lang="en-IN" sz="24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08127" y="3247811"/>
            <a:ext cx="1889829" cy="997841"/>
            <a:chOff x="6850491" y="404664"/>
            <a:chExt cx="2123234" cy="1228673"/>
          </a:xfrm>
        </p:grpSpPr>
        <p:grpSp>
          <p:nvGrpSpPr>
            <p:cNvPr id="29" name="Group 28"/>
            <p:cNvGrpSpPr/>
            <p:nvPr/>
          </p:nvGrpSpPr>
          <p:grpSpPr>
            <a:xfrm>
              <a:off x="6957501" y="1057273"/>
              <a:ext cx="2016224" cy="576064"/>
              <a:chOff x="6804248" y="3861048"/>
              <a:chExt cx="2016224" cy="57606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804248" y="3861048"/>
                <a:ext cx="1728192" cy="5760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/>
              <p:cNvCxnSpPr>
                <a:stCxn id="34" idx="0"/>
                <a:endCxn id="34" idx="2"/>
              </p:cNvCxnSpPr>
              <p:nvPr/>
            </p:nvCxnSpPr>
            <p:spPr>
              <a:xfrm>
                <a:off x="7668344" y="3861048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8172400" y="4149080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7714588" y="404664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tail</a:t>
              </a:r>
              <a:endParaRPr lang="en-IN" sz="2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50491" y="404664"/>
              <a:ext cx="8178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head</a:t>
              </a:r>
              <a:endParaRPr lang="en-IN" sz="2400" b="1" dirty="0"/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 flipH="1">
              <a:off x="7259417" y="866329"/>
              <a:ext cx="1" cy="19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2"/>
            </p:cNvCxnSpPr>
            <p:nvPr/>
          </p:nvCxnSpPr>
          <p:spPr>
            <a:xfrm flipH="1">
              <a:off x="8020120" y="866329"/>
              <a:ext cx="1" cy="19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710623" y="4653136"/>
            <a:ext cx="543891" cy="374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</a:t>
            </a:r>
            <a:endParaRPr lang="en-IN" sz="2400" b="1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H="1" flipV="1">
            <a:off x="7982568" y="4267604"/>
            <a:ext cx="1" cy="38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singly linked list to implement </a:t>
            </a:r>
            <a:r>
              <a:rPr lang="en-US" dirty="0" smtClean="0"/>
              <a:t>the queue </a:t>
            </a:r>
            <a:r>
              <a:rPr lang="en-US" dirty="0"/>
              <a:t>ADT while supporting </a:t>
            </a:r>
            <a:r>
              <a:rPr lang="en-US" dirty="0">
                <a:solidFill>
                  <a:srgbClr val="FF0000"/>
                </a:solidFill>
              </a:rPr>
              <a:t>worst-case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(1)-time for all operations</a:t>
            </a:r>
            <a:r>
              <a:rPr lang="en-US" dirty="0"/>
              <a:t>. Because </a:t>
            </a:r>
            <a:r>
              <a:rPr lang="en-US" dirty="0" smtClean="0"/>
              <a:t>we need </a:t>
            </a:r>
            <a:r>
              <a:rPr lang="en-US" dirty="0"/>
              <a:t>to perform operations on both ends of the queue, we will </a:t>
            </a:r>
            <a:r>
              <a:rPr lang="en-US" dirty="0">
                <a:solidFill>
                  <a:srgbClr val="FF0000"/>
                </a:solidFill>
              </a:rPr>
              <a:t>explicitly </a:t>
            </a:r>
            <a:r>
              <a:rPr lang="en-US" dirty="0" smtClean="0">
                <a:solidFill>
                  <a:srgbClr val="FF0000"/>
                </a:solidFill>
              </a:rPr>
              <a:t>maintain both </a:t>
            </a:r>
            <a:r>
              <a:rPr lang="en-US" dirty="0">
                <a:solidFill>
                  <a:srgbClr val="FF0000"/>
                </a:solidFill>
              </a:rPr>
              <a:t>a head reference and a tail reference as instance variables for each queue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7" cy="64807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/>
              <a:t>Double-Ended Queues</a:t>
            </a:r>
          </a:p>
          <a:p>
            <a:pPr lvl="1" algn="just"/>
            <a:r>
              <a:rPr lang="en-US" dirty="0" smtClean="0"/>
              <a:t>A queue  </a:t>
            </a:r>
            <a:r>
              <a:rPr lang="en-US" dirty="0"/>
              <a:t>data structure that supports insertion and </a:t>
            </a:r>
            <a:r>
              <a:rPr lang="en-US" dirty="0" smtClean="0"/>
              <a:t>deletion </a:t>
            </a:r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>
                <a:solidFill>
                  <a:srgbClr val="FF0000"/>
                </a:solidFill>
              </a:rPr>
              <a:t>both the front and the back of the queue</a:t>
            </a:r>
            <a:r>
              <a:rPr lang="en-US" dirty="0"/>
              <a:t>. Such a structure is called a </a:t>
            </a:r>
            <a:r>
              <a:rPr lang="en-US" b="1" i="1" dirty="0" err="1" smtClean="0"/>
              <a:t>doubleended</a:t>
            </a:r>
            <a:r>
              <a:rPr lang="en-US" b="1" i="1" dirty="0" smtClean="0"/>
              <a:t> </a:t>
            </a:r>
            <a:r>
              <a:rPr lang="en-IN" b="1" i="1" dirty="0" smtClean="0"/>
              <a:t>queue</a:t>
            </a:r>
            <a:r>
              <a:rPr lang="en-IN" dirty="0"/>
              <a:t>, or </a:t>
            </a:r>
            <a:r>
              <a:rPr lang="en-IN" b="1" i="1" dirty="0" err="1" smtClean="0"/>
              <a:t>deque</a:t>
            </a:r>
            <a:r>
              <a:rPr lang="en-IN" b="1" i="1" dirty="0" smtClean="0"/>
              <a:t>.</a:t>
            </a:r>
          </a:p>
          <a:p>
            <a:pPr lvl="1" algn="just"/>
            <a:r>
              <a:rPr lang="en-IN" b="1" i="1" dirty="0" smtClean="0"/>
              <a:t>Application: restaurant using a queue to maintain a waitlist</a:t>
            </a:r>
            <a:endParaRPr lang="en-IN" b="1" i="1" dirty="0" smtClean="0"/>
          </a:p>
          <a:p>
            <a:r>
              <a:rPr lang="en-IN" dirty="0" err="1"/>
              <a:t>deque</a:t>
            </a:r>
            <a:r>
              <a:rPr lang="en-IN" dirty="0"/>
              <a:t> </a:t>
            </a:r>
            <a:r>
              <a:rPr lang="en-IN" dirty="0" smtClean="0"/>
              <a:t>D </a:t>
            </a:r>
            <a:r>
              <a:rPr lang="en-IN" b="1" dirty="0" smtClean="0"/>
              <a:t>methods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US" dirty="0" err="1" smtClean="0"/>
              <a:t>D.add_first</a:t>
            </a:r>
            <a:r>
              <a:rPr lang="en-US" dirty="0" smtClean="0"/>
              <a:t>(e</a:t>
            </a:r>
            <a:r>
              <a:rPr lang="en-US" dirty="0"/>
              <a:t>)</a:t>
            </a:r>
            <a:r>
              <a:rPr lang="en-US" b="1" dirty="0"/>
              <a:t>: </a:t>
            </a:r>
            <a:r>
              <a:rPr lang="en-US" dirty="0"/>
              <a:t>Add element e to the front of </a:t>
            </a:r>
            <a:r>
              <a:rPr lang="en-US" dirty="0" err="1"/>
              <a:t>deque</a:t>
            </a:r>
            <a:r>
              <a:rPr lang="en-US" dirty="0"/>
              <a:t> D.</a:t>
            </a:r>
          </a:p>
          <a:p>
            <a:pPr lvl="1"/>
            <a:r>
              <a:rPr lang="en-US" dirty="0" err="1" smtClean="0"/>
              <a:t>D.add_last</a:t>
            </a:r>
            <a:r>
              <a:rPr lang="en-US" dirty="0" smtClean="0"/>
              <a:t>(e</a:t>
            </a:r>
            <a:r>
              <a:rPr lang="en-US" dirty="0"/>
              <a:t>)</a:t>
            </a:r>
            <a:r>
              <a:rPr lang="en-US" b="1" dirty="0"/>
              <a:t>: </a:t>
            </a:r>
            <a:r>
              <a:rPr lang="en-US" dirty="0"/>
              <a:t>Add element e to the back of </a:t>
            </a:r>
            <a:r>
              <a:rPr lang="en-US" dirty="0" err="1"/>
              <a:t>deque</a:t>
            </a:r>
            <a:r>
              <a:rPr lang="en-US" dirty="0"/>
              <a:t> D.</a:t>
            </a:r>
          </a:p>
          <a:p>
            <a:pPr lvl="1"/>
            <a:r>
              <a:rPr lang="en-US" dirty="0" err="1" smtClean="0"/>
              <a:t>D.delete_first</a:t>
            </a:r>
            <a:r>
              <a:rPr lang="en-US" dirty="0"/>
              <a:t>( )</a:t>
            </a:r>
            <a:r>
              <a:rPr lang="en-US" b="1" dirty="0"/>
              <a:t>: </a:t>
            </a:r>
            <a:r>
              <a:rPr lang="en-US" dirty="0"/>
              <a:t>Remove and return the first element from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  <a:p>
            <a:pPr lvl="1"/>
            <a:r>
              <a:rPr lang="en-US" dirty="0" err="1" smtClean="0"/>
              <a:t>D.delete_last</a:t>
            </a:r>
            <a:r>
              <a:rPr lang="en-US" dirty="0"/>
              <a:t>( )</a:t>
            </a:r>
            <a:r>
              <a:rPr lang="en-US" b="1" dirty="0"/>
              <a:t>: </a:t>
            </a:r>
            <a:r>
              <a:rPr lang="en-US" dirty="0"/>
              <a:t>Remove and return the last element from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deque</a:t>
            </a:r>
            <a:r>
              <a:rPr lang="en-US" dirty="0"/>
              <a:t> ADT </a:t>
            </a:r>
            <a:r>
              <a:rPr lang="en-US" b="1" dirty="0" err="1" smtClean="0"/>
              <a:t>accessors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D.first</a:t>
            </a:r>
            <a:r>
              <a:rPr lang="en-US" dirty="0"/>
              <a:t>()</a:t>
            </a:r>
            <a:r>
              <a:rPr lang="en-US" b="1" dirty="0"/>
              <a:t>: </a:t>
            </a:r>
            <a:r>
              <a:rPr lang="en-US" dirty="0"/>
              <a:t>Return (but do not remove) the first element of </a:t>
            </a:r>
            <a:r>
              <a:rPr lang="en-US" dirty="0" err="1"/>
              <a:t>deque</a:t>
            </a:r>
            <a:r>
              <a:rPr lang="en-US" dirty="0"/>
              <a:t> D;</a:t>
            </a:r>
          </a:p>
          <a:p>
            <a:pPr lvl="1"/>
            <a:r>
              <a:rPr lang="en-US" dirty="0" err="1" smtClean="0"/>
              <a:t>D.last</a:t>
            </a:r>
            <a:r>
              <a:rPr lang="en-US" dirty="0"/>
              <a:t>()</a:t>
            </a:r>
            <a:r>
              <a:rPr lang="en-US" b="1" dirty="0"/>
              <a:t>: </a:t>
            </a:r>
            <a:r>
              <a:rPr lang="en-US" dirty="0"/>
              <a:t>Return (but do not remove) the last element of </a:t>
            </a:r>
            <a:r>
              <a:rPr lang="en-US" dirty="0" err="1"/>
              <a:t>deque</a:t>
            </a:r>
            <a:r>
              <a:rPr lang="en-US" dirty="0"/>
              <a:t> D;</a:t>
            </a:r>
          </a:p>
          <a:p>
            <a:pPr lvl="1"/>
            <a:r>
              <a:rPr lang="en-US" dirty="0" smtClean="0"/>
              <a:t>D.is </a:t>
            </a:r>
            <a:r>
              <a:rPr lang="en-US" dirty="0"/>
              <a:t>empty( )</a:t>
            </a:r>
            <a:r>
              <a:rPr lang="en-US" b="1" dirty="0"/>
              <a:t>: </a:t>
            </a:r>
            <a:r>
              <a:rPr lang="en-US" dirty="0"/>
              <a:t>Return True if </a:t>
            </a:r>
            <a:r>
              <a:rPr lang="en-US" dirty="0" err="1"/>
              <a:t>deque</a:t>
            </a:r>
            <a:r>
              <a:rPr lang="en-US" dirty="0"/>
              <a:t> D does not contain any elements.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(D)</a:t>
            </a:r>
            <a:r>
              <a:rPr lang="en-US" b="1" dirty="0"/>
              <a:t>: </a:t>
            </a:r>
            <a:r>
              <a:rPr lang="en-US" dirty="0"/>
              <a:t>Return the number of elements in </a:t>
            </a:r>
            <a:r>
              <a:rPr lang="en-US" dirty="0" err="1"/>
              <a:t>deque</a:t>
            </a:r>
            <a:r>
              <a:rPr lang="en-US" dirty="0"/>
              <a:t> 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32534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64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Implementation of Double ended queue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with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8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endParaRPr lang="en-I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 smtClean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insert_first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IN" sz="1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insert at first</a:t>
            </a:r>
            <a:endParaRPr lang="en-I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[data,]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.queue.insert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insert_last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insert at last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[data,]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.queue.append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  <p:pic>
        <p:nvPicPr>
          <p:cNvPr id="2050" name="Picture 2" descr="initialize an array and pointers for deque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8680"/>
            <a:ext cx="3407718" cy="16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88498" y="3365024"/>
            <a:ext cx="45720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  <a:cs typeface="Arial" pitchFamily="34" charset="0"/>
              </a:rPr>
              <a:t>If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cs typeface="Arial" pitchFamily="34" charset="0"/>
              </a:rPr>
              <a:t>front &lt; 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  <a:cs typeface="Arial" pitchFamily="34" charset="0"/>
              </a:rPr>
              <a:t>, reinitialize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cs typeface="Arial" pitchFamily="34" charset="0"/>
              </a:rPr>
              <a:t>front = n-1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  <a:cs typeface="Arial" pitchFamily="34" charset="0"/>
              </a:rPr>
              <a:t> (last index)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3" name="Picture 5" descr="if front is less than 1 shift front to the 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33056"/>
            <a:ext cx="3356918" cy="12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heck the position of 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356918" cy="13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229600" cy="6408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remove at first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remove_first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"Invalid Operation"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x =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.queue.pop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remove at last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remove_last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"Invalid Operation"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x =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.queue.pop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  <p:pic>
        <p:nvPicPr>
          <p:cNvPr id="3074" name="Picture 2" descr="increase the index of 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06" y="170867"/>
            <a:ext cx="3941490" cy="17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crease the position of r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40" y="2564904"/>
            <a:ext cx="4399559" cy="20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.count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__name__ == 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'__main__'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DQ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    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contents: [ 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DQ.insert_first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contents: [5]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DQ.insert_last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contents: [5, 3]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DQ.insert_first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contents: [4,5, 3]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DQ.display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5016658"/>
            <a:ext cx="8280920" cy="110799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  <a:cs typeface="Arial" pitchFamily="34" charset="0"/>
              </a:rPr>
              <a:t>The time complexity of all the above operations is constant i.e.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Arial" pitchFamily="34" charset="0"/>
              </a:rPr>
              <a:t>O(1)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  <a:cs typeface="Arial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Deque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/>
              <a:t>two pointers </a:t>
            </a:r>
            <a:r>
              <a:rPr lang="en-US" sz="2400" b="1" dirty="0"/>
              <a:t>front</a:t>
            </a:r>
            <a:r>
              <a:rPr lang="en-US" sz="2400" dirty="0"/>
              <a:t> and </a:t>
            </a:r>
            <a:r>
              <a:rPr lang="en-US" sz="2400" b="1" dirty="0"/>
              <a:t>rear</a:t>
            </a:r>
            <a:r>
              <a:rPr lang="en-US" sz="2400" dirty="0" smtClean="0"/>
              <a:t> </a:t>
            </a:r>
            <a:r>
              <a:rPr lang="en-US" sz="2400" dirty="0"/>
              <a:t>are </a:t>
            </a:r>
            <a:r>
              <a:rPr lang="en-US" sz="2400" dirty="0" smtClean="0"/>
              <a:t>maintained </a:t>
            </a:r>
            <a:r>
              <a:rPr lang="en-US" sz="2400" dirty="0"/>
              <a:t>which point to either end of the </a:t>
            </a:r>
            <a:r>
              <a:rPr lang="en-US" sz="2400" dirty="0" err="1"/>
              <a:t>deque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 =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collections.deque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Mon"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"Tue"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"Wed</a:t>
            </a:r>
            <a:r>
              <a:rPr lang="en-US" sz="20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 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Create a 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(DQ)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DQ.append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"Thu</a:t>
            </a:r>
            <a:r>
              <a:rPr lang="en-US" sz="20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Append to the last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(DQ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DQ.appendleft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"Sun</a:t>
            </a:r>
            <a:r>
              <a:rPr lang="en-US" sz="20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append to the first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(DQ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DQ.pop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# Remove from the last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(DQ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DQ.popleft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Remove from the first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(DQ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DQ.reverse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Reverse the 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(DQ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355976" y="505944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US" sz="2000" dirty="0" err="1" smtClean="0">
                <a:solidFill>
                  <a:srgbClr val="FF0000"/>
                </a:solidFill>
              </a:rPr>
              <a:t>Deque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provides an </a:t>
            </a:r>
            <a:r>
              <a:rPr lang="en-US" sz="2000" b="1" dirty="0">
                <a:solidFill>
                  <a:srgbClr val="FF0000"/>
                </a:solidFill>
              </a:rPr>
              <a:t>O(1)</a:t>
            </a:r>
            <a:r>
              <a:rPr lang="en-US" sz="2000" dirty="0">
                <a:solidFill>
                  <a:srgbClr val="FF0000"/>
                </a:solidFill>
              </a:rPr>
              <a:t> time complexity</a:t>
            </a:r>
            <a:r>
              <a:rPr lang="en-US" sz="2000" dirty="0"/>
              <a:t> for append and pop operations as compared to list which provides </a:t>
            </a:r>
            <a:r>
              <a:rPr lang="en-US" sz="2000" dirty="0">
                <a:solidFill>
                  <a:srgbClr val="FF0000"/>
                </a:solidFill>
              </a:rPr>
              <a:t>O(n) time complexity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323528" y="571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Implementation of </a:t>
            </a:r>
            <a:r>
              <a:rPr lang="en-US" sz="2400" b="1" dirty="0" err="1"/>
              <a:t>Deque</a:t>
            </a:r>
            <a:r>
              <a:rPr lang="en-US" sz="2400" b="1" dirty="0"/>
              <a:t> (Doubly Ended Queue) using the </a:t>
            </a:r>
            <a:r>
              <a:rPr lang="en-US" sz="2400" b="1" dirty="0">
                <a:solidFill>
                  <a:srgbClr val="FF0000"/>
                </a:solidFill>
              </a:rPr>
              <a:t>collections module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5" y="1988840"/>
            <a:ext cx="4112703" cy="20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89248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Queue </a:t>
            </a:r>
            <a:endParaRPr lang="en-IN" sz="2400" b="1" dirty="0" smtClean="0"/>
          </a:p>
          <a:p>
            <a:r>
              <a:rPr lang="en-US" sz="2400" dirty="0" smtClean="0"/>
              <a:t>Queue </a:t>
            </a:r>
            <a:r>
              <a:rPr lang="en-US" sz="2400" dirty="0"/>
              <a:t>is a collection of objects that are inserted and removed according to </a:t>
            </a:r>
            <a:r>
              <a:rPr lang="en-US" sz="2400" dirty="0" smtClean="0"/>
              <a:t>the </a:t>
            </a:r>
            <a:r>
              <a:rPr lang="en-IN" sz="2400" b="1" i="1" dirty="0" smtClean="0"/>
              <a:t>first-in</a:t>
            </a:r>
            <a:r>
              <a:rPr lang="en-IN" sz="2400" b="1" i="1" dirty="0"/>
              <a:t>, first-out </a:t>
            </a:r>
            <a:r>
              <a:rPr lang="en-IN" sz="2400" dirty="0"/>
              <a:t>(</a:t>
            </a:r>
            <a:r>
              <a:rPr lang="en-IN" sz="2400" b="1" i="1" dirty="0"/>
              <a:t>FIFO</a:t>
            </a:r>
            <a:r>
              <a:rPr lang="en-IN" sz="2400" dirty="0"/>
              <a:t>) principle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Two methods or operations</a:t>
            </a:r>
            <a:endParaRPr lang="en-IN" sz="2400" b="1" dirty="0" smtClean="0"/>
          </a:p>
          <a:p>
            <a:r>
              <a:rPr lang="en-US" sz="2400" b="1" dirty="0" err="1"/>
              <a:t>Q.enqueue</a:t>
            </a:r>
            <a:r>
              <a:rPr lang="en-US" sz="2400" b="1" dirty="0"/>
              <a:t>(e): </a:t>
            </a:r>
            <a:r>
              <a:rPr lang="en-US" sz="2400" dirty="0"/>
              <a:t>Add element e to the back of queue Q.</a:t>
            </a:r>
          </a:p>
          <a:p>
            <a:r>
              <a:rPr lang="en-US" sz="2400" b="1" dirty="0" err="1"/>
              <a:t>Q.dequeue</a:t>
            </a:r>
            <a:r>
              <a:rPr lang="en-US" sz="2400" b="1" dirty="0"/>
              <a:t>( ): </a:t>
            </a:r>
            <a:r>
              <a:rPr lang="en-US" sz="2400" dirty="0"/>
              <a:t>Remove and return the first element from queue Q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 smtClean="0"/>
              <a:t>Accessor</a:t>
            </a:r>
            <a:r>
              <a:rPr lang="en-US" sz="2400" b="1" dirty="0" smtClean="0"/>
              <a:t> methods:</a:t>
            </a:r>
            <a:endParaRPr lang="en-US" sz="2400" b="1" dirty="0"/>
          </a:p>
          <a:p>
            <a:r>
              <a:rPr lang="en-US" sz="2400" b="1" dirty="0" err="1" smtClean="0"/>
              <a:t>Q.first</a:t>
            </a:r>
            <a:r>
              <a:rPr lang="en-US" sz="2400" b="1" dirty="0" smtClean="0"/>
              <a:t>(): </a:t>
            </a:r>
            <a:r>
              <a:rPr lang="en-US" sz="2400" dirty="0"/>
              <a:t>at the front of queue Q</a:t>
            </a:r>
            <a:r>
              <a:rPr lang="en-US" sz="2400" dirty="0" smtClean="0"/>
              <a:t>, </a:t>
            </a:r>
            <a:r>
              <a:rPr lang="en-IN" sz="2400" dirty="0" smtClean="0"/>
              <a:t>without </a:t>
            </a:r>
            <a:r>
              <a:rPr lang="en-IN" sz="2400" dirty="0"/>
              <a:t>removing it</a:t>
            </a:r>
            <a:r>
              <a:rPr lang="en-US" sz="2400" dirty="0" smtClean="0"/>
              <a:t>,</a:t>
            </a:r>
            <a:endParaRPr lang="en-US" sz="2400" dirty="0"/>
          </a:p>
          <a:p>
            <a:pPr algn="just"/>
            <a:r>
              <a:rPr lang="en-US" sz="2400" b="1" dirty="0" err="1" smtClean="0"/>
              <a:t>Q.is_empty</a:t>
            </a:r>
            <a:r>
              <a:rPr lang="en-US" sz="2400" b="1" dirty="0"/>
              <a:t>( ): </a:t>
            </a:r>
            <a:r>
              <a:rPr lang="en-US" sz="2400" dirty="0"/>
              <a:t>Return True if </a:t>
            </a:r>
            <a:r>
              <a:rPr lang="en-US" sz="2400" dirty="0" smtClean="0"/>
              <a:t>Queue </a:t>
            </a:r>
            <a:r>
              <a:rPr lang="en-US" sz="2400" dirty="0"/>
              <a:t>does not contain any elements.</a:t>
            </a:r>
          </a:p>
          <a:p>
            <a:pPr algn="just"/>
            <a:r>
              <a:rPr lang="en-US" sz="2400" b="1" dirty="0" err="1" smtClean="0"/>
              <a:t>len</a:t>
            </a:r>
            <a:r>
              <a:rPr lang="en-US" sz="2400" b="1" dirty="0" smtClean="0"/>
              <a:t>(Q): </a:t>
            </a:r>
            <a:r>
              <a:rPr lang="en-US" sz="2400" dirty="0"/>
              <a:t>Return the number of elements in Queue S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D231-1CB8-423C-A21B-AC5148F835D3}" type="datetime1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41" y="5085184"/>
            <a:ext cx="5133975" cy="166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6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8640"/>
            <a:ext cx="8363272" cy="3672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Deque</a:t>
            </a:r>
            <a:r>
              <a:rPr lang="en-US" b="1" dirty="0" smtClean="0"/>
              <a:t> with a </a:t>
            </a:r>
            <a:r>
              <a:rPr lang="en-US" b="1" dirty="0"/>
              <a:t>circular </a:t>
            </a:r>
            <a:r>
              <a:rPr lang="en-US" b="1" dirty="0" smtClean="0"/>
              <a:t>array</a:t>
            </a:r>
          </a:p>
          <a:p>
            <a:pPr marL="0" indent="0" algn="just">
              <a:buNone/>
            </a:pPr>
            <a:r>
              <a:rPr lang="en-US" dirty="0" smtClean="0"/>
              <a:t>Collection of object that can insert and delete at both front and last position  in a circular array. </a:t>
            </a:r>
          </a:p>
          <a:p>
            <a:pPr marL="0" indent="0" algn="just"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441347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de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81" y="3645024"/>
            <a:ext cx="445623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 descr="Implementation of Deque using circular arr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577215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57214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MAX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size;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Checks whether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is full or not.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.size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Checks whether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is empty or not.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73" y="404664"/>
            <a:ext cx="325431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2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363272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Inserts an element at front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</a:t>
            </a:r>
            <a:endParaRPr lang="en-I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front is at first position of queue</a:t>
            </a:r>
            <a:endParaRPr lang="en-I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.size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 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decrement front end by '1'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insert current element into </a:t>
            </a:r>
            <a:r>
              <a:rPr lang="en-IN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key 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45" y="787917"/>
            <a:ext cx="453650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2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04800"/>
            <a:ext cx="8640960" cy="62925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function to inset element at rear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of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If queue is initially empty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rear is at last position of queue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.size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increment rear end by '1'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.rear+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insert current element into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key 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24" y="764704"/>
            <a:ext cx="50196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6" y="332656"/>
            <a:ext cx="8733656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Deletes element at front end of </a:t>
            </a:r>
            <a:r>
              <a:rPr lang="en-IN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deletefront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</a:t>
            </a:r>
            <a:r>
              <a:rPr lang="en-IN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has only one element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back to initial position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.size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IN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increment front by '1' to remove </a:t>
            </a:r>
            <a:r>
              <a:rPr lang="en-IN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current front</a:t>
            </a:r>
            <a:r>
              <a:rPr lang="en-IN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value from </a:t>
            </a:r>
            <a:r>
              <a:rPr lang="en-IN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.front+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36711"/>
            <a:ext cx="494811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0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6297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Delete element at rear end of </a:t>
            </a:r>
            <a:r>
              <a:rPr lang="en-IN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deleterear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has only one element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.front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.size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.rear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Driver program to test above function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dq.insertrear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dq.arr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4744"/>
            <a:ext cx="494811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59789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Circular queue with array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Algorithm for Circular Queue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Initialize 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the queue, with size of the queue defined (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max_size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), and 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pointers.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 the number of elements is equal to </a:t>
            </a:r>
            <a:r>
              <a:rPr lang="en-US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- 1: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 then return </a:t>
            </a: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Queue is full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Queue[last]=new element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         last=(last+1) % 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max_size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 the number of elements in the queue is zero: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 then return </a:t>
            </a: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Queue is empty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Queue.pop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         first= (first+1) % 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max_size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Size():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If, 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last &gt;= first,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last- first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But if, first &gt; last,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size = 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- (head - tail)</a:t>
            </a:r>
            <a:endParaRPr lang="en-US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5508104" y="3467155"/>
            <a:ext cx="3377053" cy="2506492"/>
            <a:chOff x="3203848" y="4158345"/>
            <a:chExt cx="3377053" cy="250649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165211"/>
              <a:ext cx="2854251" cy="2485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986443" y="4158345"/>
              <a:ext cx="594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First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48" y="6295505"/>
              <a:ext cx="565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Last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04664"/>
            <a:ext cx="4414267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04664"/>
            <a:ext cx="3809230" cy="576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0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CircularQueue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constructor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initializing the class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.max_size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size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initializing queue with none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.CQ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condition if queue is full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.findsize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==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.max_size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 Queue is Full\n"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next position of rear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.CQ.append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%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.max_size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6669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.findsize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condition for empty queue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print 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"Queue is Empty\n"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element =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.CQ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.CQ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%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.max_size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element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.CQ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findsize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&gt;=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size=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.last-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size=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.max_size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.first-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.last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Driver Code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CircularQueue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ob.enqueue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ob.enqueue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</a:t>
            </a:r>
            <a:r>
              <a:rPr lang="en-US" dirty="0" smtClean="0"/>
              <a:t>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1039998"/>
            <a:ext cx="8406134" cy="35411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 Networks: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   a) </a:t>
            </a:r>
            <a:r>
              <a:rPr lang="en-US" dirty="0"/>
              <a:t>Queues in routers/ switches </a:t>
            </a:r>
            <a:br>
              <a:rPr lang="en-US" dirty="0"/>
            </a:br>
            <a:r>
              <a:rPr lang="en-US" dirty="0"/>
              <a:t>       </a:t>
            </a:r>
            <a:r>
              <a:rPr lang="en-US" b="1" dirty="0"/>
              <a:t>b) </a:t>
            </a:r>
            <a:r>
              <a:rPr lang="en-US" dirty="0"/>
              <a:t>Mail Queue </a:t>
            </a:r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Spooling in </a:t>
            </a:r>
            <a:r>
              <a:rPr lang="en-IN" dirty="0" smtClean="0"/>
              <a:t>printers</a:t>
            </a:r>
          </a:p>
          <a:p>
            <a:endParaRPr lang="en-IN" dirty="0" smtClean="0"/>
          </a:p>
          <a:p>
            <a:r>
              <a:rPr lang="en-US" dirty="0"/>
              <a:t>When a resource is shared among multiple consumers. Examples include CPU scheduling, Disk </a:t>
            </a:r>
            <a:r>
              <a:rPr lang="en-US" dirty="0" smtClean="0"/>
              <a:t>Scheduling.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song at the end or to play from the front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0728"/>
            <a:ext cx="3032770" cy="188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4539083" cy="228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4104455" cy="229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0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424936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Implementation of circular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Queue using linked list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CircularQueue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"""Queue implementation using circularly linked list for storage."""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nested _Node class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_Node: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"""Lightweight, </a:t>
            </a:r>
            <a:r>
              <a:rPr lang="en-IN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nonpublic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class for storing a singly linked node."""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__slots__ = 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'_element'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'_next'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streamline memory usage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._element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element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._next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next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"""Create an empty queue."""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will represent tail of queue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number of queue elements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2008"/>
            <a:ext cx="8229600" cy="666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(but do not remove) the element at the front of the queue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0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'Queue is empty'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head =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head._element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"""Remove and return the first element of the queue (i.e., FIFO).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'Queue is empty'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oldhead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              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removing only element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queue becomes empty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oldhead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._next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bypass the old head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oldhead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._element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"""Add an element to the back of queue."""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newest =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._Node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(e,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node will be new tail node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newest._next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initialize circularly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newest._next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new node points to head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           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old tail points to new node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                   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new node becomes the tail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"""Rotate front element to the back of the queue."""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._tail._next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old head becomes new tail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 queue can be sorted into another queue using a stack</a:t>
            </a:r>
          </a:p>
          <a:p>
            <a:r>
              <a:rPr lang="en-US" dirty="0"/>
              <a:t>Reversing a Queue using another Queue</a:t>
            </a:r>
          </a:p>
          <a:p>
            <a:r>
              <a:rPr lang="en-US" dirty="0"/>
              <a:t>Reversing the first K elements of a Queue</a:t>
            </a:r>
          </a:p>
          <a:p>
            <a:r>
              <a:rPr lang="en-IN" dirty="0"/>
              <a:t>Reversing a Queue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9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www.programiz.com/dsa/circular-queue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60923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0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Array-Based Queue Implementation</a:t>
            </a:r>
          </a:p>
          <a:p>
            <a:pPr lvl="1" algn="just"/>
            <a:r>
              <a:rPr lang="en-US" dirty="0" err="1"/>
              <a:t>enqueue</a:t>
            </a:r>
            <a:r>
              <a:rPr lang="en-US" dirty="0"/>
              <a:t> element e by calling append(e) </a:t>
            </a:r>
            <a:r>
              <a:rPr lang="en-US" dirty="0" smtClean="0"/>
              <a:t>to add </a:t>
            </a:r>
            <a:r>
              <a:rPr lang="en-US" dirty="0"/>
              <a:t>it to the end of the list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err="1"/>
              <a:t>dequeuing</a:t>
            </a:r>
            <a:r>
              <a:rPr lang="en-US" dirty="0"/>
              <a:t> </a:t>
            </a:r>
            <a:r>
              <a:rPr lang="en-US" dirty="0" smtClean="0"/>
              <a:t>remove </a:t>
            </a:r>
            <a:r>
              <a:rPr lang="en-US" dirty="0"/>
              <a:t>the first element from the </a:t>
            </a:r>
            <a:r>
              <a:rPr lang="en-US" dirty="0" smtClean="0"/>
              <a:t>list.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Analyzing </a:t>
            </a:r>
            <a:r>
              <a:rPr lang="en-US" dirty="0" smtClean="0"/>
              <a:t>the </a:t>
            </a:r>
            <a:r>
              <a:rPr lang="en-US" dirty="0"/>
              <a:t>Array-Based </a:t>
            </a:r>
            <a:r>
              <a:rPr lang="en-US" dirty="0" smtClean="0"/>
              <a:t>Queue Implementation</a:t>
            </a:r>
          </a:p>
          <a:p>
            <a:pPr lvl="2" algn="just"/>
            <a:r>
              <a:rPr lang="en-US" dirty="0" smtClean="0"/>
              <a:t>Maintain an </a:t>
            </a:r>
            <a:r>
              <a:rPr lang="en-US" dirty="0"/>
              <a:t>explicit variable f to store the index of the element that is currently at </a:t>
            </a:r>
            <a:r>
              <a:rPr lang="en-US" dirty="0" smtClean="0"/>
              <a:t>the front </a:t>
            </a:r>
            <a:r>
              <a:rPr lang="en-US" dirty="0"/>
              <a:t>of the queue. Such an algorithm for </a:t>
            </a:r>
            <a:r>
              <a:rPr lang="en-US" dirty="0" err="1"/>
              <a:t>dequeue</a:t>
            </a:r>
            <a:r>
              <a:rPr lang="en-US" dirty="0"/>
              <a:t> would run in O(1) time.</a:t>
            </a:r>
          </a:p>
          <a:p>
            <a:pPr lvl="2" algn="just"/>
            <a:r>
              <a:rPr lang="en-US" dirty="0" smtClean="0"/>
              <a:t>otherwise </a:t>
            </a:r>
            <a:r>
              <a:rPr lang="en-IN" dirty="0"/>
              <a:t>worst-case </a:t>
            </a:r>
            <a:r>
              <a:rPr lang="en-IN" dirty="0" err="1"/>
              <a:t>behavior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 time is needed.</a:t>
            </a:r>
          </a:p>
          <a:p>
            <a:pPr lvl="2" algn="just"/>
            <a:r>
              <a:rPr lang="en-US" dirty="0"/>
              <a:t>if we repeatedly </a:t>
            </a:r>
            <a:r>
              <a:rPr lang="en-US" dirty="0" err="1"/>
              <a:t>enqueue</a:t>
            </a:r>
            <a:r>
              <a:rPr lang="en-US" dirty="0"/>
              <a:t> a new element and then </a:t>
            </a:r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 smtClean="0"/>
              <a:t>another. </a:t>
            </a:r>
            <a:r>
              <a:rPr lang="en-US" dirty="0"/>
              <a:t>Over time, the size of the underlying list would grow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O(m</a:t>
            </a:r>
            <a:r>
              <a:rPr lang="en-US" dirty="0">
                <a:solidFill>
                  <a:srgbClr val="FF0000"/>
                </a:solidFill>
              </a:rPr>
              <a:t>) where m is the total number of </a:t>
            </a:r>
            <a:r>
              <a:rPr lang="en-US" dirty="0" err="1">
                <a:solidFill>
                  <a:srgbClr val="FF0000"/>
                </a:solidFill>
              </a:rPr>
              <a:t>enqueue</a:t>
            </a:r>
            <a:r>
              <a:rPr lang="en-US" dirty="0">
                <a:solidFill>
                  <a:srgbClr val="FF0000"/>
                </a:solidFill>
              </a:rPr>
              <a:t> operations</a:t>
            </a:r>
          </a:p>
          <a:p>
            <a:pPr lvl="1"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08" y="1988840"/>
            <a:ext cx="5534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568952" cy="61926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Queue implementation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a Python list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or Array based Queue Implementation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DEFAULT_CAPACITY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#capacity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for all new queues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"""Create an empty queue."""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ArrayQueue.DEFAULT_CAPACITY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the number of elements in the queue."""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True if the queue is empty."""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Return (but do not remove) the element at the front of the queue.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 Raise Empty exception if the queue is empty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 """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'Queue is empty'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"""Remove and return the first element of the queue (i.e., FIFO).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 Raise Empty exception if the queue is empty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 """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.is_empty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'Queue is empty'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answer =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help garbage collection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(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%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answer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712968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"""Add an element to the back of queue."""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._resize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double the array size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avail = (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%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[avail] = 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_resize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cap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    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we assume cap &gt;= </a:t>
            </a:r>
            <a:r>
              <a:rPr lang="en-US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(self)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"""Resize to a new list of capacity &gt;= 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(self)."""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old = </a:t>
            </a:r>
            <a:r>
              <a:rPr lang="en-US" dirty="0" err="1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keep track of existing list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cap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allocate list with new capacity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walk =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  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only consider existing elements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 = old[walk]   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intentionally shift indices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walk = (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walk) %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(old) 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use old size as modulus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._front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front has been realigned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165"/>
            <a:ext cx="4824536" cy="179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9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__name__ == 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'__main__'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Q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       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 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Q.enqueue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[5]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Q.enqueue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[5, 3]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(Q))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[5, 3];    outputs 2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Q.dequeue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contents: [5];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3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Q.is_empty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  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[5];  outputs False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Q.dequeue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   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 ];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5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Q.is_empty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   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contents: [ ]; 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True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4210631"/>
            <a:ext cx="362727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50131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The </a:t>
            </a:r>
            <a:r>
              <a:rPr lang="en-IN" sz="2400" dirty="0" smtClean="0"/>
              <a:t>space </a:t>
            </a:r>
            <a:r>
              <a:rPr lang="en-US" sz="2400" dirty="0" smtClean="0"/>
              <a:t>usage </a:t>
            </a:r>
            <a:r>
              <a:rPr lang="en-US" sz="2400" dirty="0"/>
              <a:t>is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), where </a:t>
            </a:r>
            <a:r>
              <a:rPr lang="en-US" sz="2400" i="1" dirty="0"/>
              <a:t>n </a:t>
            </a:r>
            <a:r>
              <a:rPr lang="en-US" sz="2400" dirty="0"/>
              <a:t>is the current number of elements in the queue.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5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1021</Words>
  <Application>Microsoft Office PowerPoint</Application>
  <PresentationFormat>On-screen Show (4:3)</PresentationFormat>
  <Paragraphs>535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DEPARTMENT OF ARTIFICIAL INTELLIGENCE AND DATA SCIENCE</vt:lpstr>
      <vt:lpstr>PowerPoint Presentation</vt:lpstr>
      <vt:lpstr>Applications of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assignment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130</cp:revision>
  <dcterms:created xsi:type="dcterms:W3CDTF">2022-03-29T09:23:18Z</dcterms:created>
  <dcterms:modified xsi:type="dcterms:W3CDTF">2022-05-07T11:29:42Z</dcterms:modified>
</cp:coreProperties>
</file>