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33" r:id="rId3"/>
    <p:sldId id="334" r:id="rId4"/>
    <p:sldId id="335" r:id="rId5"/>
    <p:sldId id="337" r:id="rId6"/>
    <p:sldId id="338" r:id="rId7"/>
    <p:sldId id="339" r:id="rId8"/>
    <p:sldId id="345" r:id="rId9"/>
    <p:sldId id="341" r:id="rId10"/>
    <p:sldId id="342" r:id="rId11"/>
    <p:sldId id="343" r:id="rId12"/>
    <p:sldId id="346" r:id="rId13"/>
    <p:sldId id="332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8" r:id="rId25"/>
    <p:sldId id="360" r:id="rId26"/>
    <p:sldId id="359" r:id="rId27"/>
    <p:sldId id="366" r:id="rId28"/>
    <p:sldId id="361" r:id="rId29"/>
    <p:sldId id="362" r:id="rId30"/>
    <p:sldId id="365" r:id="rId31"/>
    <p:sldId id="367" r:id="rId32"/>
    <p:sldId id="368" r:id="rId33"/>
    <p:sldId id="369" r:id="rId34"/>
    <p:sldId id="370" r:id="rId35"/>
    <p:sldId id="372" r:id="rId36"/>
    <p:sldId id="373" r:id="rId37"/>
    <p:sldId id="371" r:id="rId38"/>
    <p:sldId id="374" r:id="rId39"/>
    <p:sldId id="375" r:id="rId40"/>
    <p:sldId id="37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79" r:id="rId49"/>
    <p:sldId id="380" r:id="rId50"/>
    <p:sldId id="377" r:id="rId51"/>
    <p:sldId id="394" r:id="rId52"/>
    <p:sldId id="378" r:id="rId53"/>
    <p:sldId id="382" r:id="rId54"/>
    <p:sldId id="381" r:id="rId55"/>
    <p:sldId id="383" r:id="rId56"/>
    <p:sldId id="384" r:id="rId57"/>
    <p:sldId id="385" r:id="rId58"/>
    <p:sldId id="386" r:id="rId59"/>
    <p:sldId id="26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rogramiz.com/dsa/sorting-algorith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divide-and-conquer" TargetMode="External"/><Relationship Id="rId2" Type="http://schemas.openxmlformats.org/officeDocument/2006/relationships/hyperlink" Target="https://www.programiz.com/dsa/sorting-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circular-queue" TargetMode="External"/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  <p:pic>
        <p:nvPicPr>
          <p:cNvPr id="5122" name="Picture 2" descr="Selection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4909"/>
            <a:ext cx="4351412" cy="49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lection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6"/>
            <a:ext cx="44082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2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Python program for implementation of Selection  Sort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 = [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Find the minimum element in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remaining unsorted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array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min_idx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j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(i+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A[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min_idx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&gt; A[j]: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min_idx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Swap the found minimum element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with the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first element   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A[i], A[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min_idx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A[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min_idx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 A[i]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Driver code to test above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"Sorted array"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%A[i]),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8772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Time Complexities: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Worst Case Complexity: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If we want to sort in ascending order and the array is in descending order then, the worst case occurs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Best Case Complexity: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It occurs when the array is already sorted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Average Case Complexity: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It occurs when the elements of the array are in jumbled order (neither ascending nor descending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2 loops so the complexity is 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n*n =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Space Complexity: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Space complexity is 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O(1)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extra variable temp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used.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Python program to Sort a List of Tuples in Increasing Order by the Last Element in Each Tuple</a:t>
            </a:r>
          </a:p>
          <a:p>
            <a:r>
              <a:rPr lang="en-US" b="1" dirty="0"/>
              <a:t>Python Program For Recursive Selection Sort For Singly Linked List – Swapping Node Links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Insertion sort is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a sorting algorithm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that places an unsorted element at its suitable place in each iteration.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Insertion sort works similarly as we sort cards in our hand in a card game.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  <p:pic>
        <p:nvPicPr>
          <p:cNvPr id="6146" name="Picture 2" descr="Insertion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71818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  <p:pic>
        <p:nvPicPr>
          <p:cNvPr id="7170" name="Picture 2" descr="Insertion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4446442" cy="50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sertion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49" y="476672"/>
            <a:ext cx="4703118" cy="51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  <p:pic>
        <p:nvPicPr>
          <p:cNvPr id="8194" name="Picture 2" descr="Insertion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" y="476672"/>
            <a:ext cx="4585215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nsertion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8680"/>
            <a:ext cx="4259733" cy="54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496944" cy="64807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Python program for implementation of Insertion Sort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)):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Traverse through 1 to 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key =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Move elements of 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[0..i-1], that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are greater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than key, to one position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ahead of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their current position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j = i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j &gt;=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key &lt;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 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[j+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j -=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[j+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 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"Sorted array is:"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print 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%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77725"/>
              </p:ext>
            </p:extLst>
          </p:nvPr>
        </p:nvGraphicFramePr>
        <p:xfrm>
          <a:off x="683568" y="836712"/>
          <a:ext cx="6934200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67100"/>
                <a:gridCol w="34671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effectLst/>
                        </a:rPr>
                        <a:t>Time Complexity</a:t>
                      </a:r>
                      <a:endParaRPr lang="en-IN" b="1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Best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Worst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O(n</a:t>
                      </a:r>
                      <a:r>
                        <a:rPr lang="en-IN" baseline="30000">
                          <a:effectLst/>
                        </a:rPr>
                        <a:t>2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Average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O(n</a:t>
                      </a:r>
                      <a:r>
                        <a:rPr lang="en-IN" baseline="30000">
                          <a:effectLst/>
                        </a:rPr>
                        <a:t>2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Space Complexity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O(1)</a:t>
                      </a:r>
                    </a:p>
                  </a:txBody>
                  <a:tcPr marL="228600" marR="228600" marT="114300" marB="1143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6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Merge Sort is one of the most popular </a:t>
            </a:r>
            <a:r>
              <a:rPr lang="en-US" dirty="0">
                <a:hlinkClick r:id="rId2"/>
              </a:rPr>
              <a:t>sorting algorithms</a:t>
            </a:r>
            <a:r>
              <a:rPr lang="en-US" dirty="0"/>
              <a:t> that is based on the principle of </a:t>
            </a:r>
            <a:r>
              <a:rPr lang="en-US" dirty="0">
                <a:hlinkClick r:id="rId3"/>
              </a:rPr>
              <a:t>Divide and Conquer Algorithm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/>
              <a:t>Divide: </a:t>
            </a:r>
            <a:r>
              <a:rPr lang="en-US" dirty="0"/>
              <a:t>divide the input data into two or </a:t>
            </a:r>
            <a:r>
              <a:rPr lang="en-IN" dirty="0"/>
              <a:t>more disjoint </a:t>
            </a:r>
            <a:r>
              <a:rPr lang="en-IN" dirty="0" smtClean="0"/>
              <a:t>subsets. 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subset size </a:t>
            </a:r>
            <a:r>
              <a:rPr lang="en-US" dirty="0"/>
              <a:t>is smaller than a certain threshold (say, one or </a:t>
            </a:r>
            <a:r>
              <a:rPr lang="en-US" dirty="0" smtClean="0"/>
              <a:t>two elements</a:t>
            </a:r>
            <a:r>
              <a:rPr lang="en-US" dirty="0"/>
              <a:t>), solve the subset directly using a straightforward method </a:t>
            </a:r>
            <a:r>
              <a:rPr lang="en-US" dirty="0" smtClean="0"/>
              <a:t>and return </a:t>
            </a:r>
            <a:r>
              <a:rPr lang="en-US" dirty="0"/>
              <a:t>the solution so obtained.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US" b="1" i="1" dirty="0" smtClean="0"/>
              <a:t>Conquer</a:t>
            </a:r>
            <a:r>
              <a:rPr lang="en-US" b="1" i="1" dirty="0"/>
              <a:t>: </a:t>
            </a:r>
            <a:r>
              <a:rPr lang="en-US" dirty="0"/>
              <a:t>Recursively solve the </a:t>
            </a:r>
            <a:r>
              <a:rPr lang="en-US" dirty="0" err="1" smtClean="0"/>
              <a:t>subproblems</a:t>
            </a:r>
            <a:r>
              <a:rPr lang="en-US" dirty="0" smtClean="0"/>
              <a:t> or subsets </a:t>
            </a:r>
            <a:r>
              <a:rPr lang="en-US" dirty="0"/>
              <a:t>associated with the subsets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 smtClean="0"/>
              <a:t>Combine</a:t>
            </a:r>
            <a:r>
              <a:rPr lang="en-US" b="1" i="1" dirty="0"/>
              <a:t>: </a:t>
            </a:r>
            <a:r>
              <a:rPr lang="en-US" dirty="0"/>
              <a:t>Take the solutions to the </a:t>
            </a:r>
            <a:r>
              <a:rPr lang="en-US" dirty="0" err="1"/>
              <a:t>subproblems</a:t>
            </a:r>
            <a:r>
              <a:rPr lang="en-US" dirty="0"/>
              <a:t> and merge them into a </a:t>
            </a:r>
            <a:r>
              <a:rPr lang="en-US" dirty="0" smtClean="0"/>
              <a:t>solution </a:t>
            </a:r>
            <a:r>
              <a:rPr lang="en-IN" dirty="0" smtClean="0"/>
              <a:t>to </a:t>
            </a:r>
            <a:r>
              <a:rPr lang="en-IN" dirty="0"/>
              <a:t>the original problem</a:t>
            </a:r>
            <a:r>
              <a:rPr lang="en-IN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048672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Bubble sort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compares two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adjacent elements and swaps them until they are not in the intended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order.</a:t>
            </a: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2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first index, compare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and the second elements.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the first element is greater than the second element, they are swapped.</a:t>
            </a:r>
          </a:p>
          <a:p>
            <a:pPr lvl="3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Now, compare the second and the third elements. Swap them if they are not in order.</a:t>
            </a:r>
          </a:p>
          <a:p>
            <a:pPr lvl="3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above process goes on until the last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lvl="2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Remaining iteration</a:t>
            </a:r>
          </a:p>
          <a:p>
            <a:pPr lvl="3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same process goes on for the remaining iterations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After each iteration, the largest element among the unsorted elements is placed at the end.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6048672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7504" y="3381198"/>
            <a:ext cx="5904656" cy="3168352"/>
            <a:chOff x="323528" y="332656"/>
            <a:chExt cx="8400285" cy="496855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32656"/>
              <a:ext cx="8400285" cy="496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23528" y="357301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483768" y="3573016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3528" y="234888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8316416" y="3573016"/>
              <a:ext cx="40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316416" y="2348880"/>
              <a:ext cx="40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23528" y="105273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7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" y="44624"/>
            <a:ext cx="885381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" y="3429000"/>
            <a:ext cx="9067394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0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9" y="188640"/>
            <a:ext cx="8963347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0" y="3501008"/>
            <a:ext cx="8759578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796089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" y="3429000"/>
            <a:ext cx="8846726" cy="29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8887718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" y="3433754"/>
            <a:ext cx="882047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5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merge_sort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#Sort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the elements of Python list S using the merge-sort 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n =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n &lt;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list is already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sorted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divide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mid = n //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S1 = S[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:mid]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copy of first half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S2 = S[mid:n]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copy of second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half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conquer (with recursion)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(S1)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sort copy of first half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(S2)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sort copy of second half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merge results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merge(S1, S2, S)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merge sorted halves back into 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1"/>
            <a:ext cx="871296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#Merge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two sorted Python lists S1 and S2 into properly sized list 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i = j =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+ j &lt;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j ==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(S2)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(i &lt;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(S1)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S1[i] &lt; S2[j]):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S[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S1[i]  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copy 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element of S1 as next item of 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i +=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S[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S2[j]  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copy </a:t>
            </a:r>
            <a:r>
              <a:rPr lang="en-US" sz="2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element of S2 as next item of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j += </a:t>
            </a:r>
            <a:r>
              <a:rPr lang="en-US" sz="20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933056"/>
            <a:ext cx="754199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7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" y="22651"/>
            <a:ext cx="8639175" cy="549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81128"/>
            <a:ext cx="5904656" cy="209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9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93610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Algorithm merge-sort sorts a sequence </a:t>
            </a:r>
            <a:r>
              <a:rPr lang="en-US" sz="2000" i="1" dirty="0"/>
              <a:t>S </a:t>
            </a:r>
            <a:r>
              <a:rPr lang="en-US" sz="2000" dirty="0"/>
              <a:t>of size </a:t>
            </a:r>
            <a:r>
              <a:rPr lang="en-US" sz="2000" i="1" dirty="0"/>
              <a:t>n </a:t>
            </a:r>
            <a:r>
              <a:rPr lang="en-US" sz="2000" dirty="0"/>
              <a:t>in </a:t>
            </a:r>
            <a:r>
              <a:rPr lang="en-US" sz="2000" i="1" dirty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 err="1">
                <a:solidFill>
                  <a:srgbClr val="FF0000"/>
                </a:solidFill>
              </a:rPr>
              <a:t>n</a:t>
            </a:r>
            <a:r>
              <a:rPr lang="en-US" sz="2000" dirty="0" err="1">
                <a:solidFill>
                  <a:srgbClr val="FF0000"/>
                </a:solidFill>
              </a:rPr>
              <a:t>log</a:t>
            </a:r>
            <a:r>
              <a:rPr lang="en-US" sz="2000" i="1" dirty="0" err="1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 time</a:t>
            </a:r>
            <a:r>
              <a:rPr lang="en-US" sz="2000" dirty="0"/>
              <a:t>, assuming two elements of </a:t>
            </a:r>
            <a:r>
              <a:rPr lang="en-US" sz="2000" i="1" dirty="0"/>
              <a:t>S </a:t>
            </a:r>
            <a:r>
              <a:rPr lang="en-US" sz="2000" dirty="0"/>
              <a:t>can be compared in </a:t>
            </a:r>
            <a:r>
              <a:rPr lang="en-US" sz="2000" i="1" dirty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) time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551835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of Merge-Sort </a:t>
            </a:r>
            <a:r>
              <a:rPr lang="en-IN" dirty="0"/>
              <a:t>and Recurrence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16995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9"/>
            <a:ext cx="8229600" cy="5220580"/>
          </a:xfrm>
        </p:spPr>
        <p:txBody>
          <a:bodyPr>
            <a:normAutofit/>
          </a:bodyPr>
          <a:lstStyle/>
          <a:p>
            <a:r>
              <a:rPr lang="en-US" sz="2800" dirty="0"/>
              <a:t>Let the function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denote the worst-case running time of merge-sort on </a:t>
            </a:r>
            <a:r>
              <a:rPr lang="en-US" sz="2800" dirty="0" smtClean="0"/>
              <a:t>an input </a:t>
            </a:r>
            <a:r>
              <a:rPr lang="en-US" sz="2800" dirty="0"/>
              <a:t>sequence of size </a:t>
            </a:r>
            <a:r>
              <a:rPr lang="en-US" sz="2800" i="1" dirty="0"/>
              <a:t>n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 smtClean="0"/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obtain a closed-form solution by applying the definition of a recurrence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equation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Since </a:t>
            </a:r>
            <a:r>
              <a:rPr lang="en-US" sz="2800" dirty="0"/>
              <a:t>merge-sort is recursive, we can characterize </a:t>
            </a:r>
            <a:r>
              <a:rPr lang="en-US" sz="2800" dirty="0" smtClean="0"/>
              <a:t>function 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/>
              <a:t>) by means of an equation where the function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recursively </a:t>
            </a:r>
            <a:r>
              <a:rPr lang="en-US" sz="2800" dirty="0" smtClean="0"/>
              <a:t>expressed </a:t>
            </a:r>
            <a:r>
              <a:rPr lang="en-IN" sz="2800" dirty="0" smtClean="0"/>
              <a:t>in </a:t>
            </a:r>
            <a:r>
              <a:rPr lang="en-IN" sz="2800" dirty="0"/>
              <a:t>terms of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4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355282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ontinue the swapping and put the largest element among the unsorted list at the 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0648"/>
            <a:ext cx="41052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35292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5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-273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Sorting Linked </a:t>
            </a:r>
            <a:r>
              <a:rPr lang="en-IN" dirty="0" smtClean="0"/>
              <a:t>Lists using merge sort </a:t>
            </a:r>
          </a:p>
          <a:p>
            <a:r>
              <a:rPr lang="en-US" dirty="0"/>
              <a:t>Merge two sorted queue instances S1 and S2 into empty queue 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70156"/>
            <a:ext cx="8521400" cy="477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0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32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8" y="260648"/>
            <a:ext cx="882756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2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merge_sort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"""Sort the elements of queue S using the merge-sort algorithm."""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n =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n &lt;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list is already sorted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divide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S1 =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LinkedQueue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or any other queue implementation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S2 =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LinkedQueue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(S1) &lt; n //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move the first n//2 elements to S1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S1.enqueue(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S.dequeue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S.is_empty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move the rest to S2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S2.enqueue(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S.dequeue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conquer (with recursion)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(S1)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sort first half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(S2)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sort second half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merge results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merge(S1, S2, S)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merge sorted halves back into 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#merge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two sorted queue instances S1 and S2 into empty queue 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S1.is_empty()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S2.is_empty():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S1.first() &lt; S2.first():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S.enqueue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(S1.dequeue())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S.enqueue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(S2.dequeue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S1.is_empty():  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move remaining elements of S1 to 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S.enqueue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(S1.dequeue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S2.is_empty(): 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move remaining elements of S2 to 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S.enqueue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(S2.dequeue())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34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43734"/>
            <a:ext cx="4044450" cy="211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1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4624"/>
            <a:ext cx="8568952" cy="648072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implementation of the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nonrecursive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merge-sort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Merge two sorted </a:t>
            </a:r>
            <a:r>
              <a:rPr lang="en-US" sz="18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sublists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`A[</a:t>
            </a:r>
            <a:r>
              <a:rPr lang="en-US" sz="18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frm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…mid]` and `A[mid+1…to]`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frm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k = 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frm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i = 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frm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j = mid + </a:t>
            </a:r>
            <a:r>
              <a:rPr lang="en-US" sz="18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&lt;= mid 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j &lt;= to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loop till no elements are left in the left and right runs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A[i] &lt; A[j]: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temp[k] = A[i]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i = i + </a:t>
            </a:r>
            <a:r>
              <a:rPr lang="en-US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temp[k] = A[j]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j = j + </a:t>
            </a:r>
            <a:r>
              <a:rPr lang="en-US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k = k + </a:t>
            </a:r>
            <a:r>
              <a:rPr lang="en-US" sz="18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&lt; </a:t>
            </a:r>
            <a:r>
              <a:rPr lang="en-US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 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&lt;= mid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copy remaining elements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temp[k] = A[i]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k = k + </a:t>
            </a:r>
            <a:r>
              <a:rPr lang="en-US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i = i + </a:t>
            </a:r>
            <a:r>
              <a:rPr lang="en-US" sz="18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frm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to + </a:t>
            </a:r>
            <a:r>
              <a:rPr lang="en-US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copy back to the original list to reflect sorted order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A[i] = temp[i]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60873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Iteratively sort </a:t>
            </a:r>
            <a:r>
              <a:rPr lang="en-US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`A[low…high]` using a temporary list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low 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high =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 - </a:t>
            </a:r>
            <a:r>
              <a:rPr lang="en-US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temp =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sort list `A` using a temporary list `temp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divide the list into blocks of size `m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`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 = [1, 2, 4, 8, 16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…]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m 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m &lt;= high - low: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(low, high,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*m):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i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mid = i + m -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to =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*m -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merge(A, temp,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mid, to)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m 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*m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520" y="6091357"/>
            <a:ext cx="90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Non-recursive </a:t>
            </a:r>
            <a:r>
              <a:rPr lang="en-US" b="1" dirty="0"/>
              <a:t>version of array-based merge-sort, which runs in </a:t>
            </a:r>
            <a:r>
              <a:rPr lang="en-US" b="1" i="1" dirty="0" smtClean="0"/>
              <a:t>O</a:t>
            </a:r>
            <a:r>
              <a:rPr lang="en-US" b="1" dirty="0" smtClean="0"/>
              <a:t>(</a:t>
            </a:r>
            <a:r>
              <a:rPr lang="en-US" b="1" i="1" dirty="0" err="1" smtClean="0"/>
              <a:t>n</a:t>
            </a:r>
            <a:r>
              <a:rPr lang="en-US" b="1" dirty="0" err="1" smtClean="0"/>
              <a:t>log</a:t>
            </a:r>
            <a:r>
              <a:rPr lang="en-US" b="1" i="1" dirty="0" err="1" smtClean="0"/>
              <a:t>n</a:t>
            </a:r>
            <a:r>
              <a:rPr lang="en-US" b="1" dirty="0" smtClean="0"/>
              <a:t>) </a:t>
            </a:r>
            <a:r>
              <a:rPr lang="en-IN" b="1" dirty="0" smtClean="0"/>
              <a:t>time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6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quick-sort algorithm sorts a sequence </a:t>
            </a:r>
            <a:r>
              <a:rPr lang="en-US" i="1" dirty="0"/>
              <a:t>S </a:t>
            </a:r>
            <a:r>
              <a:rPr lang="en-US" dirty="0"/>
              <a:t>using a </a:t>
            </a:r>
            <a:r>
              <a:rPr lang="en-US" dirty="0" smtClean="0"/>
              <a:t>recursive </a:t>
            </a:r>
            <a:r>
              <a:rPr lang="en-US" dirty="0"/>
              <a:t>approach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idea is to apply the divide-and-conquer technique, whereby we </a:t>
            </a:r>
            <a:r>
              <a:rPr lang="en-US" dirty="0" smtClean="0"/>
              <a:t>divide </a:t>
            </a:r>
            <a:r>
              <a:rPr lang="en-US" i="1" dirty="0" smtClean="0"/>
              <a:t>S </a:t>
            </a:r>
            <a:r>
              <a:rPr lang="en-US" dirty="0"/>
              <a:t>into subsequences, recur to sort each subsequence, and then combine the </a:t>
            </a:r>
            <a:r>
              <a:rPr lang="en-US" dirty="0" smtClean="0"/>
              <a:t>sorted subsequences </a:t>
            </a:r>
            <a:r>
              <a:rPr lang="en-US" dirty="0"/>
              <a:t>by a simple concatenation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5893536" cy="619268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i="1" dirty="0" smtClean="0">
                <a:latin typeface="Times-BoldItalic"/>
              </a:rPr>
              <a:t>Quicksort : Algorithm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  <a:latin typeface="Times-BoldItalic"/>
            </a:endParaRP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  <a:latin typeface="Times-BoldItalic"/>
              </a:rPr>
              <a:t>1. Divide</a:t>
            </a:r>
            <a:r>
              <a:rPr lang="en-US" b="1" i="1" dirty="0">
                <a:solidFill>
                  <a:srgbClr val="FF0000"/>
                </a:solidFill>
                <a:latin typeface="Times-BoldItalic"/>
              </a:rPr>
              <a:t>: </a:t>
            </a:r>
            <a:r>
              <a:rPr lang="en-US" dirty="0">
                <a:latin typeface="Times-Roman"/>
              </a:rPr>
              <a:t>If </a:t>
            </a:r>
            <a:r>
              <a:rPr lang="en-US" i="1" dirty="0">
                <a:latin typeface="Times-Italic"/>
              </a:rPr>
              <a:t>S </a:t>
            </a:r>
            <a:r>
              <a:rPr lang="en-US" dirty="0">
                <a:latin typeface="Times-Roman"/>
              </a:rPr>
              <a:t>has at least two </a:t>
            </a:r>
            <a:r>
              <a:rPr lang="en-US" dirty="0" smtClean="0">
                <a:latin typeface="Times-Roman"/>
              </a:rPr>
              <a:t>elements, </a:t>
            </a:r>
            <a:r>
              <a:rPr lang="en-US" dirty="0">
                <a:latin typeface="Times-Roman"/>
              </a:rPr>
              <a:t>select a specific element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Times-Roman"/>
              </a:rPr>
              <a:t>from </a:t>
            </a:r>
            <a:r>
              <a:rPr lang="en-US" i="1" dirty="0">
                <a:latin typeface="Times-Italic"/>
              </a:rPr>
              <a:t>S</a:t>
            </a:r>
            <a:r>
              <a:rPr lang="en-US" dirty="0">
                <a:latin typeface="Times-Roman"/>
              </a:rPr>
              <a:t>, which is called </a:t>
            </a:r>
            <a:r>
              <a:rPr lang="en-US" dirty="0" smtClean="0">
                <a:latin typeface="Times-Roman"/>
              </a:rPr>
              <a:t>the </a:t>
            </a:r>
            <a:r>
              <a:rPr lang="en-US" b="1" i="1" dirty="0" smtClean="0">
                <a:latin typeface="Times-BoldItalic"/>
              </a:rPr>
              <a:t>pivot</a:t>
            </a:r>
            <a:r>
              <a:rPr lang="en-US" dirty="0">
                <a:latin typeface="Times-Roman"/>
              </a:rPr>
              <a:t>. As is common practice,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choose the pivot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x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to be the last element in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S</a:t>
            </a:r>
            <a:r>
              <a:rPr lang="en-US" dirty="0" smtClean="0">
                <a:latin typeface="Times-Roman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-Roman"/>
            </a:endParaRPr>
          </a:p>
          <a:p>
            <a:pPr marL="0" indent="0" algn="just">
              <a:buNone/>
            </a:pPr>
            <a:r>
              <a:rPr lang="en-US" dirty="0">
                <a:latin typeface="Times-Roman"/>
              </a:rPr>
              <a:t>Remove all the elements from </a:t>
            </a:r>
            <a:r>
              <a:rPr lang="en-US" i="1" dirty="0">
                <a:latin typeface="Times-Italic"/>
              </a:rPr>
              <a:t>S </a:t>
            </a:r>
            <a:r>
              <a:rPr lang="en-US" dirty="0">
                <a:latin typeface="Times-Roman"/>
              </a:rPr>
              <a:t>and put them into three sequences:</a:t>
            </a:r>
          </a:p>
          <a:p>
            <a:pPr marL="400050" lvl="1" indent="0" algn="just">
              <a:buNone/>
            </a:pPr>
            <a:r>
              <a:rPr lang="en-US" dirty="0">
                <a:latin typeface="CMSY10"/>
              </a:rPr>
              <a:t>• </a:t>
            </a:r>
            <a:r>
              <a:rPr lang="en-US" i="1" dirty="0">
                <a:latin typeface="Times-Italic"/>
              </a:rPr>
              <a:t>L</a:t>
            </a:r>
            <a:r>
              <a:rPr lang="en-US" dirty="0">
                <a:latin typeface="Times-Roman"/>
              </a:rPr>
              <a:t>, storing the elements in </a:t>
            </a:r>
            <a:r>
              <a:rPr lang="en-US" i="1" dirty="0">
                <a:latin typeface="Times-Italic"/>
              </a:rPr>
              <a:t>S </a:t>
            </a:r>
            <a:r>
              <a:rPr lang="en-US" dirty="0">
                <a:latin typeface="Times-Roman"/>
              </a:rPr>
              <a:t>less than </a:t>
            </a:r>
            <a:r>
              <a:rPr lang="en-US" i="1" dirty="0">
                <a:latin typeface="Times-Italic"/>
              </a:rPr>
              <a:t>x</a:t>
            </a:r>
          </a:p>
          <a:p>
            <a:pPr marL="400050" lvl="1" indent="0" algn="just">
              <a:buNone/>
            </a:pPr>
            <a:r>
              <a:rPr lang="en-US" dirty="0">
                <a:latin typeface="CMSY10"/>
              </a:rPr>
              <a:t>• </a:t>
            </a:r>
            <a:r>
              <a:rPr lang="en-US" i="1" dirty="0">
                <a:latin typeface="Times-Italic"/>
              </a:rPr>
              <a:t>E</a:t>
            </a:r>
            <a:r>
              <a:rPr lang="en-US" dirty="0">
                <a:latin typeface="Times-Roman"/>
              </a:rPr>
              <a:t>, storing the elements in </a:t>
            </a:r>
            <a:r>
              <a:rPr lang="en-US" i="1" dirty="0">
                <a:latin typeface="Times-Italic"/>
              </a:rPr>
              <a:t>S </a:t>
            </a:r>
            <a:r>
              <a:rPr lang="en-US" dirty="0">
                <a:latin typeface="Times-Roman"/>
              </a:rPr>
              <a:t>equal to </a:t>
            </a:r>
            <a:r>
              <a:rPr lang="en-US" i="1" dirty="0">
                <a:latin typeface="Times-Italic"/>
              </a:rPr>
              <a:t>x</a:t>
            </a:r>
          </a:p>
          <a:p>
            <a:pPr marL="400050" lvl="1" indent="0" algn="just">
              <a:buNone/>
            </a:pPr>
            <a:r>
              <a:rPr lang="en-US" dirty="0">
                <a:latin typeface="CMSY10"/>
              </a:rPr>
              <a:t>• </a:t>
            </a:r>
            <a:r>
              <a:rPr lang="en-US" i="1" dirty="0">
                <a:latin typeface="Times-Italic"/>
              </a:rPr>
              <a:t>G</a:t>
            </a:r>
            <a:r>
              <a:rPr lang="en-US" dirty="0">
                <a:latin typeface="Times-Roman"/>
              </a:rPr>
              <a:t>, storing the elements in </a:t>
            </a:r>
            <a:r>
              <a:rPr lang="en-US" i="1" dirty="0">
                <a:latin typeface="Times-Italic"/>
              </a:rPr>
              <a:t>S </a:t>
            </a:r>
            <a:r>
              <a:rPr lang="en-US" dirty="0">
                <a:latin typeface="Times-Roman"/>
              </a:rPr>
              <a:t>greater than </a:t>
            </a:r>
            <a:r>
              <a:rPr lang="en-US" i="1" dirty="0" smtClean="0">
                <a:latin typeface="Times-Italic"/>
              </a:rPr>
              <a:t>x</a:t>
            </a:r>
          </a:p>
          <a:p>
            <a:pPr marL="400050" lvl="1" indent="0" algn="just">
              <a:buNone/>
            </a:pPr>
            <a:endParaRPr lang="en-US" i="1" dirty="0">
              <a:latin typeface="Times-Italic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-Roman"/>
              </a:rPr>
              <a:t>if </a:t>
            </a:r>
            <a:r>
              <a:rPr lang="en-US" dirty="0">
                <a:latin typeface="Times-Roman"/>
              </a:rPr>
              <a:t>the elements of </a:t>
            </a:r>
            <a:r>
              <a:rPr lang="en-US" i="1" dirty="0">
                <a:latin typeface="Times-Italic"/>
              </a:rPr>
              <a:t>S </a:t>
            </a:r>
            <a:r>
              <a:rPr lang="en-US" dirty="0">
                <a:latin typeface="Times-Roman"/>
              </a:rPr>
              <a:t>are distinct, then </a:t>
            </a:r>
            <a:r>
              <a:rPr lang="en-US" i="1" dirty="0">
                <a:latin typeface="Times-Italic"/>
              </a:rPr>
              <a:t>E </a:t>
            </a:r>
            <a:r>
              <a:rPr lang="en-US" dirty="0">
                <a:latin typeface="Times-Roman"/>
              </a:rPr>
              <a:t>holds just one </a:t>
            </a:r>
            <a:r>
              <a:rPr lang="en-US" dirty="0" smtClean="0">
                <a:latin typeface="Times-Roman"/>
              </a:rPr>
              <a:t>element </a:t>
            </a:r>
            <a:r>
              <a:rPr lang="en-IN" dirty="0" smtClean="0">
                <a:latin typeface="Times-Roman"/>
              </a:rPr>
              <a:t>the </a:t>
            </a:r>
            <a:r>
              <a:rPr lang="en-IN" dirty="0">
                <a:latin typeface="Times-Roman"/>
              </a:rPr>
              <a:t>pivot itself</a:t>
            </a:r>
            <a:r>
              <a:rPr lang="en-IN" dirty="0" smtClean="0">
                <a:latin typeface="Times-Roman"/>
              </a:rPr>
              <a:t>.</a:t>
            </a:r>
          </a:p>
          <a:p>
            <a:pPr marL="0" indent="0" algn="just">
              <a:buNone/>
            </a:pPr>
            <a:endParaRPr lang="en-IN" dirty="0">
              <a:latin typeface="Times-Roman"/>
            </a:endParaRPr>
          </a:p>
          <a:p>
            <a:pPr marL="0" indent="0" algn="just">
              <a:buNone/>
            </a:pPr>
            <a:r>
              <a:rPr lang="en-US" dirty="0">
                <a:latin typeface="Times-Roman"/>
              </a:rPr>
              <a:t>2. </a:t>
            </a:r>
            <a:r>
              <a:rPr lang="en-US" b="1" i="1" dirty="0">
                <a:solidFill>
                  <a:srgbClr val="FF0000"/>
                </a:solidFill>
                <a:latin typeface="Times-BoldItalic"/>
              </a:rPr>
              <a:t>Conquer: </a:t>
            </a:r>
            <a:r>
              <a:rPr lang="en-US" dirty="0">
                <a:latin typeface="Times-Roman"/>
              </a:rPr>
              <a:t>Recursively sort sequences </a:t>
            </a:r>
            <a:r>
              <a:rPr lang="en-US" i="1" dirty="0">
                <a:latin typeface="Times-Italic"/>
              </a:rPr>
              <a:t>L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G</a:t>
            </a:r>
            <a:r>
              <a:rPr lang="en-US" dirty="0" smtClean="0">
                <a:latin typeface="Times-Roman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-Roman"/>
            </a:endParaRPr>
          </a:p>
          <a:p>
            <a:pPr marL="0" indent="0" algn="just">
              <a:buNone/>
            </a:pPr>
            <a:r>
              <a:rPr lang="en-US" dirty="0">
                <a:latin typeface="Times-Roman"/>
              </a:rPr>
              <a:t>3. </a:t>
            </a:r>
            <a:r>
              <a:rPr lang="en-US" b="1" i="1" dirty="0">
                <a:solidFill>
                  <a:srgbClr val="FF0000"/>
                </a:solidFill>
                <a:latin typeface="Times-BoldItalic"/>
              </a:rPr>
              <a:t>Combine</a:t>
            </a:r>
            <a:r>
              <a:rPr lang="en-US" b="1" i="1" dirty="0">
                <a:latin typeface="Times-BoldItalic"/>
              </a:rPr>
              <a:t>: </a:t>
            </a:r>
            <a:r>
              <a:rPr lang="en-US" dirty="0">
                <a:latin typeface="Times-Roman"/>
              </a:rPr>
              <a:t>Put back the elements into </a:t>
            </a:r>
            <a:r>
              <a:rPr lang="en-US" i="1" dirty="0">
                <a:latin typeface="Times-Italic"/>
              </a:rPr>
              <a:t>S </a:t>
            </a:r>
            <a:r>
              <a:rPr lang="en-US" dirty="0">
                <a:latin typeface="Times-Roman"/>
              </a:rPr>
              <a:t>in order by first inserting the </a:t>
            </a:r>
            <a:r>
              <a:rPr lang="en-US" dirty="0" smtClean="0">
                <a:latin typeface="Times-Roman"/>
              </a:rPr>
              <a:t>elements of </a:t>
            </a:r>
            <a:r>
              <a:rPr lang="en-US" i="1" dirty="0">
                <a:latin typeface="Times-Italic"/>
              </a:rPr>
              <a:t>L</a:t>
            </a:r>
            <a:r>
              <a:rPr lang="en-US" dirty="0">
                <a:latin typeface="Times-Roman"/>
              </a:rPr>
              <a:t>, then those of </a:t>
            </a:r>
            <a:r>
              <a:rPr lang="en-US" i="1" dirty="0">
                <a:latin typeface="Times-Italic"/>
              </a:rPr>
              <a:t>E</a:t>
            </a:r>
            <a:r>
              <a:rPr lang="en-US" dirty="0">
                <a:latin typeface="Times-Roman"/>
              </a:rPr>
              <a:t>, and finally those of </a:t>
            </a:r>
            <a:r>
              <a:rPr lang="en-US" i="1" dirty="0">
                <a:latin typeface="Times-Italic"/>
              </a:rPr>
              <a:t>G</a:t>
            </a:r>
            <a:r>
              <a:rPr lang="en-US" dirty="0">
                <a:latin typeface="Times-Roman"/>
              </a:rPr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38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r="10282"/>
          <a:stretch/>
        </p:blipFill>
        <p:spPr bwMode="auto">
          <a:xfrm>
            <a:off x="6300192" y="1988840"/>
            <a:ext cx="284380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03361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22306"/>
            <a:ext cx="597666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0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 descr="Swapping occurs only if the first element is greater than the next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10527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array is sorted if all the elements are kept in the right ord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03" y="526661"/>
            <a:ext cx="410527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9127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"""Sort the elements of queue S using the quick-sort algorithm."""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n = </a:t>
            </a:r>
            <a:r>
              <a:rPr lang="en-IN" sz="16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n &lt; </a:t>
            </a:r>
            <a:r>
              <a:rPr lang="en-IN" sz="16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 </a:t>
            </a:r>
            <a:r>
              <a:rPr lang="en-IN" sz="1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list is already sorted</a:t>
            </a:r>
            <a:endParaRPr lang="en-I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 divide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p =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S.first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                       </a:t>
            </a:r>
            <a:r>
              <a:rPr lang="en-IN" sz="1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using first as arbitrary pivot</a:t>
            </a:r>
            <a:endParaRPr lang="en-I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L =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LinkedQueue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E =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LinkedQueue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G =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LinkedQueue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S.is_empty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             </a:t>
            </a:r>
            <a:r>
              <a:rPr lang="en-IN" sz="1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divide S into L, E, and G</a:t>
            </a:r>
            <a:endParaRPr lang="en-I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S.first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 &lt; p: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L.enqueue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S.dequeue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 err="1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p &lt;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S.first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G.enqueue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S.dequeue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                            </a:t>
            </a:r>
            <a:r>
              <a:rPr lang="en-IN" sz="1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</a:t>
            </a:r>
            <a:r>
              <a:rPr lang="en-IN" sz="16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S.first</a:t>
            </a:r>
            <a:r>
              <a:rPr lang="en-IN" sz="1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() must equal pivot</a:t>
            </a:r>
            <a:endParaRPr lang="en-I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E.enqueue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S.dequeue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# conquer (with recursion)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(L)                       </a:t>
            </a:r>
            <a:r>
              <a:rPr lang="en-IN" sz="1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sort elements less than p</a:t>
            </a:r>
            <a:endParaRPr lang="en-I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                       </a:t>
            </a:r>
            <a:r>
              <a:rPr lang="en-IN" sz="16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sort elements greater than p</a:t>
            </a:r>
            <a:endParaRPr lang="en-I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 concatenate 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L.is_empty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S.enqueue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L.dequeue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E.is_empty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S.enqueue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E.dequeue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G.is_empty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S.enqueue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G.dequeue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spcBef>
                <a:spcPts val="0"/>
              </a:spcBef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41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3" y="1196752"/>
            <a:ext cx="84963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Quick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" y="2708920"/>
            <a:ext cx="8635380" cy="16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2524254"/>
            <a:ext cx="1804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rearrange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993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smtClean="0"/>
              <a:t>rearrange </a:t>
            </a:r>
            <a:r>
              <a:rPr lang="en-US" dirty="0"/>
              <a:t>the array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42</a:t>
            </a:fld>
            <a:endParaRPr lang="en-IN"/>
          </a:p>
        </p:txBody>
      </p:sp>
      <p:pic>
        <p:nvPicPr>
          <p:cNvPr id="2050" name="Picture 2" descr="Quick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764704"/>
            <a:ext cx="9878194" cy="288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ick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642" y="3525361"/>
            <a:ext cx="9446146" cy="27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88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43</a:t>
            </a:fld>
            <a:endParaRPr lang="en-IN"/>
          </a:p>
        </p:txBody>
      </p:sp>
      <p:pic>
        <p:nvPicPr>
          <p:cNvPr id="3074" name="Picture 2" descr="Quick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093781" cy="58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04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44</a:t>
            </a:fld>
            <a:endParaRPr lang="en-IN"/>
          </a:p>
        </p:txBody>
      </p:sp>
      <p:pic>
        <p:nvPicPr>
          <p:cNvPr id="4098" name="Picture 2" descr="Quick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83" y="0"/>
            <a:ext cx="744365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ick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83" y="2420888"/>
            <a:ext cx="74112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Quick Sort St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93870"/>
            <a:ext cx="7411244" cy="20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74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45</a:t>
            </a:fld>
            <a:endParaRPr lang="en-IN"/>
          </a:p>
        </p:txBody>
      </p:sp>
      <p:pic>
        <p:nvPicPr>
          <p:cNvPr id="5122" name="Picture 2" descr="Quick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03"/>
            <a:ext cx="871922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64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46</a:t>
            </a:fld>
            <a:endParaRPr lang="en-IN"/>
          </a:p>
        </p:txBody>
      </p:sp>
      <p:pic>
        <p:nvPicPr>
          <p:cNvPr id="6146" name="Picture 2" descr="Quick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960" cy="50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59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47</a:t>
            </a:fld>
            <a:endParaRPr lang="en-IN"/>
          </a:p>
        </p:txBody>
      </p:sp>
      <p:pic>
        <p:nvPicPr>
          <p:cNvPr id="7170" name="Picture 2" descr="Quick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3630"/>
            <a:ext cx="856895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67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function to perform quicksort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low &lt; high: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find pivot element such that element smaller than pivot are on the left element greater than pivot are on the right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pi = partition(array, low, 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recursive call on the left of pivot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(array, low, pi -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recursive call on the right of pivot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(array, pi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high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 = [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7544" y="245839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using array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515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5973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function to find the partition position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pivot = array[high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choose the rightmost element as 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i = low - </a:t>
            </a:r>
            <a:r>
              <a:rPr lang="en-US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pointer for greater element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traverse through all elements compare each element with pivot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j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(low, high):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array[j] &lt;= pivot: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9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if element smaller than pivot is found swap it with the greater element pointed by i</a:t>
            </a:r>
            <a:endParaRPr lang="en-US" sz="2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i = i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swapping element at i with element at j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(array[i], array[j]) = (array[j], array[i])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swap the pivot element with the greater element specified by i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(array[i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 array[high]) = (array[high], array[i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return the position from where partition is done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408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Python program for implementation of Bubble Sort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n = 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Traverse through all array elements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0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range(n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):outer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loop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repeat one time more than needed.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Last i elements are already in place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j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n-i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traverse the array from 0 to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n-i-1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 &gt;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 +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Swap if the element found is greater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than the next element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[j],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 +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 +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Driver code to test above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-9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"Sorted array is:"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print (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"% d"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% 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[i],end=</a:t>
            </a:r>
            <a:r>
              <a:rPr lang="en-US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 "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5228186" cy="546206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Running Time of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Quick-Sort</a:t>
            </a:r>
          </a:p>
          <a:p>
            <a:pPr marL="0" indent="0" algn="just">
              <a:buNone/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can observe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running time even if the split between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not as perfect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example, if every divide step caused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subsequence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one-fourth of those elements and the other to have three-fourths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elements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height of the tree would remain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and thus the overall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50</a:t>
            </a:fld>
            <a:endParaRPr lang="en-IN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r="10282"/>
          <a:stretch/>
        </p:blipFill>
        <p:spPr bwMode="auto">
          <a:xfrm>
            <a:off x="5589240" y="2324043"/>
            <a:ext cx="35547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random  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l&gt;=r: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p = partition(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input_array,l,r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quicksort(input_array,l,p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quicksort(input_array,p+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,r)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p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random.randint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l,r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[r],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[p]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[p],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[r]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j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l,r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[r]+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[j]&lt;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[j]+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[r]: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[l],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[j],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[l]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l+=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[l],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[r]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[r],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[l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07904" y="260648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MSSBX10"/>
              </a:rPr>
              <a:t>Picking Pivots at Random in Quick sort</a:t>
            </a:r>
          </a:p>
        </p:txBody>
      </p:sp>
    </p:spTree>
    <p:extLst>
      <p:ext uri="{BB962C8B-B14F-4D97-AF65-F5344CB8AC3E}">
        <p14:creationId xmlns:p14="http://schemas.microsoft.com/office/powerpoint/2010/main" val="2261856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CMSSBX10"/>
              </a:rPr>
              <a:t>Picking Pivots at </a:t>
            </a:r>
            <a:r>
              <a:rPr lang="en-IN" dirty="0" smtClean="0">
                <a:latin typeface="CMSSBX10"/>
              </a:rPr>
              <a:t>Random in Quick sort,  </a:t>
            </a:r>
            <a:r>
              <a:rPr lang="en-US" dirty="0" smtClean="0">
                <a:latin typeface="CMSSBX10"/>
              </a:rPr>
              <a:t>Return</a:t>
            </a:r>
            <a:r>
              <a:rPr lang="en-US" dirty="0">
                <a:latin typeface="CMSSBX10"/>
              </a:rPr>
              <a:t> the </a:t>
            </a:r>
            <a:r>
              <a:rPr lang="en-US" dirty="0" err="1">
                <a:latin typeface="CMSSBX10"/>
              </a:rPr>
              <a:t>kth</a:t>
            </a:r>
            <a:r>
              <a:rPr lang="en-US" dirty="0">
                <a:latin typeface="CMSSBX10"/>
              </a:rPr>
              <a:t> smallest element of list S, for k from 1 to </a:t>
            </a:r>
            <a:r>
              <a:rPr lang="en-US" dirty="0" err="1">
                <a:latin typeface="CMSSBX10"/>
              </a:rPr>
              <a:t>len</a:t>
            </a:r>
            <a:r>
              <a:rPr lang="en-US" dirty="0">
                <a:latin typeface="CMSSBX10"/>
              </a:rPr>
              <a:t>(S)</a:t>
            </a:r>
            <a:endParaRPr lang="en-IN" dirty="0" smtClean="0">
              <a:latin typeface="CMSSBX10"/>
            </a:endParaRPr>
          </a:p>
          <a:p>
            <a:pPr marL="0" indent="0">
              <a:buNone/>
            </a:pPr>
            <a:endParaRPr lang="en-IN" dirty="0" smtClean="0">
              <a:solidFill>
                <a:srgbClr val="AF00DB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random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quick_select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#Return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the </a:t>
            </a:r>
            <a:r>
              <a:rPr lang="en-IN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smallest element of list S, for k from 1 to </a:t>
            </a:r>
            <a:r>
              <a:rPr lang="en-IN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(S) ==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S[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pivot =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random.choice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(S) 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pick random pivot element from S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L = [x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x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x &lt; pivot]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elements less than pivot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E = [x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x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x == pivot]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elements equal to pivot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G = [x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x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pivot &lt; x]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elements greater than pivot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&lt;=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quick_select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(L, k)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smallest lies in L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 err="1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&lt;=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(L) +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pivot           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smallest equal to pivot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j = k -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(L) -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(E)  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new selection parameter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quick_select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(G, j)      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smallest is </a:t>
            </a:r>
            <a:r>
              <a:rPr lang="en-IN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in G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53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327812" cy="399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7544" y="441538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expected running time of randomized quick-sort on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sequence 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size n is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nlog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n).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Optimizations </a:t>
            </a:r>
            <a:r>
              <a:rPr lang="en-US" dirty="0"/>
              <a:t>for Quick-Sort</a:t>
            </a:r>
          </a:p>
          <a:p>
            <a:pPr algn="just"/>
            <a:r>
              <a:rPr lang="en-US" dirty="0"/>
              <a:t>An algorithm is in-place if it uses only a small amount of memory in </a:t>
            </a:r>
            <a:r>
              <a:rPr lang="en-US" dirty="0" smtClean="0"/>
              <a:t>addition to </a:t>
            </a:r>
            <a:r>
              <a:rPr lang="en-US" dirty="0"/>
              <a:t>that needed for the original input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we must use the </a:t>
            </a:r>
            <a:r>
              <a:rPr lang="en-US" dirty="0">
                <a:solidFill>
                  <a:srgbClr val="FF0000"/>
                </a:solidFill>
              </a:rPr>
              <a:t>input sequence itself to store the subsequences</a:t>
            </a:r>
            <a:r>
              <a:rPr lang="en-US" dirty="0"/>
              <a:t> for all </a:t>
            </a:r>
            <a:r>
              <a:rPr lang="en-US" dirty="0" smtClean="0"/>
              <a:t>the </a:t>
            </a:r>
            <a:r>
              <a:rPr lang="en-IN" dirty="0" smtClean="0"/>
              <a:t>recursive calls.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In-place quick-sort </a:t>
            </a:r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>
                <a:solidFill>
                  <a:srgbClr val="FF0000"/>
                </a:solidFill>
              </a:rPr>
              <a:t>not explicitly create subsequences</a:t>
            </a:r>
            <a:r>
              <a:rPr lang="en-US" dirty="0" smtClean="0"/>
              <a:t>. Instead</a:t>
            </a:r>
            <a:r>
              <a:rPr lang="en-US" dirty="0"/>
              <a:t>, a subsequence of the </a:t>
            </a:r>
            <a:r>
              <a:rPr lang="en-US" dirty="0">
                <a:solidFill>
                  <a:srgbClr val="FF0000"/>
                </a:solidFill>
              </a:rPr>
              <a:t>input sequence is implicitly represented</a:t>
            </a:r>
            <a:r>
              <a:rPr lang="en-US" dirty="0"/>
              <a:t> </a:t>
            </a:r>
            <a:r>
              <a:rPr lang="en-US" dirty="0" smtClean="0"/>
              <a:t>by a </a:t>
            </a:r>
            <a:r>
              <a:rPr lang="en-US" dirty="0"/>
              <a:t>range of positions specified by a </a:t>
            </a:r>
            <a:r>
              <a:rPr lang="en-US" dirty="0">
                <a:solidFill>
                  <a:srgbClr val="FF0000"/>
                </a:solidFill>
              </a:rPr>
              <a:t>leftmost index a and a rightmost index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divide step is performed by scanning the array </a:t>
            </a:r>
            <a:r>
              <a:rPr lang="en-US" dirty="0" smtClean="0"/>
              <a:t> simultaneously </a:t>
            </a:r>
            <a:r>
              <a:rPr lang="en-US" dirty="0"/>
              <a:t>using local </a:t>
            </a:r>
            <a:r>
              <a:rPr lang="en-US" dirty="0" smtClean="0"/>
              <a:t>variables left</a:t>
            </a:r>
            <a:r>
              <a:rPr lang="en-US" dirty="0"/>
              <a:t>, which advances forward, and right, which advances backward, swapping </a:t>
            </a:r>
            <a:r>
              <a:rPr lang="en-US" dirty="0" smtClean="0"/>
              <a:t>pairs of </a:t>
            </a:r>
            <a:r>
              <a:rPr lang="en-US" dirty="0"/>
              <a:t>elements that are in reverse order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9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inplace_quick_sort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"""Sort the list from S[a] to S[b] inclusive using the quick-sort algorithm."""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a &gt;= b: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range is trivially sorted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pivot = S[b]                     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last element of range is pivot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left = a                         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will scan rightward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right = b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will scan leftward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left &lt;= right: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scan until reaching value equal or larger than pivot (or right marker)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left &lt;= right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S[left] &lt; pivot: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left +=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scan until reaching value equal or smaller than pivot (or left marker)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left &lt;= right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pivot &lt; S[right]: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right -=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left &lt;= right:                  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scans did not strictly cross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S[left], S[right] = S[right], S[left]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swap values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left, right = left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right -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shrink range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put pivot into its final place (currently marked by left index)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S[left], S[b] = S[b], S[left]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make recursive calls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inplace_quick_sort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(S, a, left -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inplace_quick_sort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(S, left + </a:t>
            </a:r>
            <a:r>
              <a:rPr lang="en-US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b)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56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076"/>
            <a:ext cx="5042420" cy="662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9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3400" b="1" dirty="0"/>
              <a:t>Pivot Selection</a:t>
            </a:r>
          </a:p>
          <a:p>
            <a:pPr algn="just"/>
            <a:r>
              <a:rPr lang="en-US" dirty="0"/>
              <a:t>Our implementation in this section blindly picks the last element as the pivot at </a:t>
            </a:r>
            <a:r>
              <a:rPr lang="en-US" dirty="0" smtClean="0"/>
              <a:t>each level </a:t>
            </a:r>
            <a:r>
              <a:rPr lang="en-US" dirty="0"/>
              <a:t>of the quick-sort recursion. This leaves it susceptible to the </a:t>
            </a:r>
            <a:r>
              <a:rPr lang="en-US" dirty="0" smtClean="0">
                <a:solidFill>
                  <a:srgbClr val="FF0000"/>
                </a:solidFill>
              </a:rPr>
              <a:t>Θ(</a:t>
            </a:r>
            <a:r>
              <a:rPr lang="en-US" i="1" dirty="0" smtClean="0">
                <a:solidFill>
                  <a:srgbClr val="FF0000"/>
                </a:solidFill>
              </a:rPr>
              <a:t>n square</a:t>
            </a:r>
            <a:r>
              <a:rPr lang="en-US" dirty="0" smtClean="0">
                <a:solidFill>
                  <a:srgbClr val="FF0000"/>
                </a:solidFill>
              </a:rPr>
              <a:t>)-</a:t>
            </a:r>
            <a:r>
              <a:rPr lang="en-US" dirty="0">
                <a:solidFill>
                  <a:srgbClr val="FF0000"/>
                </a:solidFill>
              </a:rPr>
              <a:t>time </a:t>
            </a:r>
            <a:r>
              <a:rPr lang="en-US" dirty="0" smtClean="0"/>
              <a:t>worst case</a:t>
            </a:r>
            <a:r>
              <a:rPr lang="en-US" dirty="0"/>
              <a:t>, most notably when the original sequence is already sorted, reverse sorted, </a:t>
            </a:r>
            <a:r>
              <a:rPr lang="en-US" dirty="0" smtClean="0"/>
              <a:t>or </a:t>
            </a:r>
            <a:r>
              <a:rPr lang="en-IN" dirty="0" smtClean="0"/>
              <a:t>nearly </a:t>
            </a:r>
            <a:r>
              <a:rPr lang="en-IN" dirty="0"/>
              <a:t>sorted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can be improved upon by using a </a:t>
            </a:r>
            <a:r>
              <a:rPr lang="en-US" dirty="0" smtClean="0">
                <a:solidFill>
                  <a:srgbClr val="FF0000"/>
                </a:solidFill>
              </a:rPr>
              <a:t>randomly chosen </a:t>
            </a:r>
            <a:r>
              <a:rPr lang="en-US" dirty="0">
                <a:solidFill>
                  <a:srgbClr val="FF0000"/>
                </a:solidFill>
              </a:rPr>
              <a:t>pivot</a:t>
            </a:r>
            <a:r>
              <a:rPr lang="en-US" dirty="0"/>
              <a:t> for each partition step.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practice, another common technique </a:t>
            </a:r>
            <a:r>
              <a:rPr lang="en-US" dirty="0" smtClean="0"/>
              <a:t>for choosing </a:t>
            </a:r>
            <a:r>
              <a:rPr lang="en-US" dirty="0"/>
              <a:t>a pivot is to use the </a:t>
            </a:r>
            <a:r>
              <a:rPr lang="en-US" dirty="0">
                <a:solidFill>
                  <a:srgbClr val="FF0000"/>
                </a:solidFill>
              </a:rPr>
              <a:t>median of tree values</a:t>
            </a:r>
            <a:r>
              <a:rPr lang="en-US" dirty="0"/>
              <a:t>, taken respectively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, middle, and tail </a:t>
            </a:r>
            <a:r>
              <a:rPr lang="en-US" dirty="0"/>
              <a:t>of the array. This </a:t>
            </a:r>
            <a:r>
              <a:rPr lang="en-US" b="1" i="1" dirty="0"/>
              <a:t>median-of-three </a:t>
            </a:r>
            <a:r>
              <a:rPr lang="en-US" dirty="0"/>
              <a:t>heuristic will more </a:t>
            </a:r>
            <a:r>
              <a:rPr lang="en-US" dirty="0" smtClean="0"/>
              <a:t>often choose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good pivot and computing a median of three may require lower </a:t>
            </a:r>
            <a:r>
              <a:rPr lang="en-US" dirty="0" smtClean="0">
                <a:solidFill>
                  <a:srgbClr val="FF0000"/>
                </a:solidFill>
              </a:rPr>
              <a:t>overhead </a:t>
            </a:r>
            <a:r>
              <a:rPr lang="en-US" dirty="0" smtClean="0"/>
              <a:t>than </a:t>
            </a:r>
            <a:r>
              <a:rPr lang="en-US" dirty="0"/>
              <a:t>selecting a pivot with a random number generator.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larger data sets, </a:t>
            </a:r>
            <a:r>
              <a:rPr lang="en-US" dirty="0" smtClean="0"/>
              <a:t>the median </a:t>
            </a:r>
            <a:r>
              <a:rPr lang="en-US" dirty="0"/>
              <a:t>of more than three potential pivots might be computed.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Hybrid </a:t>
            </a:r>
            <a:r>
              <a:rPr lang="en-IN" b="1" dirty="0" smtClean="0"/>
              <a:t>Approaches</a:t>
            </a:r>
          </a:p>
          <a:p>
            <a:pPr algn="just"/>
            <a:r>
              <a:rPr lang="en-US" dirty="0"/>
              <a:t>Although quick-sort has very good performance on large data sets, it has </a:t>
            </a:r>
            <a:r>
              <a:rPr lang="en-US" dirty="0" smtClean="0"/>
              <a:t>rather high </a:t>
            </a:r>
            <a:r>
              <a:rPr lang="en-US" dirty="0"/>
              <a:t>overhead on relatively small data sets.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process of </a:t>
            </a:r>
            <a:r>
              <a:rPr lang="en-US" dirty="0" err="1" smtClean="0">
                <a:solidFill>
                  <a:srgbClr val="FF0000"/>
                </a:solidFill>
              </a:rPr>
              <a:t>quicksorting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dirty="0"/>
              <a:t>sequence of eight </a:t>
            </a:r>
            <a:r>
              <a:rPr lang="en-US" dirty="0" smtClean="0"/>
              <a:t>elements involves </a:t>
            </a:r>
            <a:r>
              <a:rPr lang="en-US" dirty="0"/>
              <a:t>considerable bookkeeping.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practice, a simple algorithm like </a:t>
            </a:r>
            <a:r>
              <a:rPr lang="en-US" dirty="0" err="1" smtClean="0">
                <a:solidFill>
                  <a:srgbClr val="FF0000"/>
                </a:solidFill>
              </a:rPr>
              <a:t>insertionsort</a:t>
            </a:r>
            <a:r>
              <a:rPr lang="en-US" dirty="0" smtClean="0"/>
              <a:t>  </a:t>
            </a:r>
            <a:r>
              <a:rPr lang="en-US" dirty="0"/>
              <a:t>will execute </a:t>
            </a:r>
            <a:r>
              <a:rPr lang="en-US" dirty="0">
                <a:solidFill>
                  <a:srgbClr val="FF0000"/>
                </a:solidFill>
              </a:rPr>
              <a:t>faster when sorting such a short sequence.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www.programiz.com/dsa/circular-queue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https://www.techiedelight.com/iterative-merge-sort-algorithm-bottom-up/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Madhavan</a:t>
            </a:r>
            <a:r>
              <a:rPr lang="en-IN" dirty="0" smtClean="0"/>
              <a:t> </a:t>
            </a:r>
            <a:r>
              <a:rPr lang="en-IN" dirty="0" err="1" smtClean="0"/>
              <a:t>Mukund</a:t>
            </a:r>
            <a:r>
              <a:rPr lang="en-IN" dirty="0" smtClean="0"/>
              <a:t>, Chennai Mathematical Institute</a:t>
            </a:r>
            <a:r>
              <a:rPr lang="en-IN" dirty="0"/>
              <a:t>, NPTEL MOOC </a:t>
            </a:r>
            <a:r>
              <a:rPr lang="en-IN" dirty="0" smtClean="0"/>
              <a:t>on Programming Data Structure and Algorithms in Python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64547"/>
              </p:ext>
            </p:extLst>
          </p:nvPr>
        </p:nvGraphicFramePr>
        <p:xfrm>
          <a:off x="539552" y="116632"/>
          <a:ext cx="6934200" cy="3200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72208"/>
                <a:gridCol w="5061992"/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Cycle</a:t>
                      </a:r>
                      <a:endParaRPr lang="en-IN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Number of Comparisons</a:t>
                      </a:r>
                      <a:endParaRPr lang="en-IN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1st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(n-1)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2nd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(n-2)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3rd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(n-3)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.......</a:t>
                      </a:r>
                      <a:endParaRPr lang="en-IN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......</a:t>
                      </a:r>
                      <a:endParaRPr lang="en-IN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last</a:t>
                      </a:r>
                      <a:endParaRPr lang="en-IN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8600" marR="228600" marT="114300" marB="11430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3528" y="3212976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Worstcase</a:t>
            </a:r>
            <a:endParaRPr lang="en-US" sz="2000" b="1" dirty="0" smtClean="0"/>
          </a:p>
          <a:p>
            <a:r>
              <a:rPr lang="en-US" sz="2000" dirty="0" smtClean="0"/>
              <a:t>Now </a:t>
            </a:r>
            <a:r>
              <a:rPr lang="en-US" sz="2000" dirty="0"/>
              <a:t>, calculating total number of comparison required to sort the array</a:t>
            </a:r>
            <a:br>
              <a:rPr lang="en-US" sz="2000" dirty="0"/>
            </a:br>
            <a:r>
              <a:rPr lang="en-US" sz="2000" dirty="0"/>
              <a:t>= (n-1) + (n-2) +  (n-3) + . . . 2 + 1</a:t>
            </a:r>
            <a:br>
              <a:rPr lang="en-US" sz="2000" dirty="0"/>
            </a:br>
            <a:r>
              <a:rPr lang="en-US" sz="2000" dirty="0"/>
              <a:t>= (n-1)*(n-1+1)/2  </a:t>
            </a:r>
            <a:r>
              <a:rPr lang="en-US" sz="2000" i="1" dirty="0"/>
              <a:t>{ by using sum of N natural Number formula 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= </a:t>
            </a:r>
            <a:r>
              <a:rPr lang="en-US" sz="2000" b="1" dirty="0"/>
              <a:t>n (n-1)/2 </a:t>
            </a:r>
            <a:r>
              <a:rPr lang="en-US" sz="2000" dirty="0"/>
              <a:t>  </a:t>
            </a:r>
            <a:r>
              <a:rPr lang="en-US" sz="2000" dirty="0" smtClean="0"/>
              <a:t> </a:t>
            </a:r>
            <a:r>
              <a:rPr lang="en-IN" sz="2000" dirty="0"/>
              <a:t>Hence, </a:t>
            </a:r>
            <a:r>
              <a:rPr lang="en-IN" sz="2000" b="1" dirty="0">
                <a:solidFill>
                  <a:srgbClr val="FF0000"/>
                </a:solidFill>
              </a:rPr>
              <a:t>Complexity:</a:t>
            </a:r>
            <a:r>
              <a:rPr lang="en-IN" sz="2000" dirty="0">
                <a:solidFill>
                  <a:srgbClr val="FF0000"/>
                </a:solidFill>
              </a:rPr>
              <a:t> O(n</a:t>
            </a:r>
            <a:r>
              <a:rPr lang="en-IN" sz="2000" baseline="30000" dirty="0">
                <a:solidFill>
                  <a:srgbClr val="FF0000"/>
                </a:solidFill>
              </a:rPr>
              <a:t>2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1" dirty="0"/>
              <a:t>Best Case Complexity:</a:t>
            </a:r>
            <a:r>
              <a:rPr lang="en-US" sz="2000" dirty="0"/>
              <a:t> O(n)</a:t>
            </a:r>
            <a:br>
              <a:rPr lang="en-US" sz="2000" dirty="0"/>
            </a:br>
            <a:r>
              <a:rPr lang="en-US" sz="2000" dirty="0"/>
              <a:t>If the array is </a:t>
            </a:r>
            <a:r>
              <a:rPr lang="en-US" sz="2000" dirty="0">
                <a:solidFill>
                  <a:srgbClr val="FF0000"/>
                </a:solidFill>
              </a:rPr>
              <a:t>already sorted</a:t>
            </a:r>
            <a:r>
              <a:rPr lang="en-US" sz="2000" dirty="0"/>
              <a:t>, then there is no need for sorting.</a:t>
            </a:r>
          </a:p>
          <a:p>
            <a:r>
              <a:rPr lang="en-US" sz="2000" b="1" dirty="0"/>
              <a:t>Average Case Complexity: </a:t>
            </a: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It occurs when the elements of the array are in jumbled order (neither ascending nor descending).</a:t>
            </a:r>
          </a:p>
          <a:p>
            <a:r>
              <a:rPr lang="en-US" sz="2000" b="1" dirty="0"/>
              <a:t>2. Space Complexity</a:t>
            </a:r>
          </a:p>
          <a:p>
            <a:r>
              <a:rPr lang="en-US" sz="2000" dirty="0"/>
              <a:t>Space complexity is </a:t>
            </a:r>
            <a:r>
              <a:rPr lang="en-US" sz="2000" dirty="0">
                <a:solidFill>
                  <a:srgbClr val="FF0000"/>
                </a:solidFill>
              </a:rPr>
              <a:t>O(1)</a:t>
            </a:r>
            <a:r>
              <a:rPr lang="en-US" sz="2000" dirty="0"/>
              <a:t> because </a:t>
            </a:r>
            <a:r>
              <a:rPr lang="en-US" sz="2000" dirty="0">
                <a:solidFill>
                  <a:srgbClr val="FF0000"/>
                </a:solidFill>
              </a:rPr>
              <a:t>an extra variable </a:t>
            </a:r>
            <a:r>
              <a:rPr lang="en-US" sz="2000" dirty="0"/>
              <a:t>is used for swapping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69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253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IN" b="1" dirty="0">
                <a:solidFill>
                  <a:srgbClr val="FF0000"/>
                </a:solidFill>
              </a:rPr>
              <a:t>Recursive Bubble Sort</a:t>
            </a:r>
          </a:p>
          <a:p>
            <a:pPr marL="0" indent="0">
              <a:buNone/>
            </a:pPr>
            <a:endParaRPr lang="en-I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bubbleSortRecursive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n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n = </a:t>
            </a:r>
            <a:r>
              <a:rPr lang="en-IN" dirty="0" err="1" smtClean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.len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(array)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One pass of bubble sort. 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After this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pass, the largest element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is moved (or bubbled) to end.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I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 -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 &gt;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 +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[i],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 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 +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],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Largest element is fixed</a:t>
            </a:r>
            <a:r>
              <a:rPr lang="en-IN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, recur</a:t>
            </a: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for remaining array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.bubbleSortRecursive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 -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Driver Code</a:t>
            </a:r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[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Sorting Strings using Bubble Sort</a:t>
            </a:r>
          </a:p>
          <a:p>
            <a:r>
              <a:rPr lang="en-US" b="1" dirty="0"/>
              <a:t>Sort an array using Bubble Sort without using loops</a:t>
            </a:r>
          </a:p>
          <a:p>
            <a:r>
              <a:rPr lang="en-US" b="1" dirty="0"/>
              <a:t>Bubble sort using two Stacks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633"/>
            <a:ext cx="8424936" cy="15121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selection sort </a:t>
            </a:r>
            <a:endParaRPr lang="en-IN" dirty="0" smtClean="0"/>
          </a:p>
          <a:p>
            <a:pPr lvl="1" algn="just"/>
            <a:r>
              <a:rPr lang="en-US" dirty="0"/>
              <a:t>Selection sort </a:t>
            </a:r>
            <a:r>
              <a:rPr lang="en-US" dirty="0" smtClean="0"/>
              <a:t>selects </a:t>
            </a:r>
            <a:r>
              <a:rPr lang="en-US" dirty="0"/>
              <a:t>the smallest element from an unsorted list in each iteration and places that element at the beginning of the unsorted list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-324544" y="1268760"/>
            <a:ext cx="5184576" cy="1174278"/>
            <a:chOff x="323528" y="2740277"/>
            <a:chExt cx="6840760" cy="1768843"/>
          </a:xfrm>
        </p:grpSpPr>
        <p:pic>
          <p:nvPicPr>
            <p:cNvPr id="4098" name="Picture 2" descr="Selection Sort Step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924943"/>
              <a:ext cx="6840760" cy="158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99592" y="2740277"/>
              <a:ext cx="109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Minimum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331640" y="3068960"/>
              <a:ext cx="117942" cy="2473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104" name="Picture 8" descr="Selection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088596"/>
            <a:ext cx="4752528" cy="494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election sort st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23" y="2088596"/>
            <a:ext cx="4125173" cy="41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1764</Words>
  <Application>Microsoft Office PowerPoint</Application>
  <PresentationFormat>On-screen Show (4:3)</PresentationFormat>
  <Paragraphs>593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DEPARTMENT OF ARTIFICIAL INTELLIGENCE AND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assignment</vt:lpstr>
      <vt:lpstr>PowerPoint Presentation</vt:lpstr>
      <vt:lpstr>PowerPoint Presentation</vt:lpstr>
      <vt:lpstr>PowerPoint Presentation</vt:lpstr>
      <vt:lpstr>Analysis</vt:lpstr>
      <vt:lpstr>Class assignment</vt:lpstr>
      <vt:lpstr>Insertion sort</vt:lpstr>
      <vt:lpstr>PowerPoint Presentation</vt:lpstr>
      <vt:lpstr>PowerPoint Presentation</vt:lpstr>
      <vt:lpstr>PowerPoint Presentation</vt:lpstr>
      <vt:lpstr>PowerPoint Presentation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Merge-Sort and Recurrence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sort</vt:lpstr>
      <vt:lpstr>PowerPoint Presentation</vt:lpstr>
      <vt:lpstr>PowerPoint Presentation</vt:lpstr>
      <vt:lpstr>PowerPoint Presentation</vt:lpstr>
      <vt:lpstr>quickSort using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187</cp:revision>
  <dcterms:created xsi:type="dcterms:W3CDTF">2022-03-29T09:23:18Z</dcterms:created>
  <dcterms:modified xsi:type="dcterms:W3CDTF">2022-06-15T05:22:06Z</dcterms:modified>
</cp:coreProperties>
</file>