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349" r:id="rId3"/>
    <p:sldId id="351" r:id="rId4"/>
    <p:sldId id="350" r:id="rId5"/>
    <p:sldId id="369" r:id="rId6"/>
    <p:sldId id="352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2" r:id="rId16"/>
    <p:sldId id="363" r:id="rId17"/>
    <p:sldId id="364" r:id="rId18"/>
    <p:sldId id="365" r:id="rId19"/>
    <p:sldId id="368" r:id="rId20"/>
    <p:sldId id="366" r:id="rId21"/>
    <p:sldId id="367" r:id="rId22"/>
    <p:sldId id="375" r:id="rId23"/>
    <p:sldId id="384" r:id="rId24"/>
    <p:sldId id="385" r:id="rId25"/>
    <p:sldId id="383" r:id="rId26"/>
    <p:sldId id="361" r:id="rId27"/>
    <p:sldId id="370" r:id="rId28"/>
    <p:sldId id="371" r:id="rId29"/>
    <p:sldId id="386" r:id="rId30"/>
    <p:sldId id="387" r:id="rId31"/>
    <p:sldId id="388" r:id="rId32"/>
    <p:sldId id="389" r:id="rId33"/>
    <p:sldId id="390" r:id="rId34"/>
    <p:sldId id="372" r:id="rId35"/>
    <p:sldId id="373" r:id="rId36"/>
    <p:sldId id="374" r:id="rId37"/>
    <p:sldId id="269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F720C-6153-49FD-A7F4-24A3628B8378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0CFC5-2F21-43CE-87FF-BE760D4C0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005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0CFC5-2F21-43CE-87FF-BE760D4C0952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468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0CFC5-2F21-43CE-87FF-BE760D4C0952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151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D485-E866-48FC-906E-165044914F54}" type="datetime1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194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1CB03-9669-4402-A2A0-A6BB75068FA9}" type="datetime1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554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894D-133C-420D-B255-D63826826525}" type="datetime1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31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36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175D-545A-4F74-8D3C-4CB808CDFFFA}" type="datetime1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695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0A2F-080B-4A54-97DB-BCDD5A9E9584}" type="datetime1">
              <a:rPr lang="en-IN" smtClean="0"/>
              <a:t>25-04-2022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807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A8FA-0E0B-49F8-9083-3B9685FFD628}" type="datetime1">
              <a:rPr lang="en-IN" smtClean="0"/>
              <a:t>25-04-2022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268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6771-6D89-4426-9266-3B5CC0AC6F50}" type="datetime1">
              <a:rPr lang="en-IN" smtClean="0"/>
              <a:t>25-04-2022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678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4E43D-4930-4253-BCE5-A675BFB2FF4A}" type="datetime1">
              <a:rPr lang="en-IN" smtClean="0"/>
              <a:t>25-04-2022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40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7296-B26D-42F0-AB15-A417F409B27C}" type="datetime1">
              <a:rPr lang="en-IN" smtClean="0"/>
              <a:t>25-04-2022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90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859A-6944-4C09-AF8C-516EDB8371A6}" type="datetime1">
              <a:rPr lang="en-IN" smtClean="0"/>
              <a:t>25-04-2022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345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AF375-2F79-4206-AF67-9CE7877898E6}" type="datetime1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961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ime_complexity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ython-oops-concept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C00000"/>
                </a:solidFill>
              </a:rPr>
              <a:t>DEPARTMENT OF ARTIFICIAL INTELLIGENCE AND DATA SCIENCE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98168"/>
            <a:ext cx="6400800" cy="2783160"/>
          </a:xfrm>
        </p:spPr>
        <p:txBody>
          <a:bodyPr>
            <a:noAutofit/>
          </a:bodyPr>
          <a:lstStyle/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r>
              <a:rPr lang="en-US" sz="2400" b="1" dirty="0" smtClean="0">
                <a:solidFill>
                  <a:schemeClr val="tx1"/>
                </a:solidFill>
              </a:rPr>
              <a:t>Vision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To impart international quality education, promote collaborative research and graduate industry-ready engineers in the domain of Artificial Intelligence and Data Science to serve the society</a:t>
            </a:r>
            <a:r>
              <a:rPr lang="en-US" sz="2400" dirty="0" smtClean="0"/>
              <a:t>.</a:t>
            </a:r>
          </a:p>
          <a:p>
            <a:pPr algn="just"/>
            <a:endParaRPr lang="en-IN" sz="2400" dirty="0"/>
          </a:p>
        </p:txBody>
      </p:sp>
      <p:sp>
        <p:nvSpPr>
          <p:cNvPr id="4" name="AutoShape 2" descr="Ramco Institute of Technology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04664"/>
            <a:ext cx="15525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89A5-60C7-49AE-95B2-79A967AC1033}" type="datetime1">
              <a:rPr lang="en-IN" smtClean="0"/>
              <a:t>25-04-2022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4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44624"/>
            <a:ext cx="8257309" cy="626469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i="1" dirty="0"/>
              <a:t>shallow copy</a:t>
            </a:r>
            <a:endParaRPr lang="en-US" sz="2000" dirty="0" smtClean="0"/>
          </a:p>
          <a:p>
            <a:pPr lvl="1" algn="just"/>
            <a:r>
              <a:rPr lang="en-US" sz="2000" dirty="0" smtClean="0"/>
              <a:t>making </a:t>
            </a:r>
            <a:r>
              <a:rPr lang="en-US" sz="2000" dirty="0"/>
              <a:t>a new list as a copy of </a:t>
            </a:r>
            <a:r>
              <a:rPr lang="en-US" sz="2000" dirty="0" smtClean="0"/>
              <a:t>an existing one</a:t>
            </a:r>
            <a:endParaRPr lang="en-US" sz="2000" dirty="0"/>
          </a:p>
          <a:p>
            <a:pPr marL="457200" lvl="1" indent="0" algn="just">
              <a:buNone/>
            </a:pPr>
            <a:r>
              <a:rPr lang="en-US" sz="2000" b="1" i="1" dirty="0"/>
              <a:t>prime=</a:t>
            </a:r>
            <a:r>
              <a:rPr lang="en-IN" sz="2000" dirty="0"/>
              <a:t> [2,3,5,7,11,13,17,19  ]</a:t>
            </a:r>
            <a:endParaRPr lang="en-US" sz="2000" b="1" i="1" dirty="0"/>
          </a:p>
          <a:p>
            <a:pPr marL="457200" lvl="1" indent="0" algn="just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backup </a:t>
            </a:r>
            <a:r>
              <a:rPr lang="en-US" sz="2000" dirty="0">
                <a:solidFill>
                  <a:srgbClr val="FF0000"/>
                </a:solidFill>
              </a:rPr>
              <a:t>= list(primes</a:t>
            </a:r>
            <a:r>
              <a:rPr lang="en-US" sz="2000" dirty="0" smtClean="0">
                <a:solidFill>
                  <a:srgbClr val="FF0000"/>
                </a:solidFill>
              </a:rPr>
              <a:t>) </a:t>
            </a:r>
          </a:p>
          <a:p>
            <a:pPr algn="just"/>
            <a:endParaRPr lang="en-US" sz="2000" b="1" i="1" dirty="0" smtClean="0"/>
          </a:p>
          <a:p>
            <a:pPr algn="just"/>
            <a:endParaRPr lang="en-US" sz="2000" b="1" i="1" dirty="0" smtClean="0"/>
          </a:p>
          <a:p>
            <a:pPr algn="just"/>
            <a:endParaRPr lang="en-US" sz="2000" b="1" i="1" dirty="0"/>
          </a:p>
          <a:p>
            <a:pPr marL="0" indent="0" algn="just">
              <a:buNone/>
            </a:pPr>
            <a:r>
              <a:rPr lang="en-US" sz="2000" b="1" i="1" dirty="0" smtClean="0"/>
              <a:t>deep </a:t>
            </a:r>
            <a:r>
              <a:rPr lang="en-US" sz="2000" b="1" i="1" dirty="0"/>
              <a:t>copy</a:t>
            </a:r>
            <a:endParaRPr lang="en-US" sz="2000" dirty="0"/>
          </a:p>
          <a:p>
            <a:pPr lvl="1" algn="just"/>
            <a:r>
              <a:rPr lang="en-US" sz="2000" dirty="0" smtClean="0"/>
              <a:t>A </a:t>
            </a:r>
            <a:r>
              <a:rPr lang="en-US" sz="2000" b="1" i="1" dirty="0"/>
              <a:t>deep </a:t>
            </a:r>
            <a:r>
              <a:rPr lang="en-US" sz="2000" b="1" i="1" dirty="0" smtClean="0"/>
              <a:t>copy create</a:t>
            </a:r>
            <a:r>
              <a:rPr lang="en-US" sz="2000" dirty="0" smtClean="0"/>
              <a:t> </a:t>
            </a:r>
            <a:r>
              <a:rPr lang="en-US" sz="2000" dirty="0"/>
              <a:t>a new list with </a:t>
            </a:r>
            <a:r>
              <a:rPr lang="en-US" sz="2000" i="1" dirty="0"/>
              <a:t>new </a:t>
            </a:r>
            <a:r>
              <a:rPr lang="en-US" sz="2000" dirty="0" smtClean="0"/>
              <a:t>elements if the  contents of the </a:t>
            </a:r>
            <a:r>
              <a:rPr lang="en-US" sz="2000" dirty="0"/>
              <a:t>list were of a mutable </a:t>
            </a:r>
            <a:r>
              <a:rPr lang="en-US" sz="2000" dirty="0" smtClean="0"/>
              <a:t>type. </a:t>
            </a:r>
            <a:endParaRPr lang="en-US" sz="2000" dirty="0"/>
          </a:p>
          <a:p>
            <a:pPr lvl="1" algn="just"/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</a:rPr>
              <a:t>copy function </a:t>
            </a:r>
            <a:r>
              <a:rPr lang="en-US" sz="2000" dirty="0"/>
              <a:t>creates a shallow </a:t>
            </a:r>
            <a:r>
              <a:rPr lang="en-US" sz="2000" dirty="0" smtClean="0"/>
              <a:t>copy of </a:t>
            </a:r>
            <a:r>
              <a:rPr lang="en-US" sz="2000" dirty="0"/>
              <a:t>its argument, and the </a:t>
            </a:r>
            <a:r>
              <a:rPr lang="en-US" sz="2000" dirty="0" err="1">
                <a:solidFill>
                  <a:srgbClr val="FF0000"/>
                </a:solidFill>
              </a:rPr>
              <a:t>deepcopy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function creates a deep copy of its argument.</a:t>
            </a:r>
          </a:p>
          <a:p>
            <a:pPr marL="457200" lvl="1" indent="0" algn="just">
              <a:buNone/>
            </a:pPr>
            <a:r>
              <a:rPr lang="en-IN" sz="2000" dirty="0" smtClean="0"/>
              <a:t>   palette </a:t>
            </a:r>
            <a:r>
              <a:rPr lang="en-IN" sz="2000" dirty="0"/>
              <a:t>= </a:t>
            </a:r>
            <a:r>
              <a:rPr lang="en-IN" sz="2000" dirty="0" err="1" smtClean="0"/>
              <a:t>copy.</a:t>
            </a:r>
            <a:r>
              <a:rPr lang="en-IN" sz="2000" dirty="0" err="1" smtClean="0">
                <a:solidFill>
                  <a:srgbClr val="FF0000"/>
                </a:solidFill>
              </a:rPr>
              <a:t>deepcopy</a:t>
            </a:r>
            <a:r>
              <a:rPr lang="en-IN" sz="2000" dirty="0" smtClean="0"/>
              <a:t>(primes)</a:t>
            </a:r>
            <a:endParaRPr lang="en-I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10</a:t>
            </a:fld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653" y="1772817"/>
            <a:ext cx="6093867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045" y="1124744"/>
            <a:ext cx="4610249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>
            <a:off x="4382790" y="1348581"/>
            <a:ext cx="216024" cy="4242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958854" y="1348581"/>
            <a:ext cx="216024" cy="4242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678934" y="1348581"/>
            <a:ext cx="72008" cy="4242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5122" idx="0"/>
          </p:cNvCxnSpPr>
          <p:nvPr/>
        </p:nvCxnSpPr>
        <p:spPr>
          <a:xfrm flipH="1">
            <a:off x="6205587" y="1348581"/>
            <a:ext cx="121420" cy="4242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903070" y="1348581"/>
            <a:ext cx="0" cy="4242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479134" y="1348581"/>
            <a:ext cx="72008" cy="4242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983190" y="1348581"/>
            <a:ext cx="144016" cy="4242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8631262" y="1348581"/>
            <a:ext cx="144016" cy="4242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713175" y="755412"/>
            <a:ext cx="859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backup</a:t>
            </a:r>
            <a:endParaRPr lang="en-IN" dirty="0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5661249"/>
            <a:ext cx="5186731" cy="1047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4"/>
          <a:stretch/>
        </p:blipFill>
        <p:spPr bwMode="auto">
          <a:xfrm>
            <a:off x="4688387" y="4581128"/>
            <a:ext cx="4427716" cy="947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3851920" y="5013176"/>
            <a:ext cx="900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palette </a:t>
            </a:r>
          </a:p>
        </p:txBody>
      </p:sp>
    </p:spTree>
    <p:extLst>
      <p:ext uri="{BB962C8B-B14F-4D97-AF65-F5344CB8AC3E}">
        <p14:creationId xmlns:p14="http://schemas.microsoft.com/office/powerpoint/2010/main" val="380255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47667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counters = [0</a:t>
            </a:r>
            <a:r>
              <a:rPr lang="en-IN" dirty="0" smtClean="0"/>
              <a:t>]* </a:t>
            </a:r>
            <a:r>
              <a:rPr lang="en-IN" dirty="0"/>
              <a:t>8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counters[2</a:t>
            </a:r>
            <a:r>
              <a:rPr lang="en-IN" dirty="0"/>
              <a:t>] += </a:t>
            </a:r>
            <a:r>
              <a:rPr lang="en-IN" dirty="0" smtClean="0"/>
              <a:t>1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 smtClean="0"/>
              <a:t>#Extending </a:t>
            </a:r>
            <a:r>
              <a:rPr lang="en-IN" b="1" dirty="0"/>
              <a:t>a List</a:t>
            </a:r>
            <a:endParaRPr lang="en-IN" b="1" dirty="0" smtClean="0"/>
          </a:p>
          <a:p>
            <a:pPr marL="0" indent="0">
              <a:buNone/>
            </a:pPr>
            <a:r>
              <a:rPr lang="en-IN" dirty="0" err="1" smtClean="0"/>
              <a:t>primes.extend</a:t>
            </a:r>
            <a:r>
              <a:rPr lang="en-IN" dirty="0" smtClean="0"/>
              <a:t>(extras</a:t>
            </a:r>
            <a:r>
              <a:rPr lang="en-IN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11</a:t>
            </a:fld>
            <a:endParaRPr lang="en-I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32656"/>
            <a:ext cx="5020371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916832"/>
            <a:ext cx="4240892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903177"/>
            <a:ext cx="4695825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42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548680"/>
            <a:ext cx="8229600" cy="6048672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IN" sz="2400" b="1" dirty="0"/>
              <a:t>Compact Arrays in Python</a:t>
            </a:r>
          </a:p>
          <a:p>
            <a:pPr algn="just"/>
            <a:r>
              <a:rPr lang="en-US" sz="2400" dirty="0" smtClean="0"/>
              <a:t>Strings </a:t>
            </a:r>
            <a:r>
              <a:rPr lang="en-US" sz="2400" dirty="0"/>
              <a:t>are represented </a:t>
            </a:r>
            <a:r>
              <a:rPr lang="en-US" sz="2400" dirty="0" smtClean="0"/>
              <a:t>using an </a:t>
            </a:r>
            <a:r>
              <a:rPr lang="en-US" sz="2400" dirty="0"/>
              <a:t>array of characters (not an array of references). </a:t>
            </a:r>
            <a:r>
              <a:rPr lang="en-US" sz="2400" dirty="0" smtClean="0"/>
              <a:t>It will referred as </a:t>
            </a:r>
            <a:r>
              <a:rPr lang="en-US" sz="2400" dirty="0"/>
              <a:t>a </a:t>
            </a:r>
            <a:r>
              <a:rPr lang="en-US" sz="2400" b="1" i="1" dirty="0"/>
              <a:t>compact </a:t>
            </a:r>
            <a:r>
              <a:rPr lang="en-US" sz="2400" b="1" i="1" dirty="0" smtClean="0"/>
              <a:t>array.</a:t>
            </a:r>
          </a:p>
          <a:p>
            <a:pPr algn="just"/>
            <a:r>
              <a:rPr lang="en-US" sz="2400" b="1" i="1" dirty="0" smtClean="0"/>
              <a:t>In this, </a:t>
            </a:r>
            <a:r>
              <a:rPr lang="en-US" sz="2400" dirty="0"/>
              <a:t>the array is storing the bits that represent the primary data. </a:t>
            </a:r>
            <a:r>
              <a:rPr lang="en-US" sz="2400" dirty="0">
                <a:solidFill>
                  <a:srgbClr val="FF0000"/>
                </a:solidFill>
              </a:rPr>
              <a:t>The type code </a:t>
            </a:r>
            <a:r>
              <a:rPr lang="en-US" sz="2400" dirty="0" smtClean="0"/>
              <a:t>determine </a:t>
            </a:r>
            <a:r>
              <a:rPr lang="en-US" sz="2400" dirty="0"/>
              <a:t>precisely how many bits </a:t>
            </a:r>
            <a:r>
              <a:rPr lang="en-US" sz="2400" dirty="0" smtClean="0"/>
              <a:t>are needed </a:t>
            </a:r>
            <a:r>
              <a:rPr lang="en-US" sz="2400" dirty="0"/>
              <a:t>per element of the array</a:t>
            </a:r>
          </a:p>
          <a:p>
            <a:pPr algn="just"/>
            <a:r>
              <a:rPr lang="en-IN" sz="2400" dirty="0" smtClean="0"/>
              <a:t>primes </a:t>
            </a:r>
            <a:r>
              <a:rPr lang="en-IN" sz="2400" dirty="0"/>
              <a:t>= array( </a:t>
            </a:r>
            <a:r>
              <a:rPr lang="en-IN" sz="2400" dirty="0" smtClean="0"/>
              <a:t>‘I’ </a:t>
            </a:r>
            <a:r>
              <a:rPr lang="en-IN" sz="2400" dirty="0"/>
              <a:t>, [2, 3, 5, 7, 11, 13, 17, 19])</a:t>
            </a:r>
            <a:endParaRPr lang="en-US" sz="2400" dirty="0" smtClean="0"/>
          </a:p>
          <a:p>
            <a:pPr algn="just"/>
            <a:endParaRPr lang="en-US" sz="2400" b="1" dirty="0" smtClean="0"/>
          </a:p>
          <a:p>
            <a:pPr algn="just"/>
            <a:endParaRPr lang="en-US" sz="2400" b="1" dirty="0" smtClean="0"/>
          </a:p>
          <a:p>
            <a:pPr algn="just"/>
            <a:endParaRPr lang="en-US" sz="2400" b="1" dirty="0" smtClean="0"/>
          </a:p>
          <a:p>
            <a:pPr algn="just"/>
            <a:r>
              <a:rPr lang="en-US" sz="2400" b="1" dirty="0" smtClean="0"/>
              <a:t>Advantage of compact array over referential array</a:t>
            </a:r>
          </a:p>
          <a:p>
            <a:pPr lvl="1"/>
            <a:r>
              <a:rPr lang="en-US" sz="2400" dirty="0"/>
              <a:t>the overall </a:t>
            </a:r>
            <a:r>
              <a:rPr lang="en-US" sz="2400" dirty="0">
                <a:solidFill>
                  <a:srgbClr val="FF0000"/>
                </a:solidFill>
              </a:rPr>
              <a:t>memory usage </a:t>
            </a:r>
            <a:r>
              <a:rPr lang="en-US" sz="2400" dirty="0"/>
              <a:t>will </a:t>
            </a:r>
            <a:r>
              <a:rPr lang="en-US" sz="2400" dirty="0" smtClean="0"/>
              <a:t>be much </a:t>
            </a:r>
            <a:r>
              <a:rPr lang="en-US" sz="2400" dirty="0">
                <a:solidFill>
                  <a:srgbClr val="FF0000"/>
                </a:solidFill>
              </a:rPr>
              <a:t>lower </a:t>
            </a:r>
            <a:r>
              <a:rPr lang="en-US" sz="2400" dirty="0"/>
              <a:t>for a compact </a:t>
            </a:r>
            <a:r>
              <a:rPr lang="en-US" sz="2400" dirty="0" smtClean="0"/>
              <a:t>structure</a:t>
            </a:r>
          </a:p>
          <a:p>
            <a:pPr lvl="1"/>
            <a:r>
              <a:rPr lang="en-US" sz="2400" dirty="0"/>
              <a:t>a referential structure will </a:t>
            </a:r>
            <a:r>
              <a:rPr lang="en-US" sz="2400" dirty="0" smtClean="0">
                <a:solidFill>
                  <a:srgbClr val="FF0000"/>
                </a:solidFill>
              </a:rPr>
              <a:t>use </a:t>
            </a:r>
            <a:r>
              <a:rPr lang="en-US" sz="2400" dirty="0">
                <a:solidFill>
                  <a:srgbClr val="FF0000"/>
                </a:solidFill>
              </a:rPr>
              <a:t>64-bits </a:t>
            </a:r>
            <a:r>
              <a:rPr lang="en-US" sz="2400" dirty="0"/>
              <a:t>for the </a:t>
            </a:r>
            <a:r>
              <a:rPr lang="en-US" sz="2400" dirty="0" smtClean="0"/>
              <a:t>memory address </a:t>
            </a:r>
            <a:r>
              <a:rPr lang="en-US" sz="2400" dirty="0"/>
              <a:t>stored in the </a:t>
            </a:r>
            <a:r>
              <a:rPr lang="en-US" sz="2400" dirty="0" smtClean="0"/>
              <a:t>array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Unicode character </a:t>
            </a:r>
            <a:r>
              <a:rPr lang="en-US" sz="2400" dirty="0"/>
              <a:t>stored </a:t>
            </a:r>
            <a:r>
              <a:rPr lang="en-US" sz="2400" dirty="0" smtClean="0"/>
              <a:t>in a </a:t>
            </a:r>
            <a:r>
              <a:rPr lang="en-US" sz="2400" dirty="0"/>
              <a:t>compact array within a string typically requires </a:t>
            </a:r>
            <a:r>
              <a:rPr lang="en-US" sz="2400" dirty="0">
                <a:solidFill>
                  <a:srgbClr val="FF0000"/>
                </a:solidFill>
              </a:rPr>
              <a:t>2 </a:t>
            </a:r>
            <a:r>
              <a:rPr lang="en-US" sz="2400" dirty="0" smtClean="0">
                <a:solidFill>
                  <a:srgbClr val="FF0000"/>
                </a:solidFill>
              </a:rPr>
              <a:t>bytes(16bits</a:t>
            </a:r>
            <a:r>
              <a:rPr lang="en-US" sz="2400" dirty="0" smtClean="0"/>
              <a:t>)</a:t>
            </a:r>
            <a:endParaRPr lang="en-US" sz="2400" dirty="0"/>
          </a:p>
          <a:p>
            <a:pPr lvl="1" algn="just"/>
            <a:endParaRPr lang="en-IN" sz="2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12</a:t>
            </a:fld>
            <a:endParaRPr lang="en-I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0"/>
            <a:ext cx="2808312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924944"/>
            <a:ext cx="3672408" cy="854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836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62068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Type code supported by array module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13</a:t>
            </a:fld>
            <a:endParaRPr lang="en-IN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68760"/>
            <a:ext cx="6696743" cy="4324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043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76064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 smtClean="0"/>
              <a:t>Dynamic array and </a:t>
            </a:r>
            <a:r>
              <a:rPr lang="en-US" b="1" dirty="0"/>
              <a:t>Amortization</a:t>
            </a:r>
            <a:endParaRPr lang="en-US" b="1" dirty="0" smtClean="0"/>
          </a:p>
          <a:p>
            <a:pPr lvl="1" algn="just"/>
            <a:r>
              <a:rPr lang="en-US" dirty="0" smtClean="0"/>
              <a:t>A </a:t>
            </a:r>
            <a:r>
              <a:rPr lang="en-US" dirty="0"/>
              <a:t>dynamic array is similar to an array, </a:t>
            </a:r>
            <a:r>
              <a:rPr lang="en-US" dirty="0" smtClean="0"/>
              <a:t>its </a:t>
            </a:r>
            <a:r>
              <a:rPr lang="en-US" dirty="0"/>
              <a:t>size can be dynamically modified at runtime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EX: list</a:t>
            </a:r>
          </a:p>
          <a:p>
            <a:pPr lvl="1" algn="just"/>
            <a:r>
              <a:rPr lang="en-US" dirty="0"/>
              <a:t>#Create an empty list, named list1 </a:t>
            </a:r>
            <a:endParaRPr lang="en-US" dirty="0" smtClean="0"/>
          </a:p>
          <a:p>
            <a:pPr marL="457200" lvl="1" indent="0" algn="just">
              <a:buNone/>
            </a:pPr>
            <a:r>
              <a:rPr lang="en-US" dirty="0" smtClean="0"/>
              <a:t>   list1 </a:t>
            </a:r>
            <a:r>
              <a:rPr lang="en-US" dirty="0"/>
              <a:t>= </a:t>
            </a:r>
            <a:r>
              <a:rPr lang="en-US" dirty="0" smtClean="0"/>
              <a:t>[]  	</a:t>
            </a:r>
            <a:r>
              <a:rPr lang="en-US" dirty="0" smtClean="0">
                <a:solidFill>
                  <a:srgbClr val="00B050"/>
                </a:solidFill>
              </a:rPr>
              <a:t># size 0, </a:t>
            </a:r>
            <a:r>
              <a:rPr lang="en-IN" dirty="0">
                <a:solidFill>
                  <a:srgbClr val="00B050"/>
                </a:solidFill>
              </a:rPr>
              <a:t>Increase the size</a:t>
            </a:r>
            <a:endParaRPr lang="en-US" dirty="0" smtClean="0">
              <a:solidFill>
                <a:srgbClr val="00B050"/>
              </a:solidFill>
            </a:endParaRPr>
          </a:p>
          <a:p>
            <a:pPr marL="457200" lvl="1" indent="0" algn="just">
              <a:buNone/>
            </a:pPr>
            <a:r>
              <a:rPr lang="en-IN" dirty="0" smtClean="0"/>
              <a:t>   list1 </a:t>
            </a:r>
            <a:r>
              <a:rPr lang="en-IN" dirty="0"/>
              <a:t>=[2, 4, 6</a:t>
            </a:r>
            <a:r>
              <a:rPr lang="en-IN" dirty="0" smtClean="0"/>
              <a:t>]	 </a:t>
            </a:r>
            <a:r>
              <a:rPr lang="en-IN" dirty="0" smtClean="0">
                <a:solidFill>
                  <a:srgbClr val="00B050"/>
                </a:solidFill>
              </a:rPr>
              <a:t># size 3, </a:t>
            </a:r>
            <a:r>
              <a:rPr lang="en-IN" dirty="0">
                <a:solidFill>
                  <a:srgbClr val="00B050"/>
                </a:solidFill>
              </a:rPr>
              <a:t>Increase the size</a:t>
            </a:r>
            <a:endParaRPr lang="en-IN" dirty="0" smtClean="0">
              <a:solidFill>
                <a:srgbClr val="00B050"/>
              </a:solidFill>
            </a:endParaRPr>
          </a:p>
          <a:p>
            <a:pPr marL="457200" lvl="1" indent="0" algn="just">
              <a:buNone/>
            </a:pPr>
            <a:r>
              <a:rPr lang="en-IN" dirty="0" smtClean="0"/>
              <a:t>   list1.append(‘AI&amp;DS') </a:t>
            </a:r>
            <a:r>
              <a:rPr lang="en-IN" dirty="0">
                <a:solidFill>
                  <a:srgbClr val="00B050"/>
                </a:solidFill>
              </a:rPr>
              <a:t># size </a:t>
            </a:r>
            <a:r>
              <a:rPr lang="en-IN" dirty="0" smtClean="0">
                <a:solidFill>
                  <a:srgbClr val="00B050"/>
                </a:solidFill>
              </a:rPr>
              <a:t>4, Increase the size</a:t>
            </a:r>
          </a:p>
          <a:p>
            <a:pPr marL="457200" lvl="1" indent="0" algn="just">
              <a:buNone/>
            </a:pPr>
            <a:r>
              <a:rPr lang="en-IN" dirty="0" smtClean="0"/>
              <a:t>   list1.pop()   </a:t>
            </a:r>
            <a:r>
              <a:rPr lang="en-IN" dirty="0" smtClean="0">
                <a:solidFill>
                  <a:srgbClr val="00B050"/>
                </a:solidFill>
              </a:rPr>
              <a:t>#size 3, reduce the size</a:t>
            </a:r>
          </a:p>
          <a:p>
            <a:pPr marL="57150" indent="0" algn="just">
              <a:buNone/>
            </a:pPr>
            <a:r>
              <a:rPr lang="en-US" b="1" dirty="0" smtClean="0"/>
              <a:t>Amortization</a:t>
            </a:r>
          </a:p>
          <a:p>
            <a:pPr marL="457200" lvl="1" indent="0" algn="just">
              <a:buNone/>
            </a:pPr>
            <a:r>
              <a:rPr lang="en-US" dirty="0" smtClean="0"/>
              <a:t>It </a:t>
            </a:r>
            <a:r>
              <a:rPr lang="en-US" dirty="0"/>
              <a:t>is </a:t>
            </a:r>
            <a:r>
              <a:rPr lang="en-US" b="1" dirty="0"/>
              <a:t>the process of reducing the estimated or nominal value of either an intangible asset,</a:t>
            </a:r>
            <a:endParaRPr lang="en-IN" dirty="0">
              <a:solidFill>
                <a:srgbClr val="00B050"/>
              </a:solidFill>
            </a:endParaRPr>
          </a:p>
          <a:p>
            <a:pPr marL="457200" lvl="1" indent="0" algn="just">
              <a:buNone/>
            </a:pPr>
            <a:endParaRPr lang="en-IN" dirty="0" smtClean="0"/>
          </a:p>
          <a:p>
            <a:pPr marL="457200" lvl="1" indent="0" algn="just">
              <a:buNone/>
            </a:pP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3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Program to </a:t>
            </a:r>
            <a:r>
              <a:rPr lang="en-IN" sz="2800" dirty="0" smtClean="0">
                <a:solidFill>
                  <a:srgbClr val="FF0000"/>
                </a:solidFill>
              </a:rPr>
              <a:t>list’s </a:t>
            </a:r>
            <a:r>
              <a:rPr lang="en-US" sz="2800" dirty="0" smtClean="0">
                <a:solidFill>
                  <a:srgbClr val="FF0000"/>
                </a:solidFill>
              </a:rPr>
              <a:t>length </a:t>
            </a:r>
            <a:r>
              <a:rPr lang="en-US" sz="2800" dirty="0">
                <a:solidFill>
                  <a:srgbClr val="FF0000"/>
                </a:solidFill>
              </a:rPr>
              <a:t>and its underlying size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import </a:t>
            </a:r>
            <a:r>
              <a:rPr lang="en-US" sz="2800" dirty="0"/>
              <a:t>sys 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# </a:t>
            </a:r>
            <a:r>
              <a:rPr lang="en-US" sz="2800" dirty="0">
                <a:solidFill>
                  <a:srgbClr val="00B050"/>
                </a:solidFill>
              </a:rPr>
              <a:t>provides </a:t>
            </a:r>
            <a:r>
              <a:rPr lang="en-US" sz="2800" dirty="0" err="1">
                <a:solidFill>
                  <a:srgbClr val="00B050"/>
                </a:solidFill>
              </a:rPr>
              <a:t>getsizeof</a:t>
            </a:r>
            <a:r>
              <a:rPr lang="en-US" sz="2800" dirty="0">
                <a:solidFill>
                  <a:srgbClr val="00B050"/>
                </a:solidFill>
              </a:rPr>
              <a:t> function</a:t>
            </a:r>
          </a:p>
          <a:p>
            <a:pPr marL="0" indent="0">
              <a:buNone/>
            </a:pPr>
            <a:r>
              <a:rPr lang="en-IN" sz="2800" dirty="0" smtClean="0"/>
              <a:t> </a:t>
            </a:r>
            <a:r>
              <a:rPr lang="en-IN" sz="2800" dirty="0"/>
              <a:t>data = [ ]</a:t>
            </a:r>
          </a:p>
          <a:p>
            <a:pPr marL="0" indent="0">
              <a:buNone/>
            </a:pPr>
            <a:r>
              <a:rPr lang="en-US" sz="2800" dirty="0" smtClean="0"/>
              <a:t> </a:t>
            </a:r>
            <a:r>
              <a:rPr lang="en-US" sz="2800" dirty="0"/>
              <a:t>for k in range(n):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a </a:t>
            </a:r>
            <a:r>
              <a:rPr lang="en-US" sz="2800" dirty="0"/>
              <a:t>= </a:t>
            </a:r>
            <a:r>
              <a:rPr lang="en-US" sz="2800" dirty="0" err="1"/>
              <a:t>len</a:t>
            </a:r>
            <a:r>
              <a:rPr lang="en-US" sz="2800" dirty="0"/>
              <a:t>(data) 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# </a:t>
            </a:r>
            <a:r>
              <a:rPr lang="en-US" sz="2800" dirty="0">
                <a:solidFill>
                  <a:srgbClr val="00B050"/>
                </a:solidFill>
              </a:rPr>
              <a:t>number of elements</a:t>
            </a:r>
          </a:p>
          <a:p>
            <a:pPr marL="0" indent="0">
              <a:buNone/>
            </a:pPr>
            <a:r>
              <a:rPr lang="en-US" sz="2800" dirty="0" smtClean="0"/>
              <a:t> 	b </a:t>
            </a:r>
            <a:r>
              <a:rPr lang="en-US" sz="2800" dirty="0"/>
              <a:t>= </a:t>
            </a:r>
            <a:r>
              <a:rPr lang="en-US" sz="2800" dirty="0" err="1"/>
              <a:t>sys.getsizeof</a:t>
            </a:r>
            <a:r>
              <a:rPr lang="en-US" sz="2800" dirty="0"/>
              <a:t>(data) </a:t>
            </a:r>
            <a:r>
              <a:rPr lang="en-US" sz="2800" dirty="0">
                <a:solidFill>
                  <a:srgbClr val="00B050"/>
                </a:solidFill>
              </a:rPr>
              <a:t># actual size in bytes</a:t>
            </a:r>
          </a:p>
          <a:p>
            <a:pPr marL="0" indent="0">
              <a:buNone/>
            </a:pPr>
            <a:r>
              <a:rPr lang="en-US" sz="2800" dirty="0" smtClean="0"/>
              <a:t> print((a</a:t>
            </a:r>
            <a:r>
              <a:rPr lang="en-US" sz="2800" dirty="0"/>
              <a:t>, b))</a:t>
            </a:r>
          </a:p>
          <a:p>
            <a:pPr marL="0" indent="0">
              <a:buNone/>
            </a:pPr>
            <a:r>
              <a:rPr lang="en-IN" sz="2800" dirty="0" smtClean="0"/>
              <a:t> </a:t>
            </a:r>
            <a:r>
              <a:rPr lang="en-IN" sz="2800" dirty="0" err="1"/>
              <a:t>data.append</a:t>
            </a:r>
            <a:r>
              <a:rPr lang="en-IN" sz="2800" dirty="0"/>
              <a:t>(None)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56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548680"/>
            <a:ext cx="8229600" cy="1296144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Implementing a Dynamic Array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16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401363" y="1556792"/>
            <a:ext cx="828092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dirty="0" err="1">
                <a:solidFill>
                  <a:srgbClr val="267F99"/>
                </a:solidFill>
                <a:latin typeface="Times New Roman" pitchFamily="18" charset="0"/>
                <a:cs typeface="Times New Roman" pitchFamily="18" charset="0"/>
              </a:rPr>
              <a:t>DynamicArray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>
                <a:solidFill>
                  <a:srgbClr val="267F99"/>
                </a:solidFill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 </a:t>
            </a:r>
          </a:p>
          <a:p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</a:t>
            </a:r>
          </a:p>
          <a:p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dirty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__</a:t>
            </a:r>
            <a:r>
              <a:rPr lang="en-US" sz="2800" dirty="0" err="1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sz="2800" dirty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__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 </a:t>
            </a:r>
            <a:r>
              <a:rPr lang="en-US" sz="28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#Create an empty array</a:t>
            </a:r>
            <a:endParaRPr 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US" sz="28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sz="2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.n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 </a:t>
            </a:r>
            <a:r>
              <a:rPr lang="en-US" sz="2800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</a:t>
            </a:r>
            <a:r>
              <a:rPr lang="en-US" sz="28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sz="28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 count actual elements</a:t>
            </a:r>
            <a:endParaRPr 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US" sz="28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sz="2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.capacity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 </a:t>
            </a:r>
            <a:r>
              <a:rPr lang="en-US" sz="2800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sz="28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sz="28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 default array capacity</a:t>
            </a:r>
            <a:endParaRPr 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US" sz="28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sz="2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.A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 </a:t>
            </a:r>
            <a:r>
              <a:rPr lang="en-US" sz="28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sz="2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.make_array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sz="2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.capacity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  </a:t>
            </a:r>
            <a:endParaRPr lang="en-US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8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sz="28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 low-level array</a:t>
            </a:r>
            <a:endParaRPr 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</a:t>
            </a:r>
          </a:p>
          <a:p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dirty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__</a:t>
            </a:r>
            <a:r>
              <a:rPr lang="en-US" sz="2800" dirty="0" err="1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2800" dirty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__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 </a:t>
            </a:r>
          </a:p>
          <a:p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</a:t>
            </a:r>
            <a:r>
              <a:rPr lang="en-US" sz="2800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sz="2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.n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sz="28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#Return number of elements stored in the array</a:t>
            </a:r>
            <a:endParaRPr lang="en-US" sz="2800" b="0" dirty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45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17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467544" y="764704"/>
            <a:ext cx="770485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append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sz="24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ele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 </a:t>
            </a:r>
            <a:r>
              <a:rPr lang="en-US" sz="24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#Add object to end of the array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US" sz="2400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.n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== </a:t>
            </a:r>
            <a:r>
              <a:rPr lang="en-US" sz="24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.capacity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 </a:t>
            </a:r>
            <a:r>
              <a:rPr lang="en-US" sz="24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not enough room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    </a:t>
            </a:r>
            <a:r>
              <a:rPr lang="en-US" sz="24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._resize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* </a:t>
            </a:r>
            <a:r>
              <a:rPr lang="en-US" sz="24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.capacity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  </a:t>
            </a:r>
            <a:r>
              <a:rPr lang="en-US" sz="24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so double capacity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US" sz="24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.A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.n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 = </a:t>
            </a: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ele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US" sz="24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.n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+= </a:t>
            </a:r>
            <a:r>
              <a:rPr lang="en-US" sz="2400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400" b="0" dirty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71600" y="4344701"/>
            <a:ext cx="32403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A=[10]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A=[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10,20]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=[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10,20,4]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31840" y="3138561"/>
            <a:ext cx="61926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Append</a:t>
            </a:r>
            <a:r>
              <a:rPr lang="en-US" sz="2400" dirty="0"/>
              <a:t> has constant time complexity </a:t>
            </a:r>
            <a:r>
              <a:rPr lang="en-US" sz="2400" dirty="0" err="1"/>
              <a:t>i.e.,O</a:t>
            </a:r>
            <a:r>
              <a:rPr lang="en-US" sz="2400" dirty="0"/>
              <a:t>(1).</a:t>
            </a:r>
            <a:br>
              <a:rPr lang="en-US" sz="2400" dirty="0"/>
            </a:br>
            <a:r>
              <a:rPr lang="en-US" sz="2400" b="1" dirty="0"/>
              <a:t>Extend</a:t>
            </a:r>
            <a:r>
              <a:rPr lang="en-US" sz="2400" dirty="0"/>
              <a:t> has time complexity of O(k). Where k is the length of list which need to be added.</a:t>
            </a:r>
            <a:endParaRPr lang="en-IN" sz="2400" dirty="0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275856" y="4581128"/>
            <a:ext cx="5508104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my_list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[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'geeks'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'for'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]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another_list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[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cs typeface="Arial" pitchFamily="34" charset="0"/>
              </a:rPr>
              <a:t>6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cs typeface="Arial" pitchFamily="34" charset="0"/>
              </a:rPr>
              <a:t>0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cs typeface="Arial" pitchFamily="34" charset="0"/>
              </a:rPr>
              <a:t>4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cs typeface="Arial" pitchFamily="34" charset="0"/>
              </a:rPr>
              <a:t>1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]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my_list.extend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another_list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itchFamily="49" charset="0"/>
                <a:cs typeface="Arial" pitchFamily="34" charset="0"/>
              </a:rPr>
              <a:t>print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my_list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97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18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323528" y="335846"/>
            <a:ext cx="792088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400" dirty="0" err="1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insertAt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4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IN" sz="24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item</a:t>
            </a:r>
            <a:r>
              <a:rPr lang="en-I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IN" sz="24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index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 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IN" sz="2400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index&lt;</a:t>
            </a:r>
            <a:r>
              <a:rPr lang="en-IN" sz="2400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index&gt;</a:t>
            </a:r>
            <a:r>
              <a:rPr lang="en-IN" sz="24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.n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 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   </a:t>
            </a:r>
            <a:r>
              <a:rPr lang="en-IN" sz="2400" dirty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400" dirty="0">
                <a:solidFill>
                  <a:srgbClr val="A31515"/>
                </a:solidFill>
                <a:latin typeface="Times New Roman" pitchFamily="18" charset="0"/>
                <a:cs typeface="Times New Roman" pitchFamily="18" charset="0"/>
              </a:rPr>
              <a:t>"please enter appropriate index.."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 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   </a:t>
            </a:r>
            <a:r>
              <a:rPr lang="en-IN" sz="2400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endParaRPr lang="en-I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IN" sz="2400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4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.n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==</a:t>
            </a:r>
            <a:r>
              <a:rPr lang="en-IN" sz="24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.capacity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 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   </a:t>
            </a:r>
            <a:r>
              <a:rPr lang="en-IN" sz="24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._resize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400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IN" sz="24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.capacity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 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    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IN" sz="2400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i </a:t>
            </a:r>
            <a:r>
              <a:rPr lang="en-IN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400" dirty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range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400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.n</a:t>
            </a:r>
            <a:r>
              <a:rPr lang="en-IN" sz="2400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,index</a:t>
            </a:r>
            <a:r>
              <a:rPr lang="en-IN" sz="2400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IN" sz="2400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 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   </a:t>
            </a:r>
            <a:r>
              <a:rPr lang="en-IN" sz="24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.A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[i+</a:t>
            </a:r>
            <a:r>
              <a:rPr lang="en-IN" sz="2400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]=</a:t>
            </a:r>
            <a:r>
              <a:rPr lang="en-IN" sz="24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.A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[i] 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    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IN" sz="24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.A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[index]=item 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IN" sz="24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.n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+=</a:t>
            </a:r>
            <a:r>
              <a:rPr lang="en-IN" sz="2400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IN" sz="2400" b="0" dirty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8175"/>
            <a:ext cx="4558449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5652119" y="2706561"/>
            <a:ext cx="319029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A=[10,20,4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Insert(35,2)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A=[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10,20,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35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,4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67944" y="5017347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2400" b="1" dirty="0"/>
              <a:t>Time Complexity of Insert Operation:</a:t>
            </a:r>
            <a:r>
              <a:rPr lang="en-US" sz="2400" dirty="0"/>
              <a:t> </a:t>
            </a:r>
            <a:r>
              <a:rPr lang="en-US" sz="2400" dirty="0">
                <a:solidFill>
                  <a:srgbClr val="FF0000"/>
                </a:solidFill>
              </a:rPr>
              <a:t>O(n) </a:t>
            </a:r>
            <a:r>
              <a:rPr lang="en-US" sz="2400" dirty="0"/>
              <a:t>[In the worst case all elements may have to be moved]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7304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Case 1: insert data at </a:t>
            </a:r>
            <a:r>
              <a:rPr lang="en-US" dirty="0"/>
              <a:t>the beginning of a list,</a:t>
            </a:r>
          </a:p>
          <a:p>
            <a:pPr marL="0" indent="0">
              <a:buNone/>
            </a:pPr>
            <a:r>
              <a:rPr lang="en-US" dirty="0" smtClean="0"/>
              <a:t>	for </a:t>
            </a:r>
            <a:r>
              <a:rPr lang="en-US" dirty="0"/>
              <a:t>n in range(N):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data.insert</a:t>
            </a:r>
            <a:r>
              <a:rPr lang="en-US" dirty="0" smtClean="0"/>
              <a:t>(0</a:t>
            </a:r>
            <a:r>
              <a:rPr lang="en-US" dirty="0"/>
              <a:t>, </a:t>
            </a:r>
            <a:r>
              <a:rPr lang="en-US" dirty="0" smtClean="0"/>
              <a:t>22)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Case 2: insert </a:t>
            </a:r>
            <a:r>
              <a:rPr lang="en-US" dirty="0"/>
              <a:t>near the middle of a list,</a:t>
            </a:r>
          </a:p>
          <a:p>
            <a:pPr marL="0" indent="0">
              <a:buNone/>
            </a:pPr>
            <a:r>
              <a:rPr lang="en-US" dirty="0" smtClean="0"/>
              <a:t>	for </a:t>
            </a:r>
            <a:r>
              <a:rPr lang="en-US" dirty="0"/>
              <a:t>n in range(N):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data.insert</a:t>
            </a:r>
            <a:r>
              <a:rPr lang="en-US" dirty="0" smtClean="0"/>
              <a:t>(n </a:t>
            </a:r>
            <a:r>
              <a:rPr lang="en-US" dirty="0"/>
              <a:t>// 2, None)</a:t>
            </a:r>
          </a:p>
          <a:p>
            <a:pPr marL="0" indent="0">
              <a:buNone/>
            </a:pPr>
            <a:r>
              <a:rPr lang="en-US" dirty="0" smtClean="0"/>
              <a:t>Case 3: insert </a:t>
            </a:r>
            <a:r>
              <a:rPr lang="en-US" dirty="0"/>
              <a:t>at the end of the list,</a:t>
            </a:r>
          </a:p>
          <a:p>
            <a:pPr marL="0" indent="0">
              <a:buNone/>
            </a:pPr>
            <a:r>
              <a:rPr lang="en-US" dirty="0" smtClean="0"/>
              <a:t>	for </a:t>
            </a:r>
            <a:r>
              <a:rPr lang="en-US" dirty="0"/>
              <a:t>n in range(N):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data.insert</a:t>
            </a:r>
            <a:r>
              <a:rPr lang="en-US" dirty="0" smtClean="0"/>
              <a:t>(n</a:t>
            </a:r>
            <a:r>
              <a:rPr lang="en-US" dirty="0"/>
              <a:t>, </a:t>
            </a:r>
            <a:r>
              <a:rPr lang="en-US" dirty="0" smtClean="0"/>
              <a:t>3)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19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156176" y="1268760"/>
            <a:ext cx="1406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400" b="1" dirty="0">
                <a:solidFill>
                  <a:srgbClr val="FF0000"/>
                </a:solidFill>
              </a:rPr>
              <a:t>Ω(</a:t>
            </a:r>
            <a:r>
              <a:rPr lang="en-IN" sz="2400" b="1" i="1" dirty="0">
                <a:solidFill>
                  <a:srgbClr val="FF0000"/>
                </a:solidFill>
              </a:rPr>
              <a:t>n</a:t>
            </a:r>
            <a:r>
              <a:rPr lang="en-IN" sz="2400" b="1" dirty="0">
                <a:solidFill>
                  <a:srgbClr val="FF0000"/>
                </a:solidFill>
              </a:rPr>
              <a:t>) time</a:t>
            </a:r>
          </a:p>
        </p:txBody>
      </p:sp>
      <p:sp>
        <p:nvSpPr>
          <p:cNvPr id="8" name="Rectangle 7"/>
          <p:cNvSpPr/>
          <p:nvPr/>
        </p:nvSpPr>
        <p:spPr>
          <a:xfrm>
            <a:off x="6805088" y="3140968"/>
            <a:ext cx="16946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400" b="1" dirty="0">
                <a:solidFill>
                  <a:srgbClr val="FF0000"/>
                </a:solidFill>
              </a:rPr>
              <a:t>Ω(</a:t>
            </a:r>
            <a:r>
              <a:rPr lang="en-IN" sz="2400" b="1" i="1" dirty="0" smtClean="0">
                <a:solidFill>
                  <a:srgbClr val="FF0000"/>
                </a:solidFill>
              </a:rPr>
              <a:t>n/2</a:t>
            </a:r>
            <a:r>
              <a:rPr lang="en-IN" sz="2400" b="1" dirty="0" smtClean="0">
                <a:solidFill>
                  <a:srgbClr val="FF0000"/>
                </a:solidFill>
              </a:rPr>
              <a:t>) </a:t>
            </a:r>
            <a:r>
              <a:rPr lang="en-IN" sz="2400" b="1" dirty="0">
                <a:solidFill>
                  <a:srgbClr val="FF0000"/>
                </a:solidFill>
              </a:rPr>
              <a:t>time</a:t>
            </a:r>
          </a:p>
        </p:txBody>
      </p:sp>
      <p:sp>
        <p:nvSpPr>
          <p:cNvPr id="9" name="Rectangle 8"/>
          <p:cNvSpPr/>
          <p:nvPr/>
        </p:nvSpPr>
        <p:spPr>
          <a:xfrm>
            <a:off x="6764777" y="5013176"/>
            <a:ext cx="13981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O</a:t>
            </a:r>
            <a:r>
              <a:rPr lang="el-GR" sz="2400" b="1" dirty="0" smtClean="0">
                <a:solidFill>
                  <a:srgbClr val="FF0000"/>
                </a:solidFill>
              </a:rPr>
              <a:t>(</a:t>
            </a:r>
            <a:r>
              <a:rPr lang="en-IN" sz="2400" b="1" dirty="0" smtClean="0">
                <a:solidFill>
                  <a:srgbClr val="FF0000"/>
                </a:solidFill>
              </a:rPr>
              <a:t>1) </a:t>
            </a:r>
            <a:r>
              <a:rPr lang="en-IN" sz="2400" b="1" dirty="0">
                <a:solidFill>
                  <a:srgbClr val="FF0000"/>
                </a:solidFill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64371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54868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IN" b="1" dirty="0"/>
              <a:t>UNIT </a:t>
            </a:r>
            <a:r>
              <a:rPr lang="en-IN" b="1" dirty="0" smtClean="0"/>
              <a:t>II	 </a:t>
            </a:r>
            <a:r>
              <a:rPr lang="en-IN" b="1" dirty="0"/>
              <a:t>LINEAR STRUCTURES </a:t>
            </a:r>
            <a:r>
              <a:rPr lang="en-IN" b="1" dirty="0" smtClean="0"/>
              <a:t>			9 </a:t>
            </a:r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r>
              <a:rPr lang="en-US" dirty="0"/>
              <a:t>List ADT – array-based implementations – </a:t>
            </a: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linked </a:t>
            </a:r>
            <a:r>
              <a:rPr lang="en-US" dirty="0"/>
              <a:t>list implementations – singly linked lists – circularly linked lists – doubly linked lists – applications of lists – </a:t>
            </a: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Stack </a:t>
            </a:r>
            <a:r>
              <a:rPr lang="en-US" dirty="0"/>
              <a:t>ADT – Queue ADT – double ended queues 	</a:t>
            </a:r>
          </a:p>
          <a:p>
            <a:pPr algn="just"/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2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83568" y="4797152"/>
            <a:ext cx="75608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FF0000"/>
                </a:solidFill>
              </a:rPr>
              <a:t>CO2: design, implement, and </a:t>
            </a:r>
            <a:r>
              <a:rPr lang="en-US" sz="2400" dirty="0" err="1">
                <a:solidFill>
                  <a:srgbClr val="FF0000"/>
                </a:solidFill>
              </a:rPr>
              <a:t>analyse</a:t>
            </a:r>
            <a:r>
              <a:rPr lang="en-US" sz="2400" dirty="0">
                <a:solidFill>
                  <a:srgbClr val="FF0000"/>
                </a:solidFill>
              </a:rPr>
              <a:t> linear data structures, such as lists, queues, and stacks, according to the needs of different applications </a:t>
            </a:r>
          </a:p>
        </p:txBody>
      </p:sp>
    </p:spTree>
    <p:extLst>
      <p:ext uri="{BB962C8B-B14F-4D97-AF65-F5344CB8AC3E}">
        <p14:creationId xmlns:p14="http://schemas.microsoft.com/office/powerpoint/2010/main" val="13143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20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323528" y="332656"/>
            <a:ext cx="8073458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000" dirty="0" err="1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removeAt</a:t>
            </a: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0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IN" sz="20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index</a:t>
            </a: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 </a:t>
            </a:r>
          </a:p>
          <a:p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</a:t>
            </a:r>
          </a:p>
          <a:p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IN" sz="2000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0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.n</a:t>
            </a: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==</a:t>
            </a:r>
            <a:r>
              <a:rPr lang="en-IN" sz="2000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 </a:t>
            </a:r>
          </a:p>
          <a:p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   </a:t>
            </a:r>
            <a:r>
              <a:rPr lang="en-IN" sz="2000" dirty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000" dirty="0">
                <a:solidFill>
                  <a:srgbClr val="A31515"/>
                </a:solidFill>
                <a:latin typeface="Times New Roman" pitchFamily="18" charset="0"/>
                <a:cs typeface="Times New Roman" pitchFamily="18" charset="0"/>
              </a:rPr>
              <a:t>"Array is empty deletion not Possible"</a:t>
            </a: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 </a:t>
            </a:r>
          </a:p>
          <a:p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   </a:t>
            </a:r>
            <a:r>
              <a:rPr lang="en-IN" sz="2000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endParaRPr lang="en-IN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        </a:t>
            </a:r>
          </a:p>
          <a:p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IN" sz="2000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index&lt;</a:t>
            </a:r>
            <a:r>
              <a:rPr lang="en-IN" sz="2000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index&gt;=</a:t>
            </a:r>
            <a:r>
              <a:rPr lang="en-IN" sz="20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.n</a:t>
            </a: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 </a:t>
            </a:r>
          </a:p>
          <a:p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   </a:t>
            </a:r>
            <a:r>
              <a:rPr lang="en-IN" sz="2000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000" dirty="0" err="1">
                <a:solidFill>
                  <a:srgbClr val="267F99"/>
                </a:solidFill>
                <a:latin typeface="Times New Roman" pitchFamily="18" charset="0"/>
                <a:cs typeface="Times New Roman" pitchFamily="18" charset="0"/>
              </a:rPr>
              <a:t>IndexError</a:t>
            </a: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000" dirty="0">
                <a:solidFill>
                  <a:srgbClr val="A31515"/>
                </a:solidFill>
                <a:latin typeface="Times New Roman" pitchFamily="18" charset="0"/>
                <a:cs typeface="Times New Roman" pitchFamily="18" charset="0"/>
              </a:rPr>
              <a:t>"Index out of bound....deletion not possible"</a:t>
            </a: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         </a:t>
            </a:r>
          </a:p>
          <a:p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</a:t>
            </a:r>
            <a:r>
              <a:rPr lang="en-IN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IN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smtClean="0">
                <a:solidFill>
                  <a:srgbClr val="00B050"/>
                </a:solidFill>
              </a:rPr>
              <a:t>remove element at </a:t>
            </a:r>
            <a:r>
              <a:rPr lang="en-US" sz="2000" dirty="0">
                <a:solidFill>
                  <a:srgbClr val="00B050"/>
                </a:solidFill>
              </a:rPr>
              <a:t>the end of the list</a:t>
            </a:r>
            <a:endParaRPr lang="en-IN" sz="2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IN" sz="2000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index==</a:t>
            </a:r>
            <a:r>
              <a:rPr lang="en-IN" sz="2000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.n</a:t>
            </a:r>
            <a:r>
              <a:rPr lang="en-IN" sz="2000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 </a:t>
            </a:r>
          </a:p>
          <a:p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   </a:t>
            </a:r>
            <a:r>
              <a:rPr lang="en-IN" sz="20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.A</a:t>
            </a: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[index]=</a:t>
            </a:r>
            <a:r>
              <a:rPr lang="en-IN" sz="2000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IN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   </a:t>
            </a:r>
            <a:r>
              <a:rPr lang="en-IN" sz="20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.n</a:t>
            </a: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-=</a:t>
            </a:r>
            <a:r>
              <a:rPr lang="en-IN" sz="2000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IN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   </a:t>
            </a:r>
            <a:r>
              <a:rPr lang="en-IN" sz="2000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</a:t>
            </a:r>
          </a:p>
          <a:p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IN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 #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smtClean="0">
                <a:solidFill>
                  <a:srgbClr val="00B050"/>
                </a:solidFill>
              </a:rPr>
              <a:t>remove </a:t>
            </a:r>
            <a:r>
              <a:rPr lang="en-US" sz="2000" dirty="0">
                <a:solidFill>
                  <a:srgbClr val="00B050"/>
                </a:solidFill>
              </a:rPr>
              <a:t>at the </a:t>
            </a:r>
            <a:r>
              <a:rPr lang="en-US" sz="2000" dirty="0" smtClean="0">
                <a:solidFill>
                  <a:srgbClr val="00B050"/>
                </a:solidFill>
              </a:rPr>
              <a:t>specific location</a:t>
            </a: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IN" sz="2000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i </a:t>
            </a:r>
            <a:r>
              <a:rPr lang="en-I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000" dirty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range</a:t>
            </a: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(index,</a:t>
            </a:r>
            <a:r>
              <a:rPr lang="en-IN" sz="2000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.n</a:t>
            </a:r>
            <a:r>
              <a:rPr lang="en-IN" sz="2000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 </a:t>
            </a:r>
          </a:p>
          <a:p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   </a:t>
            </a:r>
            <a:r>
              <a:rPr lang="en-IN" sz="20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.A</a:t>
            </a: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[i]=</a:t>
            </a:r>
            <a:r>
              <a:rPr lang="en-IN" sz="20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.A</a:t>
            </a: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[i+</a:t>
            </a:r>
            <a:r>
              <a:rPr lang="en-IN" sz="2000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            </a:t>
            </a:r>
          </a:p>
          <a:p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    </a:t>
            </a:r>
          </a:p>
          <a:p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</a:t>
            </a:r>
            <a:r>
              <a:rPr lang="en-IN" sz="2000" dirty="0" err="1" smtClean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.A</a:t>
            </a:r>
            <a:r>
              <a:rPr lang="en-I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IN" sz="2000" dirty="0" smtClean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.n</a:t>
            </a:r>
            <a:r>
              <a:rPr lang="en-IN" sz="2000" dirty="0" smtClean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]=</a:t>
            </a:r>
            <a:r>
              <a:rPr lang="en-IN" sz="2000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IN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IN" sz="20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.n</a:t>
            </a: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-=</a:t>
            </a:r>
            <a:r>
              <a:rPr lang="en-IN" sz="2000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IN" sz="2000" b="0" dirty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880524"/>
            <a:ext cx="4985376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206689" y="4005064"/>
            <a:ext cx="319029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A=[10,20,4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remove(,2)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=[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10,20,4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39721" y="116632"/>
            <a:ext cx="52967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efficiency of this </a:t>
            </a:r>
            <a:r>
              <a:rPr lang="en-US" dirty="0" smtClean="0">
                <a:solidFill>
                  <a:srgbClr val="FF0000"/>
                </a:solidFill>
              </a:rPr>
              <a:t>pop(k) operation </a:t>
            </a:r>
            <a:r>
              <a:rPr lang="en-US" dirty="0">
                <a:solidFill>
                  <a:srgbClr val="FF0000"/>
                </a:solidFill>
              </a:rPr>
              <a:t>is </a:t>
            </a:r>
            <a:r>
              <a:rPr lang="en-US" i="1" dirty="0">
                <a:solidFill>
                  <a:srgbClr val="FF0000"/>
                </a:solidFill>
              </a:rPr>
              <a:t>O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i="1" dirty="0">
                <a:solidFill>
                  <a:srgbClr val="FF0000"/>
                </a:solidFill>
              </a:rPr>
              <a:t>n</a:t>
            </a:r>
            <a:r>
              <a:rPr lang="en-US" dirty="0">
                <a:solidFill>
                  <a:srgbClr val="FF0000"/>
                </a:solidFill>
              </a:rPr>
              <a:t>−</a:t>
            </a:r>
            <a:r>
              <a:rPr lang="en-US" i="1" dirty="0">
                <a:solidFill>
                  <a:srgbClr val="FF0000"/>
                </a:solidFill>
              </a:rPr>
              <a:t>k</a:t>
            </a:r>
            <a:r>
              <a:rPr lang="en-US" dirty="0" smtClean="0">
                <a:solidFill>
                  <a:srgbClr val="FF0000"/>
                </a:solidFill>
              </a:rPr>
              <a:t>),</a:t>
            </a:r>
          </a:p>
          <a:p>
            <a:r>
              <a:rPr lang="en-US" dirty="0"/>
              <a:t>shifting all subsequent elements leftward to fill the </a:t>
            </a:r>
            <a:endParaRPr lang="en-US" dirty="0" smtClean="0"/>
          </a:p>
          <a:p>
            <a:r>
              <a:rPr lang="en-US" dirty="0" smtClean="0"/>
              <a:t>gap </a:t>
            </a:r>
            <a:r>
              <a:rPr lang="en-US" dirty="0"/>
              <a:t>that results </a:t>
            </a:r>
            <a:r>
              <a:rPr lang="en-US" dirty="0" smtClean="0"/>
              <a:t>from </a:t>
            </a:r>
            <a:r>
              <a:rPr lang="en-IN" dirty="0" smtClean="0"/>
              <a:t>the removal</a:t>
            </a:r>
          </a:p>
          <a:p>
            <a:r>
              <a:rPr lang="en-US" dirty="0"/>
              <a:t>pop(0) is the most expensive call, using </a:t>
            </a:r>
            <a:r>
              <a:rPr lang="en-US" dirty="0">
                <a:solidFill>
                  <a:srgbClr val="FF0000"/>
                </a:solidFill>
              </a:rPr>
              <a:t>Ω(</a:t>
            </a:r>
            <a:r>
              <a:rPr lang="en-US" i="1" dirty="0">
                <a:solidFill>
                  <a:srgbClr val="FF0000"/>
                </a:solidFill>
              </a:rPr>
              <a:t>n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en-US" dirty="0"/>
              <a:t>time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3656594" y="5157192"/>
            <a:ext cx="537990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there is no “efficient” case for remove; every call requires Ω(</a:t>
            </a:r>
            <a:r>
              <a:rPr lang="en-US" i="1" dirty="0"/>
              <a:t>n</a:t>
            </a:r>
            <a:r>
              <a:rPr lang="en-US" dirty="0" smtClean="0"/>
              <a:t>) time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One </a:t>
            </a:r>
            <a:r>
              <a:rPr lang="en-US" dirty="0"/>
              <a:t>part of the process </a:t>
            </a:r>
            <a:r>
              <a:rPr lang="en-US" dirty="0">
                <a:solidFill>
                  <a:srgbClr val="FF0000"/>
                </a:solidFill>
              </a:rPr>
              <a:t>searches from the beginning until finding the value </a:t>
            </a:r>
            <a:r>
              <a:rPr lang="en-US" dirty="0" smtClean="0"/>
              <a:t>at index </a:t>
            </a:r>
            <a:r>
              <a:rPr lang="en-US" i="1" dirty="0"/>
              <a:t>k</a:t>
            </a:r>
            <a:r>
              <a:rPr lang="en-US" dirty="0"/>
              <a:t>, while the rest iterates from </a:t>
            </a:r>
            <a:r>
              <a:rPr lang="en-US" i="1" dirty="0"/>
              <a:t>k </a:t>
            </a:r>
            <a:r>
              <a:rPr lang="en-US" dirty="0"/>
              <a:t>to the end in order to </a:t>
            </a:r>
            <a:r>
              <a:rPr lang="en-US" dirty="0">
                <a:solidFill>
                  <a:srgbClr val="FF0000"/>
                </a:solidFill>
              </a:rPr>
              <a:t>shift elements leftward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41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21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395536" y="1720840"/>
            <a:ext cx="85689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400" dirty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_resize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400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IN" sz="24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new_cap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 </a:t>
            </a:r>
            <a:r>
              <a:rPr lang="en-IN" sz="24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</a:t>
            </a:r>
            <a:r>
              <a:rPr lang="en-IN" sz="24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nonpublic</a:t>
            </a:r>
            <a:r>
              <a:rPr lang="en-IN" sz="24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4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utitity</a:t>
            </a:r>
            <a:endParaRPr lang="en-I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B = </a:t>
            </a:r>
            <a:r>
              <a:rPr lang="en-IN" sz="24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.make_array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new_cap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 </a:t>
            </a:r>
            <a:r>
              <a:rPr lang="en-I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# new array</a:t>
            </a:r>
            <a:endParaRPr lang="en-IN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IN" sz="2400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k </a:t>
            </a:r>
            <a:r>
              <a:rPr lang="en-IN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400" dirty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range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4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.n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  </a:t>
            </a:r>
            <a:r>
              <a:rPr lang="en-IN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#Copy the elements from old array to new array</a:t>
            </a:r>
            <a:endParaRPr lang="en-IN" sz="2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   B[k] = </a:t>
            </a:r>
            <a:r>
              <a:rPr lang="en-IN" sz="24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.A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[k] 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    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IN" sz="24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.A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 B </a:t>
            </a:r>
            <a:r>
              <a:rPr lang="en-I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# copy the element of new array to old array</a:t>
            </a:r>
            <a:endParaRPr lang="en-IN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IN" sz="24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.capacity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 </a:t>
            </a:r>
            <a:r>
              <a:rPr lang="en-I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new_cap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IN" sz="2400" b="0" dirty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60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22</a:t>
            </a:fld>
            <a:endParaRPr lang="en-IN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07504" y="213901"/>
            <a:ext cx="8496944" cy="64325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itchFamily="18" charset="0"/>
                <a:cs typeface="Times New Roman" pitchFamily="18" charset="0"/>
              </a:rPr>
              <a:t>def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insertionSort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arr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):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Time complexity best case O(n)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			worst case </a:t>
            </a:r>
            <a:r>
              <a:rPr lang="en-IN" sz="2400" dirty="0"/>
              <a:t>n*(n-1) ~ n</a:t>
            </a:r>
            <a:r>
              <a:rPr lang="en-IN" sz="2400" baseline="30000" dirty="0"/>
              <a:t>2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  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itchFamily="18" charset="0"/>
                <a:cs typeface="Times New Roman" pitchFamily="18" charset="0"/>
              </a:rPr>
              <a:t>for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i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itchFamily="18" charset="0"/>
                <a:cs typeface="Times New Roman" pitchFamily="18" charset="0"/>
              </a:rPr>
              <a:t>in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Times New Roman" pitchFamily="18" charset="0"/>
                <a:cs typeface="Times New Roman" pitchFamily="18" charset="0"/>
              </a:rPr>
              <a:t>range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FF1493"/>
                </a:solidFill>
                <a:effectLst/>
                <a:latin typeface="Times New Roman" pitchFamily="18" charset="0"/>
                <a:cs typeface="Times New Roman" pitchFamily="18" charset="0"/>
              </a:rPr>
              <a:t>len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arr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)): </a:t>
            </a:r>
            <a:r>
              <a:rPr lang="en-US" sz="2200" dirty="0">
                <a:solidFill>
                  <a:srgbClr val="008200"/>
                </a:solidFill>
                <a:latin typeface="Times New Roman" pitchFamily="18" charset="0"/>
                <a:cs typeface="Times New Roman" pitchFamily="18" charset="0"/>
              </a:rPr>
              <a:t># Traverse through 1 to </a:t>
            </a:r>
            <a:r>
              <a:rPr lang="en-US" sz="2200" dirty="0" err="1">
                <a:solidFill>
                  <a:srgbClr val="008200"/>
                </a:solidFill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2200" dirty="0">
                <a:solidFill>
                  <a:srgbClr val="0082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 err="1">
                <a:solidFill>
                  <a:srgbClr val="008200"/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200" dirty="0">
                <a:solidFill>
                  <a:srgbClr val="0082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  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cur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arr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[i]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  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Times New Roman" pitchFamily="18" charset="0"/>
                <a:cs typeface="Times New Roman" pitchFamily="18" charset="0"/>
              </a:rPr>
              <a:t># Move elements of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Times New Roman" pitchFamily="18" charset="0"/>
                <a:cs typeface="Times New Roman" pitchFamily="18" charset="0"/>
              </a:rPr>
              <a:t>arr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Times New Roman" pitchFamily="18" charset="0"/>
                <a:cs typeface="Times New Roman" pitchFamily="18" charset="0"/>
              </a:rPr>
              <a:t>[0..i-1], that are  greater than cur, to one position ahead of their current position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j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itchFamily="18" charset="0"/>
                <a:cs typeface="Times New Roman" pitchFamily="18" charset="0"/>
              </a:rPr>
              <a:t>-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itchFamily="18" charset="0"/>
                <a:cs typeface="Times New Roman" pitchFamily="18" charset="0"/>
              </a:rPr>
              <a:t>while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j &gt;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itchFamily="18" charset="0"/>
                <a:cs typeface="Times New Roman" pitchFamily="18" charset="0"/>
              </a:rPr>
              <a:t>and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 cur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&lt;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arr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[j] :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           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arr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[j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itchFamily="18" charset="0"/>
                <a:cs typeface="Times New Roman" pitchFamily="18" charset="0"/>
              </a:rPr>
              <a:t>+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]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arr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[j]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           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j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itchFamily="18" charset="0"/>
                <a:cs typeface="Times New Roman" pitchFamily="18" charset="0"/>
              </a:rPr>
              <a:t>-=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arr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[j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itchFamily="18" charset="0"/>
                <a:cs typeface="Times New Roman" pitchFamily="18" charset="0"/>
              </a:rPr>
              <a:t>+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]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 cur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  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arr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Times New Roman" pitchFamily="18" charset="0"/>
                <a:cs typeface="Times New Roman" pitchFamily="18" charset="0"/>
              </a:rPr>
              <a:t>12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Times New Roman" pitchFamily="18" charset="0"/>
                <a:cs typeface="Times New Roman" pitchFamily="18" charset="0"/>
              </a:rPr>
              <a:t>11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Times New Roman" pitchFamily="18" charset="0"/>
                <a:cs typeface="Times New Roman" pitchFamily="18" charset="0"/>
              </a:rPr>
              <a:t>13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Times New Roman" pitchFamily="18" charset="0"/>
                <a:cs typeface="Times New Roman" pitchFamily="18" charset="0"/>
              </a:rPr>
              <a:t>5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Times New Roman" pitchFamily="18" charset="0"/>
                <a:cs typeface="Times New Roman" pitchFamily="18" charset="0"/>
              </a:rPr>
              <a:t>6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]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insertionSort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arr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"Sorted array is:"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itchFamily="18" charset="0"/>
                <a:cs typeface="Times New Roman" pitchFamily="18" charset="0"/>
              </a:rPr>
              <a:t>for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i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itchFamily="18" charset="0"/>
                <a:cs typeface="Times New Roman" pitchFamily="18" charset="0"/>
              </a:rPr>
              <a:t>in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Times New Roman" pitchFamily="18" charset="0"/>
                <a:cs typeface="Times New Roman" pitchFamily="18" charset="0"/>
              </a:rPr>
              <a:t>range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FF1493"/>
                </a:solidFill>
                <a:effectLst/>
                <a:latin typeface="Times New Roman" pitchFamily="18" charset="0"/>
                <a:cs typeface="Times New Roman" pitchFamily="18" charset="0"/>
              </a:rPr>
              <a:t>len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arr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)):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"%d"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itchFamily="18" charset="0"/>
                <a:cs typeface="Times New Roman" pitchFamily="18" charset="0"/>
              </a:rPr>
              <a:t>%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arr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[i])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44008" y="2555026"/>
            <a:ext cx="47525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dirty="0">
                <a:solidFill>
                  <a:srgbClr val="27323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 cur=11,i=1, j=0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dirty="0">
                <a:solidFill>
                  <a:srgbClr val="27323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cur=13, i=2,j=1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dirty="0">
                <a:solidFill>
                  <a:srgbClr val="27323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cur=5, i=3, j=2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dirty="0">
                <a:solidFill>
                  <a:srgbClr val="27323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cur=5, i=3,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j= 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rgbClr val="006699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dirty="0" smtClean="0">
                <a:solidFill>
                  <a:srgbClr val="27323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cur=5, i=3, j= 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dirty="0">
                <a:solidFill>
                  <a:srgbClr val="27323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cur=5, i=3,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j= -1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dirty="0">
                <a:solidFill>
                  <a:srgbClr val="27323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      cur=6, i=4, j=3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dirty="0">
                <a:solidFill>
                  <a:srgbClr val="27323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13] cur=6, i=4, 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j=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rgbClr val="006699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dirty="0" smtClean="0">
                <a:solidFill>
                  <a:srgbClr val="27323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cur=6, i=4, j= 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dirty="0">
                <a:solidFill>
                  <a:srgbClr val="27323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6, </a:t>
            </a:r>
            <a:r>
              <a:rPr lang="en-US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13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cur=6, i=4, 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j=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dirty="0">
                <a:solidFill>
                  <a:srgbClr val="27323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6, </a:t>
            </a:r>
            <a:r>
              <a:rPr lang="en-US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13] cur=6, i=4, j=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7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404664"/>
            <a:ext cx="8352928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/>
              <a:t>Storing High Scores for a </a:t>
            </a:r>
            <a:r>
              <a:rPr lang="en-US" b="1" dirty="0" smtClean="0"/>
              <a:t>Game</a:t>
            </a:r>
          </a:p>
          <a:p>
            <a:pPr marL="0" indent="0" algn="just">
              <a:buNone/>
            </a:pPr>
            <a:r>
              <a:rPr lang="en-US" b="1" dirty="0" smtClean="0"/>
              <a:t>Application of Array</a:t>
            </a:r>
          </a:p>
          <a:p>
            <a:pPr lvl="1" algn="just"/>
            <a:r>
              <a:rPr lang="en-US" dirty="0" smtClean="0"/>
              <a:t>storing </a:t>
            </a:r>
            <a:r>
              <a:rPr lang="en-US" dirty="0"/>
              <a:t>a sequence of high score entries for a </a:t>
            </a:r>
            <a:r>
              <a:rPr lang="en-US" dirty="0" smtClean="0"/>
              <a:t>video </a:t>
            </a:r>
            <a:r>
              <a:rPr lang="en-IN" dirty="0" smtClean="0"/>
              <a:t>game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23</a:t>
            </a:fld>
            <a:endParaRPr lang="en-I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2924944"/>
            <a:ext cx="8143875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409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404665"/>
            <a:ext cx="8229600" cy="1872208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b="1" dirty="0"/>
              <a:t>Adding a new </a:t>
            </a:r>
            <a:r>
              <a:rPr lang="en-US" b="1" dirty="0" err="1"/>
              <a:t>GameEntry</a:t>
            </a:r>
            <a:r>
              <a:rPr lang="en-US" b="1" dirty="0"/>
              <a:t> for Jill to the scoreboard</a:t>
            </a:r>
            <a:r>
              <a:rPr lang="en-US" dirty="0"/>
              <a:t>. </a:t>
            </a:r>
            <a:endParaRPr lang="en-US" dirty="0" smtClean="0"/>
          </a:p>
          <a:p>
            <a:pPr lvl="1" algn="just"/>
            <a:r>
              <a:rPr lang="en-US" dirty="0" smtClean="0"/>
              <a:t>In </a:t>
            </a:r>
            <a:r>
              <a:rPr lang="en-US" dirty="0"/>
              <a:t>order to </a:t>
            </a:r>
            <a:r>
              <a:rPr lang="en-US" dirty="0" smtClean="0"/>
              <a:t>make room </a:t>
            </a:r>
            <a:r>
              <a:rPr lang="en-US" dirty="0"/>
              <a:t>for the new reference, we have to </a:t>
            </a:r>
            <a:r>
              <a:rPr lang="en-US" dirty="0">
                <a:solidFill>
                  <a:srgbClr val="FF0000"/>
                </a:solidFill>
              </a:rPr>
              <a:t>shift the references for game entries </a:t>
            </a:r>
            <a:r>
              <a:rPr lang="en-US" dirty="0" smtClean="0">
                <a:solidFill>
                  <a:srgbClr val="FF0000"/>
                </a:solidFill>
              </a:rPr>
              <a:t>with smaller </a:t>
            </a:r>
            <a:r>
              <a:rPr lang="en-US" dirty="0">
                <a:solidFill>
                  <a:srgbClr val="FF0000"/>
                </a:solidFill>
              </a:rPr>
              <a:t>scores than the new one to the right by one cell</a:t>
            </a:r>
            <a:r>
              <a:rPr lang="en-US" dirty="0"/>
              <a:t>. Then we can insert the </a:t>
            </a:r>
            <a:r>
              <a:rPr lang="en-US" dirty="0" smtClean="0"/>
              <a:t>new </a:t>
            </a:r>
            <a:r>
              <a:rPr lang="en-IN" dirty="0" smtClean="0"/>
              <a:t>entry </a:t>
            </a:r>
            <a:r>
              <a:rPr lang="en-IN" dirty="0"/>
              <a:t>with index 2.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24</a:t>
            </a:fld>
            <a:endParaRPr lang="en-I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" y="2492896"/>
            <a:ext cx="8220075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09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3744415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IN" b="1" dirty="0"/>
              <a:t>Multidimensional Data </a:t>
            </a:r>
            <a:r>
              <a:rPr lang="en-IN" b="1" dirty="0" smtClean="0"/>
              <a:t>Sets</a:t>
            </a:r>
          </a:p>
          <a:p>
            <a:pPr algn="just"/>
            <a:r>
              <a:rPr lang="en-IN" dirty="0"/>
              <a:t>	</a:t>
            </a:r>
            <a:r>
              <a:rPr lang="en-IN" dirty="0" smtClean="0"/>
              <a:t>A </a:t>
            </a:r>
            <a:r>
              <a:rPr lang="en-US" dirty="0" smtClean="0"/>
              <a:t>two-dimensional </a:t>
            </a:r>
            <a:r>
              <a:rPr lang="en-US" dirty="0"/>
              <a:t>array is sometimes also called a </a:t>
            </a:r>
            <a:r>
              <a:rPr lang="en-US" b="1" i="1" dirty="0"/>
              <a:t>matrix</a:t>
            </a:r>
            <a:r>
              <a:rPr lang="en-US" dirty="0"/>
              <a:t>. We may use two indices</a:t>
            </a:r>
            <a:r>
              <a:rPr lang="en-US" dirty="0" smtClean="0"/>
              <a:t>, say </a:t>
            </a:r>
            <a:r>
              <a:rPr lang="en-US" i="1" dirty="0"/>
              <a:t>i </a:t>
            </a:r>
            <a:r>
              <a:rPr lang="en-US" dirty="0"/>
              <a:t>and </a:t>
            </a:r>
            <a:r>
              <a:rPr lang="en-US" i="1" dirty="0"/>
              <a:t>j</a:t>
            </a:r>
            <a:r>
              <a:rPr lang="en-US" dirty="0"/>
              <a:t>, to refer to the cells in the matrix. The first index usually refers to </a:t>
            </a:r>
            <a:r>
              <a:rPr lang="en-US" dirty="0" smtClean="0"/>
              <a:t>a row </a:t>
            </a:r>
            <a:r>
              <a:rPr lang="en-US" dirty="0"/>
              <a:t>number and the second to a column </a:t>
            </a:r>
            <a:r>
              <a:rPr lang="en-US" dirty="0" smtClean="0"/>
              <a:t>number.</a:t>
            </a:r>
          </a:p>
          <a:p>
            <a:pPr algn="just"/>
            <a:r>
              <a:rPr lang="en-US" dirty="0" smtClean="0"/>
              <a:t>Applications</a:t>
            </a:r>
          </a:p>
          <a:p>
            <a:pPr lvl="1" algn="just"/>
            <a:r>
              <a:rPr lang="en-US" dirty="0"/>
              <a:t>Geographic information </a:t>
            </a:r>
            <a:r>
              <a:rPr lang="en-US" dirty="0" smtClean="0"/>
              <a:t>represented in </a:t>
            </a:r>
            <a:r>
              <a:rPr lang="en-US" dirty="0"/>
              <a:t>two dimensions, </a:t>
            </a:r>
            <a:endParaRPr lang="en-US" dirty="0" smtClean="0"/>
          </a:p>
          <a:p>
            <a:pPr lvl="1" algn="just"/>
            <a:r>
              <a:rPr lang="en-US" dirty="0" smtClean="0"/>
              <a:t>medical </a:t>
            </a:r>
            <a:r>
              <a:rPr lang="en-US" dirty="0"/>
              <a:t>imaging </a:t>
            </a:r>
            <a:r>
              <a:rPr lang="en-US" dirty="0" smtClean="0"/>
              <a:t>provide </a:t>
            </a:r>
            <a:r>
              <a:rPr lang="en-US" dirty="0"/>
              <a:t>three-dimensional </a:t>
            </a:r>
            <a:r>
              <a:rPr lang="en-US" dirty="0" smtClean="0"/>
              <a:t>scans of </a:t>
            </a:r>
            <a:r>
              <a:rPr lang="en-US" dirty="0"/>
              <a:t>a patient, </a:t>
            </a:r>
            <a:endParaRPr lang="en-US" dirty="0" smtClean="0"/>
          </a:p>
          <a:p>
            <a:pPr lvl="1" algn="just"/>
            <a:r>
              <a:rPr lang="en-US" dirty="0" smtClean="0"/>
              <a:t> independent financial </a:t>
            </a:r>
            <a:r>
              <a:rPr lang="en-US" dirty="0"/>
              <a:t>measures </a:t>
            </a:r>
            <a:r>
              <a:rPr lang="en-US" dirty="0" smtClean="0"/>
              <a:t>can </a:t>
            </a:r>
            <a:r>
              <a:rPr lang="en-US" dirty="0"/>
              <a:t>be modeled as multidimensional </a:t>
            </a:r>
            <a:r>
              <a:rPr lang="en-US" dirty="0" smtClean="0"/>
              <a:t>data</a:t>
            </a:r>
          </a:p>
          <a:p>
            <a:pPr algn="just"/>
            <a:r>
              <a:rPr lang="en-US" b="1" dirty="0" smtClean="0"/>
              <a:t>Ex: </a:t>
            </a:r>
            <a:r>
              <a:rPr lang="en-US" b="1" dirty="0"/>
              <a:t>Two-Dimensional Arrays and Positional </a:t>
            </a:r>
            <a:r>
              <a:rPr lang="en-US" b="1" dirty="0" smtClean="0"/>
              <a:t>Games: Tic-Tac-Toe</a:t>
            </a:r>
          </a:p>
          <a:p>
            <a:pPr lvl="1" algn="just"/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25</a:t>
            </a:fld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3789040"/>
            <a:ext cx="6124575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118" y="4007050"/>
            <a:ext cx="2177875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001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97666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2400" b="1" dirty="0"/>
              <a:t>Python’s String </a:t>
            </a:r>
            <a:r>
              <a:rPr lang="en-IN" sz="2400" b="1" dirty="0" smtClean="0"/>
              <a:t>Class</a:t>
            </a:r>
          </a:p>
          <a:p>
            <a:pPr marL="0" indent="0" algn="just">
              <a:buNone/>
            </a:pPr>
            <a:r>
              <a:rPr lang="en-US" sz="2400" b="1" dirty="0" smtClean="0"/>
              <a:t>	Strings</a:t>
            </a:r>
            <a:r>
              <a:rPr lang="en-US" sz="2400" b="1" dirty="0"/>
              <a:t> </a:t>
            </a:r>
            <a:r>
              <a:rPr lang="en-US" sz="2400" dirty="0"/>
              <a:t>are arrays of bytes representing Unicode characters. However, Python does not have a character data type, a single character is simply a string with a length of </a:t>
            </a:r>
            <a:r>
              <a:rPr lang="en-US" sz="2400" dirty="0" smtClean="0"/>
              <a:t>1.</a:t>
            </a:r>
          </a:p>
          <a:p>
            <a:pPr marL="0" indent="0" algn="just" fontAlgn="base">
              <a:buNone/>
            </a:pPr>
            <a:r>
              <a:rPr lang="en-US" sz="2400" b="1" dirty="0"/>
              <a:t>Accessing characters in Python</a:t>
            </a:r>
          </a:p>
          <a:p>
            <a:pPr fontAlgn="base"/>
            <a:r>
              <a:rPr lang="en-US" sz="2400" dirty="0" smtClean="0"/>
              <a:t>In Python, individual characters of a String can be accessed by using </a:t>
            </a:r>
            <a:r>
              <a:rPr lang="en-US" sz="2400" dirty="0" smtClean="0">
                <a:solidFill>
                  <a:srgbClr val="FF0000"/>
                </a:solidFill>
              </a:rPr>
              <a:t>Index</a:t>
            </a:r>
            <a:r>
              <a:rPr lang="en-US" sz="2000" dirty="0" smtClean="0"/>
              <a:t>.</a:t>
            </a:r>
            <a:r>
              <a:rPr lang="en-US" sz="2000" dirty="0">
                <a:solidFill>
                  <a:srgbClr val="273239"/>
                </a:solidFill>
                <a:latin typeface="Consolas"/>
              </a:rPr>
              <a:t> </a:t>
            </a:r>
            <a:endParaRPr lang="en-US" sz="2000" dirty="0" smtClean="0">
              <a:solidFill>
                <a:srgbClr val="273239"/>
              </a:solidFill>
              <a:latin typeface="Consolas"/>
            </a:endParaRPr>
          </a:p>
          <a:p>
            <a:pPr marL="0" indent="0" fontAlgn="base">
              <a:buNone/>
            </a:pPr>
            <a:endParaRPr lang="en-US" sz="2000" dirty="0" smtClean="0">
              <a:solidFill>
                <a:srgbClr val="273239"/>
              </a:solidFill>
              <a:latin typeface="Consolas"/>
            </a:endParaRPr>
          </a:p>
          <a:p>
            <a:pPr marL="0" indent="0" fontAlgn="base">
              <a:buNone/>
            </a:pPr>
            <a:r>
              <a:rPr lang="en-US" sz="2000" dirty="0" smtClean="0">
                <a:solidFill>
                  <a:srgbClr val="273239"/>
                </a:solidFill>
                <a:latin typeface="Consolas"/>
              </a:rPr>
              <a:t>String1 </a:t>
            </a:r>
            <a:r>
              <a:rPr lang="en-US" sz="2000" dirty="0">
                <a:solidFill>
                  <a:srgbClr val="273239"/>
                </a:solidFill>
                <a:latin typeface="Consolas"/>
              </a:rPr>
              <a:t>= "</a:t>
            </a:r>
            <a:r>
              <a:rPr lang="en-US" sz="2000" dirty="0" err="1">
                <a:solidFill>
                  <a:srgbClr val="273239"/>
                </a:solidFill>
                <a:latin typeface="Consolas"/>
              </a:rPr>
              <a:t>GeeksForGeeks</a:t>
            </a:r>
            <a:r>
              <a:rPr lang="en-US" sz="2000" dirty="0">
                <a:solidFill>
                  <a:srgbClr val="273239"/>
                </a:solidFill>
                <a:latin typeface="Consolas"/>
              </a:rPr>
              <a:t>"</a:t>
            </a:r>
          </a:p>
          <a:p>
            <a:pPr marL="0" indent="0" fontAlgn="base">
              <a:buNone/>
            </a:pPr>
            <a:r>
              <a:rPr lang="en-US" sz="2000" dirty="0">
                <a:solidFill>
                  <a:srgbClr val="273239"/>
                </a:solidFill>
                <a:latin typeface="Consolas"/>
              </a:rPr>
              <a:t> </a:t>
            </a:r>
            <a:r>
              <a:rPr lang="en-US" sz="2000" dirty="0" smtClean="0">
                <a:solidFill>
                  <a:srgbClr val="00B050"/>
                </a:solidFill>
                <a:latin typeface="Consolas"/>
              </a:rPr>
              <a:t># </a:t>
            </a:r>
            <a:r>
              <a:rPr lang="en-US" sz="2000" dirty="0">
                <a:solidFill>
                  <a:srgbClr val="00B050"/>
                </a:solidFill>
                <a:latin typeface="Consolas"/>
              </a:rPr>
              <a:t>Printing First character</a:t>
            </a:r>
          </a:p>
          <a:p>
            <a:pPr marL="0" indent="0" fontAlgn="base">
              <a:buNone/>
            </a:pPr>
            <a:r>
              <a:rPr lang="en-US" sz="2000" dirty="0">
                <a:solidFill>
                  <a:srgbClr val="273239"/>
                </a:solidFill>
                <a:latin typeface="Consolas"/>
              </a:rPr>
              <a:t>print("\</a:t>
            </a:r>
            <a:r>
              <a:rPr lang="en-US" sz="2000" dirty="0" err="1">
                <a:solidFill>
                  <a:srgbClr val="273239"/>
                </a:solidFill>
                <a:latin typeface="Consolas"/>
              </a:rPr>
              <a:t>nFirst</a:t>
            </a:r>
            <a:r>
              <a:rPr lang="en-US" sz="2000" dirty="0">
                <a:solidFill>
                  <a:srgbClr val="273239"/>
                </a:solidFill>
                <a:latin typeface="Consolas"/>
              </a:rPr>
              <a:t> character of String is: ")</a:t>
            </a:r>
          </a:p>
          <a:p>
            <a:pPr marL="0" indent="0" fontAlgn="base">
              <a:buNone/>
            </a:pPr>
            <a:r>
              <a:rPr lang="en-US" sz="2000" dirty="0">
                <a:solidFill>
                  <a:srgbClr val="273239"/>
                </a:solidFill>
                <a:latin typeface="Consolas"/>
              </a:rPr>
              <a:t>print(String1[0])</a:t>
            </a:r>
          </a:p>
          <a:p>
            <a:pPr marL="0" indent="0" fontAlgn="base">
              <a:buNone/>
            </a:pPr>
            <a:r>
              <a:rPr lang="en-US" sz="2000" dirty="0">
                <a:solidFill>
                  <a:srgbClr val="273239"/>
                </a:solidFill>
                <a:latin typeface="Consolas"/>
              </a:rPr>
              <a:t> </a:t>
            </a:r>
            <a:r>
              <a:rPr lang="en-US" sz="2000" dirty="0" smtClean="0">
                <a:solidFill>
                  <a:srgbClr val="00B050"/>
                </a:solidFill>
                <a:latin typeface="Consolas"/>
              </a:rPr>
              <a:t># </a:t>
            </a:r>
            <a:r>
              <a:rPr lang="en-US" sz="2000" dirty="0">
                <a:solidFill>
                  <a:srgbClr val="00B050"/>
                </a:solidFill>
                <a:latin typeface="Consolas"/>
              </a:rPr>
              <a:t>Printing Last character</a:t>
            </a:r>
          </a:p>
          <a:p>
            <a:pPr marL="0" indent="0" fontAlgn="base">
              <a:buNone/>
            </a:pPr>
            <a:r>
              <a:rPr lang="en-US" sz="2000" dirty="0">
                <a:solidFill>
                  <a:srgbClr val="273239"/>
                </a:solidFill>
                <a:latin typeface="Consolas"/>
              </a:rPr>
              <a:t>print("\</a:t>
            </a:r>
            <a:r>
              <a:rPr lang="en-US" sz="2000" dirty="0" err="1">
                <a:solidFill>
                  <a:srgbClr val="273239"/>
                </a:solidFill>
                <a:latin typeface="Consolas"/>
              </a:rPr>
              <a:t>nLast</a:t>
            </a:r>
            <a:r>
              <a:rPr lang="en-US" sz="2000" dirty="0">
                <a:solidFill>
                  <a:srgbClr val="273239"/>
                </a:solidFill>
                <a:latin typeface="Consolas"/>
              </a:rPr>
              <a:t> character of String is: ")</a:t>
            </a:r>
          </a:p>
          <a:p>
            <a:pPr marL="0" indent="0" fontAlgn="base">
              <a:buNone/>
            </a:pPr>
            <a:r>
              <a:rPr lang="en-US" sz="2000" dirty="0">
                <a:solidFill>
                  <a:srgbClr val="273239"/>
                </a:solidFill>
                <a:latin typeface="Consolas"/>
              </a:rPr>
              <a:t>print(String1[-1])</a:t>
            </a:r>
          </a:p>
          <a:p>
            <a:pPr marL="457200" lvl="1" indent="0" algn="just" fontAlgn="base">
              <a:buNone/>
            </a:pPr>
            <a:r>
              <a:rPr lang="en-US" sz="2000" dirty="0" smtClean="0"/>
              <a:t> </a:t>
            </a:r>
          </a:p>
          <a:p>
            <a:pPr marL="0" indent="0" algn="just">
              <a:buNone/>
            </a:pPr>
            <a:endParaRPr lang="en-US" sz="2000" dirty="0" smtClean="0"/>
          </a:p>
          <a:p>
            <a:pPr marL="0" indent="0" algn="just">
              <a:buNone/>
            </a:pPr>
            <a:endParaRPr lang="en-I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26</a:t>
            </a:fld>
            <a:endParaRPr lang="en-IN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852936"/>
            <a:ext cx="4896544" cy="916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006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27</a:t>
            </a:fld>
            <a:endParaRPr lang="en-IN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51520" y="384384"/>
            <a:ext cx="7992888" cy="59093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Times New Roman" pitchFamily="18" charset="0"/>
                <a:cs typeface="Times New Roman" pitchFamily="18" charset="0"/>
              </a:rPr>
              <a:t># Python Program to demonstrate String slicing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Times New Roman" pitchFamily="18" charset="0"/>
                <a:cs typeface="Times New Roman" pitchFamily="18" charset="0"/>
              </a:rPr>
              <a:t># Creating a String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String1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"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GeeksForGeeks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"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"Initial String: 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(String1)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Times New Roman" pitchFamily="18" charset="0"/>
                <a:cs typeface="Times New Roman" pitchFamily="18" charset="0"/>
              </a:rPr>
              <a:t># Printing 3rd to 12th character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"\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nSlicing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 characters from 3-12: 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(String1[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Times New Roman" pitchFamily="18" charset="0"/>
                <a:cs typeface="Times New Roman" pitchFamily="18" charset="0"/>
              </a:rPr>
              <a:t>3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Times New Roman" pitchFamily="18" charset="0"/>
                <a:cs typeface="Times New Roman" pitchFamily="18" charset="0"/>
              </a:rPr>
              <a:t>12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])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Times New Roman" pitchFamily="18" charset="0"/>
                <a:cs typeface="Times New Roman" pitchFamily="18" charset="0"/>
              </a:rPr>
              <a:t># Printing characters between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Times New Roman" pitchFamily="18" charset="0"/>
                <a:cs typeface="Times New Roman" pitchFamily="18" charset="0"/>
              </a:rPr>
              <a:t># 3rd and 2nd last character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"\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nSlicing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 characters between 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itchFamily="18" charset="0"/>
                <a:cs typeface="Times New Roman" pitchFamily="18" charset="0"/>
              </a:rPr>
              <a:t>+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"3rd and 2nd last character: 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(String1[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Times New Roman" pitchFamily="18" charset="0"/>
                <a:cs typeface="Times New Roman" pitchFamily="18" charset="0"/>
              </a:rPr>
              <a:t>3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: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itchFamily="18" charset="0"/>
                <a:cs typeface="Times New Roman" pitchFamily="18" charset="0"/>
              </a:rPr>
              <a:t>-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])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364088" y="3789040"/>
            <a:ext cx="4104456" cy="1320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Arial" pitchFamily="34" charset="0"/>
              </a:rPr>
              <a:t>Slicing characters from 3-12: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nsolas" pitchFamily="49" charset="0"/>
                <a:cs typeface="Arial" pitchFamily="34" charset="0"/>
              </a:rPr>
              <a:t>ksForGeek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Arial" pitchFamily="34" charset="0"/>
              </a:rPr>
              <a:t>Slicing characters between 3rd and 2nd last character: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nsolas" pitchFamily="49" charset="0"/>
                <a:cs typeface="Arial" pitchFamily="34" charset="0"/>
              </a:rPr>
              <a:t>ksForGee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748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en-IN" b="1" dirty="0"/>
              <a:t>Deleting/Updating from a String</a:t>
            </a:r>
          </a:p>
          <a:p>
            <a:pPr algn="just"/>
            <a:r>
              <a:rPr lang="en-US" dirty="0"/>
              <a:t>In Python, </a:t>
            </a:r>
            <a:r>
              <a:rPr lang="en-US" dirty="0" err="1"/>
              <a:t>Updation</a:t>
            </a:r>
            <a:r>
              <a:rPr lang="en-US" dirty="0"/>
              <a:t> or deletion of characters from a String is not allowed</a:t>
            </a:r>
            <a:r>
              <a:rPr lang="en-US" dirty="0" smtClean="0"/>
              <a:t>. </a:t>
            </a:r>
            <a:r>
              <a:rPr lang="en-US" dirty="0"/>
              <a:t>This is because Strings are </a:t>
            </a:r>
            <a:r>
              <a:rPr lang="en-US" dirty="0" smtClean="0"/>
              <a:t>immutable.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Although deletion of the entire String is possible with the use of a built-in del keyword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Only </a:t>
            </a:r>
            <a:r>
              <a:rPr lang="en-US" dirty="0"/>
              <a:t>new strings can be reassigned to the same </a:t>
            </a:r>
            <a:r>
              <a:rPr lang="en-US" dirty="0" smtClean="0"/>
              <a:t>name.</a:t>
            </a:r>
          </a:p>
          <a:p>
            <a:pPr marL="0" indent="0" fontAlgn="base">
              <a:buNone/>
            </a:pPr>
            <a:endParaRPr lang="en-US" dirty="0" smtClean="0">
              <a:solidFill>
                <a:srgbClr val="273239"/>
              </a:solidFill>
              <a:latin typeface="Consolas"/>
            </a:endParaRPr>
          </a:p>
          <a:p>
            <a:pPr marL="0" indent="0" fontAlgn="base">
              <a:buNone/>
            </a:pPr>
            <a:r>
              <a:rPr lang="en-US" dirty="0" smtClean="0">
                <a:solidFill>
                  <a:srgbClr val="273239"/>
                </a:solidFill>
                <a:latin typeface="Consolas"/>
              </a:rPr>
              <a:t>String1 </a:t>
            </a:r>
            <a:r>
              <a:rPr lang="en-US" dirty="0">
                <a:solidFill>
                  <a:srgbClr val="273239"/>
                </a:solidFill>
                <a:latin typeface="Consolas"/>
              </a:rPr>
              <a:t>= "Hello, I'm a </a:t>
            </a:r>
            <a:r>
              <a:rPr lang="en-US" dirty="0" smtClean="0">
                <a:solidFill>
                  <a:srgbClr val="273239"/>
                </a:solidFill>
                <a:latin typeface="Consolas"/>
              </a:rPr>
              <a:t>RITANS"</a:t>
            </a:r>
            <a:endParaRPr lang="en-US" dirty="0">
              <a:solidFill>
                <a:srgbClr val="273239"/>
              </a:solidFill>
              <a:latin typeface="Consolas"/>
            </a:endParaRPr>
          </a:p>
          <a:p>
            <a:pPr marL="0" indent="0" fontAlgn="base">
              <a:buNone/>
            </a:pPr>
            <a:r>
              <a:rPr lang="en-US" dirty="0">
                <a:solidFill>
                  <a:srgbClr val="273239"/>
                </a:solidFill>
                <a:latin typeface="Consolas"/>
              </a:rPr>
              <a:t>print("Initial String: ")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273239"/>
                </a:solidFill>
                <a:latin typeface="Consolas"/>
              </a:rPr>
              <a:t>print(String1)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273239"/>
                </a:solidFill>
                <a:latin typeface="Consolas"/>
              </a:rPr>
              <a:t> 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00B050"/>
                </a:solidFill>
                <a:latin typeface="Consolas"/>
              </a:rPr>
              <a:t># Updating a </a:t>
            </a:r>
            <a:r>
              <a:rPr lang="en-US" dirty="0" smtClean="0">
                <a:solidFill>
                  <a:srgbClr val="00B050"/>
                </a:solidFill>
                <a:latin typeface="Consolas"/>
              </a:rPr>
              <a:t>character of </a:t>
            </a:r>
            <a:r>
              <a:rPr lang="en-US" dirty="0">
                <a:solidFill>
                  <a:srgbClr val="00B050"/>
                </a:solidFill>
                <a:latin typeface="Consolas"/>
              </a:rPr>
              <a:t>the String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273239"/>
                </a:solidFill>
                <a:latin typeface="Consolas"/>
              </a:rPr>
              <a:t>String1[2] = </a:t>
            </a:r>
            <a:r>
              <a:rPr lang="en-US" dirty="0" smtClean="0">
                <a:solidFill>
                  <a:srgbClr val="273239"/>
                </a:solidFill>
                <a:latin typeface="Consolas"/>
              </a:rPr>
              <a:t>‘p’</a:t>
            </a:r>
          </a:p>
          <a:p>
            <a:pPr marL="0" indent="0" fontAlgn="base">
              <a:buNone/>
            </a:pPr>
            <a:r>
              <a:rPr lang="en-US" dirty="0" smtClean="0">
                <a:solidFill>
                  <a:srgbClr val="273239"/>
                </a:solidFill>
                <a:latin typeface="Consolas"/>
              </a:rPr>
              <a:t>print(String1)</a:t>
            </a:r>
          </a:p>
          <a:p>
            <a:pPr marL="0" indent="0" fontAlgn="base">
              <a:buNone/>
            </a:pPr>
            <a:endParaRPr lang="en-US" dirty="0" smtClean="0">
              <a:solidFill>
                <a:srgbClr val="273239"/>
              </a:solidFill>
              <a:latin typeface="Consolas"/>
            </a:endParaRPr>
          </a:p>
          <a:p>
            <a:pPr marL="0" indent="0" fontAlgn="base">
              <a:buNone/>
            </a:pPr>
            <a:r>
              <a:rPr lang="en-IN" dirty="0" smtClean="0"/>
              <a:t>del </a:t>
            </a:r>
            <a:r>
              <a:rPr lang="en-IN" dirty="0"/>
              <a:t>String1[2</a:t>
            </a:r>
            <a:r>
              <a:rPr lang="en-IN" dirty="0" smtClean="0"/>
              <a:t>]</a:t>
            </a:r>
          </a:p>
          <a:p>
            <a:pPr marL="0" indent="0" fontAlgn="base">
              <a:buNone/>
            </a:pPr>
            <a:endParaRPr lang="en-IN" dirty="0" smtClean="0"/>
          </a:p>
          <a:p>
            <a:pPr marL="0" indent="0" fontAlgn="base">
              <a:buNone/>
            </a:pPr>
            <a:r>
              <a:rPr lang="en-US" dirty="0">
                <a:solidFill>
                  <a:srgbClr val="00B050"/>
                </a:solidFill>
                <a:latin typeface="Consolas"/>
              </a:rPr>
              <a:t># Deleting a </a:t>
            </a:r>
            <a:r>
              <a:rPr lang="en-US" dirty="0" smtClean="0">
                <a:solidFill>
                  <a:srgbClr val="00B050"/>
                </a:solidFill>
                <a:latin typeface="Consolas"/>
              </a:rPr>
              <a:t>String with </a:t>
            </a:r>
            <a:r>
              <a:rPr lang="en-US" dirty="0">
                <a:solidFill>
                  <a:srgbClr val="00B050"/>
                </a:solidFill>
                <a:latin typeface="Consolas"/>
              </a:rPr>
              <a:t>the use of del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273239"/>
                </a:solidFill>
                <a:latin typeface="Consolas"/>
              </a:rPr>
              <a:t>del String1</a:t>
            </a:r>
          </a:p>
          <a:p>
            <a:pPr marL="0" indent="0" fontAlgn="base">
              <a:buNone/>
            </a:pPr>
            <a:endParaRPr lang="en-US" dirty="0" smtClean="0">
              <a:solidFill>
                <a:srgbClr val="273239"/>
              </a:solidFill>
              <a:latin typeface="Consolas"/>
            </a:endParaRPr>
          </a:p>
          <a:p>
            <a:pPr marL="0" indent="0" fontAlgn="base">
              <a:buNone/>
            </a:pPr>
            <a:endParaRPr lang="en-US" dirty="0">
              <a:solidFill>
                <a:srgbClr val="273239"/>
              </a:solidFill>
              <a:latin typeface="Consolas"/>
            </a:endParaRPr>
          </a:p>
          <a:p>
            <a:pPr marL="0" indent="0" fontAlgn="base">
              <a:buNone/>
            </a:pPr>
            <a:r>
              <a:rPr lang="en-US" i="1" dirty="0" err="1"/>
              <a:t>TypeError</a:t>
            </a:r>
            <a:r>
              <a:rPr lang="en-US" i="1" dirty="0"/>
              <a:t>: ‘</a:t>
            </a:r>
            <a:r>
              <a:rPr lang="en-US" i="1" dirty="0" err="1"/>
              <a:t>str</a:t>
            </a:r>
            <a:r>
              <a:rPr lang="en-US" i="1" dirty="0"/>
              <a:t>’ object does not support item </a:t>
            </a:r>
            <a:r>
              <a:rPr lang="en-US" i="1" dirty="0" smtClean="0"/>
              <a:t>assignment</a:t>
            </a:r>
          </a:p>
          <a:p>
            <a:pPr marL="0" indent="0" fontAlgn="base">
              <a:buNone/>
            </a:pPr>
            <a:r>
              <a:rPr lang="en-US" i="1" dirty="0" err="1"/>
              <a:t>TypeError</a:t>
            </a:r>
            <a:r>
              <a:rPr lang="en-US" i="1" dirty="0"/>
              <a:t>: ‘</a:t>
            </a:r>
            <a:r>
              <a:rPr lang="en-US" i="1" dirty="0" err="1"/>
              <a:t>str</a:t>
            </a:r>
            <a:r>
              <a:rPr lang="en-US" i="1" dirty="0"/>
              <a:t>’ object doesn’t support item deletion</a:t>
            </a:r>
            <a:endParaRPr lang="en-US" dirty="0">
              <a:solidFill>
                <a:srgbClr val="273239"/>
              </a:solidFill>
              <a:latin typeface="Consolas"/>
            </a:endParaRPr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57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139393"/>
            <a:ext cx="8352929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 smtClean="0"/>
              <a:t>Application </a:t>
            </a:r>
            <a:r>
              <a:rPr lang="en-US" sz="2400" b="1" dirty="0"/>
              <a:t>of strings and lists </a:t>
            </a:r>
            <a:endParaRPr lang="en-US" sz="2400" b="1" dirty="0" smtClean="0"/>
          </a:p>
          <a:p>
            <a:pPr lvl="1" algn="just"/>
            <a:r>
              <a:rPr lang="en-US" sz="2400" b="1" i="1" dirty="0" smtClean="0">
                <a:solidFill>
                  <a:srgbClr val="FF0000"/>
                </a:solidFill>
              </a:rPr>
              <a:t>cryptography</a:t>
            </a:r>
            <a:r>
              <a:rPr lang="en-US" sz="2400" dirty="0"/>
              <a:t>, </a:t>
            </a:r>
            <a:r>
              <a:rPr lang="en-US" sz="2400" dirty="0" smtClean="0"/>
              <a:t> the </a:t>
            </a:r>
            <a:r>
              <a:rPr lang="en-US" sz="2400" dirty="0"/>
              <a:t>science of </a:t>
            </a:r>
            <a:r>
              <a:rPr lang="en-US" sz="2400" dirty="0" smtClean="0"/>
              <a:t>secret messages.</a:t>
            </a:r>
          </a:p>
          <a:p>
            <a:pPr lvl="1" algn="just"/>
            <a:r>
              <a:rPr lang="en-US" sz="2400" b="1" i="1" dirty="0" smtClean="0"/>
              <a:t>encryption</a:t>
            </a:r>
            <a:r>
              <a:rPr lang="en-US" sz="2400" dirty="0" smtClean="0"/>
              <a:t>, which </a:t>
            </a:r>
            <a:r>
              <a:rPr lang="en-US" sz="2400" dirty="0"/>
              <a:t>takes a message, called the </a:t>
            </a:r>
            <a:r>
              <a:rPr lang="en-US" sz="2400" b="1" i="1" dirty="0"/>
              <a:t>plaintext</a:t>
            </a:r>
            <a:r>
              <a:rPr lang="en-US" sz="2400" dirty="0"/>
              <a:t>, and converts it into a </a:t>
            </a:r>
            <a:r>
              <a:rPr lang="en-US" sz="2400" dirty="0" smtClean="0"/>
              <a:t>scrambled message</a:t>
            </a:r>
            <a:r>
              <a:rPr lang="en-US" sz="2400" dirty="0"/>
              <a:t>, called the </a:t>
            </a:r>
            <a:r>
              <a:rPr lang="en-US" sz="2400" b="1" i="1" dirty="0" err="1"/>
              <a:t>ciphertext</a:t>
            </a:r>
            <a:r>
              <a:rPr lang="en-US" sz="2400" dirty="0" smtClean="0"/>
              <a:t>.  </a:t>
            </a:r>
          </a:p>
          <a:p>
            <a:pPr lvl="1" algn="just"/>
            <a:r>
              <a:rPr lang="en-US" sz="2400" b="1" i="1" dirty="0" smtClean="0"/>
              <a:t>Decryption, </a:t>
            </a:r>
            <a:r>
              <a:rPr lang="en-US" sz="2400" dirty="0" smtClean="0"/>
              <a:t>which </a:t>
            </a:r>
            <a:r>
              <a:rPr lang="en-US" sz="2400" dirty="0"/>
              <a:t>takes a </a:t>
            </a:r>
            <a:r>
              <a:rPr lang="en-US" sz="2400" dirty="0" err="1"/>
              <a:t>ciphertext</a:t>
            </a:r>
            <a:r>
              <a:rPr lang="en-US" sz="2400" dirty="0"/>
              <a:t> and turns it back into </a:t>
            </a:r>
            <a:r>
              <a:rPr lang="en-US" sz="2400" dirty="0" smtClean="0"/>
              <a:t>its </a:t>
            </a:r>
            <a:r>
              <a:rPr lang="en-IN" sz="2400" dirty="0" smtClean="0"/>
              <a:t>original </a:t>
            </a:r>
            <a:r>
              <a:rPr lang="en-IN" sz="2400" dirty="0"/>
              <a:t>plaintext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29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7588983" y="4437112"/>
            <a:ext cx="6928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CAB</a:t>
            </a:r>
            <a:endParaRPr lang="en-IN" sz="2400" dirty="0"/>
          </a:p>
        </p:txBody>
      </p:sp>
      <p:sp>
        <p:nvSpPr>
          <p:cNvPr id="9" name="Rectangle 8"/>
          <p:cNvSpPr/>
          <p:nvPr/>
        </p:nvSpPr>
        <p:spPr>
          <a:xfrm>
            <a:off x="7609822" y="5285230"/>
            <a:ext cx="6655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FDE</a:t>
            </a:r>
            <a:endParaRPr lang="en-IN" sz="2400" dirty="0"/>
          </a:p>
        </p:txBody>
      </p:sp>
      <p:sp>
        <p:nvSpPr>
          <p:cNvPr id="8" name="Rectangle 7"/>
          <p:cNvSpPr/>
          <p:nvPr/>
        </p:nvSpPr>
        <p:spPr>
          <a:xfrm>
            <a:off x="7369050" y="5746895"/>
            <a:ext cx="1147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/>
              <a:t>ciphertext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6300193" y="4093297"/>
            <a:ext cx="2520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en-IN" b="1" dirty="0" smtClean="0"/>
              <a:t>Plaintext Shift by 3</a:t>
            </a:r>
            <a:endParaRPr lang="en-IN" b="1" dirty="0"/>
          </a:p>
        </p:txBody>
      </p:sp>
      <p:cxnSp>
        <p:nvCxnSpPr>
          <p:cNvPr id="14" name="Straight Arrow Connector 13"/>
          <p:cNvCxnSpPr>
            <a:endCxn id="9" idx="0"/>
          </p:cNvCxnSpPr>
          <p:nvPr/>
        </p:nvCxnSpPr>
        <p:spPr>
          <a:xfrm>
            <a:off x="7921597" y="4898777"/>
            <a:ext cx="21009" cy="3864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7" name="Picture 5" descr="Caesar Cipher in Py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011785"/>
            <a:ext cx="5238750" cy="3846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01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LINEAR </a:t>
            </a:r>
            <a:r>
              <a:rPr lang="en-IN" b="1" dirty="0" smtClean="0"/>
              <a:t>DATA STRUCTURES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dirty="0"/>
              <a:t>The elements are accessed in a sequential order irrespective of whether data items are contiguous or </a:t>
            </a:r>
            <a:r>
              <a:rPr lang="en-IN" dirty="0" smtClean="0"/>
              <a:t>non-contiguous</a:t>
            </a:r>
          </a:p>
          <a:p>
            <a:pPr marL="0" indent="0" algn="just">
              <a:buNone/>
            </a:pPr>
            <a:r>
              <a:rPr lang="en-IN" dirty="0" smtClean="0"/>
              <a:t>Ex: array</a:t>
            </a:r>
            <a:r>
              <a:rPr lang="en-IN" dirty="0"/>
              <a:t>, linked list, stack, queue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14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30</a:t>
            </a:fld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55" y="0"/>
            <a:ext cx="8496944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99655" y="3462214"/>
            <a:ext cx="903649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[</a:t>
            </a:r>
            <a:r>
              <a:rPr lang="en-IN" dirty="0"/>
              <a:t>'A', 'B', </a:t>
            </a:r>
            <a:r>
              <a:rPr lang="en-IN" dirty="0" smtClean="0"/>
              <a:t>'C‘,'D</a:t>
            </a:r>
            <a:r>
              <a:rPr lang="en-IN" dirty="0"/>
              <a:t>', </a:t>
            </a:r>
            <a:r>
              <a:rPr lang="en-IN" dirty="0">
                <a:solidFill>
                  <a:srgbClr val="FF0000"/>
                </a:solidFill>
              </a:rPr>
              <a:t>'E'</a:t>
            </a:r>
            <a:r>
              <a:rPr lang="en-IN" dirty="0"/>
              <a:t>, 'F', 'G', 'H', 'I', 'J', 'K', </a:t>
            </a:r>
            <a:r>
              <a:rPr lang="en-IN" dirty="0">
                <a:solidFill>
                  <a:srgbClr val="FF0000"/>
                </a:solidFill>
              </a:rPr>
              <a:t>'L</a:t>
            </a:r>
            <a:r>
              <a:rPr lang="en-IN" dirty="0"/>
              <a:t>', 'M', 'N', </a:t>
            </a:r>
            <a:r>
              <a:rPr lang="en-IN" dirty="0">
                <a:solidFill>
                  <a:srgbClr val="FF0000"/>
                </a:solidFill>
              </a:rPr>
              <a:t>'O'</a:t>
            </a:r>
            <a:r>
              <a:rPr lang="en-IN" dirty="0"/>
              <a:t>, 'P', 'Q', 'R', 'S', 'T', 'U', '</a:t>
            </a:r>
            <a:r>
              <a:rPr lang="en-IN" dirty="0">
                <a:solidFill>
                  <a:srgbClr val="FF0000"/>
                </a:solidFill>
              </a:rPr>
              <a:t>V</a:t>
            </a:r>
            <a:r>
              <a:rPr lang="en-IN" dirty="0"/>
              <a:t>', 'W', 'X', 'Y', 'Z</a:t>
            </a:r>
            <a:r>
              <a:rPr lang="en-IN" dirty="0" smtClean="0"/>
              <a:t>'] </a:t>
            </a:r>
            <a:endParaRPr lang="en-IN" dirty="0"/>
          </a:p>
          <a:p>
            <a:endParaRPr lang="en-IN" dirty="0" smtClean="0"/>
          </a:p>
          <a:p>
            <a:r>
              <a:rPr lang="en-IN" dirty="0" smtClean="0"/>
              <a:t>[</a:t>
            </a:r>
            <a:r>
              <a:rPr lang="en-IN" dirty="0"/>
              <a:t>'D', 'E', 'F', 'G', </a:t>
            </a:r>
            <a:r>
              <a:rPr lang="en-IN" dirty="0">
                <a:solidFill>
                  <a:srgbClr val="FF0000"/>
                </a:solidFill>
              </a:rPr>
              <a:t>'H</a:t>
            </a:r>
            <a:r>
              <a:rPr lang="en-IN" dirty="0"/>
              <a:t>', 'I', 'J', 'K', 'L', 'M', 'N', </a:t>
            </a:r>
            <a:r>
              <a:rPr lang="en-IN" dirty="0">
                <a:solidFill>
                  <a:srgbClr val="FF0000"/>
                </a:solidFill>
              </a:rPr>
              <a:t>'O'</a:t>
            </a:r>
            <a:r>
              <a:rPr lang="en-IN" dirty="0"/>
              <a:t>, 'P', 'Q', </a:t>
            </a:r>
            <a:r>
              <a:rPr lang="en-IN" dirty="0">
                <a:solidFill>
                  <a:srgbClr val="FF0000"/>
                </a:solidFill>
              </a:rPr>
              <a:t>'R'</a:t>
            </a:r>
            <a:r>
              <a:rPr lang="en-IN" dirty="0"/>
              <a:t>, 'S', 'T', 'U', 'V', 'W', 'X', </a:t>
            </a:r>
            <a:r>
              <a:rPr lang="en-IN" dirty="0">
                <a:solidFill>
                  <a:srgbClr val="FF0000"/>
                </a:solidFill>
              </a:rPr>
              <a:t>'Y'</a:t>
            </a:r>
            <a:r>
              <a:rPr lang="en-IN" dirty="0"/>
              <a:t>, 'Z', 'A', 'B', 'C'] </a:t>
            </a:r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[</a:t>
            </a:r>
            <a:r>
              <a:rPr lang="en-IN" dirty="0"/>
              <a:t>'A', 'B', 'C‘,'D', 'E', 'F', 'G', </a:t>
            </a:r>
            <a:r>
              <a:rPr lang="en-IN" dirty="0">
                <a:solidFill>
                  <a:srgbClr val="FF0000"/>
                </a:solidFill>
              </a:rPr>
              <a:t>'H</a:t>
            </a:r>
            <a:r>
              <a:rPr lang="en-IN" dirty="0"/>
              <a:t>', 'I', 'J', 'K', 'L', 'M', 'N', '</a:t>
            </a:r>
            <a:r>
              <a:rPr lang="en-IN" dirty="0">
                <a:solidFill>
                  <a:srgbClr val="FF0000"/>
                </a:solidFill>
              </a:rPr>
              <a:t>O</a:t>
            </a:r>
            <a:r>
              <a:rPr lang="en-IN" dirty="0"/>
              <a:t>', 'P', 'Q', </a:t>
            </a:r>
            <a:r>
              <a:rPr lang="en-IN" dirty="0">
                <a:solidFill>
                  <a:srgbClr val="FF0000"/>
                </a:solidFill>
              </a:rPr>
              <a:t>'R', </a:t>
            </a:r>
            <a:r>
              <a:rPr lang="en-IN" dirty="0"/>
              <a:t>'S', 'T', 'U', 'V', 'W', 'X', </a:t>
            </a:r>
            <a:r>
              <a:rPr lang="en-IN" dirty="0">
                <a:solidFill>
                  <a:srgbClr val="FF0000"/>
                </a:solidFill>
              </a:rPr>
              <a:t>'Y'</a:t>
            </a:r>
            <a:r>
              <a:rPr lang="en-IN" dirty="0"/>
              <a:t>, 'Z'] </a:t>
            </a:r>
          </a:p>
          <a:p>
            <a:endParaRPr lang="en-IN" dirty="0" smtClean="0"/>
          </a:p>
          <a:p>
            <a:r>
              <a:rPr lang="en-IN" dirty="0" smtClean="0"/>
              <a:t>[</a:t>
            </a:r>
            <a:r>
              <a:rPr lang="en-IN" dirty="0"/>
              <a:t>'X', 'Y', 'Z', 'A', 'B', 'C', 'D', </a:t>
            </a:r>
            <a:r>
              <a:rPr lang="en-IN" dirty="0">
                <a:solidFill>
                  <a:srgbClr val="FF0000"/>
                </a:solidFill>
              </a:rPr>
              <a:t>'E</a:t>
            </a:r>
            <a:r>
              <a:rPr lang="en-IN" dirty="0"/>
              <a:t>', 'F', 'G', 'H', 'I', 'J', 'K', '</a:t>
            </a:r>
            <a:r>
              <a:rPr lang="en-IN" dirty="0">
                <a:solidFill>
                  <a:srgbClr val="FF0000"/>
                </a:solidFill>
              </a:rPr>
              <a:t>L</a:t>
            </a:r>
            <a:r>
              <a:rPr lang="en-IN" dirty="0"/>
              <a:t>', 'M', 'N', </a:t>
            </a:r>
            <a:r>
              <a:rPr lang="en-IN" dirty="0">
                <a:solidFill>
                  <a:srgbClr val="FF0000"/>
                </a:solidFill>
              </a:rPr>
              <a:t>'O</a:t>
            </a:r>
            <a:r>
              <a:rPr lang="en-IN" dirty="0"/>
              <a:t>', 'P', 'Q', 'R', 'S', 'T', 'U', </a:t>
            </a:r>
            <a:r>
              <a:rPr lang="en-IN" dirty="0">
                <a:solidFill>
                  <a:srgbClr val="FF0000"/>
                </a:solidFill>
              </a:rPr>
              <a:t>'V'</a:t>
            </a:r>
            <a:r>
              <a:rPr lang="en-IN" dirty="0"/>
              <a:t>, 'W</a:t>
            </a:r>
            <a:r>
              <a:rPr lang="en-IN" dirty="0" smtClean="0"/>
              <a:t>']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3884" y="2736304"/>
            <a:ext cx="4299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encoder[k] = </a:t>
            </a:r>
            <a:r>
              <a:rPr lang="en-IN" dirty="0" err="1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chr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((k + shift) % </a:t>
            </a:r>
            <a:r>
              <a:rPr lang="en-IN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26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+ </a:t>
            </a:r>
            <a:r>
              <a:rPr lang="en-IN" dirty="0" err="1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ord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dirty="0">
                <a:solidFill>
                  <a:srgbClr val="A31515"/>
                </a:solidFill>
                <a:latin typeface="Times New Roman" pitchFamily="18" charset="0"/>
                <a:cs typeface="Times New Roman" pitchFamily="18" charset="0"/>
              </a:rPr>
              <a:t>'A'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216231" y="6102588"/>
            <a:ext cx="4246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decoder[k] = </a:t>
            </a:r>
            <a:r>
              <a:rPr lang="en-IN" dirty="0" err="1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chr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((k - shift) % </a:t>
            </a:r>
            <a:r>
              <a:rPr lang="en-IN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26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+ </a:t>
            </a:r>
            <a:r>
              <a:rPr lang="en-IN" dirty="0" err="1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ord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dirty="0">
                <a:solidFill>
                  <a:srgbClr val="A31515"/>
                </a:solidFill>
                <a:latin typeface="Times New Roman" pitchFamily="18" charset="0"/>
                <a:cs typeface="Times New Roman" pitchFamily="18" charset="0"/>
              </a:rPr>
              <a:t>'A'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216231" y="3105636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00000"/>
                </a:solidFill>
                <a:latin typeface="Courier New"/>
              </a:rPr>
              <a:t>LOVE</a:t>
            </a:r>
            <a:endParaRPr lang="en-IN" b="1" dirty="0"/>
          </a:p>
        </p:txBody>
      </p:sp>
      <p:sp>
        <p:nvSpPr>
          <p:cNvPr id="12" name="Rectangle 11"/>
          <p:cNvSpPr/>
          <p:nvPr/>
        </p:nvSpPr>
        <p:spPr>
          <a:xfrm>
            <a:off x="216231" y="4570209"/>
            <a:ext cx="731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ORYH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699792" y="5373216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004048" y="5373216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012160" y="5481228"/>
            <a:ext cx="0" cy="1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460432" y="537321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923928" y="3789040"/>
            <a:ext cx="7200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004048" y="3789040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380312" y="3789040"/>
            <a:ext cx="7200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691680" y="3789040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6" name="Rectangle 4095"/>
          <p:cNvSpPr/>
          <p:nvPr/>
        </p:nvSpPr>
        <p:spPr>
          <a:xfrm>
            <a:off x="1331640" y="3092882"/>
            <a:ext cx="1584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(11 ,14 ,21 , 4)</a:t>
            </a:r>
            <a:endParaRPr lang="en-IN" dirty="0"/>
          </a:p>
        </p:txBody>
      </p:sp>
      <p:sp>
        <p:nvSpPr>
          <p:cNvPr id="4097" name="Rectangle 4096"/>
          <p:cNvSpPr/>
          <p:nvPr/>
        </p:nvSpPr>
        <p:spPr>
          <a:xfrm>
            <a:off x="1336335" y="4571836"/>
            <a:ext cx="1476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(14 ,17, 24, 7)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875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31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395536" y="548680"/>
            <a:ext cx="828092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2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CaesarCipher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IN" sz="2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"""Class for doing encryption and decryption using a Caesar cipher."""</a:t>
            </a:r>
          </a:p>
          <a:p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IN" sz="22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200" dirty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__</a:t>
            </a:r>
            <a:r>
              <a:rPr lang="en-IN" sz="2200" dirty="0" err="1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IN" sz="2200" dirty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__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200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IN" sz="2200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shift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IN" sz="2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"""Construct Caesar cipher using given integer shift for rotation."""</a:t>
            </a:r>
          </a:p>
          <a:p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encoder = [</a:t>
            </a:r>
            <a:r>
              <a:rPr lang="en-I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None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 * </a:t>
            </a:r>
            <a:r>
              <a:rPr lang="en-IN" sz="2200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26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                  </a:t>
            </a:r>
            <a:r>
              <a:rPr lang="en-IN" sz="22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temp array for encryption</a:t>
            </a:r>
            <a:endParaRPr lang="en-IN" sz="22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decoder = [</a:t>
            </a:r>
            <a:r>
              <a:rPr lang="en-I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None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 * </a:t>
            </a:r>
            <a:r>
              <a:rPr lang="en-IN" sz="2200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26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                  </a:t>
            </a:r>
            <a:r>
              <a:rPr lang="en-IN" sz="22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temp array for decryption</a:t>
            </a:r>
            <a:endParaRPr lang="en-IN" sz="22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IN" sz="2200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k </a:t>
            </a:r>
            <a:r>
              <a:rPr lang="en-I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200" dirty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range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200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26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encoder[k] = </a:t>
            </a:r>
            <a:r>
              <a:rPr lang="en-IN" sz="2200" dirty="0" err="1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chr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((k + shift) % </a:t>
            </a:r>
            <a:r>
              <a:rPr lang="en-IN" sz="2200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26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+ </a:t>
            </a:r>
            <a:r>
              <a:rPr lang="en-IN" sz="2200" dirty="0" err="1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ord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200" dirty="0">
                <a:solidFill>
                  <a:srgbClr val="A31515"/>
                </a:solidFill>
                <a:latin typeface="Times New Roman" pitchFamily="18" charset="0"/>
                <a:cs typeface="Times New Roman" pitchFamily="18" charset="0"/>
              </a:rPr>
              <a:t>'A'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decoder[k] = </a:t>
            </a:r>
            <a:r>
              <a:rPr lang="en-IN" sz="2200" dirty="0" err="1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chr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((k - shift) % </a:t>
            </a:r>
            <a:r>
              <a:rPr lang="en-IN" sz="2200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26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+ </a:t>
            </a:r>
            <a:r>
              <a:rPr lang="en-IN" sz="2200" dirty="0" err="1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ord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200" dirty="0">
                <a:solidFill>
                  <a:srgbClr val="A31515"/>
                </a:solidFill>
                <a:latin typeface="Times New Roman" pitchFamily="18" charset="0"/>
                <a:cs typeface="Times New Roman" pitchFamily="18" charset="0"/>
              </a:rPr>
              <a:t>'A</a:t>
            </a:r>
            <a:r>
              <a:rPr lang="en-IN" sz="2200" dirty="0" smtClean="0">
                <a:solidFill>
                  <a:srgbClr val="A31515"/>
                </a:solidFill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IN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endParaRPr lang="en-IN" sz="22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IN" sz="22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sz="22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._forward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 </a:t>
            </a:r>
            <a:r>
              <a:rPr lang="en-IN" sz="2200" dirty="0">
                <a:solidFill>
                  <a:srgbClr val="A31515"/>
                </a:solidFill>
                <a:latin typeface="Times New Roman" pitchFamily="18" charset="0"/>
                <a:cs typeface="Times New Roman" pitchFamily="18" charset="0"/>
              </a:rPr>
              <a:t>''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.join(encoder)                </a:t>
            </a:r>
            <a:r>
              <a:rPr lang="en-IN" sz="22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will store as string</a:t>
            </a:r>
            <a:endParaRPr lang="en-IN" sz="22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IN" sz="22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sz="22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._backward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 </a:t>
            </a:r>
            <a:r>
              <a:rPr lang="en-IN" sz="2200" dirty="0">
                <a:solidFill>
                  <a:srgbClr val="A31515"/>
                </a:solidFill>
                <a:latin typeface="Times New Roman" pitchFamily="18" charset="0"/>
                <a:cs typeface="Times New Roman" pitchFamily="18" charset="0"/>
              </a:rPr>
              <a:t>''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.join(decoder)               </a:t>
            </a:r>
            <a:r>
              <a:rPr lang="en-IN" sz="22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since fixed</a:t>
            </a:r>
            <a:endParaRPr lang="en-IN" sz="2200" b="0" dirty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76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32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467544" y="404664"/>
            <a:ext cx="813690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200" dirty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encrypt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200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IN" sz="2200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message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IN" sz="2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"""Return string representing </a:t>
            </a:r>
            <a:r>
              <a:rPr lang="en-IN" sz="22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encripted</a:t>
            </a:r>
            <a:r>
              <a:rPr lang="en-IN" sz="2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 message."""</a:t>
            </a:r>
          </a:p>
          <a:p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IN" sz="2200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IN" sz="22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sz="22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._transform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(message, </a:t>
            </a:r>
            <a:r>
              <a:rPr lang="en-IN" sz="22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sz="22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._forward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IN" sz="22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200" dirty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decrypt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200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IN" sz="2200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secret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IN" sz="2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"""Return decrypted message given encrypted secret."""</a:t>
            </a:r>
          </a:p>
          <a:p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IN" sz="2200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IN" sz="22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sz="22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._transform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(secret, </a:t>
            </a:r>
            <a:r>
              <a:rPr lang="en-IN" sz="22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sz="22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._backward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IN" sz="22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200" dirty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_transform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200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IN" sz="2200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original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IN" sz="2200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IN" sz="2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"""Utility to perform transformation based on given code string."""</a:t>
            </a:r>
          </a:p>
          <a:p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IN" sz="22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 </a:t>
            </a:r>
            <a:r>
              <a:rPr lang="en-IN" sz="2200" dirty="0">
                <a:solidFill>
                  <a:srgbClr val="267F99"/>
                </a:solidFill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(original)</a:t>
            </a:r>
          </a:p>
          <a:p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IN" sz="2200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k </a:t>
            </a:r>
            <a:r>
              <a:rPr lang="en-I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200" dirty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range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200" dirty="0" err="1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2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)):</a:t>
            </a:r>
          </a:p>
          <a:p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</a:t>
            </a:r>
            <a:r>
              <a:rPr lang="en-IN" sz="2200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2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[k].</a:t>
            </a:r>
            <a:r>
              <a:rPr lang="en-IN" sz="22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isupper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():</a:t>
            </a:r>
          </a:p>
          <a:p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j = </a:t>
            </a:r>
            <a:r>
              <a:rPr lang="en-IN" sz="2200" dirty="0" err="1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ord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2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[k]) - </a:t>
            </a:r>
            <a:r>
              <a:rPr lang="en-IN" sz="2200" dirty="0" err="1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ord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200" dirty="0">
                <a:solidFill>
                  <a:srgbClr val="A31515"/>
                </a:solidFill>
                <a:latin typeface="Times New Roman" pitchFamily="18" charset="0"/>
                <a:cs typeface="Times New Roman" pitchFamily="18" charset="0"/>
              </a:rPr>
              <a:t>'A'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                  </a:t>
            </a:r>
            <a:r>
              <a:rPr lang="en-IN" sz="22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index from 0 to 25</a:t>
            </a:r>
            <a:endParaRPr lang="en-IN" sz="22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IN" sz="22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[k] = code[j]                            </a:t>
            </a:r>
            <a:r>
              <a:rPr lang="en-IN" sz="22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replace this character</a:t>
            </a:r>
            <a:endParaRPr lang="en-IN" sz="22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IN" sz="2200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200" dirty="0">
                <a:solidFill>
                  <a:srgbClr val="A31515"/>
                </a:solidFill>
                <a:latin typeface="Times New Roman" pitchFamily="18" charset="0"/>
                <a:cs typeface="Times New Roman" pitchFamily="18" charset="0"/>
              </a:rPr>
              <a:t>''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.join(</a:t>
            </a:r>
            <a:r>
              <a:rPr lang="en-IN" sz="22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IN" sz="2200" b="0" dirty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93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33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323528" y="737205"/>
            <a:ext cx="813690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__name__ == </a:t>
            </a:r>
            <a:r>
              <a:rPr lang="en-IN" sz="2400" dirty="0">
                <a:solidFill>
                  <a:srgbClr val="A31515"/>
                </a:solidFill>
                <a:latin typeface="Times New Roman" pitchFamily="18" charset="0"/>
                <a:cs typeface="Times New Roman" pitchFamily="18" charset="0"/>
              </a:rPr>
              <a:t>'__main__'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cipher = </a:t>
            </a:r>
            <a:r>
              <a:rPr lang="en-I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CaesarCipher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400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message = </a:t>
            </a:r>
            <a:r>
              <a:rPr lang="en-IN" sz="2400" dirty="0">
                <a:solidFill>
                  <a:srgbClr val="A31515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IN" sz="2400" dirty="0" smtClean="0">
                <a:solidFill>
                  <a:srgbClr val="A31515"/>
                </a:solidFill>
                <a:latin typeface="Times New Roman" pitchFamily="18" charset="0"/>
                <a:cs typeface="Times New Roman" pitchFamily="18" charset="0"/>
              </a:rPr>
              <a:t>LOVE"</a:t>
            </a:r>
            <a:endParaRPr lang="en-I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IN" sz="24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#message = "THE EAGLE IS IN PLAY; MEET AT JOE'S."</a:t>
            </a:r>
            <a:endParaRPr lang="en-I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coded = </a:t>
            </a:r>
            <a:r>
              <a:rPr lang="en-I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cipher.encrypt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(message)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IN" sz="2400" dirty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400" dirty="0">
                <a:solidFill>
                  <a:srgbClr val="A31515"/>
                </a:solidFill>
                <a:latin typeface="Times New Roman" pitchFamily="18" charset="0"/>
                <a:cs typeface="Times New Roman" pitchFamily="18" charset="0"/>
              </a:rPr>
              <a:t>'Secret: '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 coded)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answer = </a:t>
            </a:r>
            <a:r>
              <a:rPr lang="en-I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cipher.decrypt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(coded)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IN" sz="2400" dirty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400" dirty="0">
                <a:solidFill>
                  <a:srgbClr val="A31515"/>
                </a:solidFill>
                <a:latin typeface="Times New Roman" pitchFamily="18" charset="0"/>
                <a:cs typeface="Times New Roman" pitchFamily="18" charset="0"/>
              </a:rPr>
              <a:t>'Message:'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 answer</a:t>
            </a:r>
            <a:r>
              <a:rPr lang="en-I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IN" sz="2400" b="0" dirty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Secret: ORYH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2400" b="0" dirty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Message: LOVE</a:t>
            </a:r>
            <a:endParaRPr lang="en-IN" sz="2400" b="0" dirty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75856" y="4293096"/>
            <a:ext cx="54726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hlinkClick r:id="rId2"/>
              </a:rPr>
              <a:t>Time complexity</a:t>
            </a:r>
            <a:endParaRPr lang="en-US" sz="2400" b="1" dirty="0"/>
          </a:p>
          <a:p>
            <a:pPr algn="just"/>
            <a:r>
              <a:rPr lang="en-US" sz="2400" b="1" dirty="0">
                <a:solidFill>
                  <a:srgbClr val="FF0000"/>
                </a:solidFill>
              </a:rPr>
              <a:t>O(n)</a:t>
            </a:r>
            <a:r>
              <a:rPr lang="en-US" sz="2400" dirty="0"/>
              <a:t> where </a:t>
            </a:r>
            <a:r>
              <a:rPr lang="en-US" sz="2400" b="1" dirty="0"/>
              <a:t>n</a:t>
            </a:r>
            <a:r>
              <a:rPr lang="en-US" sz="2400" dirty="0"/>
              <a:t> is the size of the given string. Here we traverse the whole string char by char and change the current character in constant time</a:t>
            </a:r>
          </a:p>
        </p:txBody>
      </p:sp>
    </p:spTree>
    <p:extLst>
      <p:ext uri="{BB962C8B-B14F-4D97-AF65-F5344CB8AC3E}">
        <p14:creationId xmlns:p14="http://schemas.microsoft.com/office/powerpoint/2010/main" val="342058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44624"/>
            <a:ext cx="8363272" cy="705678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Pattern matching  : </a:t>
            </a:r>
            <a:r>
              <a:rPr lang="en-US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Ex:  </a:t>
            </a:r>
            <a:r>
              <a:rPr lang="en-IN" sz="1800" b="1" i="1" dirty="0">
                <a:solidFill>
                  <a:srgbClr val="FF0000"/>
                </a:solidFill>
              </a:rPr>
              <a:t>brute-force </a:t>
            </a:r>
            <a:r>
              <a:rPr lang="en-IN" sz="1800" dirty="0" smtClean="0">
                <a:solidFill>
                  <a:srgbClr val="FF0000"/>
                </a:solidFill>
              </a:rPr>
              <a:t>algorithm </a:t>
            </a:r>
            <a:endParaRPr lang="en-US" sz="18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 Pattern matching,  search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() method searches the string it is passed for any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matches.</a:t>
            </a:r>
          </a:p>
          <a:p>
            <a:pPr marL="0" indent="0">
              <a:buNone/>
            </a:pPr>
            <a:r>
              <a:rPr lang="en-IN" sz="1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800" dirty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search</a:t>
            </a: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800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pat</a:t>
            </a: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IN" sz="1800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txt</a:t>
            </a: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M = </a:t>
            </a:r>
            <a:r>
              <a:rPr lang="en-IN" sz="1800" dirty="0" err="1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(pat)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N = </a:t>
            </a:r>
            <a:r>
              <a:rPr lang="en-IN" sz="1800" dirty="0" err="1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(txt)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IN" sz="1800" dirty="0" smtClean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i </a:t>
            </a:r>
            <a:r>
              <a:rPr lang="en-IN" sz="1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800" dirty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range</a:t>
            </a: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(N - M + </a:t>
            </a:r>
            <a:r>
              <a:rPr lang="en-IN" sz="1800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      </a:t>
            </a: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8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A loop to slide pat[] one by one */</a:t>
            </a:r>
            <a:endParaRPr lang="en-IN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j = </a:t>
            </a:r>
            <a:r>
              <a:rPr lang="en-IN" sz="1800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IN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IN" sz="1800" dirty="0" smtClean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I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(j</a:t>
            </a: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&lt; M) </a:t>
            </a:r>
            <a:r>
              <a:rPr lang="en-IN" sz="1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txt[</a:t>
            </a:r>
            <a:r>
              <a:rPr lang="en-IN" sz="1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i+j</a:t>
            </a: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]==pat[j</a:t>
            </a:r>
            <a:r>
              <a:rPr lang="en-I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]: </a:t>
            </a:r>
            <a:r>
              <a:rPr lang="en-IN" sz="18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For current index i, check for pattern match */</a:t>
            </a:r>
            <a:endParaRPr lang="en-IN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   j += </a:t>
            </a:r>
            <a:r>
              <a:rPr lang="en-IN" sz="1800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IN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IN" sz="1800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(j == M):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   </a:t>
            </a:r>
            <a:r>
              <a:rPr lang="en-IN" sz="1800" dirty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800" dirty="0">
                <a:solidFill>
                  <a:srgbClr val="A31515"/>
                </a:solidFill>
                <a:latin typeface="Times New Roman" pitchFamily="18" charset="0"/>
                <a:cs typeface="Times New Roman" pitchFamily="18" charset="0"/>
              </a:rPr>
              <a:t>"Pattern found at index "</a:t>
            </a: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 i)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8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IN" sz="18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 Driver Code</a:t>
            </a:r>
            <a:endParaRPr lang="en-IN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__name__ == </a:t>
            </a:r>
            <a:r>
              <a:rPr lang="en-IN" sz="1800" dirty="0">
                <a:solidFill>
                  <a:srgbClr val="A31515"/>
                </a:solidFill>
                <a:latin typeface="Times New Roman" pitchFamily="18" charset="0"/>
                <a:cs typeface="Times New Roman" pitchFamily="18" charset="0"/>
              </a:rPr>
              <a:t>'__main__'</a:t>
            </a: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txt = </a:t>
            </a:r>
            <a:r>
              <a:rPr lang="en-IN" sz="1800" dirty="0">
                <a:solidFill>
                  <a:srgbClr val="A31515"/>
                </a:solidFill>
                <a:latin typeface="Times New Roman" pitchFamily="18" charset="0"/>
                <a:cs typeface="Times New Roman" pitchFamily="18" charset="0"/>
              </a:rPr>
              <a:t>"AABAACAADAABAAABAA"</a:t>
            </a:r>
            <a:endParaRPr lang="en-IN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pat = </a:t>
            </a:r>
            <a:r>
              <a:rPr lang="en-IN" sz="1800" dirty="0">
                <a:solidFill>
                  <a:srgbClr val="A31515"/>
                </a:solidFill>
                <a:latin typeface="Times New Roman" pitchFamily="18" charset="0"/>
                <a:cs typeface="Times New Roman" pitchFamily="18" charset="0"/>
              </a:rPr>
              <a:t>"AABA"</a:t>
            </a:r>
            <a:endParaRPr lang="en-IN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search(pat, txt</a:t>
            </a:r>
            <a:r>
              <a:rPr lang="en-I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runs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18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mn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time case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because we consider the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+1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possible starting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indices for the pattern, and we spend </a:t>
            </a:r>
            <a:r>
              <a:rPr lang="en-US" sz="18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time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at each 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starting position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checking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if the pattern matches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25-04-2022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32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IN" b="1" dirty="0"/>
              <a:t>Composing Strings</a:t>
            </a:r>
          </a:p>
          <a:p>
            <a:pPr algn="just"/>
            <a:r>
              <a:rPr lang="en-US" sz="3100" dirty="0"/>
              <a:t>It </a:t>
            </a:r>
            <a:r>
              <a:rPr lang="en-US" sz="3100" dirty="0" smtClean="0"/>
              <a:t>compose </a:t>
            </a:r>
            <a:r>
              <a:rPr lang="en-US" sz="3100" dirty="0"/>
              <a:t>a </a:t>
            </a:r>
            <a:r>
              <a:rPr lang="en-US" sz="3100" dirty="0" smtClean="0"/>
              <a:t>set of character  </a:t>
            </a:r>
            <a:r>
              <a:rPr lang="en-US" sz="3100" dirty="0"/>
              <a:t>through repeated concatenation,</a:t>
            </a:r>
            <a:endParaRPr lang="en-US" sz="3100" dirty="0" smtClean="0"/>
          </a:p>
          <a:p>
            <a:pPr marL="0" indent="0" algn="just">
              <a:buNone/>
            </a:pPr>
            <a:r>
              <a:rPr lang="en-US" sz="3100" dirty="0" smtClean="0"/>
              <a:t> </a:t>
            </a:r>
          </a:p>
          <a:p>
            <a:pPr marL="0" indent="0" algn="just">
              <a:buNone/>
            </a:pPr>
            <a:r>
              <a:rPr lang="en-US" sz="3100" dirty="0" smtClean="0"/>
              <a:t>letters </a:t>
            </a:r>
            <a:r>
              <a:rPr lang="en-US" sz="3100" dirty="0"/>
              <a:t>= </a:t>
            </a:r>
            <a:r>
              <a:rPr lang="en-US" sz="3100" dirty="0" smtClean="0"/>
              <a:t>‘ ‘  		</a:t>
            </a:r>
            <a:r>
              <a:rPr lang="en-US" sz="3100" dirty="0" smtClean="0">
                <a:solidFill>
                  <a:srgbClr val="00B050"/>
                </a:solidFill>
              </a:rPr>
              <a:t># </a:t>
            </a:r>
            <a:r>
              <a:rPr lang="en-US" sz="3100" dirty="0">
                <a:solidFill>
                  <a:srgbClr val="00B050"/>
                </a:solidFill>
              </a:rPr>
              <a:t>start with empty string</a:t>
            </a:r>
          </a:p>
          <a:p>
            <a:pPr marL="0" indent="0" algn="just">
              <a:buNone/>
            </a:pPr>
            <a:r>
              <a:rPr lang="en-IN" sz="3100" dirty="0"/>
              <a:t>for c in document:</a:t>
            </a:r>
          </a:p>
          <a:p>
            <a:pPr marL="0" indent="0" algn="just">
              <a:buNone/>
            </a:pPr>
            <a:r>
              <a:rPr lang="en-IN" sz="3100" dirty="0" smtClean="0"/>
              <a:t>	if </a:t>
            </a:r>
            <a:r>
              <a:rPr lang="en-IN" sz="3100" dirty="0" err="1"/>
              <a:t>c.isalpha</a:t>
            </a:r>
            <a:r>
              <a:rPr lang="en-IN" sz="3100" dirty="0"/>
              <a:t>( ):</a:t>
            </a:r>
          </a:p>
          <a:p>
            <a:pPr marL="0" indent="0" algn="just">
              <a:buNone/>
            </a:pPr>
            <a:r>
              <a:rPr lang="en-US" sz="3100" dirty="0" smtClean="0"/>
              <a:t>	    letters </a:t>
            </a:r>
            <a:r>
              <a:rPr lang="en-US" sz="3100" dirty="0"/>
              <a:t>+= c </a:t>
            </a:r>
            <a:r>
              <a:rPr lang="en-US" sz="3100" dirty="0">
                <a:solidFill>
                  <a:srgbClr val="00B050"/>
                </a:solidFill>
              </a:rPr>
              <a:t># concatenate alphabetic </a:t>
            </a:r>
            <a:r>
              <a:rPr lang="en-US" sz="3100" dirty="0" smtClean="0">
                <a:solidFill>
                  <a:srgbClr val="00B050"/>
                </a:solidFill>
              </a:rPr>
              <a:t>character</a:t>
            </a:r>
          </a:p>
          <a:p>
            <a:pPr marL="0" indent="0" algn="just">
              <a:buNone/>
            </a:pPr>
            <a:endParaRPr lang="en-US" sz="31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IN" sz="3100" dirty="0"/>
              <a:t>sum </a:t>
            </a:r>
            <a:r>
              <a:rPr lang="en-IN" sz="3100" dirty="0" smtClean="0"/>
              <a:t>1+2+</a:t>
            </a:r>
            <a:r>
              <a:rPr lang="en-US" sz="3100" dirty="0" smtClean="0"/>
              <a:t>3</a:t>
            </a:r>
            <a:r>
              <a:rPr lang="en-US" sz="3100" dirty="0"/>
              <a:t>+· · ·+</a:t>
            </a:r>
            <a:r>
              <a:rPr lang="en-US" sz="3100" i="1" dirty="0" smtClean="0"/>
              <a:t>n times need to run</a:t>
            </a:r>
            <a:r>
              <a:rPr lang="en-US" sz="3100" dirty="0" smtClean="0"/>
              <a:t>, </a:t>
            </a:r>
            <a:r>
              <a:rPr lang="en-US" sz="3100" dirty="0"/>
              <a:t>and therefore </a:t>
            </a:r>
            <a:r>
              <a:rPr lang="en-US" sz="3100" dirty="0" smtClean="0"/>
              <a:t>time</a:t>
            </a:r>
          </a:p>
          <a:p>
            <a:pPr marL="0" indent="0">
              <a:buNone/>
            </a:pPr>
            <a:endParaRPr lang="en-US" sz="2800" b="1" dirty="0" smtClean="0"/>
          </a:p>
          <a:p>
            <a:pPr marL="0" indent="0">
              <a:buNone/>
            </a:pPr>
            <a:r>
              <a:rPr lang="en-US" sz="2800" b="1" dirty="0" smtClean="0"/>
              <a:t>Optimized code</a:t>
            </a:r>
          </a:p>
          <a:p>
            <a:pPr marL="0" indent="0">
              <a:buNone/>
            </a:pPr>
            <a:r>
              <a:rPr lang="en-US" sz="2800" dirty="0" smtClean="0"/>
              <a:t>temp </a:t>
            </a:r>
            <a:r>
              <a:rPr lang="en-US" sz="2800" dirty="0"/>
              <a:t>= [ ] </a:t>
            </a:r>
            <a:r>
              <a:rPr lang="en-US" sz="2800" dirty="0">
                <a:solidFill>
                  <a:srgbClr val="00B050"/>
                </a:solidFill>
              </a:rPr>
              <a:t># start with empty list</a:t>
            </a:r>
          </a:p>
          <a:p>
            <a:pPr marL="0" indent="0">
              <a:buNone/>
            </a:pPr>
            <a:r>
              <a:rPr lang="en-IN" sz="2800" dirty="0"/>
              <a:t>for c in document:</a:t>
            </a:r>
          </a:p>
          <a:p>
            <a:pPr marL="0" indent="0">
              <a:buNone/>
            </a:pPr>
            <a:r>
              <a:rPr lang="en-IN" sz="2800" dirty="0" smtClean="0"/>
              <a:t>  if </a:t>
            </a:r>
            <a:r>
              <a:rPr lang="en-IN" sz="2800" dirty="0" err="1"/>
              <a:t>c.isalpha</a:t>
            </a:r>
            <a:r>
              <a:rPr lang="en-IN" sz="2800" dirty="0"/>
              <a:t>( ):</a:t>
            </a:r>
          </a:p>
          <a:p>
            <a:pPr marL="0" indent="0">
              <a:buNone/>
            </a:pPr>
            <a:r>
              <a:rPr lang="en-IN" sz="2800" dirty="0"/>
              <a:t> </a:t>
            </a:r>
            <a:r>
              <a:rPr lang="en-IN" sz="2800" dirty="0" smtClean="0"/>
              <a:t>   </a:t>
            </a:r>
            <a:r>
              <a:rPr lang="en-IN" sz="2800" dirty="0" err="1" smtClean="0"/>
              <a:t>temp.append</a:t>
            </a:r>
            <a:r>
              <a:rPr lang="en-IN" sz="2800" dirty="0" smtClean="0"/>
              <a:t>(c</a:t>
            </a:r>
            <a:r>
              <a:rPr lang="en-IN" sz="2800" dirty="0"/>
              <a:t>) </a:t>
            </a:r>
            <a:r>
              <a:rPr lang="en-IN" sz="2800" dirty="0">
                <a:solidFill>
                  <a:srgbClr val="00B050"/>
                </a:solidFill>
              </a:rPr>
              <a:t># append alphabetic character</a:t>
            </a:r>
          </a:p>
          <a:p>
            <a:pPr marL="0" indent="0">
              <a:buNone/>
            </a:pPr>
            <a:r>
              <a:rPr lang="en-US" sz="2800" dirty="0" smtClean="0"/>
              <a:t>letters </a:t>
            </a:r>
            <a:r>
              <a:rPr lang="en-US" sz="2800" dirty="0"/>
              <a:t>= .join(temp) </a:t>
            </a:r>
            <a:r>
              <a:rPr lang="en-US" sz="2800" dirty="0">
                <a:solidFill>
                  <a:srgbClr val="00B050"/>
                </a:solidFill>
              </a:rPr>
              <a:t># compose overall </a:t>
            </a:r>
            <a:r>
              <a:rPr lang="en-US" sz="2800" dirty="0" smtClean="0">
                <a:solidFill>
                  <a:srgbClr val="00B050"/>
                </a:solidFill>
              </a:rPr>
              <a:t>result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Time complexity - O(n)</a:t>
            </a:r>
            <a:endParaRPr lang="en-IN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25-04-2022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35</a:t>
            </a:fld>
            <a:endParaRPr lang="en-IN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996952"/>
            <a:ext cx="827584" cy="534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830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332656"/>
            <a:ext cx="8229600" cy="4525963"/>
          </a:xfrm>
        </p:spPr>
        <p:txBody>
          <a:bodyPr/>
          <a:lstStyle/>
          <a:p>
            <a:r>
              <a:rPr lang="en-US" dirty="0"/>
              <a:t>Python’s List and Tuple Classes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36</a:t>
            </a:fld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59768"/>
            <a:ext cx="7581601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680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dirty="0" smtClean="0">
                <a:hlinkClick r:id="rId3"/>
              </a:rPr>
              <a:t>https://www.geeksforgeeks.org/python-oops-concepts/</a:t>
            </a:r>
            <a:endParaRPr lang="en-IN" dirty="0" smtClean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r>
              <a:rPr lang="en-IN" dirty="0"/>
              <a:t>Michael T. Goodrich, Roberto </a:t>
            </a:r>
            <a:r>
              <a:rPr lang="en-IN" dirty="0" err="1"/>
              <a:t>Tamassia</a:t>
            </a:r>
            <a:r>
              <a:rPr lang="en-IN" dirty="0"/>
              <a:t>, and Michael H. </a:t>
            </a:r>
            <a:r>
              <a:rPr lang="en-IN" dirty="0" err="1"/>
              <a:t>Goldwasser</a:t>
            </a:r>
            <a:r>
              <a:rPr lang="en-IN" dirty="0"/>
              <a:t>, “Data Structures and Algorithms in Python” (An Indian Adaptation), Wiley, 2021</a:t>
            </a:r>
            <a:endParaRPr lang="en-IN" dirty="0" smtClean="0"/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7116-44AE-4148-8218-89060DF1D232}" type="datetime1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89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5165"/>
            <a:ext cx="8382000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/>
              <a:t>List </a:t>
            </a:r>
            <a:r>
              <a:rPr lang="en-US" b="1" dirty="0" smtClean="0"/>
              <a:t>ADT or Linear data structure</a:t>
            </a:r>
          </a:p>
          <a:p>
            <a:pPr algn="just"/>
            <a:r>
              <a:rPr lang="en-IN" dirty="0"/>
              <a:t>The elements are accessed in a sequential order irrespective of whether data items are contiguous or non-contiguous</a:t>
            </a:r>
            <a:endParaRPr lang="en-US" dirty="0" smtClean="0"/>
          </a:p>
          <a:p>
            <a:pPr lvl="1" algn="just"/>
            <a:r>
              <a:rPr lang="en-US" sz="2400" dirty="0" smtClean="0"/>
              <a:t>Array</a:t>
            </a:r>
          </a:p>
          <a:p>
            <a:pPr lvl="1" algn="just"/>
            <a:r>
              <a:rPr lang="en-US" sz="2400" dirty="0" smtClean="0"/>
              <a:t>Linked list</a:t>
            </a:r>
          </a:p>
          <a:p>
            <a:pPr lvl="1" algn="just"/>
            <a:r>
              <a:rPr lang="en-US" sz="2400" dirty="0" smtClean="0"/>
              <a:t>Stack</a:t>
            </a:r>
          </a:p>
          <a:p>
            <a:pPr lvl="1" algn="just"/>
            <a:r>
              <a:rPr lang="en-US" sz="2400" dirty="0" smtClean="0"/>
              <a:t>Queue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4</a:t>
            </a:fld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1619672" y="6249549"/>
            <a:ext cx="1153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b="1" dirty="0"/>
              <a:t>Stack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211223" y="2301804"/>
            <a:ext cx="5638800" cy="762000"/>
            <a:chOff x="1524000" y="5334000"/>
            <a:chExt cx="5638800" cy="762000"/>
          </a:xfrm>
        </p:grpSpPr>
        <p:sp>
          <p:nvSpPr>
            <p:cNvPr id="14" name="Rectangle 58"/>
            <p:cNvSpPr>
              <a:spLocks noChangeArrowheads="1"/>
            </p:cNvSpPr>
            <p:nvPr/>
          </p:nvSpPr>
          <p:spPr bwMode="auto">
            <a:xfrm>
              <a:off x="1524000" y="5334000"/>
              <a:ext cx="296863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lang="en-US" altLang="en-US" b="1" i="1" dirty="0">
                  <a:solidFill>
                    <a:schemeClr val="accent2"/>
                  </a:solidFill>
                  <a:latin typeface="Times New Roman" pitchFamily="18" charset="0"/>
                </a:rPr>
                <a:t>A</a:t>
              </a:r>
              <a:endParaRPr lang="en-US" altLang="en-US" b="1" dirty="0">
                <a:solidFill>
                  <a:schemeClr val="accent2"/>
                </a:solidFill>
              </a:endParaRPr>
            </a:p>
          </p:txBody>
        </p:sp>
        <p:sp>
          <p:nvSpPr>
            <p:cNvPr id="15" name="Rectangle 59"/>
            <p:cNvSpPr>
              <a:spLocks noChangeArrowheads="1"/>
            </p:cNvSpPr>
            <p:nvPr/>
          </p:nvSpPr>
          <p:spPr bwMode="auto">
            <a:xfrm>
              <a:off x="2057400" y="5722938"/>
              <a:ext cx="15240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en-US">
                  <a:solidFill>
                    <a:schemeClr val="accent2"/>
                  </a:solidFill>
                  <a:latin typeface="Times New Roman" pitchFamily="18" charset="0"/>
                </a:rPr>
                <a:t>0</a:t>
              </a:r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6" name="Rectangle 60"/>
            <p:cNvSpPr>
              <a:spLocks noChangeArrowheads="1"/>
            </p:cNvSpPr>
            <p:nvPr/>
          </p:nvSpPr>
          <p:spPr bwMode="auto">
            <a:xfrm>
              <a:off x="2362200" y="5722938"/>
              <a:ext cx="15240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en-US">
                  <a:solidFill>
                    <a:schemeClr val="accent2"/>
                  </a:solidFill>
                  <a:latin typeface="Times New Roman" pitchFamily="18" charset="0"/>
                </a:rPr>
                <a:t>1</a:t>
              </a:r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7" name="Rectangle 61"/>
            <p:cNvSpPr>
              <a:spLocks noChangeArrowheads="1"/>
            </p:cNvSpPr>
            <p:nvPr/>
          </p:nvSpPr>
          <p:spPr bwMode="auto">
            <a:xfrm>
              <a:off x="2667000" y="5722938"/>
              <a:ext cx="15240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en-US">
                  <a:solidFill>
                    <a:schemeClr val="accent2"/>
                  </a:solidFill>
                  <a:latin typeface="Times New Roman" pitchFamily="18" charset="0"/>
                </a:rPr>
                <a:t>2</a:t>
              </a:r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8" name="Rectangle 65"/>
            <p:cNvSpPr>
              <a:spLocks noChangeArrowheads="1"/>
            </p:cNvSpPr>
            <p:nvPr/>
          </p:nvSpPr>
          <p:spPr bwMode="auto">
            <a:xfrm>
              <a:off x="5334000" y="5722938"/>
              <a:ext cx="282575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lang="en-US" altLang="en-US" b="1" i="1">
                  <a:solidFill>
                    <a:schemeClr val="accent2"/>
                  </a:solidFill>
                  <a:latin typeface="Times New Roman" pitchFamily="18" charset="0"/>
                </a:rPr>
                <a:t>n</a:t>
              </a:r>
              <a:endParaRPr lang="en-US" altLang="en-US" b="1">
                <a:solidFill>
                  <a:schemeClr val="accent2"/>
                </a:solidFill>
              </a:endParaRPr>
            </a:p>
          </p:txBody>
        </p:sp>
        <p:sp>
          <p:nvSpPr>
            <p:cNvPr id="19" name="Rectangle 82"/>
            <p:cNvSpPr>
              <a:spLocks noChangeArrowheads="1"/>
            </p:cNvSpPr>
            <p:nvPr/>
          </p:nvSpPr>
          <p:spPr bwMode="auto">
            <a:xfrm>
              <a:off x="1981200" y="54102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20" name="Rectangle 83"/>
            <p:cNvSpPr>
              <a:spLocks noChangeArrowheads="1"/>
            </p:cNvSpPr>
            <p:nvPr/>
          </p:nvSpPr>
          <p:spPr bwMode="auto">
            <a:xfrm>
              <a:off x="2286000" y="54102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/>
            </a:p>
          </p:txBody>
        </p:sp>
        <p:sp>
          <p:nvSpPr>
            <p:cNvPr id="21" name="Rectangle 84"/>
            <p:cNvSpPr>
              <a:spLocks noChangeArrowheads="1"/>
            </p:cNvSpPr>
            <p:nvPr/>
          </p:nvSpPr>
          <p:spPr bwMode="auto">
            <a:xfrm>
              <a:off x="2590800" y="54102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/>
            </a:p>
          </p:txBody>
        </p:sp>
        <p:sp>
          <p:nvSpPr>
            <p:cNvPr id="22" name="Rectangle 85"/>
            <p:cNvSpPr>
              <a:spLocks noChangeArrowheads="1"/>
            </p:cNvSpPr>
            <p:nvPr/>
          </p:nvSpPr>
          <p:spPr bwMode="auto">
            <a:xfrm>
              <a:off x="2895600" y="54102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/>
            </a:p>
          </p:txBody>
        </p:sp>
        <p:sp>
          <p:nvSpPr>
            <p:cNvPr id="23" name="Rectangle 86"/>
            <p:cNvSpPr>
              <a:spLocks noChangeArrowheads="1"/>
            </p:cNvSpPr>
            <p:nvPr/>
          </p:nvSpPr>
          <p:spPr bwMode="auto">
            <a:xfrm>
              <a:off x="3200400" y="54102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/>
            </a:p>
          </p:txBody>
        </p:sp>
        <p:sp>
          <p:nvSpPr>
            <p:cNvPr id="24" name="Rectangle 87"/>
            <p:cNvSpPr>
              <a:spLocks noChangeArrowheads="1"/>
            </p:cNvSpPr>
            <p:nvPr/>
          </p:nvSpPr>
          <p:spPr bwMode="auto">
            <a:xfrm>
              <a:off x="3505200" y="54102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/>
            </a:p>
          </p:txBody>
        </p:sp>
        <p:sp>
          <p:nvSpPr>
            <p:cNvPr id="25" name="Rectangle 88"/>
            <p:cNvSpPr>
              <a:spLocks noChangeArrowheads="1"/>
            </p:cNvSpPr>
            <p:nvPr/>
          </p:nvSpPr>
          <p:spPr bwMode="auto">
            <a:xfrm>
              <a:off x="3810000" y="5410200"/>
              <a:ext cx="304800" cy="304800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26" name="Rectangle 89"/>
            <p:cNvSpPr>
              <a:spLocks noChangeArrowheads="1"/>
            </p:cNvSpPr>
            <p:nvPr/>
          </p:nvSpPr>
          <p:spPr bwMode="auto">
            <a:xfrm>
              <a:off x="4114800" y="54102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/>
            </a:p>
          </p:txBody>
        </p:sp>
        <p:sp>
          <p:nvSpPr>
            <p:cNvPr id="27" name="Rectangle 90"/>
            <p:cNvSpPr>
              <a:spLocks noChangeArrowheads="1"/>
            </p:cNvSpPr>
            <p:nvPr/>
          </p:nvSpPr>
          <p:spPr bwMode="auto">
            <a:xfrm>
              <a:off x="4419600" y="54102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/>
            </a:p>
          </p:txBody>
        </p:sp>
        <p:sp>
          <p:nvSpPr>
            <p:cNvPr id="28" name="Rectangle 91"/>
            <p:cNvSpPr>
              <a:spLocks noChangeArrowheads="1"/>
            </p:cNvSpPr>
            <p:nvPr/>
          </p:nvSpPr>
          <p:spPr bwMode="auto">
            <a:xfrm>
              <a:off x="4724400" y="54102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/>
            </a:p>
          </p:txBody>
        </p:sp>
        <p:sp>
          <p:nvSpPr>
            <p:cNvPr id="29" name="Rectangle 92"/>
            <p:cNvSpPr>
              <a:spLocks noChangeArrowheads="1"/>
            </p:cNvSpPr>
            <p:nvPr/>
          </p:nvSpPr>
          <p:spPr bwMode="auto">
            <a:xfrm>
              <a:off x="5029200" y="54102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/>
            </a:p>
          </p:txBody>
        </p:sp>
        <p:sp>
          <p:nvSpPr>
            <p:cNvPr id="30" name="Rectangle 93"/>
            <p:cNvSpPr>
              <a:spLocks noChangeArrowheads="1"/>
            </p:cNvSpPr>
            <p:nvPr/>
          </p:nvSpPr>
          <p:spPr bwMode="auto">
            <a:xfrm>
              <a:off x="5334000" y="5410200"/>
              <a:ext cx="3048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/>
            </a:p>
          </p:txBody>
        </p:sp>
        <p:sp>
          <p:nvSpPr>
            <p:cNvPr id="31" name="Rectangle 94"/>
            <p:cNvSpPr>
              <a:spLocks noChangeArrowheads="1"/>
            </p:cNvSpPr>
            <p:nvPr/>
          </p:nvSpPr>
          <p:spPr bwMode="auto">
            <a:xfrm>
              <a:off x="5638800" y="5410200"/>
              <a:ext cx="3048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/>
            </a:p>
          </p:txBody>
        </p:sp>
        <p:sp>
          <p:nvSpPr>
            <p:cNvPr id="32" name="Rectangle 95"/>
            <p:cNvSpPr>
              <a:spLocks noChangeArrowheads="1"/>
            </p:cNvSpPr>
            <p:nvPr/>
          </p:nvSpPr>
          <p:spPr bwMode="auto">
            <a:xfrm>
              <a:off x="5943600" y="5410200"/>
              <a:ext cx="3048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/>
            </a:p>
          </p:txBody>
        </p:sp>
        <p:sp>
          <p:nvSpPr>
            <p:cNvPr id="33" name="Rectangle 96"/>
            <p:cNvSpPr>
              <a:spLocks noChangeArrowheads="1"/>
            </p:cNvSpPr>
            <p:nvPr/>
          </p:nvSpPr>
          <p:spPr bwMode="auto">
            <a:xfrm>
              <a:off x="6248400" y="5410200"/>
              <a:ext cx="3048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/>
            </a:p>
          </p:txBody>
        </p:sp>
        <p:sp>
          <p:nvSpPr>
            <p:cNvPr id="34" name="Rectangle 97"/>
            <p:cNvSpPr>
              <a:spLocks noChangeArrowheads="1"/>
            </p:cNvSpPr>
            <p:nvPr/>
          </p:nvSpPr>
          <p:spPr bwMode="auto">
            <a:xfrm>
              <a:off x="6553200" y="5410200"/>
              <a:ext cx="3048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/>
            </a:p>
          </p:txBody>
        </p:sp>
        <p:sp>
          <p:nvSpPr>
            <p:cNvPr id="35" name="Rectangle 98"/>
            <p:cNvSpPr>
              <a:spLocks noChangeArrowheads="1"/>
            </p:cNvSpPr>
            <p:nvPr/>
          </p:nvSpPr>
          <p:spPr bwMode="auto">
            <a:xfrm>
              <a:off x="6858000" y="5410200"/>
              <a:ext cx="3048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/>
            </a:p>
          </p:txBody>
        </p:sp>
        <p:sp>
          <p:nvSpPr>
            <p:cNvPr id="36" name="Rectangle 130"/>
            <p:cNvSpPr>
              <a:spLocks noChangeArrowheads="1"/>
            </p:cNvSpPr>
            <p:nvPr/>
          </p:nvSpPr>
          <p:spPr bwMode="auto">
            <a:xfrm>
              <a:off x="3810000" y="5730875"/>
              <a:ext cx="282575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lang="en-US" altLang="en-US" b="1" i="1">
                  <a:solidFill>
                    <a:schemeClr val="accent2"/>
                  </a:solidFill>
                  <a:latin typeface="Times New Roman" pitchFamily="18" charset="0"/>
                </a:rPr>
                <a:t>i</a:t>
              </a:r>
              <a:endParaRPr lang="en-US" altLang="en-US" b="1">
                <a:solidFill>
                  <a:schemeClr val="accent2"/>
                </a:solidFill>
              </a:endParaRPr>
            </a:p>
          </p:txBody>
        </p:sp>
      </p:grpSp>
      <p:sp>
        <p:nvSpPr>
          <p:cNvPr id="37" name="AutoShape 2" descr="JavaScript Que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898" y="4220188"/>
            <a:ext cx="3286125" cy="1660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Rectangle 37"/>
          <p:cNvSpPr/>
          <p:nvPr/>
        </p:nvSpPr>
        <p:spPr>
          <a:xfrm>
            <a:off x="6705600" y="5880217"/>
            <a:ext cx="1276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/>
              <a:t>Queue</a:t>
            </a:r>
            <a:endParaRPr lang="en-IN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373" y="3047426"/>
            <a:ext cx="54292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64" y="3970848"/>
            <a:ext cx="5147036" cy="2278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126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n-US" b="1" dirty="0" smtClean="0"/>
              <a:t>Application of array</a:t>
            </a:r>
          </a:p>
          <a:p>
            <a:pPr marL="342900" lvl="1" indent="-342900" algn="just" fontAlgn="base">
              <a:buFont typeface="Arial" pitchFamily="34" charset="0"/>
              <a:buChar char="•"/>
            </a:pPr>
            <a:r>
              <a:rPr lang="en-US" dirty="0"/>
              <a:t>storing a sequence of high score entries for a video </a:t>
            </a:r>
            <a:r>
              <a:rPr lang="en-IN" dirty="0" smtClean="0"/>
              <a:t>game</a:t>
            </a:r>
            <a:r>
              <a:rPr lang="en-US" dirty="0" smtClean="0"/>
              <a:t>.</a:t>
            </a:r>
          </a:p>
          <a:p>
            <a:pPr algn="just" fontAlgn="base"/>
            <a:r>
              <a:rPr lang="en-US" dirty="0" smtClean="0"/>
              <a:t>Online </a:t>
            </a:r>
            <a:r>
              <a:rPr lang="en-US" dirty="0"/>
              <a:t>ticket booking.</a:t>
            </a:r>
          </a:p>
          <a:p>
            <a:pPr algn="just" fontAlgn="base"/>
            <a:r>
              <a:rPr lang="en-US" dirty="0"/>
              <a:t>Contacts on a cell phone.</a:t>
            </a:r>
          </a:p>
          <a:p>
            <a:pPr algn="just" fontAlgn="base"/>
            <a:r>
              <a:rPr lang="en-US" u="sng" dirty="0" smtClean="0"/>
              <a:t>2D arrays</a:t>
            </a:r>
            <a:r>
              <a:rPr lang="en-US" dirty="0" smtClean="0"/>
              <a:t>(matrices) </a:t>
            </a:r>
            <a:r>
              <a:rPr lang="en-US" dirty="0"/>
              <a:t>are used in image processing.</a:t>
            </a:r>
          </a:p>
          <a:p>
            <a:pPr algn="just" fontAlgn="base"/>
            <a:r>
              <a:rPr lang="en-US" dirty="0"/>
              <a:t>It is also used in </a:t>
            </a:r>
            <a:r>
              <a:rPr lang="en-US" dirty="0">
                <a:solidFill>
                  <a:srgbClr val="FF0000"/>
                </a:solidFill>
              </a:rPr>
              <a:t>speech processing</a:t>
            </a:r>
            <a:r>
              <a:rPr lang="en-US" dirty="0"/>
              <a:t>, in which each </a:t>
            </a:r>
            <a:r>
              <a:rPr lang="en-US" dirty="0">
                <a:solidFill>
                  <a:srgbClr val="FF0000"/>
                </a:solidFill>
              </a:rPr>
              <a:t>speech signal is an array</a:t>
            </a:r>
            <a:r>
              <a:rPr lang="en-US" dirty="0"/>
              <a:t>. </a:t>
            </a:r>
          </a:p>
          <a:p>
            <a:pPr algn="just" fontAlgn="base"/>
            <a:r>
              <a:rPr lang="en-US" dirty="0" smtClean="0"/>
              <a:t>screen </a:t>
            </a:r>
            <a:r>
              <a:rPr lang="en-US" dirty="0"/>
              <a:t>is </a:t>
            </a:r>
            <a:r>
              <a:rPr lang="en-US" dirty="0" smtClean="0"/>
              <a:t>a </a:t>
            </a:r>
            <a:r>
              <a:rPr lang="en-US" dirty="0"/>
              <a:t>multidimensional array of pixels.</a:t>
            </a:r>
          </a:p>
          <a:p>
            <a:pPr algn="just"/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11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b="1" dirty="0"/>
              <a:t>Python’s Sequence Types</a:t>
            </a:r>
          </a:p>
          <a:p>
            <a:pPr algn="just"/>
            <a:r>
              <a:rPr lang="en-US" dirty="0" smtClean="0"/>
              <a:t>sequence </a:t>
            </a:r>
            <a:r>
              <a:rPr lang="en-US" dirty="0"/>
              <a:t>classes, </a:t>
            </a:r>
            <a:endParaRPr lang="en-US" dirty="0" smtClean="0"/>
          </a:p>
          <a:p>
            <a:pPr lvl="1" algn="just"/>
            <a:r>
              <a:rPr lang="en-US" dirty="0" smtClean="0"/>
              <a:t>list</a:t>
            </a:r>
          </a:p>
          <a:p>
            <a:pPr lvl="1" algn="just"/>
            <a:r>
              <a:rPr lang="en-US" dirty="0" smtClean="0"/>
              <a:t>tuple</a:t>
            </a:r>
          </a:p>
          <a:p>
            <a:pPr lvl="1" algn="just"/>
            <a:r>
              <a:rPr lang="en-US" dirty="0" err="1" smtClean="0"/>
              <a:t>str</a:t>
            </a:r>
            <a:r>
              <a:rPr lang="en-US" dirty="0" smtClean="0"/>
              <a:t> </a:t>
            </a:r>
          </a:p>
          <a:p>
            <a:pPr algn="just"/>
            <a:r>
              <a:rPr lang="en-US" dirty="0" smtClean="0"/>
              <a:t>each </a:t>
            </a:r>
            <a:r>
              <a:rPr lang="en-US" dirty="0"/>
              <a:t>supports indexing to access an individual element of </a:t>
            </a:r>
            <a:r>
              <a:rPr lang="en-US" dirty="0" smtClean="0"/>
              <a:t>a sequence</a:t>
            </a:r>
            <a:r>
              <a:rPr lang="en-US" dirty="0"/>
              <a:t>, </a:t>
            </a:r>
            <a:endParaRPr lang="en-US" dirty="0" smtClean="0"/>
          </a:p>
          <a:p>
            <a:pPr algn="just"/>
            <a:r>
              <a:rPr lang="en-US" dirty="0" smtClean="0"/>
              <a:t>syntax </a:t>
            </a:r>
            <a:r>
              <a:rPr lang="en-US" dirty="0"/>
              <a:t>such as </a:t>
            </a:r>
            <a:r>
              <a:rPr lang="en-US" dirty="0" err="1">
                <a:solidFill>
                  <a:srgbClr val="FF0000"/>
                </a:solidFill>
              </a:rPr>
              <a:t>seq</a:t>
            </a:r>
            <a:r>
              <a:rPr lang="en-US" dirty="0">
                <a:solidFill>
                  <a:srgbClr val="FF0000"/>
                </a:solidFill>
              </a:rPr>
              <a:t>[k</a:t>
            </a:r>
            <a:r>
              <a:rPr lang="en-US" dirty="0" smtClean="0">
                <a:solidFill>
                  <a:srgbClr val="FF0000"/>
                </a:solidFill>
              </a:rPr>
              <a:t>]</a:t>
            </a:r>
          </a:p>
          <a:p>
            <a:pPr algn="just"/>
            <a:r>
              <a:rPr lang="en-US" dirty="0" smtClean="0"/>
              <a:t>each </a:t>
            </a:r>
            <a:r>
              <a:rPr lang="en-US" dirty="0"/>
              <a:t>uses a low-level concept </a:t>
            </a:r>
            <a:r>
              <a:rPr lang="en-US" dirty="0" smtClean="0"/>
              <a:t>known as </a:t>
            </a:r>
            <a:r>
              <a:rPr lang="en-US" dirty="0"/>
              <a:t>an </a:t>
            </a:r>
            <a:r>
              <a:rPr lang="en-US" b="1" i="1" dirty="0"/>
              <a:t>array </a:t>
            </a:r>
            <a:r>
              <a:rPr lang="en-US" dirty="0"/>
              <a:t>to represent the sequence.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30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pPr algn="just"/>
            <a:r>
              <a:rPr lang="en-IN" sz="2400" b="1" dirty="0"/>
              <a:t>Low-Level </a:t>
            </a:r>
            <a:r>
              <a:rPr lang="en-IN" sz="2400" b="1" dirty="0" smtClean="0"/>
              <a:t>Arrays</a:t>
            </a:r>
          </a:p>
          <a:p>
            <a:pPr lvl="1" algn="just"/>
            <a:r>
              <a:rPr lang="en-US" sz="2400" dirty="0"/>
              <a:t>A representation of a portion of a computer’s memory, with </a:t>
            </a:r>
            <a:r>
              <a:rPr lang="en-US" sz="2400" dirty="0" smtClean="0">
                <a:solidFill>
                  <a:srgbClr val="FF0000"/>
                </a:solidFill>
              </a:rPr>
              <a:t>individual bytes </a:t>
            </a:r>
            <a:r>
              <a:rPr lang="en-US" sz="2400" dirty="0">
                <a:solidFill>
                  <a:srgbClr val="FF0000"/>
                </a:solidFill>
              </a:rPr>
              <a:t>labeled with consecutive memory </a:t>
            </a:r>
            <a:r>
              <a:rPr lang="en-US" sz="2400" dirty="0" smtClean="0">
                <a:solidFill>
                  <a:srgbClr val="FF0000"/>
                </a:solidFill>
              </a:rPr>
              <a:t>addresses</a:t>
            </a:r>
          </a:p>
          <a:p>
            <a:pPr lvl="1" algn="just"/>
            <a:r>
              <a:rPr lang="en-US" sz="2400" dirty="0"/>
              <a:t>asymptotic analysis, </a:t>
            </a:r>
            <a:r>
              <a:rPr lang="en-US" sz="2400" dirty="0" smtClean="0"/>
              <a:t>any individual </a:t>
            </a:r>
            <a:r>
              <a:rPr lang="en-US" sz="2400" dirty="0"/>
              <a:t>byte of memory can be stored or retrieved in </a:t>
            </a:r>
            <a:r>
              <a:rPr lang="en-US" sz="2400" i="1" dirty="0">
                <a:solidFill>
                  <a:srgbClr val="FF0000"/>
                </a:solidFill>
              </a:rPr>
              <a:t>O</a:t>
            </a:r>
            <a:r>
              <a:rPr lang="en-US" sz="2400" dirty="0">
                <a:solidFill>
                  <a:srgbClr val="FF0000"/>
                </a:solidFill>
              </a:rPr>
              <a:t>(1) </a:t>
            </a:r>
            <a:r>
              <a:rPr lang="en-US" sz="2400" dirty="0" smtClean="0">
                <a:solidFill>
                  <a:srgbClr val="FF0000"/>
                </a:solidFill>
              </a:rPr>
              <a:t>time</a:t>
            </a:r>
          </a:p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Array</a:t>
            </a:r>
          </a:p>
          <a:p>
            <a:pPr lvl="1" algn="just"/>
            <a:r>
              <a:rPr lang="en-US" sz="2400" dirty="0"/>
              <a:t>A group of related </a:t>
            </a:r>
            <a:r>
              <a:rPr lang="en-US" sz="2400" dirty="0" smtClean="0"/>
              <a:t>items can </a:t>
            </a:r>
            <a:r>
              <a:rPr lang="en-US" sz="2400" dirty="0"/>
              <a:t>be stored one after another in a </a:t>
            </a:r>
            <a:r>
              <a:rPr lang="en-US" sz="2400" dirty="0" smtClean="0"/>
              <a:t>contiguous portion </a:t>
            </a:r>
            <a:r>
              <a:rPr lang="en-US" sz="2400" dirty="0"/>
              <a:t>of the computer’s </a:t>
            </a:r>
            <a:r>
              <a:rPr lang="en-US" sz="2400" dirty="0" smtClean="0"/>
              <a:t>memory called  </a:t>
            </a:r>
            <a:r>
              <a:rPr lang="en-IN" sz="2400" b="1" i="1" dirty="0" smtClean="0"/>
              <a:t>array</a:t>
            </a:r>
            <a:r>
              <a:rPr lang="en-IN" sz="2400" dirty="0" smtClean="0"/>
              <a:t>.</a:t>
            </a:r>
          </a:p>
          <a:p>
            <a:pPr lvl="1" algn="just"/>
            <a:r>
              <a:rPr lang="en-IN" sz="2400" dirty="0" smtClean="0"/>
              <a:t>Address of cell 4= start </a:t>
            </a:r>
            <a:r>
              <a:rPr lang="en-IN" sz="2400" dirty="0"/>
              <a:t>+ </a:t>
            </a:r>
            <a:r>
              <a:rPr lang="en-IN" sz="2400" dirty="0" err="1"/>
              <a:t>cellsize</a:t>
            </a:r>
            <a:r>
              <a:rPr lang="en-IN" sz="2400" dirty="0"/>
              <a:t> </a:t>
            </a:r>
            <a:r>
              <a:rPr lang="en-IN" sz="2400" dirty="0" smtClean="0"/>
              <a:t>*index.</a:t>
            </a:r>
          </a:p>
          <a:p>
            <a:pPr lvl="1" algn="just"/>
            <a:r>
              <a:rPr lang="en-IN" sz="2400" dirty="0"/>
              <a:t>2146+2 · 4 = 2146+8 = </a:t>
            </a:r>
            <a:r>
              <a:rPr lang="en-IN" sz="2400" dirty="0">
                <a:solidFill>
                  <a:srgbClr val="FF0000"/>
                </a:solidFill>
              </a:rPr>
              <a:t>2154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7</a:t>
            </a:fld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88640"/>
            <a:ext cx="5436096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5373216"/>
            <a:ext cx="51149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805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548680"/>
            <a:ext cx="8424936" cy="5505475"/>
          </a:xfrm>
        </p:spPr>
        <p:txBody>
          <a:bodyPr/>
          <a:lstStyle/>
          <a:p>
            <a:pPr algn="just"/>
            <a:r>
              <a:rPr lang="en-IN" b="1" dirty="0"/>
              <a:t>Referential </a:t>
            </a:r>
            <a:r>
              <a:rPr lang="en-IN" b="1" dirty="0" smtClean="0"/>
              <a:t>Arrays</a:t>
            </a:r>
          </a:p>
          <a:p>
            <a:pPr lvl="1" algn="just"/>
            <a:r>
              <a:rPr lang="en-US" dirty="0"/>
              <a:t>Python represents a </a:t>
            </a:r>
            <a:r>
              <a:rPr lang="en-US" dirty="0">
                <a:solidFill>
                  <a:srgbClr val="FF0000"/>
                </a:solidFill>
              </a:rPr>
              <a:t>list or tuple instance </a:t>
            </a:r>
            <a:r>
              <a:rPr lang="en-US" dirty="0"/>
              <a:t>using an internal </a:t>
            </a:r>
            <a:r>
              <a:rPr lang="en-US" dirty="0" smtClean="0"/>
              <a:t>storage mechanism </a:t>
            </a:r>
            <a:r>
              <a:rPr lang="en-US" dirty="0"/>
              <a:t>of an </a:t>
            </a:r>
            <a:r>
              <a:rPr lang="en-US" b="1" dirty="0"/>
              <a:t>array of object </a:t>
            </a:r>
            <a:r>
              <a:rPr lang="en-US" b="1" i="1" dirty="0" smtClean="0"/>
              <a:t>references</a:t>
            </a:r>
          </a:p>
          <a:p>
            <a:pPr marL="457200" lvl="1" indent="0" algn="just">
              <a:buNone/>
            </a:pPr>
            <a:r>
              <a:rPr lang="en-US" b="1" i="1" dirty="0" smtClean="0"/>
              <a:t>T=</a:t>
            </a:r>
            <a:r>
              <a:rPr lang="en-IN" dirty="0"/>
              <a:t> [ Rene , Joseph , Janet , Jonas , Helen , Virginia </a:t>
            </a:r>
            <a:r>
              <a:rPr lang="en-IN" dirty="0" smtClean="0"/>
              <a:t> </a:t>
            </a:r>
            <a:r>
              <a:rPr lang="en-IN" dirty="0"/>
              <a:t>]</a:t>
            </a:r>
            <a:endParaRPr lang="en-US" b="1" i="1" dirty="0" smtClean="0"/>
          </a:p>
          <a:p>
            <a:pPr lvl="1" algn="just"/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8</a:t>
            </a:fld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573016"/>
            <a:ext cx="5976664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4572000" y="6124654"/>
            <a:ext cx="298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/>
              <a:t>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627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91264" cy="5865515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It </a:t>
            </a:r>
            <a:r>
              <a:rPr lang="en-US" sz="2400" dirty="0"/>
              <a:t>is possible for a single object </a:t>
            </a:r>
            <a:r>
              <a:rPr lang="en-US" sz="2400" dirty="0" smtClean="0"/>
              <a:t>to be </a:t>
            </a:r>
            <a:r>
              <a:rPr lang="en-US" sz="2400" dirty="0"/>
              <a:t>an element of two or more lists, as those lists </a:t>
            </a:r>
            <a:r>
              <a:rPr lang="en-US" sz="2400" dirty="0" smtClean="0">
                <a:solidFill>
                  <a:srgbClr val="FF0000"/>
                </a:solidFill>
              </a:rPr>
              <a:t>store </a:t>
            </a:r>
            <a:r>
              <a:rPr lang="en-US" sz="2400" dirty="0">
                <a:solidFill>
                  <a:srgbClr val="FF0000"/>
                </a:solidFill>
              </a:rPr>
              <a:t>references </a:t>
            </a:r>
            <a:r>
              <a:rPr lang="en-US" sz="2400" dirty="0"/>
              <a:t>back </a:t>
            </a:r>
            <a:r>
              <a:rPr lang="en-US" sz="2400" dirty="0" smtClean="0"/>
              <a:t>to that </a:t>
            </a:r>
            <a:r>
              <a:rPr lang="en-US" sz="2400" dirty="0"/>
              <a:t>object</a:t>
            </a:r>
            <a:r>
              <a:rPr lang="en-US" sz="2400" dirty="0" smtClean="0"/>
              <a:t>.</a:t>
            </a:r>
          </a:p>
          <a:p>
            <a:pPr marL="0" lvl="1" indent="0" algn="just">
              <a:buNone/>
            </a:pPr>
            <a:r>
              <a:rPr lang="en-US" b="1" i="1" dirty="0" smtClean="0"/>
              <a:t>      prime=</a:t>
            </a:r>
            <a:r>
              <a:rPr lang="en-IN" dirty="0" smtClean="0"/>
              <a:t> [2,3,5,7,11,13,17,19  </a:t>
            </a:r>
            <a:r>
              <a:rPr lang="en-IN" dirty="0"/>
              <a:t>]</a:t>
            </a:r>
            <a:endParaRPr lang="en-US" b="1" i="1" dirty="0"/>
          </a:p>
          <a:p>
            <a:pPr marL="0" indent="0" algn="just">
              <a:buNone/>
            </a:pPr>
            <a:r>
              <a:rPr lang="en-US" sz="2400" dirty="0" smtClean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9</a:t>
            </a:fld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437" y="1589864"/>
            <a:ext cx="4997131" cy="2408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6228184" y="2276872"/>
            <a:ext cx="26547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temp = primes[3:6].</a:t>
            </a:r>
          </a:p>
        </p:txBody>
      </p:sp>
      <p:sp>
        <p:nvSpPr>
          <p:cNvPr id="8" name="Rectangle 7"/>
          <p:cNvSpPr/>
          <p:nvPr/>
        </p:nvSpPr>
        <p:spPr>
          <a:xfrm>
            <a:off x="6600568" y="4737621"/>
            <a:ext cx="1394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temp[2] = 15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993047"/>
            <a:ext cx="4752528" cy="2196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604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2322</TotalTime>
  <Words>2045</Words>
  <Application>Microsoft Office PowerPoint</Application>
  <PresentationFormat>On-screen Show (4:3)</PresentationFormat>
  <Paragraphs>527</Paragraphs>
  <Slides>37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DEPARTMENT OF ARTIFICIAL INTELLIGENCE AND DATA SCIENCE</vt:lpstr>
      <vt:lpstr>PowerPoint Presentation</vt:lpstr>
      <vt:lpstr>LINEAR DATA STRUCTURES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ARTIFICIAL INTELLIGENCE AND DATA SCIENCE</dc:title>
  <dc:creator>kaliappan</dc:creator>
  <cp:lastModifiedBy>kaliappan</cp:lastModifiedBy>
  <cp:revision>182</cp:revision>
  <dcterms:created xsi:type="dcterms:W3CDTF">2022-03-29T09:23:18Z</dcterms:created>
  <dcterms:modified xsi:type="dcterms:W3CDTF">2022-04-25T05:16:32Z</dcterms:modified>
</cp:coreProperties>
</file>