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7" r:id="rId14"/>
    <p:sldId id="270" r:id="rId15"/>
    <p:sldId id="271" r:id="rId16"/>
    <p:sldId id="276" r:id="rId17"/>
    <p:sldId id="272" r:id="rId18"/>
    <p:sldId id="279" r:id="rId19"/>
    <p:sldId id="278" r:id="rId20"/>
    <p:sldId id="274" r:id="rId21"/>
    <p:sldId id="281" r:id="rId22"/>
    <p:sldId id="282" r:id="rId23"/>
    <p:sldId id="275" r:id="rId24"/>
    <p:sldId id="283" r:id="rId25"/>
    <p:sldId id="284" r:id="rId26"/>
    <p:sldId id="285" r:id="rId27"/>
    <p:sldId id="286" r:id="rId28"/>
    <p:sldId id="288" r:id="rId29"/>
    <p:sldId id="290" r:id="rId30"/>
    <p:sldId id="289" r:id="rId31"/>
    <p:sldId id="291" r:id="rId32"/>
    <p:sldId id="292" r:id="rId33"/>
    <p:sldId id="297" r:id="rId34"/>
    <p:sldId id="295" r:id="rId35"/>
    <p:sldId id="296" r:id="rId36"/>
    <p:sldId id="294" r:id="rId37"/>
    <p:sldId id="298" r:id="rId38"/>
    <p:sldId id="2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F720C-6153-49FD-A7F4-24A3628B8378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0CFC5-2F21-43CE-87FF-BE760D4C0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0CFC5-2F21-43CE-87FF-BE760D4C095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6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0CFC5-2F21-43CE-87FF-BE760D4C0952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15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485-E866-48FC-906E-165044914F54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CB03-9669-4402-A2A0-A6BB75068FA9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894D-133C-420D-B255-D63826826525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75D-545A-4F74-8D3C-4CB808CDFFFA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0A2F-080B-4A54-97DB-BCDD5A9E9584}" type="datetime1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A8FA-0E0B-49F8-9083-3B9685FFD628}" type="datetime1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6771-6D89-4426-9266-3B5CC0AC6F50}" type="datetime1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E43D-4930-4253-BCE5-A675BFB2FF4A}" type="datetime1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296-B26D-42F0-AB15-A417F409B27C}" type="datetime1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859A-6944-4C09-AF8C-516EDB8371A6}" type="datetime1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F375-2F79-4206-AF67-9CE7877898E6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oops-concept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_complex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9A5-60C7-49AE-95B2-79A967AC1033}" type="datetime1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4624"/>
            <a:ext cx="8363272" cy="70567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Pattern matching  :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Ex:  </a:t>
            </a:r>
            <a:r>
              <a:rPr lang="en-IN" sz="1800" b="1" i="1" dirty="0">
                <a:solidFill>
                  <a:srgbClr val="FF0000"/>
                </a:solidFill>
              </a:rPr>
              <a:t>brute-force </a:t>
            </a:r>
            <a:r>
              <a:rPr lang="en-IN" sz="1800" dirty="0" smtClean="0">
                <a:solidFill>
                  <a:srgbClr val="FF0000"/>
                </a:solidFill>
              </a:rPr>
              <a:t>algorithm </a:t>
            </a:r>
            <a:endParaRPr lang="en-US" sz="1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Pattern matching,  search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method searches the string it is passed for any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matches.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pat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1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M = </a:t>
            </a:r>
            <a:r>
              <a:rPr lang="en-IN" sz="1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(pat)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N = </a:t>
            </a:r>
            <a:r>
              <a:rPr lang="en-IN" sz="1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(txt)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800" dirty="0" smtClean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i </a:t>
            </a:r>
            <a:r>
              <a:rPr lang="en-I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 - M + 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      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A loop to slide pat[] one by one */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j = 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 smtClean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(j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&lt; M) </a:t>
            </a:r>
            <a:r>
              <a:rPr lang="en-I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txt[</a:t>
            </a:r>
            <a:r>
              <a:rPr lang="en-I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i+j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]==pat[j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]: </a:t>
            </a:r>
            <a:r>
              <a:rPr lang="en-IN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For current index i, check for pattern match */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j += </a:t>
            </a:r>
            <a:r>
              <a:rPr lang="en-IN" sz="1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(j == M):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IN" sz="1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"Pattern found at index "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i)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sz="1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Driver Code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__name__ == </a:t>
            </a:r>
            <a:r>
              <a:rPr lang="en-IN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'__main__'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txt = </a:t>
            </a:r>
            <a:r>
              <a:rPr lang="en-IN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"AABAACAADAABAAABAA"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pat = </a:t>
            </a:r>
            <a:r>
              <a:rPr lang="en-IN" sz="18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"AABA"</a:t>
            </a:r>
            <a:endParaRPr lang="en-I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search(pat, txt</a:t>
            </a:r>
            <a:r>
              <a:rPr lang="en-I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runs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time case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because we consider the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+1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possible starting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indices for the pattern, and we spend </a:t>
            </a:r>
            <a:r>
              <a:rPr lang="en-US" sz="1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time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 each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starting position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checking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the pattern matches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Composing Strings</a:t>
            </a:r>
          </a:p>
          <a:p>
            <a:pPr algn="just"/>
            <a:r>
              <a:rPr lang="en-US" sz="3100" dirty="0"/>
              <a:t>It </a:t>
            </a:r>
            <a:r>
              <a:rPr lang="en-US" sz="3100" dirty="0" smtClean="0"/>
              <a:t>compose </a:t>
            </a:r>
            <a:r>
              <a:rPr lang="en-US" sz="3100" dirty="0"/>
              <a:t>a </a:t>
            </a:r>
            <a:r>
              <a:rPr lang="en-US" sz="3100" dirty="0" smtClean="0"/>
              <a:t>set of character  </a:t>
            </a:r>
            <a:r>
              <a:rPr lang="en-US" sz="3100" dirty="0"/>
              <a:t>through repeated concatenation,</a:t>
            </a:r>
            <a:endParaRPr lang="en-US" sz="3100" dirty="0" smtClean="0"/>
          </a:p>
          <a:p>
            <a:pPr marL="0" indent="0" algn="just">
              <a:buNone/>
            </a:pPr>
            <a:r>
              <a:rPr lang="en-US" sz="3100" dirty="0" smtClean="0"/>
              <a:t> </a:t>
            </a:r>
          </a:p>
          <a:p>
            <a:pPr marL="0" indent="0" algn="just">
              <a:buNone/>
            </a:pPr>
            <a:r>
              <a:rPr lang="en-US" sz="3100" dirty="0" smtClean="0"/>
              <a:t>letters </a:t>
            </a:r>
            <a:r>
              <a:rPr lang="en-US" sz="3100" dirty="0"/>
              <a:t>= </a:t>
            </a:r>
            <a:r>
              <a:rPr lang="en-US" sz="3100" dirty="0" smtClean="0"/>
              <a:t>‘ ‘  		</a:t>
            </a:r>
            <a:r>
              <a:rPr lang="en-US" sz="3100" dirty="0" smtClean="0">
                <a:solidFill>
                  <a:srgbClr val="00B050"/>
                </a:solidFill>
              </a:rPr>
              <a:t># </a:t>
            </a:r>
            <a:r>
              <a:rPr lang="en-US" sz="3100" dirty="0">
                <a:solidFill>
                  <a:srgbClr val="00B050"/>
                </a:solidFill>
              </a:rPr>
              <a:t>start with empty string</a:t>
            </a:r>
          </a:p>
          <a:p>
            <a:pPr marL="0" indent="0" algn="just">
              <a:buNone/>
            </a:pPr>
            <a:r>
              <a:rPr lang="en-IN" sz="3100" dirty="0"/>
              <a:t>for c in document:</a:t>
            </a:r>
          </a:p>
          <a:p>
            <a:pPr marL="0" indent="0" algn="just">
              <a:buNone/>
            </a:pPr>
            <a:r>
              <a:rPr lang="en-IN" sz="3100" dirty="0" smtClean="0"/>
              <a:t>	if </a:t>
            </a:r>
            <a:r>
              <a:rPr lang="en-IN" sz="3100" dirty="0" err="1"/>
              <a:t>c.isalpha</a:t>
            </a:r>
            <a:r>
              <a:rPr lang="en-IN" sz="3100" dirty="0"/>
              <a:t>( ):</a:t>
            </a:r>
          </a:p>
          <a:p>
            <a:pPr marL="0" indent="0" algn="just">
              <a:buNone/>
            </a:pPr>
            <a:r>
              <a:rPr lang="en-US" sz="3100" dirty="0" smtClean="0"/>
              <a:t>	    letters </a:t>
            </a:r>
            <a:r>
              <a:rPr lang="en-US" sz="3100" dirty="0"/>
              <a:t>+= c </a:t>
            </a:r>
            <a:r>
              <a:rPr lang="en-US" sz="3100" dirty="0">
                <a:solidFill>
                  <a:srgbClr val="00B050"/>
                </a:solidFill>
              </a:rPr>
              <a:t># concatenate alphabetic </a:t>
            </a:r>
            <a:r>
              <a:rPr lang="en-US" sz="3100" dirty="0" smtClean="0">
                <a:solidFill>
                  <a:srgbClr val="00B050"/>
                </a:solidFill>
              </a:rPr>
              <a:t>character</a:t>
            </a:r>
          </a:p>
          <a:p>
            <a:pPr marL="0" indent="0" algn="just">
              <a:buNone/>
            </a:pPr>
            <a:endParaRPr lang="en-US" sz="31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3100" dirty="0"/>
              <a:t>sum </a:t>
            </a:r>
            <a:r>
              <a:rPr lang="en-IN" sz="3100" dirty="0" smtClean="0"/>
              <a:t>1+2+</a:t>
            </a:r>
            <a:r>
              <a:rPr lang="en-US" sz="3100" dirty="0" smtClean="0"/>
              <a:t>3</a:t>
            </a:r>
            <a:r>
              <a:rPr lang="en-US" sz="3100" dirty="0"/>
              <a:t>+· · ·+</a:t>
            </a:r>
            <a:r>
              <a:rPr lang="en-US" sz="3100" i="1" dirty="0" smtClean="0"/>
              <a:t>n times need to run</a:t>
            </a:r>
            <a:r>
              <a:rPr lang="en-US" sz="3100" dirty="0" smtClean="0"/>
              <a:t>, </a:t>
            </a:r>
            <a:r>
              <a:rPr lang="en-US" sz="3100" dirty="0"/>
              <a:t>and therefore </a:t>
            </a:r>
            <a:r>
              <a:rPr lang="en-US" sz="3100" dirty="0" smtClean="0"/>
              <a:t>time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Optimized code</a:t>
            </a:r>
          </a:p>
          <a:p>
            <a:pPr marL="0" indent="0">
              <a:buNone/>
            </a:pPr>
            <a:r>
              <a:rPr lang="en-US" sz="2800" dirty="0" smtClean="0"/>
              <a:t>temp </a:t>
            </a:r>
            <a:r>
              <a:rPr lang="en-US" sz="2800" dirty="0"/>
              <a:t>= [ ] </a:t>
            </a:r>
            <a:r>
              <a:rPr lang="en-US" sz="2800" dirty="0">
                <a:solidFill>
                  <a:srgbClr val="00B050"/>
                </a:solidFill>
              </a:rPr>
              <a:t># start with empty list</a:t>
            </a:r>
          </a:p>
          <a:p>
            <a:pPr marL="0" indent="0">
              <a:buNone/>
            </a:pPr>
            <a:r>
              <a:rPr lang="en-IN" sz="2800" dirty="0"/>
              <a:t>for c in document:</a:t>
            </a:r>
          </a:p>
          <a:p>
            <a:pPr marL="0" indent="0">
              <a:buNone/>
            </a:pPr>
            <a:r>
              <a:rPr lang="en-IN" sz="2800" dirty="0" smtClean="0"/>
              <a:t>  if </a:t>
            </a:r>
            <a:r>
              <a:rPr lang="en-IN" sz="2800" dirty="0" err="1"/>
              <a:t>c.isalpha</a:t>
            </a:r>
            <a:r>
              <a:rPr lang="en-IN" sz="2800" dirty="0"/>
              <a:t>( ):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</a:t>
            </a:r>
            <a:r>
              <a:rPr lang="en-IN" sz="2800" dirty="0" err="1" smtClean="0"/>
              <a:t>temp.append</a:t>
            </a:r>
            <a:r>
              <a:rPr lang="en-IN" sz="2800" dirty="0" smtClean="0"/>
              <a:t>(c</a:t>
            </a:r>
            <a:r>
              <a:rPr lang="en-IN" sz="2800" dirty="0"/>
              <a:t>) </a:t>
            </a:r>
            <a:r>
              <a:rPr lang="en-IN" sz="2800" dirty="0">
                <a:solidFill>
                  <a:srgbClr val="00B050"/>
                </a:solidFill>
              </a:rPr>
              <a:t># append alphabetic character</a:t>
            </a:r>
          </a:p>
          <a:p>
            <a:pPr marL="0" indent="0">
              <a:buNone/>
            </a:pPr>
            <a:r>
              <a:rPr lang="en-US" sz="2800" dirty="0" smtClean="0"/>
              <a:t>letters </a:t>
            </a:r>
            <a:r>
              <a:rPr lang="en-US" sz="2800" dirty="0"/>
              <a:t>= .join(temp) </a:t>
            </a:r>
            <a:r>
              <a:rPr lang="en-US" sz="2800" dirty="0">
                <a:solidFill>
                  <a:srgbClr val="00B050"/>
                </a:solidFill>
              </a:rPr>
              <a:t># compose overall </a:t>
            </a:r>
            <a:r>
              <a:rPr lang="en-US" sz="2800" dirty="0" smtClean="0">
                <a:solidFill>
                  <a:srgbClr val="00B050"/>
                </a:solidFill>
              </a:rPr>
              <a:t>result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Time complexity - O(n)</a:t>
            </a:r>
            <a:endParaRPr lang="en-IN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11</a:t>
            </a:fld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96952"/>
            <a:ext cx="827584" cy="53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3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/>
          <a:lstStyle/>
          <a:p>
            <a:r>
              <a:rPr lang="en-US" dirty="0"/>
              <a:t>Python’s List and Tuple Classes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12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59768"/>
            <a:ext cx="7581601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Write a python program to </a:t>
            </a:r>
          </a:p>
          <a:p>
            <a:pPr lvl="1"/>
            <a:r>
              <a:rPr lang="en-IN" dirty="0"/>
              <a:t>Missing number in </a:t>
            </a:r>
            <a:r>
              <a:rPr lang="en-IN" dirty="0" smtClean="0"/>
              <a:t>array</a:t>
            </a:r>
          </a:p>
          <a:p>
            <a:pPr lvl="1"/>
            <a:r>
              <a:rPr lang="en-IN" dirty="0" err="1"/>
              <a:t>Kth</a:t>
            </a:r>
            <a:r>
              <a:rPr lang="en-IN" dirty="0"/>
              <a:t> smallest </a:t>
            </a:r>
            <a:r>
              <a:rPr lang="en-IN" dirty="0" smtClean="0"/>
              <a:t>element</a:t>
            </a:r>
          </a:p>
          <a:p>
            <a:pPr lvl="1"/>
            <a:r>
              <a:rPr lang="en-US" dirty="0"/>
              <a:t>Find duplicates in an </a:t>
            </a:r>
            <a:r>
              <a:rPr lang="en-US" dirty="0" smtClean="0"/>
              <a:t>array</a:t>
            </a:r>
          </a:p>
          <a:p>
            <a:pPr lvl="1"/>
            <a:r>
              <a:rPr lang="en-US" dirty="0"/>
              <a:t>Sort an array of 0s, 1s and </a:t>
            </a:r>
            <a:r>
              <a:rPr lang="en-US" dirty="0" smtClean="0"/>
              <a:t>2s</a:t>
            </a:r>
          </a:p>
          <a:p>
            <a:pPr lvl="1"/>
            <a:r>
              <a:rPr lang="en-IN" dirty="0"/>
              <a:t>Majority </a:t>
            </a:r>
            <a:r>
              <a:rPr lang="en-IN" dirty="0" smtClean="0"/>
              <a:t>Element</a:t>
            </a:r>
          </a:p>
          <a:p>
            <a:pPr lvl="1"/>
            <a:r>
              <a:rPr lang="en-IN" dirty="0"/>
              <a:t>Peak </a:t>
            </a:r>
            <a:r>
              <a:rPr lang="en-IN" dirty="0" smtClean="0"/>
              <a:t>element</a:t>
            </a:r>
          </a:p>
          <a:p>
            <a:pPr lvl="1"/>
            <a:r>
              <a:rPr lang="en-IN" b="1" dirty="0"/>
              <a:t>Merge two sorted arrays</a:t>
            </a:r>
          </a:p>
          <a:p>
            <a:pPr lvl="1"/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https</a:t>
            </a:r>
            <a:r>
              <a:rPr lang="en-IN" dirty="0"/>
              <a:t>://practice.geeksforgeeks.org/explore?page=1&amp;company[]=Amazon&amp;category[]=Arrays&amp;sortBy=submissions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14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Linked list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363272" cy="442916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 </a:t>
            </a:r>
            <a:r>
              <a:rPr lang="en-US" b="1" i="1" dirty="0"/>
              <a:t>singly linked </a:t>
            </a:r>
            <a:r>
              <a:rPr lang="en-US" b="1" i="1" dirty="0" smtClean="0"/>
              <a:t>list</a:t>
            </a:r>
            <a:r>
              <a:rPr lang="en-US" dirty="0" smtClean="0"/>
              <a:t> </a:t>
            </a:r>
            <a:r>
              <a:rPr lang="en-US" dirty="0"/>
              <a:t>is a collection of </a:t>
            </a:r>
            <a:r>
              <a:rPr lang="en-US" b="1" i="1" dirty="0"/>
              <a:t>nodes </a:t>
            </a:r>
            <a:r>
              <a:rPr lang="en-US" dirty="0"/>
              <a:t>that </a:t>
            </a:r>
            <a:r>
              <a:rPr lang="en-US" dirty="0" smtClean="0"/>
              <a:t>collectively form </a:t>
            </a:r>
            <a:r>
              <a:rPr lang="en-US" dirty="0"/>
              <a:t>a linear sequence. Each node </a:t>
            </a:r>
            <a:r>
              <a:rPr lang="en-US" dirty="0">
                <a:solidFill>
                  <a:srgbClr val="FF0000"/>
                </a:solidFill>
              </a:rPr>
              <a:t>stores a reference to an object </a:t>
            </a:r>
            <a:r>
              <a:rPr lang="en-US" dirty="0"/>
              <a:t>that is an </a:t>
            </a:r>
            <a:r>
              <a:rPr lang="en-US" dirty="0" smtClean="0"/>
              <a:t>element of </a:t>
            </a:r>
            <a:r>
              <a:rPr lang="en-US" dirty="0"/>
              <a:t>the sequence, as well as a reference to the next node </a:t>
            </a:r>
            <a:r>
              <a:rPr lang="en-US" dirty="0" smtClean="0"/>
              <a:t>of list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important property of a linked list is that it </a:t>
            </a:r>
            <a:r>
              <a:rPr lang="en-US" dirty="0">
                <a:solidFill>
                  <a:srgbClr val="FF0000"/>
                </a:solidFill>
              </a:rPr>
              <a:t>does not have a </a:t>
            </a:r>
            <a:r>
              <a:rPr lang="en-US" dirty="0" smtClean="0">
                <a:solidFill>
                  <a:srgbClr val="FF0000"/>
                </a:solidFill>
              </a:rPr>
              <a:t> determined fixed </a:t>
            </a:r>
            <a:r>
              <a:rPr lang="en-IN" dirty="0" smtClean="0">
                <a:solidFill>
                  <a:srgbClr val="FF0000"/>
                </a:solidFill>
              </a:rPr>
              <a:t>size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Example of a singly linked list whose elements are </a:t>
            </a:r>
            <a:r>
              <a:rPr lang="en-US" dirty="0">
                <a:solidFill>
                  <a:srgbClr val="FF0000"/>
                </a:solidFill>
              </a:rPr>
              <a:t>strings </a:t>
            </a:r>
            <a:r>
              <a:rPr lang="en-US" dirty="0" smtClean="0">
                <a:solidFill>
                  <a:srgbClr val="FF0000"/>
                </a:solidFill>
              </a:rPr>
              <a:t>indicating airport </a:t>
            </a:r>
            <a:r>
              <a:rPr lang="en-US" dirty="0">
                <a:solidFill>
                  <a:srgbClr val="FF0000"/>
                </a:solidFill>
              </a:rPr>
              <a:t>codes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list instance maintains a member named 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 that </a:t>
            </a:r>
            <a:r>
              <a:rPr lang="en-US" dirty="0" smtClean="0"/>
              <a:t>identifies the </a:t>
            </a:r>
            <a:r>
              <a:rPr lang="en-US" dirty="0">
                <a:solidFill>
                  <a:srgbClr val="FF0000"/>
                </a:solidFill>
              </a:rPr>
              <a:t>first node</a:t>
            </a:r>
            <a:r>
              <a:rPr lang="en-US" dirty="0"/>
              <a:t> of the list, and </a:t>
            </a:r>
            <a:r>
              <a:rPr lang="en-US" dirty="0" smtClean="0"/>
              <a:t>another </a:t>
            </a:r>
            <a:r>
              <a:rPr lang="en-US" dirty="0"/>
              <a:t>member named </a:t>
            </a:r>
            <a:r>
              <a:rPr lang="en-US" dirty="0">
                <a:solidFill>
                  <a:srgbClr val="FF0000"/>
                </a:solidFill>
              </a:rPr>
              <a:t>tail</a:t>
            </a:r>
            <a:r>
              <a:rPr lang="en-US" dirty="0"/>
              <a:t> </a:t>
            </a:r>
            <a:r>
              <a:rPr lang="en-US" dirty="0" smtClean="0"/>
              <a:t>that identifies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last node</a:t>
            </a:r>
            <a:r>
              <a:rPr lang="en-US" dirty="0"/>
              <a:t> of the list. The </a:t>
            </a:r>
            <a:r>
              <a:rPr lang="en-US" dirty="0">
                <a:solidFill>
                  <a:srgbClr val="FF0000"/>
                </a:solidFill>
              </a:rPr>
              <a:t>None object </a:t>
            </a:r>
            <a:r>
              <a:rPr lang="en-US" dirty="0"/>
              <a:t>is denoted as </a:t>
            </a:r>
            <a:r>
              <a:rPr lang="en-US" dirty="0">
                <a:solidFill>
                  <a:srgbClr val="FF0000"/>
                </a:solidFill>
              </a:rPr>
              <a:t>Ø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869160"/>
            <a:ext cx="5976664" cy="194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9"/>
            <a:ext cx="8229600" cy="41764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i="1" dirty="0">
                <a:solidFill>
                  <a:srgbClr val="FF0000"/>
                </a:solidFill>
              </a:rPr>
              <a:t>traversing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just"/>
            <a:r>
              <a:rPr lang="en-US" dirty="0" smtClean="0"/>
              <a:t>By </a:t>
            </a:r>
            <a:r>
              <a:rPr lang="en-US" dirty="0"/>
              <a:t>starting at the head, and moving from one node to </a:t>
            </a:r>
            <a:r>
              <a:rPr lang="en-US" dirty="0" smtClean="0"/>
              <a:t>another by </a:t>
            </a:r>
            <a:r>
              <a:rPr lang="en-US" dirty="0"/>
              <a:t>following each node’s next </a:t>
            </a:r>
            <a:r>
              <a:rPr lang="en-US" dirty="0" smtClean="0"/>
              <a:t>reference to reach </a:t>
            </a:r>
            <a:r>
              <a:rPr lang="en-US" dirty="0"/>
              <a:t>the tail of the list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next reference of </a:t>
            </a:r>
            <a:r>
              <a:rPr lang="en-US" dirty="0" smtClean="0"/>
              <a:t>a node </a:t>
            </a:r>
            <a:r>
              <a:rPr lang="en-US" dirty="0"/>
              <a:t>can be viewed as a </a:t>
            </a:r>
            <a:r>
              <a:rPr lang="en-US" b="1" i="1" dirty="0"/>
              <a:t>link </a:t>
            </a:r>
            <a:r>
              <a:rPr lang="en-US" dirty="0"/>
              <a:t>or </a:t>
            </a:r>
            <a:r>
              <a:rPr lang="en-US" b="1" i="1" dirty="0"/>
              <a:t>pointer </a:t>
            </a:r>
            <a:r>
              <a:rPr lang="en-US" dirty="0"/>
              <a:t>to another node,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r>
              <a:rPr lang="en-US" b="1" i="1" dirty="0"/>
              <a:t>link hopping </a:t>
            </a:r>
            <a:r>
              <a:rPr lang="en-US" dirty="0"/>
              <a:t>or </a:t>
            </a:r>
            <a:r>
              <a:rPr lang="en-US" b="1" i="1" dirty="0"/>
              <a:t>pointer hopping</a:t>
            </a:r>
            <a:endParaRPr lang="en-US" dirty="0"/>
          </a:p>
          <a:p>
            <a:pPr lvl="1"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process of </a:t>
            </a:r>
            <a:r>
              <a:rPr lang="en-US" dirty="0" smtClean="0"/>
              <a:t>traversing a </a:t>
            </a:r>
            <a:r>
              <a:rPr lang="en-US" dirty="0"/>
              <a:t>list is also known as </a:t>
            </a:r>
            <a:r>
              <a:rPr lang="en-US" b="1" i="1" dirty="0"/>
              <a:t>link hopping </a:t>
            </a:r>
            <a:r>
              <a:rPr lang="en-US" dirty="0"/>
              <a:t>or </a:t>
            </a:r>
            <a:r>
              <a:rPr lang="en-US" b="1" i="1" dirty="0"/>
              <a:t>pointer hopping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37112"/>
            <a:ext cx="5976664" cy="194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6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Advantages over arrays</a:t>
            </a:r>
            <a:r>
              <a:rPr lang="en-US" sz="2400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400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Dynamic size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sz="2400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Ease of </a:t>
            </a:r>
            <a:r>
              <a:rPr lang="en-US" sz="2400" dirty="0" smtClean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insertion/deletion</a:t>
            </a:r>
          </a:p>
          <a:p>
            <a:pPr marL="0" indent="0">
              <a:buNone/>
            </a:pPr>
            <a:endParaRPr lang="en-US" sz="2400" dirty="0" smtClean="0">
              <a:solidFill>
                <a:srgbClr val="27323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Drawbacks</a:t>
            </a:r>
            <a:r>
              <a:rPr lang="en-US" sz="2400" b="1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 smtClean="0">
              <a:solidFill>
                <a:srgbClr val="27323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400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 access is not allowed</a:t>
            </a:r>
            <a:r>
              <a:rPr lang="en-US" sz="2400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. We have to access elements sequentially starting from the first node(head node). So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cannot do binary search</a:t>
            </a:r>
            <a:r>
              <a:rPr lang="en-US" sz="2400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with linked lists efficiently with its default </a:t>
            </a:r>
            <a:r>
              <a:rPr lang="en-US" sz="2400" dirty="0" smtClean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Extra memory space for a pointer </a:t>
            </a:r>
            <a:r>
              <a:rPr lang="en-US" sz="2400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is required with each element of the list.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2400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cache friendly</a:t>
            </a:r>
            <a:r>
              <a:rPr lang="en-US" sz="2400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. Since array elements are contiguous locations, there is locality of reference which is not there in case of linked lists.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324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node can be added in three ways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1)</a:t>
            </a:r>
            <a:r>
              <a:rPr lang="en-US" dirty="0"/>
              <a:t> At the front of the linked list </a:t>
            </a:r>
            <a:br>
              <a:rPr lang="en-US" dirty="0"/>
            </a:br>
            <a:r>
              <a:rPr lang="en-US" b="1" dirty="0"/>
              <a:t>2) </a:t>
            </a:r>
            <a:r>
              <a:rPr lang="en-US" dirty="0"/>
              <a:t>After a given node. </a:t>
            </a:r>
            <a:br>
              <a:rPr lang="en-US" dirty="0"/>
            </a:br>
            <a:r>
              <a:rPr lang="en-US" b="1" dirty="0"/>
              <a:t>3)</a:t>
            </a:r>
            <a:r>
              <a:rPr lang="en-US" dirty="0"/>
              <a:t> At the end of the linked list.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17</a:t>
            </a:fld>
            <a:endParaRPr lang="en-IN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3528" y="2461538"/>
            <a:ext cx="7560840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Node class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Node: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Function to initialize the node object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__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__(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data):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.data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 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Assign data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None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Initialize next as null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Linked List class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Function to initialize the Linked List object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__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__(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.head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None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12976"/>
            <a:ext cx="280831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1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6632"/>
            <a:ext cx="8640960" cy="37444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Inserting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 Element at the Head of a Singly Linked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add first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new_data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newest =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Node(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new_data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#create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new node instance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with data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newest.next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L.head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node’s next to reference the old head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endParaRPr lang="en-US" dirty="0">
              <a:solidFill>
                <a:srgbClr val="5F5F5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L.head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newest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variable head to reference the new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endParaRPr lang="en-US" sz="2800" dirty="0">
              <a:solidFill>
                <a:srgbClr val="5F5F5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L.size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L.size+1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increment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node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18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784475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6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19</a:t>
            </a:fld>
            <a:endParaRPr lang="en-I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3431" y="410080"/>
            <a:ext cx="8024974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8200"/>
                </a:solidFill>
                <a:latin typeface="Times New Roman" pitchFamily="18" charset="0"/>
                <a:cs typeface="Times New Roman" pitchFamily="18" charset="0"/>
              </a:rPr>
              <a:t># Node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US" dirty="0">
                <a:solidFill>
                  <a:srgbClr val="008200"/>
                </a:solidFill>
                <a:latin typeface="Times New Roman" pitchFamily="18" charset="0"/>
                <a:cs typeface="Times New Roman" pitchFamily="18" charset="0"/>
              </a:rPr>
              <a:t># Function to initialize the node 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__(</a:t>
            </a:r>
            <a:r>
              <a:rPr lang="en-US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data):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dirty="0" err="1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.data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  </a:t>
            </a:r>
            <a:r>
              <a:rPr lang="en-US" dirty="0">
                <a:solidFill>
                  <a:srgbClr val="008200"/>
                </a:solidFill>
                <a:latin typeface="Times New Roman" pitchFamily="18" charset="0"/>
                <a:cs typeface="Times New Roman" pitchFamily="18" charset="0"/>
              </a:rPr>
              <a:t># Assign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dirty="0" err="1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solidFill>
                  <a:srgbClr val="FF1493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dirty="0">
                <a:solidFill>
                  <a:srgbClr val="008200"/>
                </a:solidFill>
                <a:latin typeface="Times New Roman" pitchFamily="18" charset="0"/>
                <a:cs typeface="Times New Roman" pitchFamily="18" charset="0"/>
              </a:rPr>
              <a:t># Initialize next as null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8200"/>
                </a:solidFill>
                <a:latin typeface="Times New Roman" pitchFamily="18" charset="0"/>
                <a:cs typeface="Times New Roman" pitchFamily="18" charset="0"/>
              </a:rPr>
              <a:t># Linked List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lang="en-US" dirty="0">
                <a:solidFill>
                  <a:srgbClr val="008200"/>
                </a:solidFill>
                <a:latin typeface="Times New Roman" pitchFamily="18" charset="0"/>
                <a:cs typeface="Times New Roman" pitchFamily="18" charset="0"/>
              </a:rPr>
              <a:t># Function to initialize the Linked List 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__(</a:t>
            </a:r>
            <a:r>
              <a:rPr lang="en-US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dirty="0" err="1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.head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0066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def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add_firstt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1 &amp; 2: Allocate the Node &amp;  Put in the data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new_node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Node(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3. Make next of new Node as head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new_node.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.head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4. Move the head to point to new Node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.head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new_node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8976" y="2276872"/>
            <a:ext cx="3620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complexity of push() is O(1)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53" y="260648"/>
            <a:ext cx="4860541" cy="172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6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b="1" dirty="0"/>
              <a:t>Python’s String </a:t>
            </a:r>
            <a:r>
              <a:rPr lang="en-IN" sz="2400" b="1" dirty="0" smtClean="0"/>
              <a:t>Class</a:t>
            </a:r>
          </a:p>
          <a:p>
            <a:pPr marL="0" indent="0" algn="just">
              <a:buNone/>
            </a:pPr>
            <a:r>
              <a:rPr lang="en-US" sz="2400" b="1" dirty="0" smtClean="0"/>
              <a:t>	Strings</a:t>
            </a:r>
            <a:r>
              <a:rPr lang="en-US" sz="2400" b="1" dirty="0"/>
              <a:t> </a:t>
            </a:r>
            <a:r>
              <a:rPr lang="en-US" sz="2400" dirty="0"/>
              <a:t>are arrays of bytes representing Unicode characters. However, Python does not have a character data type, a single character is simply a string with a length of </a:t>
            </a:r>
            <a:r>
              <a:rPr lang="en-US" sz="2400" dirty="0" smtClean="0"/>
              <a:t>1.</a:t>
            </a:r>
          </a:p>
          <a:p>
            <a:pPr marL="0" indent="0" algn="just" fontAlgn="base">
              <a:buNone/>
            </a:pPr>
            <a:r>
              <a:rPr lang="en-US" sz="2400" b="1" dirty="0"/>
              <a:t>Accessing characters in Python</a:t>
            </a:r>
          </a:p>
          <a:p>
            <a:pPr fontAlgn="base"/>
            <a:r>
              <a:rPr lang="en-US" sz="2400" dirty="0" smtClean="0"/>
              <a:t>In Python, individual characters of a String can be accessed by using </a:t>
            </a:r>
            <a:r>
              <a:rPr lang="en-US" sz="2400" dirty="0" smtClean="0">
                <a:solidFill>
                  <a:srgbClr val="FF0000"/>
                </a:solidFill>
              </a:rPr>
              <a:t>Index</a:t>
            </a:r>
            <a:r>
              <a:rPr lang="en-US" sz="2000" dirty="0" smtClean="0"/>
              <a:t>.</a:t>
            </a:r>
            <a:r>
              <a:rPr lang="en-US" sz="2000" dirty="0">
                <a:solidFill>
                  <a:srgbClr val="273239"/>
                </a:solidFill>
                <a:latin typeface="Consolas"/>
              </a:rPr>
              <a:t> </a:t>
            </a:r>
            <a:endParaRPr lang="en-US" sz="2000" dirty="0" smtClean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endParaRPr lang="en-US" sz="2000" dirty="0" smtClean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r>
              <a:rPr lang="en-US" sz="2000" dirty="0" smtClean="0">
                <a:solidFill>
                  <a:srgbClr val="273239"/>
                </a:solidFill>
                <a:latin typeface="Consolas"/>
              </a:rPr>
              <a:t>String1 </a:t>
            </a:r>
            <a:r>
              <a:rPr lang="en-US" sz="2000" dirty="0">
                <a:solidFill>
                  <a:srgbClr val="273239"/>
                </a:solidFill>
                <a:latin typeface="Consolas"/>
              </a:rPr>
              <a:t>= "</a:t>
            </a:r>
            <a:r>
              <a:rPr lang="en-US" sz="2000" dirty="0" err="1">
                <a:solidFill>
                  <a:srgbClr val="273239"/>
                </a:solidFill>
                <a:latin typeface="Consolas"/>
              </a:rPr>
              <a:t>GeeksForGeeks</a:t>
            </a:r>
            <a:r>
              <a:rPr lang="en-US" sz="2000" dirty="0">
                <a:solidFill>
                  <a:srgbClr val="273239"/>
                </a:solidFill>
                <a:latin typeface="Consolas"/>
              </a:rPr>
              <a:t>"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onsolas"/>
              </a:rPr>
              <a:t> </a:t>
            </a:r>
            <a:r>
              <a:rPr lang="en-US" sz="2000" dirty="0" smtClean="0">
                <a:solidFill>
                  <a:srgbClr val="00B050"/>
                </a:solidFill>
                <a:latin typeface="Consolas"/>
              </a:rPr>
              <a:t># </a:t>
            </a:r>
            <a:r>
              <a:rPr lang="en-US" sz="2000" dirty="0">
                <a:solidFill>
                  <a:srgbClr val="00B050"/>
                </a:solidFill>
                <a:latin typeface="Consolas"/>
              </a:rPr>
              <a:t>Printing First character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onsolas"/>
              </a:rPr>
              <a:t>print("\</a:t>
            </a:r>
            <a:r>
              <a:rPr lang="en-US" sz="2000" dirty="0" err="1">
                <a:solidFill>
                  <a:srgbClr val="273239"/>
                </a:solidFill>
                <a:latin typeface="Consolas"/>
              </a:rPr>
              <a:t>nFirst</a:t>
            </a:r>
            <a:r>
              <a:rPr lang="en-US" sz="2000" dirty="0">
                <a:solidFill>
                  <a:srgbClr val="273239"/>
                </a:solidFill>
                <a:latin typeface="Consolas"/>
              </a:rPr>
              <a:t> character of String is: ")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onsolas"/>
              </a:rPr>
              <a:t>print(String1[0])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onsolas"/>
              </a:rPr>
              <a:t> </a:t>
            </a:r>
            <a:r>
              <a:rPr lang="en-US" sz="2000" dirty="0" smtClean="0">
                <a:solidFill>
                  <a:srgbClr val="00B050"/>
                </a:solidFill>
                <a:latin typeface="Consolas"/>
              </a:rPr>
              <a:t># </a:t>
            </a:r>
            <a:r>
              <a:rPr lang="en-US" sz="2000" dirty="0">
                <a:solidFill>
                  <a:srgbClr val="00B050"/>
                </a:solidFill>
                <a:latin typeface="Consolas"/>
              </a:rPr>
              <a:t>Printing Last character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onsolas"/>
              </a:rPr>
              <a:t>print("\</a:t>
            </a:r>
            <a:r>
              <a:rPr lang="en-US" sz="2000" dirty="0" err="1">
                <a:solidFill>
                  <a:srgbClr val="273239"/>
                </a:solidFill>
                <a:latin typeface="Consolas"/>
              </a:rPr>
              <a:t>nLast</a:t>
            </a:r>
            <a:r>
              <a:rPr lang="en-US" sz="2000" dirty="0">
                <a:solidFill>
                  <a:srgbClr val="273239"/>
                </a:solidFill>
                <a:latin typeface="Consolas"/>
              </a:rPr>
              <a:t> character of String is: ")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onsolas"/>
              </a:rPr>
              <a:t>print(String1[-1])</a:t>
            </a:r>
          </a:p>
          <a:p>
            <a:pPr marL="457200" lvl="1" indent="0" algn="just" fontAlgn="base">
              <a:buNone/>
            </a:pPr>
            <a:r>
              <a:rPr lang="en-US" sz="2000" dirty="0" smtClean="0"/>
              <a:t> 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</a:t>
            </a:fld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52936"/>
            <a:ext cx="4896544" cy="91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4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435280" cy="29523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Inserting an Element at the </a:t>
            </a:r>
            <a:r>
              <a:rPr lang="en-US" b="1" dirty="0" smtClean="0"/>
              <a:t>Tail or last </a:t>
            </a:r>
            <a:r>
              <a:rPr lang="en-US" b="1" dirty="0"/>
              <a:t>of a Singly Linked </a:t>
            </a:r>
            <a:r>
              <a:rPr lang="en-US" b="1" dirty="0" smtClean="0"/>
              <a:t>List</a:t>
            </a:r>
          </a:p>
          <a:p>
            <a:pPr marL="0" indent="0">
              <a:buNone/>
            </a:pPr>
            <a:r>
              <a:rPr lang="en-IN" b="1" dirty="0"/>
              <a:t>Algorithm </a:t>
            </a:r>
            <a:r>
              <a:rPr lang="en-IN" dirty="0" err="1" smtClean="0"/>
              <a:t>add_last</a:t>
            </a:r>
            <a:r>
              <a:rPr lang="en-IN" dirty="0" smtClean="0"/>
              <a:t>(L, 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new_data</a:t>
            </a:r>
            <a:r>
              <a:rPr lang="en-IN" dirty="0" smtClean="0"/>
              <a:t>):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newest = </a:t>
            </a:r>
            <a:r>
              <a:rPr lang="en-US" dirty="0" smtClean="0"/>
              <a:t>Node(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new_data</a:t>
            </a:r>
            <a:r>
              <a:rPr lang="en-US" dirty="0" smtClean="0"/>
              <a:t>) </a:t>
            </a:r>
            <a:r>
              <a:rPr lang="en-US" dirty="0">
                <a:solidFill>
                  <a:srgbClr val="00B050"/>
                </a:solidFill>
              </a:rPr>
              <a:t>{create new node instance </a:t>
            </a:r>
            <a:r>
              <a:rPr lang="en-US" dirty="0" smtClean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/>
              <a:t>newest.next</a:t>
            </a:r>
            <a:r>
              <a:rPr lang="en-US" dirty="0"/>
              <a:t> = None {</a:t>
            </a:r>
            <a:r>
              <a:rPr lang="en-US" dirty="0">
                <a:solidFill>
                  <a:srgbClr val="00B050"/>
                </a:solidFill>
              </a:rPr>
              <a:t>set new node’s next to reference the None object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L.tail.next</a:t>
            </a:r>
            <a:r>
              <a:rPr lang="en-US" dirty="0"/>
              <a:t> = newest </a:t>
            </a:r>
            <a:r>
              <a:rPr lang="en-US" dirty="0">
                <a:solidFill>
                  <a:srgbClr val="00B050"/>
                </a:solidFill>
              </a:rPr>
              <a:t>{make old tail node point to new node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L.tail</a:t>
            </a:r>
            <a:r>
              <a:rPr lang="en-US" dirty="0"/>
              <a:t> = newest {</a:t>
            </a:r>
            <a:r>
              <a:rPr lang="en-US" dirty="0">
                <a:solidFill>
                  <a:srgbClr val="00B050"/>
                </a:solidFill>
              </a:rPr>
              <a:t>set variable tail to reference the new node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L.size</a:t>
            </a:r>
            <a:r>
              <a:rPr lang="en-US" dirty="0"/>
              <a:t> = L.size+1 </a:t>
            </a:r>
            <a:r>
              <a:rPr lang="en-US" dirty="0">
                <a:solidFill>
                  <a:srgbClr val="00B050"/>
                </a:solidFill>
              </a:rPr>
              <a:t>{increment the node count</a:t>
            </a:r>
            <a:r>
              <a:rPr lang="en-US" dirty="0"/>
              <a:t>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20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99" y="2708920"/>
            <a:ext cx="609751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4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21</a:t>
            </a:fld>
            <a:endParaRPr lang="en-I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6159" y="496415"/>
            <a:ext cx="8028384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/>
              <a:t>add_last</a:t>
            </a:r>
            <a:r>
              <a:rPr lang="en-IN" sz="2000" dirty="0"/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1. Create a new 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2. Put in the 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3. Set next as None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Node(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4. If the Linked List is empty, then make the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    new node as head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.head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None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.head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new_node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5. Else traverse till the last node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last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.head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last.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last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last.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6. Change the next of last node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last.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new_node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51" y="3645024"/>
            <a:ext cx="4748475" cy="222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95736" y="5686398"/>
            <a:ext cx="445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Time complexity of append is O(n)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6632"/>
            <a:ext cx="8229600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Add a node after a given node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22</a:t>
            </a:fld>
            <a:endParaRPr lang="en-IN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894659"/>
            <a:ext cx="63531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6024" y="548680"/>
            <a:ext cx="8676456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insertAfter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prev_node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1. check if the given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prev_node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 exists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prev_node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None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"The given previous node must 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."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2. Create new node &amp;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3. Put in the data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Node(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4. Make next of new Node as next of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prev_node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new_node.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prev_node.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5. make next of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prev_node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 as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new_node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prev_node.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new_node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5"/>
            <a:ext cx="8363272" cy="27363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Removing an Element </a:t>
            </a:r>
            <a:r>
              <a:rPr lang="en-US" b="1" dirty="0" smtClean="0"/>
              <a:t>at first from </a:t>
            </a:r>
            <a:r>
              <a:rPr lang="en-US" b="1" dirty="0"/>
              <a:t>a Singly Linked </a:t>
            </a:r>
            <a:r>
              <a:rPr lang="en-US" b="1" dirty="0" smtClean="0"/>
              <a:t>List</a:t>
            </a:r>
          </a:p>
          <a:p>
            <a:pPr marL="0" indent="0">
              <a:buNone/>
            </a:pPr>
            <a:r>
              <a:rPr lang="en-IN" b="1" dirty="0"/>
              <a:t>Algorithm </a:t>
            </a:r>
            <a:r>
              <a:rPr lang="en-IN" dirty="0"/>
              <a:t>remove first(L):</a:t>
            </a:r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en-US" dirty="0" err="1"/>
              <a:t>L.head</a:t>
            </a:r>
            <a:r>
              <a:rPr lang="en-US" dirty="0"/>
              <a:t> is None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 smtClean="0"/>
              <a:t>  print( </a:t>
            </a:r>
            <a:r>
              <a:rPr lang="en-US" dirty="0"/>
              <a:t>the list is empty</a:t>
            </a:r>
            <a:r>
              <a:rPr lang="en-US" dirty="0" smtClean="0"/>
              <a:t>.)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L.head</a:t>
            </a:r>
            <a:r>
              <a:rPr lang="en-US" dirty="0"/>
              <a:t> = </a:t>
            </a:r>
            <a:r>
              <a:rPr lang="en-US" dirty="0" err="1"/>
              <a:t>L.head.next</a:t>
            </a:r>
            <a:r>
              <a:rPr lang="en-US" dirty="0"/>
              <a:t> {</a:t>
            </a:r>
            <a:r>
              <a:rPr lang="en-US" dirty="0">
                <a:solidFill>
                  <a:srgbClr val="00B050"/>
                </a:solidFill>
              </a:rPr>
              <a:t>make head point to next node (or None</a:t>
            </a:r>
            <a:r>
              <a:rPr lang="en-US" dirty="0"/>
              <a:t>)}</a:t>
            </a:r>
          </a:p>
          <a:p>
            <a:pPr marL="0" indent="0">
              <a:buNone/>
            </a:pPr>
            <a:r>
              <a:rPr lang="en-US" dirty="0" err="1"/>
              <a:t>L.size</a:t>
            </a:r>
            <a:r>
              <a:rPr lang="en-US" dirty="0"/>
              <a:t> = L.size−1 {</a:t>
            </a:r>
            <a:r>
              <a:rPr lang="en-US" dirty="0">
                <a:solidFill>
                  <a:srgbClr val="00B050"/>
                </a:solidFill>
              </a:rPr>
              <a:t>decrement the node count</a:t>
            </a:r>
            <a:r>
              <a:rPr lang="en-US" dirty="0"/>
              <a:t>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23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6984776" cy="365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1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24</a:t>
            </a:fld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44008"/>
            <a:ext cx="69627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487213"/>
            <a:ext cx="8532291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remove_first</a:t>
            </a:r>
            <a:r>
              <a:rPr lang="en-US" dirty="0" smtClean="0"/>
              <a:t>(self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if(</a:t>
            </a:r>
            <a:r>
              <a:rPr lang="en-US" dirty="0" err="1"/>
              <a:t>self.head</a:t>
            </a:r>
            <a:r>
              <a:rPr lang="en-US" dirty="0"/>
              <a:t> != None):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00B050"/>
                </a:solidFill>
              </a:rPr>
              <a:t>1. if head is not null, create </a:t>
            </a:r>
            <a:r>
              <a:rPr lang="en-US" dirty="0" smtClean="0">
                <a:solidFill>
                  <a:srgbClr val="00B050"/>
                </a:solidFill>
              </a:rPr>
              <a:t>a temp </a:t>
            </a:r>
            <a:r>
              <a:rPr lang="en-US" dirty="0">
                <a:solidFill>
                  <a:srgbClr val="00B050"/>
                </a:solidFill>
              </a:rPr>
              <a:t>node pointing to head</a:t>
            </a:r>
          </a:p>
          <a:p>
            <a:pPr marL="0" indent="0">
              <a:buNone/>
            </a:pPr>
            <a:r>
              <a:rPr lang="en-US" dirty="0"/>
              <a:t>    temp = </a:t>
            </a:r>
            <a:r>
              <a:rPr lang="en-US" dirty="0" err="1"/>
              <a:t>self.head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#2. move head to next of head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self.head</a:t>
            </a:r>
            <a:r>
              <a:rPr lang="en-US" dirty="0"/>
              <a:t> = </a:t>
            </a:r>
            <a:r>
              <a:rPr lang="en-US" dirty="0" err="1"/>
              <a:t>self.head.next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#3. delete temp node</a:t>
            </a:r>
          </a:p>
          <a:p>
            <a:pPr marL="0" indent="0">
              <a:buNone/>
            </a:pPr>
            <a:r>
              <a:rPr lang="en-US" dirty="0"/>
              <a:t>    temp = None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5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918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Delete the last node of the Linked </a:t>
            </a:r>
            <a:r>
              <a:rPr lang="en-US" sz="1600" dirty="0" smtClean="0"/>
              <a:t>List</a:t>
            </a:r>
          </a:p>
          <a:p>
            <a:pPr marL="0" indent="0">
              <a:buNone/>
            </a:pP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 smtClean="0"/>
              <a:t>remove_last</a:t>
            </a:r>
            <a:r>
              <a:rPr lang="en-US" sz="1600" dirty="0" smtClean="0"/>
              <a:t>(self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if(</a:t>
            </a:r>
            <a:r>
              <a:rPr lang="en-US" sz="1600" dirty="0" err="1"/>
              <a:t>self.head</a:t>
            </a:r>
            <a:r>
              <a:rPr lang="en-US" sz="1600" dirty="0"/>
              <a:t> != None):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#</a:t>
            </a:r>
            <a:r>
              <a:rPr lang="en-US" sz="1600" dirty="0">
                <a:solidFill>
                  <a:srgbClr val="00B050"/>
                </a:solidFill>
              </a:rPr>
              <a:t>1. if head in not null and next of </a:t>
            </a:r>
            <a:r>
              <a:rPr lang="en-US" sz="1600" dirty="0" smtClean="0">
                <a:solidFill>
                  <a:srgbClr val="00B050"/>
                </a:solidFill>
              </a:rPr>
              <a:t>head   </a:t>
            </a:r>
            <a:r>
              <a:rPr lang="en-US" sz="1600" dirty="0">
                <a:solidFill>
                  <a:srgbClr val="00B050"/>
                </a:solidFill>
              </a:rPr>
              <a:t>is null, release the head</a:t>
            </a:r>
          </a:p>
          <a:p>
            <a:pPr marL="0" indent="0">
              <a:buNone/>
            </a:pPr>
            <a:r>
              <a:rPr lang="en-US" sz="1600" dirty="0"/>
              <a:t>    if(</a:t>
            </a:r>
            <a:r>
              <a:rPr lang="en-US" sz="1600" dirty="0" err="1"/>
              <a:t>self.head.next</a:t>
            </a:r>
            <a:r>
              <a:rPr lang="en-US" sz="1600" dirty="0"/>
              <a:t> == None):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self.head</a:t>
            </a:r>
            <a:r>
              <a:rPr lang="en-US" sz="1600" dirty="0"/>
              <a:t> = None</a:t>
            </a:r>
          </a:p>
          <a:p>
            <a:pPr marL="0" indent="0">
              <a:buNone/>
            </a:pPr>
            <a:r>
              <a:rPr lang="en-US" sz="1600" dirty="0"/>
              <a:t>    else: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>
                <a:solidFill>
                  <a:srgbClr val="00B050"/>
                </a:solidFill>
              </a:rPr>
              <a:t>#</a:t>
            </a:r>
            <a:r>
              <a:rPr lang="en-US" sz="1600" dirty="0">
                <a:solidFill>
                  <a:srgbClr val="00B050"/>
                </a:solidFill>
              </a:rPr>
              <a:t>2. Else, traverse to the second last </a:t>
            </a:r>
            <a:r>
              <a:rPr lang="en-US" sz="1600" dirty="0" smtClean="0">
                <a:solidFill>
                  <a:srgbClr val="00B050"/>
                </a:solidFill>
              </a:rPr>
              <a:t>  element </a:t>
            </a:r>
            <a:r>
              <a:rPr lang="en-US" sz="1600" dirty="0">
                <a:solidFill>
                  <a:srgbClr val="00B050"/>
                </a:solidFill>
              </a:rPr>
              <a:t>of the lis</a:t>
            </a:r>
            <a:r>
              <a:rPr lang="en-US" sz="1600" dirty="0"/>
              <a:t>t</a:t>
            </a:r>
          </a:p>
          <a:p>
            <a:pPr marL="0" indent="0">
              <a:buNone/>
            </a:pPr>
            <a:r>
              <a:rPr lang="en-US" sz="1600" dirty="0"/>
              <a:t>      temp = </a:t>
            </a:r>
            <a:r>
              <a:rPr lang="en-US" sz="1600" dirty="0" err="1"/>
              <a:t>self.head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while(</a:t>
            </a:r>
            <a:r>
              <a:rPr lang="en-US" sz="1600" dirty="0" err="1" smtClean="0"/>
              <a:t>temp.next</a:t>
            </a:r>
            <a:r>
              <a:rPr lang="en-US" sz="1600" dirty="0" smtClean="0"/>
              <a:t> </a:t>
            </a:r>
            <a:r>
              <a:rPr lang="en-US" sz="1600" dirty="0"/>
              <a:t>!= None):</a:t>
            </a:r>
          </a:p>
          <a:p>
            <a:pPr marL="0" indent="0">
              <a:buNone/>
            </a:pPr>
            <a:r>
              <a:rPr lang="en-US" sz="1600" dirty="0"/>
              <a:t>        temp = </a:t>
            </a:r>
            <a:r>
              <a:rPr lang="en-US" sz="1600" dirty="0" err="1"/>
              <a:t>temp.next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>
                <a:solidFill>
                  <a:srgbClr val="00B050"/>
                </a:solidFill>
              </a:rPr>
              <a:t>#</a:t>
            </a:r>
            <a:r>
              <a:rPr lang="en-US" sz="1600" dirty="0">
                <a:solidFill>
                  <a:srgbClr val="00B050"/>
                </a:solidFill>
              </a:rPr>
              <a:t>3. Change the next of the second </a:t>
            </a:r>
            <a:r>
              <a:rPr lang="en-US" sz="1600" dirty="0" smtClean="0">
                <a:solidFill>
                  <a:srgbClr val="00B050"/>
                </a:solidFill>
              </a:rPr>
              <a:t> last </a:t>
            </a:r>
            <a:r>
              <a:rPr lang="en-US" sz="1600" dirty="0">
                <a:solidFill>
                  <a:srgbClr val="00B050"/>
                </a:solidFill>
              </a:rPr>
              <a:t>node to null and delete </a:t>
            </a:r>
            <a:r>
              <a:rPr lang="en-US" sz="1600" dirty="0" smtClean="0">
                <a:solidFill>
                  <a:srgbClr val="00B050"/>
                </a:solidFill>
              </a:rPr>
              <a:t>the  </a:t>
            </a:r>
            <a:r>
              <a:rPr lang="en-US" sz="1600" dirty="0">
                <a:solidFill>
                  <a:srgbClr val="00B050"/>
                </a:solidFill>
              </a:rPr>
              <a:t>last node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lastNode</a:t>
            </a:r>
            <a:r>
              <a:rPr lang="en-US" sz="1600" dirty="0"/>
              <a:t> = </a:t>
            </a:r>
            <a:r>
              <a:rPr lang="en-US" sz="1600" dirty="0" err="1"/>
              <a:t>temp.next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temp.next</a:t>
            </a:r>
            <a:r>
              <a:rPr lang="en-US" sz="1600" dirty="0"/>
              <a:t> = None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lastNode</a:t>
            </a:r>
            <a:r>
              <a:rPr lang="en-US" sz="1600" dirty="0"/>
              <a:t> = None</a:t>
            </a:r>
          </a:p>
          <a:p>
            <a:endParaRPr lang="en-I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25</a:t>
            </a:fld>
            <a:endParaRPr lang="en-IN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13" y="4653136"/>
            <a:ext cx="6753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7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26</a:t>
            </a:fld>
            <a:endParaRPr lang="en-IN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207843"/>
            <a:ext cx="65055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520" y="57973"/>
            <a:ext cx="8748464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deleteNode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key):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Store head node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temp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.head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If head node itself holds the key to be deleted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(temp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not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None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temp.data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key):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.head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temp.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next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temp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None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Search for the key to be deleted, keep track of the  previous node as we need to change 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prev.next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'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(temp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not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None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temp.data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key: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break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prev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temp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temp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temp.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next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if key was not present in linked list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(temp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None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Unlink the node from linked list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prev.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temp.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next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 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temp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None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assignment –linked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Write a python program to </a:t>
            </a:r>
          </a:p>
          <a:p>
            <a:pPr lvl="1"/>
            <a:r>
              <a:rPr lang="en-US" dirty="0"/>
              <a:t>sort a given linked list into ascending order in python</a:t>
            </a:r>
          </a:p>
          <a:p>
            <a:pPr lvl="1"/>
            <a:r>
              <a:rPr lang="en-US" dirty="0" smtClean="0"/>
              <a:t>Delete </a:t>
            </a:r>
            <a:r>
              <a:rPr lang="en-US" dirty="0"/>
              <a:t>all nodes of the Linked List</a:t>
            </a:r>
          </a:p>
          <a:p>
            <a:pPr lvl="1"/>
            <a:r>
              <a:rPr lang="en-US" dirty="0"/>
              <a:t>Count nodes in the Linked List</a:t>
            </a:r>
          </a:p>
          <a:p>
            <a:pPr lvl="1"/>
            <a:r>
              <a:rPr lang="en-US" dirty="0"/>
              <a:t>Delete even nodes of the Linked List</a:t>
            </a:r>
          </a:p>
          <a:p>
            <a:pPr lvl="1"/>
            <a:r>
              <a:rPr lang="en-US" dirty="0"/>
              <a:t>Delete odd nodes of the Linked </a:t>
            </a:r>
            <a:r>
              <a:rPr lang="en-US" dirty="0" smtClean="0"/>
              <a:t>List</a:t>
            </a:r>
          </a:p>
          <a:p>
            <a:pPr lvl="1"/>
            <a:r>
              <a:rPr lang="en-US" b="1" dirty="0"/>
              <a:t>Delete alternate nodes of a Linked </a:t>
            </a:r>
            <a:r>
              <a:rPr lang="en-US" b="1" dirty="0" smtClean="0"/>
              <a:t>List</a:t>
            </a:r>
            <a:endParaRPr lang="en-US" dirty="0"/>
          </a:p>
          <a:p>
            <a:pPr lvl="1"/>
            <a:r>
              <a:rPr lang="en-US" dirty="0"/>
              <a:t>Search an element in the Linked List</a:t>
            </a:r>
          </a:p>
          <a:p>
            <a:pPr lvl="1"/>
            <a:r>
              <a:rPr lang="en-IN" dirty="0"/>
              <a:t>Reverse the Linked </a:t>
            </a:r>
            <a:r>
              <a:rPr lang="en-IN" dirty="0" smtClean="0"/>
              <a:t>List</a:t>
            </a:r>
          </a:p>
          <a:p>
            <a:pPr lvl="1"/>
            <a:r>
              <a:rPr lang="en-US" b="1" dirty="0"/>
              <a:t>Reverse alternate K nodes in a Singly Linked </a:t>
            </a:r>
            <a:r>
              <a:rPr lang="en-US" b="1" dirty="0" smtClean="0"/>
              <a:t>List</a:t>
            </a:r>
          </a:p>
          <a:p>
            <a:pPr lvl="2"/>
            <a:r>
              <a:rPr lang="en-US" dirty="0"/>
              <a:t>Inputs: 1-&gt;2-&gt;3-&gt;4-&gt;5-&gt;6-&gt;7-&gt;8-&gt;9-&gt;NULL and k = 3 </a:t>
            </a:r>
            <a:endParaRPr lang="en-US" dirty="0" smtClean="0"/>
          </a:p>
          <a:p>
            <a:pPr lvl="2"/>
            <a:r>
              <a:rPr lang="en-US" dirty="0" smtClean="0"/>
              <a:t>Output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3-&gt;2-&gt;1-</a:t>
            </a:r>
            <a:r>
              <a:rPr lang="en-US" dirty="0"/>
              <a:t>&gt;4-&gt;5-&gt;6-&gt;9-&gt;8-&gt;7-&gt;NULL.</a:t>
            </a:r>
            <a:endParaRPr lang="en-IN" dirty="0"/>
          </a:p>
          <a:p>
            <a:pPr lvl="1"/>
            <a:r>
              <a:rPr lang="en-US" dirty="0"/>
              <a:t>Swap node values of a Linked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Finding middle element in a linked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Merge two sorted linked </a:t>
            </a:r>
            <a:r>
              <a:rPr lang="en-US" dirty="0" smtClean="0"/>
              <a:t>lists</a:t>
            </a:r>
          </a:p>
          <a:p>
            <a:pPr lvl="1"/>
            <a:r>
              <a:rPr lang="en-IN" b="1" dirty="0"/>
              <a:t>Identical Linked Lists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Circularly Linked </a:t>
            </a:r>
            <a:r>
              <a:rPr lang="en-IN" sz="2000" b="1" dirty="0" smtClean="0"/>
              <a:t>Lists</a:t>
            </a:r>
          </a:p>
          <a:p>
            <a:r>
              <a:rPr lang="en-US" sz="2000" dirty="0" smtClean="0"/>
              <a:t>In a linked list, next </a:t>
            </a:r>
            <a:r>
              <a:rPr lang="en-US" sz="2000" dirty="0"/>
              <a:t>reference </a:t>
            </a:r>
            <a:r>
              <a:rPr lang="en-US" sz="2000" dirty="0" smtClean="0"/>
              <a:t>tail point </a:t>
            </a:r>
            <a:r>
              <a:rPr lang="en-US" sz="2000" dirty="0"/>
              <a:t>back to the </a:t>
            </a:r>
            <a:r>
              <a:rPr lang="en-US" sz="2000" dirty="0" smtClean="0"/>
              <a:t>head </a:t>
            </a:r>
            <a:r>
              <a:rPr lang="en-IN" sz="2000" dirty="0" smtClean="0"/>
              <a:t>of </a:t>
            </a:r>
            <a:r>
              <a:rPr lang="en-IN" sz="2000" dirty="0"/>
              <a:t>the </a:t>
            </a:r>
            <a:r>
              <a:rPr lang="en-IN" sz="2000" dirty="0" smtClean="0"/>
              <a:t>list </a:t>
            </a:r>
            <a:r>
              <a:rPr lang="en-US" sz="2000" dirty="0"/>
              <a:t>which do not have any particular notion of </a:t>
            </a:r>
            <a:r>
              <a:rPr lang="en-US" sz="2000" dirty="0" smtClean="0"/>
              <a:t>a </a:t>
            </a:r>
            <a:r>
              <a:rPr lang="en-IN" sz="2000" dirty="0" smtClean="0"/>
              <a:t>beginning </a:t>
            </a:r>
            <a:r>
              <a:rPr lang="en-IN" sz="2000" dirty="0"/>
              <a:t>and </a:t>
            </a:r>
            <a:r>
              <a:rPr lang="en-IN" sz="2000" dirty="0" smtClean="0"/>
              <a:t>end</a:t>
            </a:r>
            <a:endParaRPr lang="en-IN" sz="2000" dirty="0"/>
          </a:p>
          <a:p>
            <a:pPr marL="0" indent="0" fontAlgn="base">
              <a:buNone/>
            </a:pPr>
            <a:r>
              <a:rPr lang="en-IN" sz="2000" dirty="0"/>
              <a:t>class Node: </a:t>
            </a:r>
          </a:p>
          <a:p>
            <a:pPr marL="0" indent="0" fontAlgn="base">
              <a:buNone/>
            </a:pPr>
            <a:r>
              <a:rPr lang="en-IN" sz="2000" dirty="0"/>
              <a:t>    </a:t>
            </a:r>
            <a:r>
              <a:rPr lang="en-IN" sz="2000" dirty="0" err="1"/>
              <a:t>def</a:t>
            </a:r>
            <a:r>
              <a:rPr lang="en-IN" sz="2000" dirty="0"/>
              <a:t> __</a:t>
            </a:r>
            <a:r>
              <a:rPr lang="en-IN" sz="2000" dirty="0" err="1"/>
              <a:t>init</a:t>
            </a:r>
            <a:r>
              <a:rPr lang="en-IN" sz="2000" dirty="0"/>
              <a:t>__(</a:t>
            </a:r>
            <a:r>
              <a:rPr lang="en-IN" sz="2000" dirty="0" err="1"/>
              <a:t>self,data</a:t>
            </a:r>
            <a:r>
              <a:rPr lang="en-IN" sz="2000" dirty="0"/>
              <a:t>):    </a:t>
            </a:r>
          </a:p>
          <a:p>
            <a:pPr marL="0" indent="0" fontAlgn="base">
              <a:buNone/>
            </a:pPr>
            <a:r>
              <a:rPr lang="en-IN" sz="2000" dirty="0"/>
              <a:t>        </a:t>
            </a:r>
            <a:r>
              <a:rPr lang="en-IN" sz="2000" dirty="0" err="1"/>
              <a:t>self.data</a:t>
            </a:r>
            <a:r>
              <a:rPr lang="en-IN" sz="2000" dirty="0"/>
              <a:t> = data;</a:t>
            </a:r>
          </a:p>
          <a:p>
            <a:pPr marL="0" indent="0" fontAlgn="base">
              <a:buNone/>
            </a:pPr>
            <a:r>
              <a:rPr lang="en-IN" sz="2000" dirty="0"/>
              <a:t>        </a:t>
            </a:r>
            <a:r>
              <a:rPr lang="en-IN" sz="2000" dirty="0" err="1"/>
              <a:t>self.next</a:t>
            </a:r>
            <a:r>
              <a:rPr lang="en-IN" sz="2000" dirty="0"/>
              <a:t> = None;</a:t>
            </a:r>
          </a:p>
          <a:p>
            <a:pPr marL="0" indent="0" fontAlgn="base">
              <a:buNone/>
            </a:pPr>
            <a:r>
              <a:rPr lang="en-IN" sz="2000" dirty="0"/>
              <a:t>     </a:t>
            </a:r>
          </a:p>
          <a:p>
            <a:pPr marL="0" indent="0" fontAlgn="base">
              <a:buNone/>
            </a:pPr>
            <a:r>
              <a:rPr lang="en-IN" sz="2000" dirty="0"/>
              <a:t>class </a:t>
            </a:r>
            <a:r>
              <a:rPr lang="en-IN" sz="2000" dirty="0" err="1"/>
              <a:t>CircularLinkedList</a:t>
            </a:r>
            <a:r>
              <a:rPr lang="en-IN" sz="2000" dirty="0"/>
              <a:t>:</a:t>
            </a:r>
          </a:p>
          <a:p>
            <a:pPr marL="0" indent="0" fontAlgn="base">
              <a:buNone/>
            </a:pPr>
            <a:r>
              <a:rPr lang="en-IN" sz="2000" dirty="0"/>
              <a:t>     </a:t>
            </a:r>
            <a:r>
              <a:rPr lang="en-IN" sz="2000" dirty="0" smtClean="0">
                <a:solidFill>
                  <a:srgbClr val="00B050"/>
                </a:solidFill>
              </a:rPr>
              <a:t># </a:t>
            </a:r>
            <a:r>
              <a:rPr lang="en-IN" sz="2000" dirty="0">
                <a:solidFill>
                  <a:srgbClr val="00B050"/>
                </a:solidFill>
              </a:rPr>
              <a:t>Declaring Circular Linked List</a:t>
            </a:r>
          </a:p>
          <a:p>
            <a:pPr marL="0" indent="0" fontAlgn="base">
              <a:buNone/>
            </a:pPr>
            <a:r>
              <a:rPr lang="en-IN" sz="2000" dirty="0"/>
              <a:t>    </a:t>
            </a:r>
            <a:r>
              <a:rPr lang="en-IN" sz="2000" dirty="0" err="1"/>
              <a:t>def</a:t>
            </a:r>
            <a:r>
              <a:rPr lang="en-IN" sz="2000" dirty="0"/>
              <a:t> __</a:t>
            </a:r>
            <a:r>
              <a:rPr lang="en-IN" sz="2000" dirty="0" err="1"/>
              <a:t>init</a:t>
            </a:r>
            <a:r>
              <a:rPr lang="en-IN" sz="2000" dirty="0"/>
              <a:t>__(self):    </a:t>
            </a:r>
          </a:p>
          <a:p>
            <a:pPr marL="0" indent="0" fontAlgn="base">
              <a:buNone/>
            </a:pPr>
            <a:r>
              <a:rPr lang="en-IN" sz="2000" dirty="0"/>
              <a:t>        </a:t>
            </a:r>
            <a:r>
              <a:rPr lang="en-IN" sz="2000" dirty="0" err="1"/>
              <a:t>self.head</a:t>
            </a:r>
            <a:r>
              <a:rPr lang="en-IN" sz="2000" dirty="0"/>
              <a:t> = Node(None);    </a:t>
            </a:r>
          </a:p>
          <a:p>
            <a:pPr marL="0" indent="0" fontAlgn="base">
              <a:buNone/>
            </a:pPr>
            <a:r>
              <a:rPr lang="en-IN" sz="2000" dirty="0"/>
              <a:t>        </a:t>
            </a:r>
            <a:r>
              <a:rPr lang="en-IN" sz="2000" dirty="0" err="1"/>
              <a:t>self.tail</a:t>
            </a:r>
            <a:r>
              <a:rPr lang="en-IN" sz="2000" dirty="0"/>
              <a:t> = Node(None);    </a:t>
            </a:r>
          </a:p>
          <a:p>
            <a:pPr marL="0" indent="0" fontAlgn="base">
              <a:buNone/>
            </a:pPr>
            <a:r>
              <a:rPr lang="en-IN" sz="2000" dirty="0"/>
              <a:t>        </a:t>
            </a:r>
            <a:r>
              <a:rPr lang="en-IN" sz="2000" dirty="0" err="1"/>
              <a:t>self.head.next</a:t>
            </a:r>
            <a:r>
              <a:rPr lang="en-IN" sz="2000" dirty="0"/>
              <a:t> = </a:t>
            </a:r>
            <a:r>
              <a:rPr lang="en-IN" sz="2000" dirty="0" err="1"/>
              <a:t>self.tail</a:t>
            </a:r>
            <a:r>
              <a:rPr lang="en-IN" sz="2000" dirty="0"/>
              <a:t>;    </a:t>
            </a:r>
          </a:p>
          <a:p>
            <a:pPr marL="0" indent="0" fontAlgn="base">
              <a:buNone/>
            </a:pPr>
            <a:r>
              <a:rPr lang="en-IN" sz="2000" dirty="0"/>
              <a:t>        </a:t>
            </a:r>
            <a:r>
              <a:rPr lang="en-IN" sz="2000" dirty="0" err="1"/>
              <a:t>self.tail.next</a:t>
            </a:r>
            <a:r>
              <a:rPr lang="en-IN" sz="2000" dirty="0"/>
              <a:t> = </a:t>
            </a:r>
            <a:r>
              <a:rPr lang="en-IN" sz="2000" dirty="0" err="1"/>
              <a:t>self.head</a:t>
            </a:r>
            <a:r>
              <a:rPr lang="en-IN" sz="2000" dirty="0"/>
              <a:t>;    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28</a:t>
            </a:fld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06" y="4437112"/>
            <a:ext cx="522007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762"/>
            <a:ext cx="3544019" cy="194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49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29</a:t>
            </a:fld>
            <a:endParaRPr lang="en-IN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016" y="332656"/>
            <a:ext cx="8820472" cy="5663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Adds new nodes to the Circular Linked List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add(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):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Declares a new node to be added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Node(data);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Checks if the Circular  Linked List is empty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.head.data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None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If list is empty then new node  will be the first node  to be added in the Circular Linked List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.head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.tail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.head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else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If a node is already present then tail of the last node will point to  new node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.tail.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New node will become new tail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.tail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New Tail will point to the head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.tail.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.head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16" y="332656"/>
            <a:ext cx="522007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0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1520" y="384384"/>
            <a:ext cx="799288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Python Program to demonstrate String slicing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Creating a String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GeeksForGeeks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"Initial String: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(String1)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Printing 3rd to 12th character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"\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nSlicing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characters from 3-12: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(String1[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])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Printing characters between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3rd and 2nd last character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"\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nSlicing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characters between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"3rd and 2nd last character: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(String1[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])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64088" y="3789040"/>
            <a:ext cx="4104456" cy="132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Slicing characters from 3-12: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ksForGeek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Slicing characters between 3rd and 2nd last character: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ksForGee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2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Python program to create and display a Circular Linked List</a:t>
            </a:r>
          </a:p>
          <a:p>
            <a:r>
              <a:rPr lang="en-US" dirty="0" smtClean="0"/>
              <a:t>Python </a:t>
            </a:r>
            <a:r>
              <a:rPr lang="en-US" dirty="0"/>
              <a:t>program to sort the elements of the Circular Linked List</a:t>
            </a:r>
          </a:p>
          <a:p>
            <a:r>
              <a:rPr lang="en-US" dirty="0"/>
              <a:t>Python program to search an element in a Circular Linked List</a:t>
            </a:r>
          </a:p>
          <a:p>
            <a:r>
              <a:rPr lang="en-US" dirty="0"/>
              <a:t>Python program to remove duplicate elements from a Circular Linked List</a:t>
            </a:r>
          </a:p>
          <a:p>
            <a:r>
              <a:rPr lang="en-US" dirty="0"/>
              <a:t>Python Program to Convert a given Singly Linked List to a Circular List</a:t>
            </a:r>
          </a:p>
          <a:p>
            <a:r>
              <a:rPr lang="en-US" dirty="0" smtClean="0"/>
              <a:t>Check </a:t>
            </a:r>
            <a:r>
              <a:rPr lang="en-US" dirty="0"/>
              <a:t>if a linked list is Circular Linked List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program to delete a node from the middle of the Circular Linked List</a:t>
            </a:r>
          </a:p>
          <a:p>
            <a:r>
              <a:rPr lang="en-US" dirty="0"/>
              <a:t>Python program to delete a node from the end of the Circular Linked List</a:t>
            </a:r>
          </a:p>
          <a:p>
            <a:r>
              <a:rPr lang="en-US" dirty="0"/>
              <a:t>Count nodes in Circular linked </a:t>
            </a:r>
            <a:r>
              <a:rPr lang="en-US" dirty="0" smtClean="0"/>
              <a:t>list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Dr.M.Kaliappan, Professor &amp; Head/ AI&amp; DS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8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72149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Doubly Linked </a:t>
            </a:r>
            <a:r>
              <a:rPr lang="en-IN" b="1" dirty="0" smtClean="0"/>
              <a:t>Lists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linked list in which each node </a:t>
            </a:r>
            <a:r>
              <a:rPr lang="en-US" dirty="0" smtClean="0"/>
              <a:t>keeps an </a:t>
            </a:r>
            <a:r>
              <a:rPr lang="en-US" dirty="0">
                <a:solidFill>
                  <a:srgbClr val="FF0000"/>
                </a:solidFill>
              </a:rPr>
              <a:t>explicit reference to the node before it </a:t>
            </a:r>
            <a:r>
              <a:rPr lang="en-US" dirty="0"/>
              <a:t>and a </a:t>
            </a:r>
            <a:r>
              <a:rPr lang="en-US" dirty="0">
                <a:solidFill>
                  <a:srgbClr val="FF0000"/>
                </a:solidFill>
              </a:rPr>
              <a:t>reference to the node after it</a:t>
            </a:r>
            <a:r>
              <a:rPr lang="en-US" dirty="0"/>
              <a:t>. </a:t>
            </a:r>
            <a:r>
              <a:rPr lang="en-US" dirty="0" smtClean="0"/>
              <a:t>Such a </a:t>
            </a:r>
            <a:r>
              <a:rPr lang="en-US" dirty="0"/>
              <a:t>structure is known as a </a:t>
            </a:r>
            <a:r>
              <a:rPr lang="en-US" b="1" i="1" dirty="0"/>
              <a:t>doubly linked list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These </a:t>
            </a:r>
            <a:r>
              <a:rPr lang="en-US" dirty="0"/>
              <a:t>lists </a:t>
            </a:r>
            <a:r>
              <a:rPr lang="en-US" dirty="0" smtClean="0"/>
              <a:t>perform </a:t>
            </a:r>
            <a:r>
              <a:rPr lang="en-US" i="1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(1</a:t>
            </a:r>
            <a:r>
              <a:rPr lang="en-US" dirty="0">
                <a:solidFill>
                  <a:srgbClr val="FF0000"/>
                </a:solidFill>
              </a:rPr>
              <a:t>)-time update</a:t>
            </a:r>
            <a:r>
              <a:rPr lang="en-US" dirty="0"/>
              <a:t> operations, including </a:t>
            </a:r>
            <a:r>
              <a:rPr lang="en-US" dirty="0">
                <a:solidFill>
                  <a:srgbClr val="FF0000"/>
                </a:solidFill>
              </a:rPr>
              <a:t>insertions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deletions</a:t>
            </a:r>
            <a:r>
              <a:rPr lang="en-US" dirty="0"/>
              <a:t> at arbitrary </a:t>
            </a:r>
            <a:r>
              <a:rPr lang="en-US" dirty="0" smtClean="0"/>
              <a:t>positions </a:t>
            </a:r>
            <a:r>
              <a:rPr lang="en-IN" dirty="0" smtClean="0"/>
              <a:t>within </a:t>
            </a:r>
            <a:r>
              <a:rPr lang="en-IN" dirty="0"/>
              <a:t>the list</a:t>
            </a:r>
            <a:r>
              <a:rPr lang="en-IN" dirty="0" smtClean="0"/>
              <a:t>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Allows us to iterate in both </a:t>
            </a:r>
            <a:r>
              <a:rPr lang="en-US" dirty="0" smtClean="0"/>
              <a:t>directions and </a:t>
            </a:r>
            <a:r>
              <a:rPr lang="en-IN" dirty="0"/>
              <a:t>Reversing is easy</a:t>
            </a:r>
            <a:endParaRPr lang="en-IN" dirty="0" smtClean="0"/>
          </a:p>
          <a:p>
            <a:pPr algn="just"/>
            <a:r>
              <a:rPr lang="en-US" b="1" dirty="0" smtClean="0"/>
              <a:t>Limitation or disadvantages</a:t>
            </a:r>
          </a:p>
          <a:p>
            <a:pPr lvl="1" algn="just"/>
            <a:r>
              <a:rPr lang="en-US" dirty="0"/>
              <a:t>we are unable to efficiently delete a </a:t>
            </a:r>
            <a:r>
              <a:rPr lang="en-US" dirty="0" smtClean="0"/>
              <a:t>node at </a:t>
            </a:r>
            <a:r>
              <a:rPr lang="en-US" dirty="0"/>
              <a:t>the tail of the </a:t>
            </a:r>
            <a:r>
              <a:rPr lang="en-US" dirty="0" smtClean="0"/>
              <a:t>list and delete </a:t>
            </a:r>
            <a:r>
              <a:rPr lang="en-US" dirty="0"/>
              <a:t>an arbitrary </a:t>
            </a:r>
            <a:r>
              <a:rPr lang="en-US" dirty="0" smtClean="0"/>
              <a:t>node from </a:t>
            </a:r>
            <a:r>
              <a:rPr lang="en-US" dirty="0"/>
              <a:t>an interior position of the </a:t>
            </a:r>
            <a:r>
              <a:rPr lang="en-US" dirty="0" smtClean="0"/>
              <a:t>list, because </a:t>
            </a:r>
            <a:r>
              <a:rPr lang="en-US" dirty="0"/>
              <a:t>each node store an </a:t>
            </a:r>
            <a:r>
              <a:rPr lang="en-US" dirty="0">
                <a:solidFill>
                  <a:srgbClr val="FF0000"/>
                </a:solidFill>
              </a:rPr>
              <a:t>extra pointer </a:t>
            </a:r>
            <a:r>
              <a:rPr lang="en-US" dirty="0"/>
              <a:t>which </a:t>
            </a:r>
            <a:r>
              <a:rPr lang="en-US" dirty="0">
                <a:solidFill>
                  <a:srgbClr val="FF0000"/>
                </a:solidFill>
              </a:rPr>
              <a:t>consumes extra </a:t>
            </a:r>
            <a:r>
              <a:rPr lang="en-US" dirty="0" smtClean="0">
                <a:solidFill>
                  <a:srgbClr val="FF0000"/>
                </a:solidFill>
              </a:rPr>
              <a:t>memory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Operations </a:t>
            </a:r>
            <a:r>
              <a:rPr lang="en-US" dirty="0"/>
              <a:t>require more time due to the </a:t>
            </a:r>
            <a:r>
              <a:rPr lang="en-US" dirty="0">
                <a:solidFill>
                  <a:srgbClr val="FF0000"/>
                </a:solidFill>
              </a:rPr>
              <a:t>overhead of handling extra pointers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endParaRPr lang="en-US" dirty="0" smtClean="0">
              <a:solidFill>
                <a:srgbClr val="FF0000"/>
              </a:solidFill>
            </a:endParaRP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random access of elements</a:t>
            </a:r>
          </a:p>
          <a:p>
            <a:pPr lvl="1" algn="just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31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45224"/>
            <a:ext cx="7743825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9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43528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_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DoublyLinkedBase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_Node: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Lightweight, nonpublic class for storing a doubly linked 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node"“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__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slots__ = </a:t>
            </a:r>
            <a:r>
              <a:rPr lang="en-US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'_element'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'_</a:t>
            </a:r>
            <a:r>
              <a:rPr lang="en-US" sz="2400" dirty="0" err="1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'_next'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streamline memory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4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   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initialize node's fields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._element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element                        </a:t>
            </a:r>
            <a:r>
              <a:rPr lang="en-US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user's element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     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p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revious node reference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._next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next                                 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next node reference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32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581128"/>
            <a:ext cx="34956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3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53" y="260648"/>
            <a:ext cx="8964488" cy="5649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8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8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 """Create an empty list."""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._header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._Node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._trailer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._Node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._header._next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._trailer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trailer is after header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8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._trailer._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._header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8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header is before trailer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8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8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         </a:t>
            </a:r>
            <a:r>
              <a:rPr lang="en-US" sz="28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number of elements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33</a:t>
            </a:fld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2274976" y="4725144"/>
            <a:ext cx="4896544" cy="1728192"/>
            <a:chOff x="2411760" y="4509120"/>
            <a:chExt cx="2543922" cy="7905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509120"/>
              <a:ext cx="1247775" cy="79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2657" y="4509120"/>
              <a:ext cx="134302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75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34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79512" y="607328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IN" sz="24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insert_between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predecessor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#Add</a:t>
            </a:r>
            <a:r>
              <a:rPr lang="en-I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element e between two existing nodes and return new 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newest =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._Node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(e, predecessor, </a:t>
            </a: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n-IN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linked to </a:t>
            </a:r>
            <a:r>
              <a:rPr lang="en-IN" sz="24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neighbors</a:t>
            </a:r>
            <a:endParaRPr lang="en-IN" sz="2400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predecessor._next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newest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successor._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newest</a:t>
            </a:r>
          </a:p>
          <a:p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+= 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newest</a:t>
            </a:r>
            <a:endParaRPr lang="en-IN" sz="24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429463"/>
            <a:ext cx="8181726" cy="180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5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35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79512" y="188640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IN" sz="24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delete_node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#Delete</a:t>
            </a:r>
            <a:r>
              <a:rPr lang="en-I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nonsentinel</a:t>
            </a:r>
            <a:r>
              <a:rPr lang="en-I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node from the list and return its element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predecessor = node._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successor = 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node._</a:t>
            </a:r>
            <a:r>
              <a:rPr lang="en-I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endParaRPr lang="en-I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predecessor._next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successor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successor._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predecessor</a:t>
            </a:r>
          </a:p>
          <a:p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-= </a:t>
            </a:r>
            <a:r>
              <a:rPr lang="en-IN" sz="2400" dirty="0" smtClean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element = 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node._element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</a:t>
            </a:r>
            <a:r>
              <a:rPr lang="en-IN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record deleted element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node._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node._next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node._element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IN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 deprecate node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element  </a:t>
            </a:r>
            <a:endParaRPr lang="en-IN" sz="24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7" y="4941168"/>
            <a:ext cx="8181726" cy="180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2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36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39552" y="908720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4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"""Return the number of elements in the list."""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is_empty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"""Return True if list is empty."""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._size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US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assignment-DLL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Reverse a doubly linked list in groups of given size</a:t>
            </a:r>
          </a:p>
          <a:p>
            <a:r>
              <a:rPr lang="en-US" b="1" dirty="0" smtClean="0"/>
              <a:t>Python </a:t>
            </a:r>
            <a:r>
              <a:rPr lang="en-US" b="1" dirty="0"/>
              <a:t>Program to Rotate Doubly linked list by N nodes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2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 smtClean="0">
                <a:hlinkClick r:id="rId3"/>
              </a:rPr>
              <a:t>https://www.geeksforgeeks.org/python-oops-concepts/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https://www.alphacodingskills.com/python/ds/python-delete-the-last-node-of-the-linked-list.php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Michael T. Goodrich, Roberto </a:t>
            </a:r>
            <a:r>
              <a:rPr lang="en-IN" dirty="0" err="1"/>
              <a:t>Tamassia</a:t>
            </a:r>
            <a:r>
              <a:rPr lang="en-IN" dirty="0"/>
              <a:t>, and Michael H. </a:t>
            </a:r>
            <a:r>
              <a:rPr lang="en-IN" dirty="0" err="1"/>
              <a:t>Goldwasser</a:t>
            </a:r>
            <a:r>
              <a:rPr lang="en-IN" dirty="0"/>
              <a:t>, “Data Structures and Algorithms in Python” (An Indian Adaptation), Wiley, 2021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116-44AE-4148-8218-89060DF1D2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0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Deleting/Updating from a String</a:t>
            </a:r>
          </a:p>
          <a:p>
            <a:pPr algn="just"/>
            <a:r>
              <a:rPr lang="en-US" dirty="0"/>
              <a:t>In Python, </a:t>
            </a:r>
            <a:r>
              <a:rPr lang="en-US" dirty="0" err="1"/>
              <a:t>Updation</a:t>
            </a:r>
            <a:r>
              <a:rPr lang="en-US" dirty="0"/>
              <a:t> or deletion of characters from a String is not allowed</a:t>
            </a:r>
            <a:r>
              <a:rPr lang="en-US" dirty="0" smtClean="0"/>
              <a:t>. </a:t>
            </a:r>
            <a:r>
              <a:rPr lang="en-US" dirty="0"/>
              <a:t>This is because Strings are </a:t>
            </a:r>
            <a:r>
              <a:rPr lang="en-US" dirty="0" smtClean="0"/>
              <a:t>immutable.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Although deletion of the entire String is possible with the use of a built-in del keyword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Only </a:t>
            </a:r>
            <a:r>
              <a:rPr lang="en-US" dirty="0"/>
              <a:t>new strings can be reassigned to the same </a:t>
            </a:r>
            <a:r>
              <a:rPr lang="en-US" dirty="0" smtClean="0"/>
              <a:t>name.</a:t>
            </a:r>
          </a:p>
          <a:p>
            <a:pPr marL="0" indent="0" fontAlgn="base">
              <a:buNone/>
            </a:pPr>
            <a:endParaRPr lang="en-US" dirty="0" smtClean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273239"/>
                </a:solidFill>
                <a:latin typeface="Consolas"/>
              </a:rPr>
              <a:t>String1 </a:t>
            </a:r>
            <a:r>
              <a:rPr lang="en-US" dirty="0">
                <a:solidFill>
                  <a:srgbClr val="273239"/>
                </a:solidFill>
                <a:latin typeface="Consolas"/>
              </a:rPr>
              <a:t>= "Hello, I'm a </a:t>
            </a:r>
            <a:r>
              <a:rPr lang="en-US" dirty="0" smtClean="0">
                <a:solidFill>
                  <a:srgbClr val="273239"/>
                </a:solidFill>
                <a:latin typeface="Consolas"/>
              </a:rPr>
              <a:t>RITANS"</a:t>
            </a:r>
            <a:endParaRPr lang="en-US" dirty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Consolas"/>
              </a:rPr>
              <a:t>print("Initial String: ")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Consolas"/>
              </a:rPr>
              <a:t>print(String1)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Consolas"/>
              </a:rPr>
              <a:t>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  <a:latin typeface="Consolas"/>
              </a:rPr>
              <a:t># Updating a </a:t>
            </a:r>
            <a:r>
              <a:rPr lang="en-US" dirty="0" smtClean="0">
                <a:solidFill>
                  <a:srgbClr val="00B050"/>
                </a:solidFill>
                <a:latin typeface="Consolas"/>
              </a:rPr>
              <a:t>character of </a:t>
            </a:r>
            <a:r>
              <a:rPr lang="en-US" dirty="0">
                <a:solidFill>
                  <a:srgbClr val="00B050"/>
                </a:solidFill>
                <a:latin typeface="Consolas"/>
              </a:rPr>
              <a:t>the String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Consolas"/>
              </a:rPr>
              <a:t>String1[2] = </a:t>
            </a:r>
            <a:r>
              <a:rPr lang="en-US" dirty="0" smtClean="0">
                <a:solidFill>
                  <a:srgbClr val="273239"/>
                </a:solidFill>
                <a:latin typeface="Consolas"/>
              </a:rPr>
              <a:t>‘p’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rgbClr val="273239"/>
                </a:solidFill>
                <a:latin typeface="Consolas"/>
              </a:rPr>
              <a:t>print(String1)</a:t>
            </a:r>
          </a:p>
          <a:p>
            <a:pPr marL="0" indent="0" fontAlgn="base">
              <a:buNone/>
            </a:pPr>
            <a:endParaRPr lang="en-US" dirty="0" smtClean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r>
              <a:rPr lang="en-IN" dirty="0" smtClean="0"/>
              <a:t>del </a:t>
            </a:r>
            <a:r>
              <a:rPr lang="en-IN" dirty="0"/>
              <a:t>String1[2</a:t>
            </a:r>
            <a:r>
              <a:rPr lang="en-IN" dirty="0" smtClean="0"/>
              <a:t>]</a:t>
            </a:r>
          </a:p>
          <a:p>
            <a:pPr marL="0" indent="0" fontAlgn="base">
              <a:buNone/>
            </a:pPr>
            <a:endParaRPr lang="en-IN" dirty="0" smtClean="0"/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  <a:latin typeface="Consolas"/>
              </a:rPr>
              <a:t># Deleting a </a:t>
            </a:r>
            <a:r>
              <a:rPr lang="en-US" dirty="0" smtClean="0">
                <a:solidFill>
                  <a:srgbClr val="00B050"/>
                </a:solidFill>
                <a:latin typeface="Consolas"/>
              </a:rPr>
              <a:t>String with </a:t>
            </a:r>
            <a:r>
              <a:rPr lang="en-US" dirty="0">
                <a:solidFill>
                  <a:srgbClr val="00B050"/>
                </a:solidFill>
                <a:latin typeface="Consolas"/>
              </a:rPr>
              <a:t>the use of del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Consolas"/>
              </a:rPr>
              <a:t>del String1</a:t>
            </a:r>
          </a:p>
          <a:p>
            <a:pPr marL="0" indent="0" fontAlgn="base">
              <a:buNone/>
            </a:pPr>
            <a:endParaRPr lang="en-US" dirty="0" smtClean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endParaRPr lang="en-US" dirty="0">
              <a:solidFill>
                <a:srgbClr val="273239"/>
              </a:solidFill>
              <a:latin typeface="Consolas"/>
            </a:endParaRPr>
          </a:p>
          <a:p>
            <a:pPr marL="0" indent="0" fontAlgn="base">
              <a:buNone/>
            </a:pPr>
            <a:r>
              <a:rPr lang="en-US" i="1" dirty="0" err="1"/>
              <a:t>TypeError</a:t>
            </a:r>
            <a:r>
              <a:rPr lang="en-US" i="1" dirty="0"/>
              <a:t>: ‘</a:t>
            </a:r>
            <a:r>
              <a:rPr lang="en-US" i="1" dirty="0" err="1"/>
              <a:t>str</a:t>
            </a:r>
            <a:r>
              <a:rPr lang="en-US" i="1" dirty="0"/>
              <a:t>’ object does not support item </a:t>
            </a:r>
            <a:r>
              <a:rPr lang="en-US" i="1" dirty="0" smtClean="0"/>
              <a:t>assignment</a:t>
            </a:r>
          </a:p>
          <a:p>
            <a:pPr marL="0" indent="0" fontAlgn="base">
              <a:buNone/>
            </a:pPr>
            <a:r>
              <a:rPr lang="en-US" i="1" dirty="0" err="1"/>
              <a:t>TypeError</a:t>
            </a:r>
            <a:r>
              <a:rPr lang="en-US" i="1" dirty="0"/>
              <a:t>: ‘</a:t>
            </a:r>
            <a:r>
              <a:rPr lang="en-US" i="1" dirty="0" err="1"/>
              <a:t>str</a:t>
            </a:r>
            <a:r>
              <a:rPr lang="en-US" i="1" dirty="0"/>
              <a:t>’ object doesn’t support item deletion</a:t>
            </a:r>
            <a:endParaRPr lang="en-US" dirty="0">
              <a:solidFill>
                <a:srgbClr val="273239"/>
              </a:solidFill>
              <a:latin typeface="Consolas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139393"/>
            <a:ext cx="8352929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Application </a:t>
            </a:r>
            <a:r>
              <a:rPr lang="en-US" sz="2400" b="1" dirty="0"/>
              <a:t>of strings and lists </a:t>
            </a:r>
            <a:endParaRPr lang="en-US" sz="2400" b="1" dirty="0" smtClean="0"/>
          </a:p>
          <a:p>
            <a:pPr lvl="1" algn="just"/>
            <a:r>
              <a:rPr lang="en-US" sz="2400" b="1" i="1" dirty="0" smtClean="0">
                <a:solidFill>
                  <a:srgbClr val="FF0000"/>
                </a:solidFill>
              </a:rPr>
              <a:t>cryptography</a:t>
            </a:r>
            <a:r>
              <a:rPr lang="en-US" sz="2400" dirty="0"/>
              <a:t>, </a:t>
            </a:r>
            <a:r>
              <a:rPr lang="en-US" sz="2400" dirty="0" smtClean="0"/>
              <a:t> the </a:t>
            </a:r>
            <a:r>
              <a:rPr lang="en-US" sz="2400" dirty="0"/>
              <a:t>science of </a:t>
            </a:r>
            <a:r>
              <a:rPr lang="en-US" sz="2400" dirty="0" smtClean="0"/>
              <a:t>secret messages.</a:t>
            </a:r>
          </a:p>
          <a:p>
            <a:pPr lvl="1" algn="just"/>
            <a:r>
              <a:rPr lang="en-US" sz="2400" b="1" i="1" dirty="0" smtClean="0"/>
              <a:t>encryption</a:t>
            </a:r>
            <a:r>
              <a:rPr lang="en-US" sz="2400" dirty="0" smtClean="0"/>
              <a:t>, which </a:t>
            </a:r>
            <a:r>
              <a:rPr lang="en-US" sz="2400" dirty="0"/>
              <a:t>takes a message, called the </a:t>
            </a:r>
            <a:r>
              <a:rPr lang="en-US" sz="2400" b="1" i="1" dirty="0"/>
              <a:t>plaintext</a:t>
            </a:r>
            <a:r>
              <a:rPr lang="en-US" sz="2400" dirty="0"/>
              <a:t>, and converts it into a </a:t>
            </a:r>
            <a:r>
              <a:rPr lang="en-US" sz="2400" dirty="0" smtClean="0"/>
              <a:t>scrambled message</a:t>
            </a:r>
            <a:r>
              <a:rPr lang="en-US" sz="2400" dirty="0"/>
              <a:t>, called the </a:t>
            </a:r>
            <a:r>
              <a:rPr lang="en-US" sz="2400" b="1" i="1" dirty="0" err="1"/>
              <a:t>ciphertext</a:t>
            </a:r>
            <a:r>
              <a:rPr lang="en-US" sz="2400" dirty="0" smtClean="0"/>
              <a:t>.  </a:t>
            </a:r>
          </a:p>
          <a:p>
            <a:pPr lvl="1" algn="just"/>
            <a:r>
              <a:rPr lang="en-US" sz="2400" b="1" i="1" dirty="0" smtClean="0"/>
              <a:t>Decryption, </a:t>
            </a:r>
            <a:r>
              <a:rPr lang="en-US" sz="2400" dirty="0" smtClean="0"/>
              <a:t>which </a:t>
            </a:r>
            <a:r>
              <a:rPr lang="en-US" sz="2400" dirty="0"/>
              <a:t>takes a </a:t>
            </a:r>
            <a:r>
              <a:rPr lang="en-US" sz="2400" dirty="0" err="1"/>
              <a:t>ciphertext</a:t>
            </a:r>
            <a:r>
              <a:rPr lang="en-US" sz="2400" dirty="0"/>
              <a:t> and turns it back into </a:t>
            </a:r>
            <a:r>
              <a:rPr lang="en-US" sz="2400" dirty="0" smtClean="0"/>
              <a:t>its </a:t>
            </a:r>
            <a:r>
              <a:rPr lang="en-IN" sz="2400" dirty="0" smtClean="0"/>
              <a:t>original </a:t>
            </a:r>
            <a:r>
              <a:rPr lang="en-IN" sz="2400" dirty="0"/>
              <a:t>plaintext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588983" y="4437112"/>
            <a:ext cx="692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CAB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7609822" y="5285230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FDE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7369050" y="5746895"/>
            <a:ext cx="1147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/>
              <a:t>ciphertext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300193" y="4093297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IN" b="1" dirty="0" smtClean="0"/>
              <a:t>Plaintext Shift by 3</a:t>
            </a:r>
            <a:endParaRPr lang="en-IN" b="1" dirty="0"/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7921597" y="4898777"/>
            <a:ext cx="21009" cy="3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aesar Cipher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11785"/>
            <a:ext cx="5238750" cy="38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6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5" y="0"/>
            <a:ext cx="849694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655" y="3462214"/>
            <a:ext cx="90364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[</a:t>
            </a:r>
            <a:r>
              <a:rPr lang="en-IN" dirty="0"/>
              <a:t>'A', 'B', </a:t>
            </a:r>
            <a:r>
              <a:rPr lang="en-IN" dirty="0" smtClean="0"/>
              <a:t>'C‘,'D</a:t>
            </a:r>
            <a:r>
              <a:rPr lang="en-IN" dirty="0"/>
              <a:t>', </a:t>
            </a:r>
            <a:r>
              <a:rPr lang="en-IN" dirty="0">
                <a:solidFill>
                  <a:srgbClr val="FF0000"/>
                </a:solidFill>
              </a:rPr>
              <a:t>'E'</a:t>
            </a:r>
            <a:r>
              <a:rPr lang="en-IN" dirty="0"/>
              <a:t>, 'F', 'G', 'H', 'I', 'J', 'K', </a:t>
            </a:r>
            <a:r>
              <a:rPr lang="en-IN" dirty="0">
                <a:solidFill>
                  <a:srgbClr val="FF0000"/>
                </a:solidFill>
              </a:rPr>
              <a:t>'L</a:t>
            </a:r>
            <a:r>
              <a:rPr lang="en-IN" dirty="0"/>
              <a:t>', 'M', 'N', </a:t>
            </a:r>
            <a:r>
              <a:rPr lang="en-IN" dirty="0">
                <a:solidFill>
                  <a:srgbClr val="FF0000"/>
                </a:solidFill>
              </a:rPr>
              <a:t>'O'</a:t>
            </a:r>
            <a:r>
              <a:rPr lang="en-IN" dirty="0"/>
              <a:t>, 'P', 'Q', 'R', 'S', 'T', 'U', '</a:t>
            </a:r>
            <a:r>
              <a:rPr lang="en-IN" dirty="0">
                <a:solidFill>
                  <a:srgbClr val="FF0000"/>
                </a:solidFill>
              </a:rPr>
              <a:t>V</a:t>
            </a:r>
            <a:r>
              <a:rPr lang="en-IN" dirty="0"/>
              <a:t>', 'W', 'X', 'Y', 'Z</a:t>
            </a:r>
            <a:r>
              <a:rPr lang="en-IN" dirty="0" smtClean="0"/>
              <a:t>'] 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'D', 'E', 'F', 'G', </a:t>
            </a:r>
            <a:r>
              <a:rPr lang="en-IN" dirty="0">
                <a:solidFill>
                  <a:srgbClr val="FF0000"/>
                </a:solidFill>
              </a:rPr>
              <a:t>'H</a:t>
            </a:r>
            <a:r>
              <a:rPr lang="en-IN" dirty="0"/>
              <a:t>', 'I', 'J', 'K', 'L', 'M', 'N', </a:t>
            </a:r>
            <a:r>
              <a:rPr lang="en-IN" dirty="0">
                <a:solidFill>
                  <a:srgbClr val="FF0000"/>
                </a:solidFill>
              </a:rPr>
              <a:t>'O'</a:t>
            </a:r>
            <a:r>
              <a:rPr lang="en-IN" dirty="0"/>
              <a:t>, 'P', 'Q', </a:t>
            </a:r>
            <a:r>
              <a:rPr lang="en-IN" dirty="0">
                <a:solidFill>
                  <a:srgbClr val="FF0000"/>
                </a:solidFill>
              </a:rPr>
              <a:t>'R'</a:t>
            </a:r>
            <a:r>
              <a:rPr lang="en-IN" dirty="0"/>
              <a:t>, 'S', 'T', 'U', 'V', 'W', 'X', </a:t>
            </a:r>
            <a:r>
              <a:rPr lang="en-IN" dirty="0">
                <a:solidFill>
                  <a:srgbClr val="FF0000"/>
                </a:solidFill>
              </a:rPr>
              <a:t>'Y'</a:t>
            </a:r>
            <a:r>
              <a:rPr lang="en-IN" dirty="0"/>
              <a:t>, 'Z', 'A', 'B', 'C'] 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'A', 'B', 'C‘,'D', 'E', 'F', 'G', </a:t>
            </a:r>
            <a:r>
              <a:rPr lang="en-IN" dirty="0">
                <a:solidFill>
                  <a:srgbClr val="FF0000"/>
                </a:solidFill>
              </a:rPr>
              <a:t>'H</a:t>
            </a:r>
            <a:r>
              <a:rPr lang="en-IN" dirty="0"/>
              <a:t>', 'I', 'J', 'K', 'L', 'M', 'N', '</a:t>
            </a:r>
            <a:r>
              <a:rPr lang="en-IN" dirty="0">
                <a:solidFill>
                  <a:srgbClr val="FF0000"/>
                </a:solidFill>
              </a:rPr>
              <a:t>O</a:t>
            </a:r>
            <a:r>
              <a:rPr lang="en-IN" dirty="0"/>
              <a:t>', 'P', 'Q', </a:t>
            </a:r>
            <a:r>
              <a:rPr lang="en-IN" dirty="0">
                <a:solidFill>
                  <a:srgbClr val="FF0000"/>
                </a:solidFill>
              </a:rPr>
              <a:t>'R', </a:t>
            </a:r>
            <a:r>
              <a:rPr lang="en-IN" dirty="0"/>
              <a:t>'S', 'T', 'U', 'V', 'W', 'X', </a:t>
            </a:r>
            <a:r>
              <a:rPr lang="en-IN" dirty="0">
                <a:solidFill>
                  <a:srgbClr val="FF0000"/>
                </a:solidFill>
              </a:rPr>
              <a:t>'Y'</a:t>
            </a:r>
            <a:r>
              <a:rPr lang="en-IN" dirty="0"/>
              <a:t>, 'Z'] </a:t>
            </a:r>
          </a:p>
          <a:p>
            <a:endParaRPr lang="en-IN" dirty="0" smtClean="0"/>
          </a:p>
          <a:p>
            <a:r>
              <a:rPr lang="en-IN" dirty="0" smtClean="0"/>
              <a:t>[</a:t>
            </a:r>
            <a:r>
              <a:rPr lang="en-IN" dirty="0"/>
              <a:t>'X', 'Y', 'Z', 'A', 'B', 'C', 'D', </a:t>
            </a:r>
            <a:r>
              <a:rPr lang="en-IN" dirty="0">
                <a:solidFill>
                  <a:srgbClr val="FF0000"/>
                </a:solidFill>
              </a:rPr>
              <a:t>'E</a:t>
            </a:r>
            <a:r>
              <a:rPr lang="en-IN" dirty="0"/>
              <a:t>', 'F', 'G', 'H', 'I', 'J', 'K', '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dirty="0"/>
              <a:t>', 'M', 'N', </a:t>
            </a:r>
            <a:r>
              <a:rPr lang="en-IN" dirty="0">
                <a:solidFill>
                  <a:srgbClr val="FF0000"/>
                </a:solidFill>
              </a:rPr>
              <a:t>'O</a:t>
            </a:r>
            <a:r>
              <a:rPr lang="en-IN" dirty="0"/>
              <a:t>', 'P', 'Q', 'R', 'S', 'T', 'U', </a:t>
            </a:r>
            <a:r>
              <a:rPr lang="en-IN" dirty="0">
                <a:solidFill>
                  <a:srgbClr val="FF0000"/>
                </a:solidFill>
              </a:rPr>
              <a:t>'V'</a:t>
            </a:r>
            <a:r>
              <a:rPr lang="en-IN" dirty="0"/>
              <a:t>, 'W</a:t>
            </a:r>
            <a:r>
              <a:rPr lang="en-IN" dirty="0" smtClean="0"/>
              <a:t>']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3884" y="2736304"/>
            <a:ext cx="429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encoder[k] =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((k + shift) %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'A'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16231" y="6102588"/>
            <a:ext cx="424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decoder[k] =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((k - shift) % </a:t>
            </a:r>
            <a:r>
              <a:rPr lang="en-IN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</a:t>
            </a:r>
            <a:r>
              <a:rPr lang="en-IN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'A'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16231" y="310563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ourier New"/>
              </a:rPr>
              <a:t>LOVE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216231" y="4570209"/>
            <a:ext cx="73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ORYH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99792" y="53732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04048" y="53732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12160" y="5481228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60432" y="53732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23928" y="3789040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04048" y="37890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80312" y="3789040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91680" y="37890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" name="Rectangle 4095"/>
          <p:cNvSpPr/>
          <p:nvPr/>
        </p:nvSpPr>
        <p:spPr>
          <a:xfrm>
            <a:off x="1331640" y="3092882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(11 ,14 ,21 , 4)</a:t>
            </a:r>
            <a:endParaRPr lang="en-IN" dirty="0"/>
          </a:p>
        </p:txBody>
      </p:sp>
      <p:sp>
        <p:nvSpPr>
          <p:cNvPr id="4097" name="Rectangle 4096"/>
          <p:cNvSpPr/>
          <p:nvPr/>
        </p:nvSpPr>
        <p:spPr>
          <a:xfrm>
            <a:off x="1336335" y="4571836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(14 ,17, 24, 7)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0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7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95536" y="548680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CaesarCipher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"""Class for doing encryption and decryption using a Caesar cipher."""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"""Construct Caesar cipher using given integer shift for rotation."""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encoder = [</a:t>
            </a:r>
            <a:r>
              <a:rPr lang="en-I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* </a:t>
            </a:r>
            <a:r>
              <a:rPr lang="en-IN" sz="22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   </a:t>
            </a:r>
            <a:r>
              <a:rPr lang="en-IN" sz="22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temp array for encryption</a:t>
            </a:r>
            <a:endParaRPr lang="en-I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decoder = [</a:t>
            </a:r>
            <a:r>
              <a:rPr lang="en-I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 * </a:t>
            </a:r>
            <a:r>
              <a:rPr lang="en-IN" sz="22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   </a:t>
            </a:r>
            <a:r>
              <a:rPr lang="en-IN" sz="22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temp array for decryption</a:t>
            </a:r>
            <a:endParaRPr lang="en-I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k </a:t>
            </a:r>
            <a:r>
              <a:rPr lang="en-I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encoder[k] = 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((k + shift) % </a:t>
            </a:r>
            <a:r>
              <a:rPr lang="en-IN" sz="22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'A'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decoder[k] = 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((k - shift) % </a:t>
            </a:r>
            <a:r>
              <a:rPr lang="en-IN" sz="22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+ 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'A</a:t>
            </a:r>
            <a:r>
              <a:rPr lang="en-IN" sz="2200" dirty="0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I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endParaRPr lang="en-I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._forward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2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''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.join(encoder)                </a:t>
            </a:r>
            <a:r>
              <a:rPr lang="en-IN" sz="22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will store as string</a:t>
            </a:r>
            <a:endParaRPr lang="en-I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._backward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2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''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.join(decoder)               </a:t>
            </a:r>
            <a:r>
              <a:rPr lang="en-IN" sz="22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since fixed</a:t>
            </a:r>
            <a:endParaRPr lang="en-IN" sz="22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8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67544" y="404664"/>
            <a:ext cx="81369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encrypt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"""Return string representing </a:t>
            </a:r>
            <a:r>
              <a:rPr lang="en-IN" sz="22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encripted</a:t>
            </a:r>
            <a:r>
              <a:rPr lang="en-I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message."""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2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._transform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(message, </a:t>
            </a:r>
            <a:r>
              <a:rPr lang="en-IN" sz="22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._forward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decrypt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secret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"""Return decrypted message given encrypted secret."""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2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._transform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(secret, </a:t>
            </a:r>
            <a:r>
              <a:rPr lang="en-IN" sz="2200" dirty="0" err="1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._backward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_transform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200" dirty="0">
                <a:solidFill>
                  <a:srgbClr val="00108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"""Utility to perform transformation based on given code string."""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2200" dirty="0">
                <a:solidFill>
                  <a:srgbClr val="267F99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(original)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k </a:t>
            </a:r>
            <a:r>
              <a:rPr lang="en-I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sz="22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[k].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isupper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j = 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[k]) - </a:t>
            </a:r>
            <a:r>
              <a:rPr lang="en-IN" sz="2200" dirty="0" err="1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'A'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                  </a:t>
            </a:r>
            <a:r>
              <a:rPr lang="en-IN" sz="22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index from 0 to 25</a:t>
            </a:r>
            <a:endParaRPr lang="en-I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[k] = code[j]                            </a:t>
            </a:r>
            <a:r>
              <a:rPr lang="en-IN" sz="22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 replace this character</a:t>
            </a:r>
            <a:endParaRPr lang="en-I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22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2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''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.join(</a:t>
            </a:r>
            <a:r>
              <a:rPr lang="en-IN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22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9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737205"/>
            <a:ext cx="81369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AF00DB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__name__ == </a:t>
            </a:r>
            <a:r>
              <a:rPr lang="en-IN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'__main__'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cipher = 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CaesarCipher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09885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message = </a:t>
            </a:r>
            <a:r>
              <a:rPr lang="en-IN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IN" sz="2400" dirty="0" smtClean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LOVE"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#message = "THE EAGLE IS IN PLAY; MEET AT JOE'S."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coded = 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cipher.encrypt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(message)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'Secret: '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coded)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answer = 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cipher.decrypt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(coded)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400" dirty="0">
                <a:solidFill>
                  <a:srgbClr val="795E26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solidFill>
                  <a:srgbClr val="A31515"/>
                </a:solidFill>
                <a:latin typeface="Times New Roman" pitchFamily="18" charset="0"/>
                <a:cs typeface="Times New Roman" pitchFamily="18" charset="0"/>
              </a:rPr>
              <a:t>'Message:'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answer</a:t>
            </a: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24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Secret: ORYH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Message: LOVE</a:t>
            </a:r>
            <a:endParaRPr lang="en-IN" sz="2400" b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5856" y="4293096"/>
            <a:ext cx="54726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hlinkClick r:id="rId2"/>
              </a:rPr>
              <a:t>Time complexity</a:t>
            </a:r>
            <a:endParaRPr lang="en-US" sz="2400" b="1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O(n)</a:t>
            </a:r>
            <a:r>
              <a:rPr lang="en-US" sz="2400" dirty="0"/>
              <a:t> where </a:t>
            </a:r>
            <a:r>
              <a:rPr lang="en-US" sz="2400" b="1" dirty="0"/>
              <a:t>n</a:t>
            </a:r>
            <a:r>
              <a:rPr lang="en-US" sz="2400" dirty="0"/>
              <a:t> is the size of the given string. Here we traverse the whole string char by char and change the current character in constant time</a:t>
            </a:r>
          </a:p>
        </p:txBody>
      </p:sp>
    </p:spTree>
    <p:extLst>
      <p:ext uri="{BB962C8B-B14F-4D97-AF65-F5344CB8AC3E}">
        <p14:creationId xmlns:p14="http://schemas.microsoft.com/office/powerpoint/2010/main" val="23348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2022</Words>
  <Application>Microsoft Office PowerPoint</Application>
  <PresentationFormat>On-screen Show (4:3)</PresentationFormat>
  <Paragraphs>570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DEPARTMENT OF ARTIFICIAL INTELLIGENCE AND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assignment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assignment –linked list</vt:lpstr>
      <vt:lpstr>PowerPoint Presentation</vt:lpstr>
      <vt:lpstr>PowerPoint Presentation</vt:lpstr>
      <vt:lpstr>Class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assignment-DLL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222</cp:revision>
  <dcterms:created xsi:type="dcterms:W3CDTF">2022-03-29T09:23:18Z</dcterms:created>
  <dcterms:modified xsi:type="dcterms:W3CDTF">2022-04-29T10:28:51Z</dcterms:modified>
</cp:coreProperties>
</file>