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72" r:id="rId4"/>
    <p:sldId id="271" r:id="rId5"/>
    <p:sldId id="273" r:id="rId6"/>
    <p:sldId id="274" r:id="rId7"/>
    <p:sldId id="275" r:id="rId8"/>
    <p:sldId id="276" r:id="rId9"/>
    <p:sldId id="281" r:id="rId10"/>
    <p:sldId id="282" r:id="rId11"/>
    <p:sldId id="283" r:id="rId12"/>
    <p:sldId id="277" r:id="rId13"/>
    <p:sldId id="278" r:id="rId14"/>
    <p:sldId id="279" r:id="rId15"/>
    <p:sldId id="280" r:id="rId16"/>
    <p:sldId id="300" r:id="rId17"/>
    <p:sldId id="291" r:id="rId18"/>
    <p:sldId id="292" r:id="rId19"/>
    <p:sldId id="293" r:id="rId20"/>
    <p:sldId id="294" r:id="rId21"/>
    <p:sldId id="295" r:id="rId22"/>
    <p:sldId id="296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7" r:id="rId31"/>
    <p:sldId id="298" r:id="rId32"/>
    <p:sldId id="299" r:id="rId33"/>
    <p:sldId id="269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8F720C-6153-49FD-A7F4-24A3628B8378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80CFC5-2F21-43CE-87FF-BE760D4C09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005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0CFC5-2F21-43CE-87FF-BE760D4C0952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022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0CFC5-2F21-43CE-87FF-BE760D4C0952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469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BD485-E866-48FC-906E-165044914F54}" type="datetime1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194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1CB03-9669-4402-A2A0-A6BB75068FA9}" type="datetime1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1554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894D-133C-420D-B255-D63826826525}" type="datetime1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31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536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175D-545A-4F74-8D3C-4CB808CDFFFA}" type="datetime1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695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0A2F-080B-4A54-97DB-BCDD5A9E9584}" type="datetime1">
              <a:rPr lang="en-IN" smtClean="0"/>
              <a:t>09-05-2022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807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A8FA-0E0B-49F8-9083-3B9685FFD628}" type="datetime1">
              <a:rPr lang="en-IN" smtClean="0"/>
              <a:t>09-05-2022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268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86771-6D89-4426-9266-3B5CC0AC6F50}" type="datetime1">
              <a:rPr lang="en-IN" smtClean="0"/>
              <a:t>09-05-2022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678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4E43D-4930-4253-BCE5-A675BFB2FF4A}" type="datetime1">
              <a:rPr lang="en-IN" smtClean="0"/>
              <a:t>09-05-2022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401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7296-B26D-42F0-AB15-A417F409B27C}" type="datetime1">
              <a:rPr lang="en-IN" smtClean="0"/>
              <a:t>09-05-2022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90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859A-6944-4C09-AF8C-516EDB8371A6}" type="datetime1">
              <a:rPr lang="en-IN" smtClean="0"/>
              <a:t>09-05-2022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345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AF375-2F79-4206-AF67-9CE7877898E6}" type="datetime1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961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python-oops-concept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C00000"/>
                </a:solidFill>
              </a:rPr>
              <a:t>DEPARTMENT OF ARTIFICIAL INTELLIGENCE AND DATA SCIENCE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98168"/>
            <a:ext cx="6400800" cy="2783160"/>
          </a:xfrm>
        </p:spPr>
        <p:txBody>
          <a:bodyPr>
            <a:noAutofit/>
          </a:bodyPr>
          <a:lstStyle/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r>
              <a:rPr lang="en-US" sz="2400" b="1" dirty="0" smtClean="0">
                <a:solidFill>
                  <a:schemeClr val="tx1"/>
                </a:solidFill>
              </a:rPr>
              <a:t>Vision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</a:rPr>
              <a:t>To impart international quality education, promote collaborative research and graduate industry-ready engineers in the domain of Artificial Intelligence and Data Science to serve the society</a:t>
            </a:r>
            <a:r>
              <a:rPr lang="en-US" sz="2400" dirty="0" smtClean="0"/>
              <a:t>.</a:t>
            </a:r>
          </a:p>
          <a:p>
            <a:pPr algn="just"/>
            <a:endParaRPr lang="en-IN" sz="2400" dirty="0"/>
          </a:p>
        </p:txBody>
      </p:sp>
      <p:sp>
        <p:nvSpPr>
          <p:cNvPr id="4" name="AutoShape 2" descr="Ramco Institute of Technology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04664"/>
            <a:ext cx="155257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89A5-60C7-49AE-95B2-79A967AC1033}" type="datetime1">
              <a:rPr lang="en-IN" smtClean="0"/>
              <a:t>09-05-2022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4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__(self):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 """Create an empty stack."""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self._head</a:t>
            </a:r>
            <a:r>
              <a:rPr lang="en-US" dirty="0"/>
              <a:t> = None                       </a:t>
            </a:r>
            <a:r>
              <a:rPr lang="en-US" dirty="0">
                <a:solidFill>
                  <a:srgbClr val="00B050"/>
                </a:solidFill>
              </a:rPr>
              <a:t># reference to the head node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self._size</a:t>
            </a:r>
            <a:r>
              <a:rPr lang="en-US" dirty="0"/>
              <a:t> = 0                          </a:t>
            </a:r>
            <a:r>
              <a:rPr lang="en-US" dirty="0">
                <a:solidFill>
                  <a:srgbClr val="00B050"/>
                </a:solidFill>
              </a:rPr>
              <a:t># number of stack elements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len</a:t>
            </a:r>
            <a:r>
              <a:rPr lang="en-US" dirty="0"/>
              <a:t>__(self):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B050"/>
                </a:solidFill>
              </a:rPr>
              <a:t>"""Return the number of elements in the stack."""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self._size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is_empty</a:t>
            </a:r>
            <a:r>
              <a:rPr lang="en-US" dirty="0"/>
              <a:t>(self):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B050"/>
                </a:solidFill>
              </a:rPr>
              <a:t>"""Return True if the stack is empty."""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self._size</a:t>
            </a:r>
            <a:r>
              <a:rPr lang="en-US" dirty="0"/>
              <a:t> == 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push(self, e):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B050"/>
                </a:solidFill>
              </a:rPr>
              <a:t>"""Add element e to the top of the </a:t>
            </a:r>
            <a:r>
              <a:rPr lang="en-US" dirty="0" smtClean="0">
                <a:solidFill>
                  <a:srgbClr val="00B050"/>
                </a:solidFill>
              </a:rPr>
              <a:t>stack ."""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self._head</a:t>
            </a:r>
            <a:r>
              <a:rPr lang="en-US" dirty="0"/>
              <a:t> = </a:t>
            </a:r>
            <a:r>
              <a:rPr lang="en-US" dirty="0" err="1"/>
              <a:t>self._Node</a:t>
            </a:r>
            <a:r>
              <a:rPr lang="en-US" dirty="0"/>
              <a:t>(e, </a:t>
            </a:r>
            <a:r>
              <a:rPr lang="en-US" dirty="0" err="1"/>
              <a:t>self._head</a:t>
            </a:r>
            <a:r>
              <a:rPr lang="en-US" dirty="0"/>
              <a:t>)  </a:t>
            </a:r>
            <a:r>
              <a:rPr lang="en-US" dirty="0">
                <a:solidFill>
                  <a:srgbClr val="00B050"/>
                </a:solidFill>
              </a:rPr>
              <a:t># create and link a new node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self._size</a:t>
            </a:r>
            <a:r>
              <a:rPr lang="en-US" dirty="0"/>
              <a:t> += 1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75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00953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/>
              <a:t>def</a:t>
            </a:r>
            <a:r>
              <a:rPr lang="en-US" dirty="0"/>
              <a:t> pop(self):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B050"/>
                </a:solidFill>
              </a:rPr>
              <a:t>"""Remove and return the element from the top of the stack (i.e., LIFO</a:t>
            </a:r>
            <a:r>
              <a:rPr lang="en-US" dirty="0" smtClean="0">
                <a:solidFill>
                  <a:srgbClr val="00B050"/>
                </a:solidFill>
              </a:rPr>
              <a:t>). Raise </a:t>
            </a:r>
            <a:r>
              <a:rPr lang="en-US" dirty="0">
                <a:solidFill>
                  <a:srgbClr val="00B050"/>
                </a:solidFill>
              </a:rPr>
              <a:t>Empty exception if the stack is empty</a:t>
            </a:r>
            <a:r>
              <a:rPr lang="en-US" dirty="0" smtClean="0">
                <a:solidFill>
                  <a:srgbClr val="00B050"/>
                </a:solidFill>
              </a:rPr>
              <a:t>.     </a:t>
            </a:r>
            <a:r>
              <a:rPr lang="en-US" dirty="0">
                <a:solidFill>
                  <a:srgbClr val="00B050"/>
                </a:solidFill>
              </a:rPr>
              <a:t>"""</a:t>
            </a:r>
          </a:p>
          <a:p>
            <a:pPr marL="0" indent="0">
              <a:buNone/>
            </a:pPr>
            <a:r>
              <a:rPr lang="en-US" dirty="0"/>
              <a:t>    if </a:t>
            </a:r>
            <a:r>
              <a:rPr lang="en-US" dirty="0" err="1"/>
              <a:t>self.is_empty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      raise Empty('Stack is empty')</a:t>
            </a:r>
          </a:p>
          <a:p>
            <a:pPr marL="0" indent="0">
              <a:buNone/>
            </a:pPr>
            <a:r>
              <a:rPr lang="en-US" dirty="0"/>
              <a:t>    answer = </a:t>
            </a:r>
            <a:r>
              <a:rPr lang="en-US" dirty="0" err="1"/>
              <a:t>self._head._element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self._head</a:t>
            </a:r>
            <a:r>
              <a:rPr lang="en-US" dirty="0"/>
              <a:t> = </a:t>
            </a:r>
            <a:r>
              <a:rPr lang="en-US" dirty="0" err="1"/>
              <a:t>self._head._next</a:t>
            </a:r>
            <a:r>
              <a:rPr lang="en-US" dirty="0"/>
              <a:t>           </a:t>
            </a:r>
            <a:r>
              <a:rPr lang="en-US" dirty="0">
                <a:solidFill>
                  <a:srgbClr val="00B050"/>
                </a:solidFill>
              </a:rPr>
              <a:t># bypass the former top node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self._size</a:t>
            </a:r>
            <a:r>
              <a:rPr lang="en-US" dirty="0"/>
              <a:t> -= 1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smtClean="0"/>
              <a:t>answer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/>
              <a:t>top(self):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B050"/>
                </a:solidFill>
              </a:rPr>
              <a:t>"""Return (but do not remove) the element at the top of the stack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 Raise Empty exception if the stack is empty.  """</a:t>
            </a:r>
          </a:p>
          <a:p>
            <a:pPr marL="0" indent="0">
              <a:buNone/>
            </a:pPr>
            <a:r>
              <a:rPr lang="en-US" dirty="0"/>
              <a:t>    if </a:t>
            </a:r>
            <a:r>
              <a:rPr lang="en-US" dirty="0" err="1"/>
              <a:t>self.is_empty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      raise Empty('Stack is empty')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self._head._element</a:t>
            </a:r>
            <a:r>
              <a:rPr lang="en-US" dirty="0"/>
              <a:t>              </a:t>
            </a:r>
            <a:r>
              <a:rPr lang="en-US" dirty="0">
                <a:solidFill>
                  <a:srgbClr val="00B050"/>
                </a:solidFill>
              </a:rPr>
              <a:t># top of stack is at head of list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11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79512" y="5589240"/>
            <a:ext cx="57606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The analysis of our </a:t>
            </a:r>
            <a:r>
              <a:rPr lang="en-US" dirty="0" err="1"/>
              <a:t>LinkedStack</a:t>
            </a:r>
            <a:r>
              <a:rPr lang="en-US" dirty="0"/>
              <a:t> operations is given </a:t>
            </a:r>
            <a:endParaRPr lang="en-US" dirty="0" smtClean="0"/>
          </a:p>
          <a:p>
            <a:pPr algn="just"/>
            <a:r>
              <a:rPr lang="en-US" dirty="0" smtClean="0"/>
              <a:t>in figure. all </a:t>
            </a:r>
            <a:r>
              <a:rPr lang="en-US" dirty="0"/>
              <a:t>of the methods complete in </a:t>
            </a:r>
            <a:r>
              <a:rPr lang="en-US" b="1" i="1" dirty="0"/>
              <a:t>worst-case </a:t>
            </a:r>
            <a:endParaRPr lang="en-US" b="1" i="1" dirty="0" smtClean="0"/>
          </a:p>
          <a:p>
            <a:pPr algn="just"/>
            <a:r>
              <a:rPr lang="en-US" dirty="0" smtClean="0"/>
              <a:t>constant </a:t>
            </a:r>
            <a:r>
              <a:rPr lang="en-US" dirty="0"/>
              <a:t>time.</a:t>
            </a:r>
            <a:endParaRPr lang="en-IN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018" y="4525919"/>
            <a:ext cx="3527673" cy="234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884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00953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Reversing Data Using a </a:t>
            </a:r>
            <a:r>
              <a:rPr lang="en-US" b="1" dirty="0" smtClean="0"/>
              <a:t>Stack</a:t>
            </a:r>
          </a:p>
          <a:p>
            <a:r>
              <a:rPr lang="en-US" b="1" dirty="0"/>
              <a:t>A function that reverses the order of lines in a file</a:t>
            </a:r>
            <a:r>
              <a:rPr lang="en-US" b="1" dirty="0" smtClean="0"/>
              <a:t>.</a:t>
            </a:r>
          </a:p>
          <a:p>
            <a:pPr marL="0" indent="0">
              <a:buNone/>
            </a:pPr>
            <a:r>
              <a:rPr lang="en-IN" dirty="0" err="1"/>
              <a:t>def</a:t>
            </a:r>
            <a:r>
              <a:rPr lang="en-IN" dirty="0"/>
              <a:t> </a:t>
            </a:r>
            <a:r>
              <a:rPr lang="en-IN" dirty="0" err="1"/>
              <a:t>reverse_file</a:t>
            </a:r>
            <a:r>
              <a:rPr lang="en-IN" dirty="0"/>
              <a:t>(filename):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>
                <a:solidFill>
                  <a:srgbClr val="00B050"/>
                </a:solidFill>
              </a:rPr>
              <a:t>"""Overwrite given file with its contents line-by-line reversed."""</a:t>
            </a:r>
          </a:p>
          <a:p>
            <a:pPr marL="0" indent="0">
              <a:buNone/>
            </a:pPr>
            <a:r>
              <a:rPr lang="en-IN" dirty="0"/>
              <a:t>  S = </a:t>
            </a:r>
            <a:r>
              <a:rPr lang="en-IN" dirty="0" err="1"/>
              <a:t>ArrayStack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  original = open(filename)       </a:t>
            </a:r>
          </a:p>
          <a:p>
            <a:pPr marL="0" indent="0">
              <a:buNone/>
            </a:pPr>
            <a:r>
              <a:rPr lang="en-IN" dirty="0"/>
              <a:t>  for line in original: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S.push</a:t>
            </a:r>
            <a:r>
              <a:rPr lang="en-IN" dirty="0"/>
              <a:t>(</a:t>
            </a:r>
            <a:r>
              <a:rPr lang="en-IN" dirty="0" err="1"/>
              <a:t>line.rstrip</a:t>
            </a:r>
            <a:r>
              <a:rPr lang="en-IN" dirty="0"/>
              <a:t>('\n'))     </a:t>
            </a:r>
            <a:r>
              <a:rPr lang="en-IN" dirty="0">
                <a:solidFill>
                  <a:srgbClr val="00B050"/>
                </a:solidFill>
              </a:rPr>
              <a:t># we will re-insert newlines when writing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original.close</a:t>
            </a:r>
            <a:r>
              <a:rPr lang="en-IN" dirty="0"/>
              <a:t>()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>
                <a:solidFill>
                  <a:srgbClr val="00B050"/>
                </a:solidFill>
              </a:rPr>
              <a:t># now we overwrite with contents in LIFO order</a:t>
            </a:r>
          </a:p>
          <a:p>
            <a:pPr marL="0" indent="0">
              <a:buNone/>
            </a:pPr>
            <a:r>
              <a:rPr lang="en-IN" dirty="0"/>
              <a:t>  output = open(filename, 'w')    </a:t>
            </a:r>
            <a:r>
              <a:rPr lang="en-IN" dirty="0">
                <a:solidFill>
                  <a:srgbClr val="00B050"/>
                </a:solidFill>
              </a:rPr>
              <a:t># reopening file overwrites original</a:t>
            </a:r>
          </a:p>
          <a:p>
            <a:pPr marL="0" indent="0">
              <a:buNone/>
            </a:pPr>
            <a:r>
              <a:rPr lang="en-IN" dirty="0"/>
              <a:t>  while not </a:t>
            </a:r>
            <a:r>
              <a:rPr lang="en-IN" dirty="0" err="1"/>
              <a:t>S.is_empty</a:t>
            </a:r>
            <a:r>
              <a:rPr lang="en-IN" dirty="0"/>
              <a:t>():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output.write</a:t>
            </a:r>
            <a:r>
              <a:rPr lang="en-IN" dirty="0"/>
              <a:t>(</a:t>
            </a:r>
            <a:r>
              <a:rPr lang="en-IN" dirty="0" err="1"/>
              <a:t>S.pop</a:t>
            </a:r>
            <a:r>
              <a:rPr lang="en-IN" dirty="0"/>
              <a:t>() + '\n')  </a:t>
            </a:r>
            <a:r>
              <a:rPr lang="en-IN" dirty="0">
                <a:solidFill>
                  <a:srgbClr val="00B050"/>
                </a:solidFill>
              </a:rPr>
              <a:t># re-insert newline characters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output.close</a:t>
            </a:r>
            <a:r>
              <a:rPr lang="en-IN" dirty="0"/>
              <a:t>()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0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640"/>
            <a:ext cx="8507288" cy="54006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An </a:t>
            </a:r>
            <a:r>
              <a:rPr lang="en-US" b="1" dirty="0"/>
              <a:t>Algorithm for Matching </a:t>
            </a:r>
            <a:r>
              <a:rPr lang="en-US" b="1" dirty="0" smtClean="0"/>
              <a:t>Delimiters or </a:t>
            </a:r>
            <a:r>
              <a:rPr lang="en-US" b="1" dirty="0"/>
              <a:t>Matching Parentheses </a:t>
            </a:r>
            <a:endParaRPr lang="en-US" b="1" dirty="0" smtClean="0"/>
          </a:p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is_matched</a:t>
            </a:r>
            <a:r>
              <a:rPr lang="en-US" dirty="0"/>
              <a:t>(</a:t>
            </a:r>
            <a:r>
              <a:rPr lang="en-US" dirty="0" err="1"/>
              <a:t>expr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"""Return True if all delimiters are properly match; </a:t>
            </a:r>
            <a:r>
              <a:rPr lang="en-US" dirty="0" smtClean="0">
                <a:solidFill>
                  <a:srgbClr val="00B050"/>
                </a:solidFill>
              </a:rPr>
              <a:t>False otherwise</a:t>
            </a:r>
            <a:r>
              <a:rPr lang="en-US" dirty="0">
                <a:solidFill>
                  <a:srgbClr val="00B050"/>
                </a:solidFill>
              </a:rPr>
              <a:t>."""</a:t>
            </a:r>
          </a:p>
          <a:p>
            <a:pPr marL="0" indent="0">
              <a:buNone/>
            </a:pPr>
            <a:r>
              <a:rPr lang="en-US" dirty="0"/>
              <a:t>  lefty = '({['                               </a:t>
            </a:r>
            <a:r>
              <a:rPr lang="en-US" dirty="0">
                <a:solidFill>
                  <a:srgbClr val="00B050"/>
                </a:solidFill>
              </a:rPr>
              <a:t># opening delimiters</a:t>
            </a:r>
          </a:p>
          <a:p>
            <a:pPr marL="0" indent="0">
              <a:buNone/>
            </a:pPr>
            <a:r>
              <a:rPr lang="en-US" dirty="0"/>
              <a:t>  righty = ')}]'                              </a:t>
            </a:r>
            <a:r>
              <a:rPr lang="en-US" dirty="0">
                <a:solidFill>
                  <a:srgbClr val="00B050"/>
                </a:solidFill>
              </a:rPr>
              <a:t># respective closing </a:t>
            </a:r>
            <a:r>
              <a:rPr lang="en-US" dirty="0" err="1">
                <a:solidFill>
                  <a:srgbClr val="00B050"/>
                </a:solidFill>
              </a:rPr>
              <a:t>delims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/>
              <a:t>  S = </a:t>
            </a:r>
            <a:r>
              <a:rPr lang="en-US" dirty="0" err="1"/>
              <a:t>ArrayStack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for c in </a:t>
            </a:r>
            <a:r>
              <a:rPr lang="en-US" dirty="0" err="1"/>
              <a:t>expr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if c in lefty: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S.push</a:t>
            </a:r>
            <a:r>
              <a:rPr lang="en-US" dirty="0"/>
              <a:t>(c)                               </a:t>
            </a:r>
            <a:r>
              <a:rPr lang="en-US" dirty="0">
                <a:solidFill>
                  <a:srgbClr val="00B050"/>
                </a:solidFill>
              </a:rPr>
              <a:t># push left delimiter on stack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elif</a:t>
            </a:r>
            <a:r>
              <a:rPr lang="en-US" dirty="0"/>
              <a:t> c in righty:</a:t>
            </a:r>
          </a:p>
          <a:p>
            <a:pPr marL="0" indent="0">
              <a:buNone/>
            </a:pPr>
            <a:r>
              <a:rPr lang="en-US" dirty="0"/>
              <a:t>      if </a:t>
            </a:r>
            <a:r>
              <a:rPr lang="en-US" dirty="0" err="1"/>
              <a:t>S.is_empty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        return False                          </a:t>
            </a:r>
            <a:r>
              <a:rPr lang="en-US" dirty="0">
                <a:solidFill>
                  <a:srgbClr val="00B050"/>
                </a:solidFill>
              </a:rPr>
              <a:t># nothing to match with</a:t>
            </a:r>
          </a:p>
          <a:p>
            <a:pPr marL="0" indent="0">
              <a:buNone/>
            </a:pPr>
            <a:r>
              <a:rPr lang="en-US" dirty="0"/>
              <a:t>      if </a:t>
            </a:r>
            <a:r>
              <a:rPr lang="en-US" dirty="0" err="1"/>
              <a:t>righty.index</a:t>
            </a:r>
            <a:r>
              <a:rPr lang="en-US" dirty="0"/>
              <a:t>(c) != </a:t>
            </a:r>
            <a:r>
              <a:rPr lang="en-US" dirty="0" err="1"/>
              <a:t>lefty.index</a:t>
            </a:r>
            <a:r>
              <a:rPr lang="en-US" dirty="0"/>
              <a:t>(</a:t>
            </a:r>
            <a:r>
              <a:rPr lang="en-US" dirty="0" err="1"/>
              <a:t>S.pop</a:t>
            </a:r>
            <a:r>
              <a:rPr lang="en-US" dirty="0"/>
              <a:t>()):</a:t>
            </a:r>
          </a:p>
          <a:p>
            <a:pPr marL="0" indent="0">
              <a:buNone/>
            </a:pPr>
            <a:r>
              <a:rPr lang="en-US" dirty="0"/>
              <a:t>        return False                          </a:t>
            </a:r>
            <a:r>
              <a:rPr lang="en-US" dirty="0">
                <a:solidFill>
                  <a:srgbClr val="00B050"/>
                </a:solidFill>
              </a:rPr>
              <a:t># mismatched</a:t>
            </a:r>
          </a:p>
          <a:p>
            <a:pPr marL="0" indent="0">
              <a:buNone/>
            </a:pPr>
            <a:r>
              <a:rPr lang="en-US" dirty="0"/>
              <a:t>  return </a:t>
            </a:r>
            <a:r>
              <a:rPr lang="en-US" dirty="0" err="1"/>
              <a:t>S.is_empty</a:t>
            </a:r>
            <a:r>
              <a:rPr lang="en-US" dirty="0"/>
              <a:t>()                         </a:t>
            </a:r>
            <a:r>
              <a:rPr lang="en-US" dirty="0">
                <a:solidFill>
                  <a:srgbClr val="00B050"/>
                </a:solidFill>
              </a:rPr>
              <a:t># were all symbols matched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IN" dirty="0"/>
              <a:t>print(</a:t>
            </a:r>
            <a:r>
              <a:rPr lang="en-IN" dirty="0" err="1"/>
              <a:t>is_matched</a:t>
            </a:r>
            <a:r>
              <a:rPr lang="en-IN" dirty="0"/>
              <a:t>("(</a:t>
            </a:r>
            <a:r>
              <a:rPr lang="en-IN" dirty="0" err="1"/>
              <a:t>a+b</a:t>
            </a:r>
            <a:r>
              <a:rPr lang="en-IN" dirty="0" smtClean="0"/>
              <a:t>)")), </a:t>
            </a:r>
            <a:r>
              <a:rPr lang="en-IN" dirty="0"/>
              <a:t>print(</a:t>
            </a:r>
            <a:r>
              <a:rPr lang="en-IN" dirty="0" err="1"/>
              <a:t>is_matched</a:t>
            </a:r>
            <a:r>
              <a:rPr lang="en-IN" dirty="0"/>
              <a:t>("(</a:t>
            </a:r>
            <a:r>
              <a:rPr lang="en-IN" dirty="0" err="1" smtClean="0"/>
              <a:t>a+b</a:t>
            </a:r>
            <a:r>
              <a:rPr lang="en-IN" dirty="0"/>
              <a:t>]</a:t>
            </a:r>
            <a:r>
              <a:rPr lang="en-IN" dirty="0" smtClean="0"/>
              <a:t>"))</a:t>
            </a: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13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51520" y="5530006"/>
            <a:ext cx="85689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If the </a:t>
            </a:r>
            <a:r>
              <a:rPr lang="en-US" dirty="0">
                <a:solidFill>
                  <a:srgbClr val="FF0000"/>
                </a:solidFill>
              </a:rPr>
              <a:t>length</a:t>
            </a:r>
            <a:r>
              <a:rPr lang="en-US" dirty="0"/>
              <a:t> of the </a:t>
            </a:r>
            <a:r>
              <a:rPr lang="en-US" dirty="0" smtClean="0"/>
              <a:t>expression </a:t>
            </a:r>
            <a:r>
              <a:rPr lang="en-US" dirty="0"/>
              <a:t>is </a:t>
            </a:r>
            <a:r>
              <a:rPr lang="en-US" i="1" dirty="0"/>
              <a:t>n</a:t>
            </a:r>
            <a:r>
              <a:rPr lang="en-US" dirty="0"/>
              <a:t>, the algorithm will make at </a:t>
            </a:r>
            <a:r>
              <a:rPr lang="en-US" dirty="0" smtClean="0"/>
              <a:t>most </a:t>
            </a:r>
            <a:r>
              <a:rPr lang="en-US" i="1" dirty="0" smtClean="0">
                <a:solidFill>
                  <a:srgbClr val="FF0000"/>
                </a:solidFill>
              </a:rPr>
              <a:t>n </a:t>
            </a:r>
            <a:r>
              <a:rPr lang="en-US" dirty="0">
                <a:solidFill>
                  <a:srgbClr val="FF0000"/>
                </a:solidFill>
              </a:rPr>
              <a:t>calls to push and </a:t>
            </a:r>
            <a:r>
              <a:rPr lang="en-US" i="1" dirty="0">
                <a:solidFill>
                  <a:srgbClr val="FF0000"/>
                </a:solidFill>
              </a:rPr>
              <a:t>n </a:t>
            </a:r>
            <a:r>
              <a:rPr lang="en-US" dirty="0">
                <a:solidFill>
                  <a:srgbClr val="FF0000"/>
                </a:solidFill>
              </a:rPr>
              <a:t>calls to pop. </a:t>
            </a:r>
            <a:r>
              <a:rPr lang="en-US" dirty="0"/>
              <a:t>Those calls run in a total of </a:t>
            </a:r>
            <a:r>
              <a:rPr lang="en-US" i="1" dirty="0">
                <a:solidFill>
                  <a:srgbClr val="FF0000"/>
                </a:solidFill>
              </a:rPr>
              <a:t>O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i="1" dirty="0">
                <a:solidFill>
                  <a:srgbClr val="FF0000"/>
                </a:solidFill>
              </a:rPr>
              <a:t>n</a:t>
            </a:r>
            <a:r>
              <a:rPr lang="en-US" dirty="0">
                <a:solidFill>
                  <a:srgbClr val="FF0000"/>
                </a:solidFill>
              </a:rPr>
              <a:t>) time</a:t>
            </a:r>
            <a:r>
              <a:rPr lang="en-US" dirty="0"/>
              <a:t>, even </a:t>
            </a:r>
            <a:r>
              <a:rPr lang="en-US" dirty="0" smtClean="0"/>
              <a:t>considering the </a:t>
            </a:r>
            <a:r>
              <a:rPr lang="en-US" dirty="0">
                <a:solidFill>
                  <a:srgbClr val="FF0000"/>
                </a:solidFill>
              </a:rPr>
              <a:t>amortized nature of the </a:t>
            </a:r>
            <a:r>
              <a:rPr lang="en-US" i="1" dirty="0">
                <a:solidFill>
                  <a:srgbClr val="FF0000"/>
                </a:solidFill>
              </a:rPr>
              <a:t>O</a:t>
            </a:r>
            <a:r>
              <a:rPr lang="en-US" dirty="0">
                <a:solidFill>
                  <a:srgbClr val="FF0000"/>
                </a:solidFill>
              </a:rPr>
              <a:t>(1</a:t>
            </a:r>
            <a:r>
              <a:rPr lang="en-US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641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14</a:t>
            </a:fld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96752"/>
            <a:ext cx="7987730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885239" y="476672"/>
            <a:ext cx="56795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Matching Tags in a Markup Language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29712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6632"/>
            <a:ext cx="8496944" cy="659735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Function for testing if an HTML document has matching tags.</a:t>
            </a:r>
            <a:endParaRPr lang="en-US" b="1" dirty="0" smtClean="0"/>
          </a:p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/>
              <a:t>is_matched_html</a:t>
            </a:r>
            <a:r>
              <a:rPr lang="en-US" dirty="0"/>
              <a:t>(raw):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00B050"/>
                </a:solidFill>
              </a:rPr>
              <a:t>"""Return True if all HTML tags are properly match; </a:t>
            </a:r>
            <a:r>
              <a:rPr lang="en-US" dirty="0" smtClean="0">
                <a:solidFill>
                  <a:srgbClr val="00B050"/>
                </a:solidFill>
              </a:rPr>
              <a:t>False otherwise</a:t>
            </a:r>
            <a:r>
              <a:rPr lang="en-US" dirty="0">
                <a:solidFill>
                  <a:srgbClr val="00B050"/>
                </a:solidFill>
              </a:rPr>
              <a:t>."""</a:t>
            </a:r>
          </a:p>
          <a:p>
            <a:pPr marL="0" indent="0">
              <a:buNone/>
            </a:pPr>
            <a:r>
              <a:rPr lang="en-US" dirty="0"/>
              <a:t>  S = </a:t>
            </a:r>
            <a:r>
              <a:rPr lang="en-US" dirty="0" err="1"/>
              <a:t>ArrayStack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j = </a:t>
            </a:r>
            <a:r>
              <a:rPr lang="en-US" dirty="0" err="1"/>
              <a:t>raw.find</a:t>
            </a:r>
            <a:r>
              <a:rPr lang="en-US" dirty="0"/>
              <a:t>('&lt;')               </a:t>
            </a:r>
            <a:r>
              <a:rPr lang="en-US" dirty="0">
                <a:solidFill>
                  <a:srgbClr val="00B050"/>
                </a:solidFill>
              </a:rPr>
              <a:t># find first '&lt;' character (if any)</a:t>
            </a:r>
          </a:p>
          <a:p>
            <a:pPr marL="0" indent="0">
              <a:buNone/>
            </a:pPr>
            <a:r>
              <a:rPr lang="en-US" dirty="0"/>
              <a:t>  while j != -1:</a:t>
            </a:r>
          </a:p>
          <a:p>
            <a:pPr marL="0" indent="0">
              <a:buNone/>
            </a:pPr>
            <a:r>
              <a:rPr lang="en-US" dirty="0"/>
              <a:t>    k = </a:t>
            </a:r>
            <a:r>
              <a:rPr lang="en-US" dirty="0" err="1"/>
              <a:t>raw.find</a:t>
            </a:r>
            <a:r>
              <a:rPr lang="en-US" dirty="0"/>
              <a:t>('&gt;', j+1)        </a:t>
            </a:r>
            <a:r>
              <a:rPr lang="en-US" dirty="0">
                <a:solidFill>
                  <a:srgbClr val="00B050"/>
                </a:solidFill>
              </a:rPr>
              <a:t># find next '&gt;' character</a:t>
            </a:r>
          </a:p>
          <a:p>
            <a:pPr marL="0" indent="0">
              <a:buNone/>
            </a:pPr>
            <a:r>
              <a:rPr lang="en-US" dirty="0"/>
              <a:t>    if k == -1:</a:t>
            </a:r>
          </a:p>
          <a:p>
            <a:pPr marL="0" indent="0">
              <a:buNone/>
            </a:pPr>
            <a:r>
              <a:rPr lang="en-US" dirty="0"/>
              <a:t>      return False                </a:t>
            </a:r>
            <a:r>
              <a:rPr lang="en-US" dirty="0">
                <a:solidFill>
                  <a:srgbClr val="00B050"/>
                </a:solidFill>
              </a:rPr>
              <a:t># invalid tag</a:t>
            </a:r>
          </a:p>
          <a:p>
            <a:pPr marL="0" indent="0">
              <a:buNone/>
            </a:pPr>
            <a:r>
              <a:rPr lang="en-US" dirty="0"/>
              <a:t>    tag = raw[j+1:k]              </a:t>
            </a:r>
            <a:r>
              <a:rPr lang="en-US" dirty="0">
                <a:solidFill>
                  <a:srgbClr val="00B050"/>
                </a:solidFill>
              </a:rPr>
              <a:t># strip away &lt; &gt;</a:t>
            </a:r>
          </a:p>
          <a:p>
            <a:pPr marL="0" indent="0">
              <a:buNone/>
            </a:pPr>
            <a:r>
              <a:rPr lang="en-US" dirty="0"/>
              <a:t>    if not </a:t>
            </a:r>
            <a:r>
              <a:rPr lang="en-US" dirty="0" err="1"/>
              <a:t>tag.startswith</a:t>
            </a:r>
            <a:r>
              <a:rPr lang="en-US" dirty="0"/>
              <a:t>('/'):   </a:t>
            </a:r>
            <a:r>
              <a:rPr lang="en-US" dirty="0">
                <a:solidFill>
                  <a:srgbClr val="00B050"/>
                </a:solidFill>
              </a:rPr>
              <a:t># this is opening tag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S.push</a:t>
            </a:r>
            <a:r>
              <a:rPr lang="en-US" dirty="0"/>
              <a:t>(tag)                 </a:t>
            </a:r>
          </a:p>
          <a:p>
            <a:pPr marL="0" indent="0">
              <a:buNone/>
            </a:pPr>
            <a:r>
              <a:rPr lang="en-US" dirty="0"/>
              <a:t>    else:                         </a:t>
            </a:r>
            <a:r>
              <a:rPr lang="en-US" dirty="0">
                <a:solidFill>
                  <a:srgbClr val="00B050"/>
                </a:solidFill>
              </a:rPr>
              <a:t># this is closing tag</a:t>
            </a:r>
          </a:p>
          <a:p>
            <a:pPr marL="0" indent="0">
              <a:buNone/>
            </a:pPr>
            <a:r>
              <a:rPr lang="en-US" dirty="0"/>
              <a:t>      if </a:t>
            </a:r>
            <a:r>
              <a:rPr lang="en-US" dirty="0" err="1"/>
              <a:t>S.is_empty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        return False              </a:t>
            </a:r>
            <a:r>
              <a:rPr lang="en-US" dirty="0">
                <a:solidFill>
                  <a:srgbClr val="00B050"/>
                </a:solidFill>
              </a:rPr>
              <a:t># nothing to match with</a:t>
            </a:r>
          </a:p>
          <a:p>
            <a:pPr marL="0" indent="0">
              <a:buNone/>
            </a:pPr>
            <a:r>
              <a:rPr lang="en-US" dirty="0"/>
              <a:t>      if tag[1:] != </a:t>
            </a:r>
            <a:r>
              <a:rPr lang="en-US" dirty="0" err="1"/>
              <a:t>S.pop</a:t>
            </a:r>
            <a:r>
              <a:rPr lang="en-US" dirty="0"/>
              <a:t>():   </a:t>
            </a:r>
          </a:p>
          <a:p>
            <a:pPr marL="0" indent="0">
              <a:buNone/>
            </a:pPr>
            <a:r>
              <a:rPr lang="en-US" dirty="0"/>
              <a:t>        return False              </a:t>
            </a:r>
            <a:r>
              <a:rPr lang="en-US" dirty="0">
                <a:solidFill>
                  <a:srgbClr val="00B050"/>
                </a:solidFill>
              </a:rPr>
              <a:t># mismatched delimiter</a:t>
            </a:r>
          </a:p>
          <a:p>
            <a:pPr marL="0" indent="0">
              <a:buNone/>
            </a:pPr>
            <a:r>
              <a:rPr lang="en-US" dirty="0"/>
              <a:t>    j = </a:t>
            </a:r>
            <a:r>
              <a:rPr lang="en-US" dirty="0" err="1"/>
              <a:t>raw.find</a:t>
            </a:r>
            <a:r>
              <a:rPr lang="en-US" dirty="0"/>
              <a:t>('&lt;', k+1)        </a:t>
            </a:r>
            <a:r>
              <a:rPr lang="en-US" dirty="0">
                <a:solidFill>
                  <a:srgbClr val="00B050"/>
                </a:solidFill>
              </a:rPr>
              <a:t># find next '&lt;' character (if any)</a:t>
            </a:r>
          </a:p>
          <a:p>
            <a:pPr marL="0" indent="0">
              <a:buNone/>
            </a:pPr>
            <a:r>
              <a:rPr lang="en-US" dirty="0"/>
              <a:t>  return </a:t>
            </a:r>
            <a:r>
              <a:rPr lang="en-US" dirty="0" err="1"/>
              <a:t>S.is_empty</a:t>
            </a:r>
            <a:r>
              <a:rPr lang="en-US" dirty="0"/>
              <a:t>()             </a:t>
            </a:r>
            <a:r>
              <a:rPr lang="en-US" dirty="0">
                <a:solidFill>
                  <a:srgbClr val="00B050"/>
                </a:solidFill>
              </a:rPr>
              <a:t># were all opening tags matched?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15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5687616" y="3645024"/>
            <a:ext cx="345638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/>
              <a:t>This </a:t>
            </a:r>
            <a:r>
              <a:rPr lang="en-US" sz="2000" dirty="0"/>
              <a:t>algorithm runs in </a:t>
            </a:r>
            <a:r>
              <a:rPr lang="en-US" sz="2000" i="1" dirty="0">
                <a:solidFill>
                  <a:srgbClr val="FF0000"/>
                </a:solidFill>
              </a:rPr>
              <a:t>O</a:t>
            </a:r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sz="2000" i="1" dirty="0">
                <a:solidFill>
                  <a:srgbClr val="FF0000"/>
                </a:solidFill>
              </a:rPr>
              <a:t>n</a:t>
            </a:r>
            <a:r>
              <a:rPr lang="en-US" sz="2000" dirty="0">
                <a:solidFill>
                  <a:srgbClr val="FF0000"/>
                </a:solidFill>
              </a:rPr>
              <a:t>) time</a:t>
            </a:r>
            <a:r>
              <a:rPr lang="en-US" sz="2000" dirty="0"/>
              <a:t>, where </a:t>
            </a:r>
            <a:r>
              <a:rPr lang="en-US" sz="2000" i="1" dirty="0"/>
              <a:t>n </a:t>
            </a:r>
            <a:r>
              <a:rPr lang="en-US" sz="2000" dirty="0"/>
              <a:t>is </a:t>
            </a:r>
            <a:r>
              <a:rPr lang="en-US" sz="2000" dirty="0" smtClean="0"/>
              <a:t>the </a:t>
            </a:r>
            <a:r>
              <a:rPr lang="en-US" sz="2000" dirty="0" smtClean="0">
                <a:solidFill>
                  <a:srgbClr val="FF0000"/>
                </a:solidFill>
              </a:rPr>
              <a:t>number </a:t>
            </a:r>
            <a:r>
              <a:rPr lang="en-US" sz="2000" dirty="0">
                <a:solidFill>
                  <a:srgbClr val="FF0000"/>
                </a:solidFill>
              </a:rPr>
              <a:t>of characters in the raw </a:t>
            </a:r>
            <a:r>
              <a:rPr lang="en-US" sz="2000" dirty="0"/>
              <a:t>HTML source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12334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htm</a:t>
            </a:r>
            <a:r>
              <a:rPr lang="en-US" dirty="0"/>
              <a:t>="&lt;html&gt;&lt;body&gt;&lt;h1&gt;My First Heading&lt;/h1&gt;&lt;p&gt;My first paragraph.&lt;/p&gt;&lt;/body&gt;&lt;/html&gt;"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is_matched_html</a:t>
            </a:r>
            <a:r>
              <a:rPr lang="en-US" dirty="0" smtClean="0"/>
              <a:t>(</a:t>
            </a:r>
            <a:r>
              <a:rPr lang="en-US" dirty="0" err="1" smtClean="0"/>
              <a:t>htm</a:t>
            </a:r>
            <a:r>
              <a:rPr lang="en-US" dirty="0"/>
              <a:t>))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918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pPr algn="just"/>
            <a:r>
              <a:rPr lang="en-US" dirty="0" smtClean="0"/>
              <a:t>Evaluating arithmetic expression</a:t>
            </a:r>
          </a:p>
          <a:p>
            <a:pPr lvl="1" algn="just"/>
            <a:r>
              <a:rPr lang="en-US" dirty="0" smtClean="0"/>
              <a:t>The order of the evaluation depends on the precedence or priority of the operator.</a:t>
            </a:r>
          </a:p>
          <a:p>
            <a:pPr lvl="1" algn="just"/>
            <a:r>
              <a:rPr lang="en-US" dirty="0" smtClean="0"/>
              <a:t>High precedence operator is performed first.</a:t>
            </a:r>
          </a:p>
          <a:p>
            <a:pPr lvl="1" algn="just"/>
            <a:r>
              <a:rPr lang="en-US" dirty="0" smtClean="0"/>
              <a:t>Operator precedence for arithmetic operation</a:t>
            </a:r>
          </a:p>
          <a:p>
            <a:pPr marL="914400" lvl="2" indent="0" algn="just">
              <a:buNone/>
            </a:pPr>
            <a:r>
              <a:rPr lang="en-US" dirty="0" smtClean="0"/>
              <a:t>*,    / ,  +,   </a:t>
            </a:r>
            <a:r>
              <a:rPr lang="en-US" dirty="0"/>
              <a:t>- ,</a:t>
            </a:r>
            <a:r>
              <a:rPr lang="en-US" dirty="0" smtClean="0"/>
              <a:t> ( left to right)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80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18</a:t>
            </a:fld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706890"/>
              </p:ext>
            </p:extLst>
          </p:nvPr>
        </p:nvGraphicFramePr>
        <p:xfrm>
          <a:off x="179512" y="613056"/>
          <a:ext cx="8856984" cy="6265548"/>
        </p:xfrm>
        <a:graphic>
          <a:graphicData uri="http://schemas.openxmlformats.org/drawingml/2006/table">
            <a:tbl>
              <a:tblPr/>
              <a:tblGrid>
                <a:gridCol w="1845205"/>
                <a:gridCol w="7011779"/>
              </a:tblGrid>
              <a:tr h="408079">
                <a:tc>
                  <a:txBody>
                    <a:bodyPr/>
                    <a:lstStyle/>
                    <a:p>
                      <a:pPr algn="l"/>
                      <a:r>
                        <a:rPr lang="en-IN" sz="2400" b="0" dirty="0">
                          <a:effectLst/>
                        </a:rPr>
                        <a:t>Operators</a:t>
                      </a:r>
                    </a:p>
                  </a:txBody>
                  <a:tcPr marL="185490" marR="185490" marT="92745" marB="927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b="0">
                          <a:effectLst/>
                        </a:rPr>
                        <a:t>Meaning</a:t>
                      </a:r>
                    </a:p>
                  </a:txBody>
                  <a:tcPr marL="185490" marR="185490" marT="92745" marB="927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</a:tr>
              <a:tr h="408079"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()</a:t>
                      </a:r>
                    </a:p>
                  </a:txBody>
                  <a:tcPr marL="185490" marR="185490" marT="92745" marB="927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effectLst/>
                        </a:rPr>
                        <a:t>Parentheses</a:t>
                      </a:r>
                    </a:p>
                  </a:txBody>
                  <a:tcPr marL="185490" marR="185490" marT="92745" marB="927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</a:tr>
              <a:tr h="408079"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**</a:t>
                      </a:r>
                    </a:p>
                  </a:txBody>
                  <a:tcPr marL="185490" marR="185490" marT="92745" marB="927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effectLst/>
                        </a:rPr>
                        <a:t>Exponent</a:t>
                      </a:r>
                    </a:p>
                  </a:txBody>
                  <a:tcPr marL="185490" marR="185490" marT="92745" marB="927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</a:tr>
              <a:tr h="938538"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+x, -x, ~x</a:t>
                      </a:r>
                    </a:p>
                  </a:txBody>
                  <a:tcPr marL="185490" marR="185490" marT="92745" marB="927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Unary plus, Unary minus, Bitwise NOT</a:t>
                      </a:r>
                    </a:p>
                  </a:txBody>
                  <a:tcPr marL="185490" marR="185490" marT="92745" marB="927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</a:tr>
              <a:tr h="630667"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*, /, //, %</a:t>
                      </a:r>
                    </a:p>
                  </a:txBody>
                  <a:tcPr marL="185490" marR="185490" marT="92745" marB="927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effectLst/>
                        </a:rPr>
                        <a:t>Multiplication, Division, Floor division, </a:t>
                      </a:r>
                      <a:r>
                        <a:rPr lang="en-IN" sz="2400" dirty="0" smtClean="0">
                          <a:effectLst/>
                        </a:rPr>
                        <a:t>Modulus(left to right)</a:t>
                      </a:r>
                      <a:endParaRPr lang="en-IN" sz="2400" dirty="0">
                        <a:effectLst/>
                      </a:endParaRPr>
                    </a:p>
                  </a:txBody>
                  <a:tcPr marL="185490" marR="185490" marT="92745" marB="927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</a:tr>
              <a:tr h="408079"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+, -</a:t>
                      </a:r>
                    </a:p>
                  </a:txBody>
                  <a:tcPr marL="185490" marR="185490" marT="92745" marB="927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Addition, Subtraction</a:t>
                      </a:r>
                    </a:p>
                  </a:txBody>
                  <a:tcPr marL="185490" marR="185490" marT="92745" marB="927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</a:tr>
              <a:tr h="408079"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&lt;&lt;, &gt;&gt;</a:t>
                      </a:r>
                    </a:p>
                  </a:txBody>
                  <a:tcPr marL="185490" marR="185490" marT="92745" marB="927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Bitwise shift operators</a:t>
                      </a:r>
                    </a:p>
                  </a:txBody>
                  <a:tcPr marL="185490" marR="185490" marT="92745" marB="927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</a:tr>
              <a:tr h="408079"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&amp;</a:t>
                      </a:r>
                    </a:p>
                  </a:txBody>
                  <a:tcPr marL="185490" marR="185490" marT="92745" marB="927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Bitwise AND</a:t>
                      </a:r>
                    </a:p>
                  </a:txBody>
                  <a:tcPr marL="185490" marR="185490" marT="92745" marB="927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</a:tr>
              <a:tr h="408079"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^</a:t>
                      </a:r>
                    </a:p>
                  </a:txBody>
                  <a:tcPr marL="185490" marR="185490" marT="92745" marB="927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Bitwise XOR</a:t>
                      </a:r>
                    </a:p>
                  </a:txBody>
                  <a:tcPr marL="185490" marR="185490" marT="92745" marB="927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</a:tr>
              <a:tr h="408079"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|</a:t>
                      </a:r>
                    </a:p>
                  </a:txBody>
                  <a:tcPr marL="185490" marR="185490" marT="92745" marB="927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effectLst/>
                        </a:rPr>
                        <a:t>Bitwise OR</a:t>
                      </a:r>
                    </a:p>
                  </a:txBody>
                  <a:tcPr marL="185490" marR="185490" marT="92745" marB="927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691680" y="116632"/>
            <a:ext cx="50417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Precedence </a:t>
            </a:r>
            <a:r>
              <a:rPr lang="en-US" sz="2400" b="1" dirty="0"/>
              <a:t>or priority of the operator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21729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19</a:t>
            </a:fld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8047"/>
              </p:ext>
            </p:extLst>
          </p:nvPr>
        </p:nvGraphicFramePr>
        <p:xfrm>
          <a:off x="539552" y="332656"/>
          <a:ext cx="8064897" cy="4536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8299"/>
                <a:gridCol w="2688299"/>
                <a:gridCol w="2688299"/>
              </a:tblGrid>
              <a:tr h="55323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Infix expression 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Prefix expression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Postfix expression</a:t>
                      </a:r>
                      <a:endParaRPr lang="en-IN" sz="2400" dirty="0"/>
                    </a:p>
                  </a:txBody>
                  <a:tcPr/>
                </a:tc>
              </a:tr>
              <a:tr h="99581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X*Y</a:t>
                      </a:r>
                      <a:endParaRPr lang="en-IN" sz="2400" dirty="0" smtClean="0"/>
                    </a:p>
                    <a:p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*X Y 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X Y *</a:t>
                      </a:r>
                      <a:endParaRPr lang="en-IN" sz="2400" dirty="0"/>
                    </a:p>
                  </a:txBody>
                  <a:tcPr/>
                </a:tc>
              </a:tr>
              <a:tr h="995818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X*Y+Z</a:t>
                      </a:r>
                    </a:p>
                    <a:p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*XY +Z</a:t>
                      </a:r>
                    </a:p>
                    <a:p>
                      <a:r>
                        <a:rPr lang="en-US" sz="2400" dirty="0" smtClean="0"/>
                        <a:t>+* X Y Z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 Y * Z +</a:t>
                      </a:r>
                      <a:endParaRPr lang="en-IN" sz="2400" dirty="0"/>
                    </a:p>
                  </a:txBody>
                  <a:tcPr/>
                </a:tc>
              </a:tr>
              <a:tr h="995818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X/(Y+Z)</a:t>
                      </a:r>
                    </a:p>
                    <a:p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/  X + Y Z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XYZ + /</a:t>
                      </a:r>
                      <a:endParaRPr lang="en-IN" sz="2400" dirty="0"/>
                    </a:p>
                  </a:txBody>
                  <a:tcPr/>
                </a:tc>
              </a:tr>
              <a:tr h="995818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(X+Y) * (Z-W)</a:t>
                      </a:r>
                    </a:p>
                    <a:p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*+ X Y – Z W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 Y + Z W - *</a:t>
                      </a:r>
                      <a:endParaRPr lang="en-IN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93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6632"/>
            <a:ext cx="8352928" cy="633670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i="1" dirty="0"/>
              <a:t>stack </a:t>
            </a:r>
            <a:r>
              <a:rPr lang="en-US" sz="2400" b="1" i="1" dirty="0" smtClean="0"/>
              <a:t> or </a:t>
            </a:r>
            <a:r>
              <a:rPr lang="en-IN" sz="2400" b="1" dirty="0" smtClean="0"/>
              <a:t>Stack </a:t>
            </a:r>
            <a:r>
              <a:rPr lang="en-IN" sz="2400" b="1" dirty="0"/>
              <a:t>Abstract Data </a:t>
            </a:r>
            <a:r>
              <a:rPr lang="en-IN" sz="2400" b="1" dirty="0" smtClean="0"/>
              <a:t>Type</a:t>
            </a:r>
          </a:p>
          <a:p>
            <a:pPr marL="0" indent="0" algn="just">
              <a:buNone/>
            </a:pPr>
            <a:r>
              <a:rPr lang="en-US" sz="2400" dirty="0" smtClean="0"/>
              <a:t>A </a:t>
            </a:r>
            <a:r>
              <a:rPr lang="en-US" sz="2400" b="1" i="1" dirty="0"/>
              <a:t>stack </a:t>
            </a:r>
            <a:r>
              <a:rPr lang="en-US" sz="2400" dirty="0"/>
              <a:t>is a collection of objects that are inserted and removed according to </a:t>
            </a:r>
            <a:r>
              <a:rPr lang="en-US" sz="2400" dirty="0" smtClean="0"/>
              <a:t>the </a:t>
            </a:r>
            <a:r>
              <a:rPr lang="en-IN" sz="2400" b="1" i="1" dirty="0" smtClean="0"/>
              <a:t>last-in</a:t>
            </a:r>
            <a:r>
              <a:rPr lang="en-IN" sz="2400" b="1" i="1" dirty="0"/>
              <a:t>, first-out </a:t>
            </a:r>
            <a:r>
              <a:rPr lang="en-IN" sz="2400" dirty="0"/>
              <a:t>(</a:t>
            </a:r>
            <a:r>
              <a:rPr lang="en-IN" sz="2400" b="1" i="1" dirty="0"/>
              <a:t>LIFO</a:t>
            </a:r>
            <a:r>
              <a:rPr lang="en-IN" sz="2400" dirty="0"/>
              <a:t>) </a:t>
            </a:r>
            <a:r>
              <a:rPr lang="en-IN" sz="2400" dirty="0" smtClean="0"/>
              <a:t>principle.</a:t>
            </a:r>
          </a:p>
          <a:p>
            <a:pPr marL="0" indent="0" algn="just">
              <a:buNone/>
            </a:pPr>
            <a:r>
              <a:rPr lang="en-US" sz="2400" b="1" dirty="0" smtClean="0"/>
              <a:t>Two methods or operations</a:t>
            </a:r>
            <a:endParaRPr lang="en-IN" sz="2400" b="1" dirty="0" smtClean="0"/>
          </a:p>
          <a:p>
            <a:pPr algn="just"/>
            <a:r>
              <a:rPr lang="en-US" sz="2400" dirty="0" err="1"/>
              <a:t>S.push</a:t>
            </a:r>
            <a:r>
              <a:rPr lang="en-US" sz="2400" dirty="0"/>
              <a:t>(e)</a:t>
            </a:r>
            <a:r>
              <a:rPr lang="en-US" sz="2400" b="1" dirty="0"/>
              <a:t>: </a:t>
            </a:r>
            <a:r>
              <a:rPr lang="en-US" sz="2400" dirty="0"/>
              <a:t>Add element e to the top of stack S.</a:t>
            </a:r>
          </a:p>
          <a:p>
            <a:pPr algn="just"/>
            <a:r>
              <a:rPr lang="en-US" sz="2400" dirty="0" err="1"/>
              <a:t>S.pop</a:t>
            </a:r>
            <a:r>
              <a:rPr lang="en-US" sz="2400" dirty="0"/>
              <a:t>()</a:t>
            </a:r>
            <a:r>
              <a:rPr lang="en-US" sz="2400" b="1" dirty="0"/>
              <a:t>: </a:t>
            </a:r>
            <a:r>
              <a:rPr lang="en-US" sz="2400" dirty="0"/>
              <a:t>Remove and return the top element from the stack </a:t>
            </a:r>
            <a:r>
              <a:rPr lang="en-US" sz="2400" dirty="0" smtClean="0"/>
              <a:t>.</a:t>
            </a:r>
            <a:endParaRPr lang="en-US" sz="2400" dirty="0"/>
          </a:p>
          <a:p>
            <a:pPr marL="0" indent="0" algn="just">
              <a:buNone/>
            </a:pPr>
            <a:r>
              <a:rPr lang="en-US" sz="2400" b="1" dirty="0" err="1" smtClean="0"/>
              <a:t>accessor</a:t>
            </a:r>
            <a:r>
              <a:rPr lang="en-US" sz="2400" b="1" dirty="0" smtClean="0"/>
              <a:t> methods:</a:t>
            </a:r>
            <a:endParaRPr lang="en-US" sz="2400" b="1" dirty="0"/>
          </a:p>
          <a:p>
            <a:pPr algn="just"/>
            <a:r>
              <a:rPr lang="en-US" sz="2400" b="1" dirty="0" err="1"/>
              <a:t>S.top</a:t>
            </a:r>
            <a:r>
              <a:rPr lang="en-US" sz="2400" b="1" dirty="0"/>
              <a:t>(): </a:t>
            </a:r>
            <a:r>
              <a:rPr lang="en-US" sz="2400" dirty="0"/>
              <a:t>Return a reference to the top element of stack S</a:t>
            </a:r>
            <a:r>
              <a:rPr lang="en-US" sz="2400" dirty="0" smtClean="0"/>
              <a:t>,</a:t>
            </a:r>
            <a:endParaRPr lang="en-US" sz="2400" dirty="0"/>
          </a:p>
          <a:p>
            <a:pPr algn="just"/>
            <a:r>
              <a:rPr lang="en-US" sz="2400" b="1" dirty="0" err="1" smtClean="0"/>
              <a:t>S.is_empty</a:t>
            </a:r>
            <a:r>
              <a:rPr lang="en-US" sz="2400" b="1" dirty="0"/>
              <a:t>( ): </a:t>
            </a:r>
            <a:r>
              <a:rPr lang="en-US" sz="2400" dirty="0"/>
              <a:t>Return True if stack S does not contain any elements.</a:t>
            </a:r>
          </a:p>
          <a:p>
            <a:pPr algn="just"/>
            <a:r>
              <a:rPr lang="en-US" sz="2400" b="1" dirty="0" err="1"/>
              <a:t>len</a:t>
            </a:r>
            <a:r>
              <a:rPr lang="en-US" sz="2400" b="1" dirty="0"/>
              <a:t>(S): </a:t>
            </a:r>
            <a:r>
              <a:rPr lang="en-US" sz="2400" dirty="0"/>
              <a:t>Return the number of elements in stack </a:t>
            </a:r>
            <a:r>
              <a:rPr lang="en-US" sz="2400" dirty="0" smtClean="0"/>
              <a:t>S</a:t>
            </a:r>
            <a:endParaRPr lang="en-IN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D231-1CB8-423C-A21B-AC5148F835D3}" type="datetime1">
              <a:rPr lang="en-IN" smtClean="0"/>
              <a:t>09-05-2022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2</a:t>
            </a:fld>
            <a:endParaRPr lang="en-IN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543" y="4752528"/>
            <a:ext cx="6505948" cy="2132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263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assignment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Convert the following </a:t>
            </a:r>
            <a:r>
              <a:rPr lang="en-US" dirty="0" smtClean="0">
                <a:solidFill>
                  <a:srgbClr val="FF0000"/>
                </a:solidFill>
              </a:rPr>
              <a:t>infix expression to postfix expression and prefix expression</a:t>
            </a:r>
          </a:p>
          <a:p>
            <a:pPr lvl="1"/>
            <a:r>
              <a:rPr lang="en-US" dirty="0" smtClean="0"/>
              <a:t>(A*B)-C</a:t>
            </a:r>
          </a:p>
          <a:p>
            <a:pPr lvl="1"/>
            <a:r>
              <a:rPr lang="en-US" dirty="0" smtClean="0"/>
              <a:t>A+(B/C)-</a:t>
            </a:r>
            <a:r>
              <a:rPr lang="en-US" dirty="0" smtClean="0"/>
              <a:t>D%E - </a:t>
            </a:r>
            <a:r>
              <a:rPr lang="en-IN" dirty="0">
                <a:solidFill>
                  <a:srgbClr val="00B050"/>
                </a:solidFill>
              </a:rPr>
              <a:t>ABC/+DE</a:t>
            </a:r>
            <a:r>
              <a:rPr lang="en-IN" dirty="0" smtClean="0">
                <a:solidFill>
                  <a:srgbClr val="00B050"/>
                </a:solidFill>
              </a:rPr>
              <a:t>%-</a:t>
            </a:r>
            <a:endParaRPr lang="en-US" dirty="0" smtClean="0">
              <a:solidFill>
                <a:srgbClr val="00B050"/>
              </a:solidFill>
            </a:endParaRPr>
          </a:p>
          <a:p>
            <a:pPr lvl="1"/>
            <a:r>
              <a:rPr lang="en-US" dirty="0" smtClean="0"/>
              <a:t>(X*Y)- (W%Z)+</a:t>
            </a:r>
            <a:r>
              <a:rPr lang="en-US" dirty="0" smtClean="0"/>
              <a:t>V  - </a:t>
            </a:r>
            <a:r>
              <a:rPr lang="en-IN" dirty="0">
                <a:solidFill>
                  <a:srgbClr val="00B050"/>
                </a:solidFill>
              </a:rPr>
              <a:t>XY*WZ%V+ -</a:t>
            </a:r>
            <a:endParaRPr lang="en-US" dirty="0" smtClean="0">
              <a:solidFill>
                <a:srgbClr val="00B050"/>
              </a:solidFill>
            </a:endParaRPr>
          </a:p>
          <a:p>
            <a:pPr lvl="1"/>
            <a:r>
              <a:rPr lang="en-US" dirty="0" smtClean="0"/>
              <a:t>(A-B)*(C+(D/E)*F)*</a:t>
            </a:r>
            <a:r>
              <a:rPr lang="en-US" dirty="0" smtClean="0"/>
              <a:t>G - </a:t>
            </a:r>
            <a:r>
              <a:rPr lang="en-IN" dirty="0">
                <a:solidFill>
                  <a:srgbClr val="00B050"/>
                </a:solidFill>
              </a:rPr>
              <a:t>AB-CDE/F*+*G*</a:t>
            </a:r>
            <a:endParaRPr lang="en-US" dirty="0" smtClean="0">
              <a:solidFill>
                <a:srgbClr val="00B050"/>
              </a:solidFill>
            </a:endParaRPr>
          </a:p>
          <a:p>
            <a:pPr lvl="1"/>
            <a:r>
              <a:rPr lang="en-US" dirty="0" smtClean="0"/>
              <a:t>A+(((B*C)/(D+E)*F)/G)%(H^J</a:t>
            </a:r>
            <a:r>
              <a:rPr lang="en-US" dirty="0" smtClean="0"/>
              <a:t>) - </a:t>
            </a:r>
            <a:r>
              <a:rPr lang="en-IN" dirty="0">
                <a:solidFill>
                  <a:srgbClr val="00B050"/>
                </a:solidFill>
              </a:rPr>
              <a:t>ABC*DE+/F*G/HJ^%+</a:t>
            </a:r>
            <a:endParaRPr lang="en-IN" dirty="0">
              <a:solidFill>
                <a:srgbClr val="00B050"/>
              </a:solidFill>
            </a:endParaRPr>
          </a:p>
          <a:p>
            <a:pPr lvl="1"/>
            <a:r>
              <a:rPr lang="en-IN" dirty="0" err="1"/>
              <a:t>a+b</a:t>
            </a:r>
            <a:r>
              <a:rPr lang="en-IN" dirty="0"/>
              <a:t>*(</a:t>
            </a:r>
            <a:r>
              <a:rPr lang="en-IN" dirty="0" err="1"/>
              <a:t>c^d-e</a:t>
            </a:r>
            <a:r>
              <a:rPr lang="en-IN" dirty="0"/>
              <a:t>)^(</a:t>
            </a:r>
            <a:r>
              <a:rPr lang="en-IN" dirty="0" err="1"/>
              <a:t>f+g</a:t>
            </a:r>
            <a:r>
              <a:rPr lang="en-IN" dirty="0"/>
              <a:t>*h</a:t>
            </a:r>
            <a:r>
              <a:rPr lang="en-IN" dirty="0" smtClean="0"/>
              <a:t>)-I   - </a:t>
            </a:r>
            <a:r>
              <a:rPr lang="en-IN" dirty="0" err="1">
                <a:solidFill>
                  <a:srgbClr val="00B050"/>
                </a:solidFill>
              </a:rPr>
              <a:t>abcd^e-fgh</a:t>
            </a:r>
            <a:r>
              <a:rPr lang="en-IN" dirty="0">
                <a:solidFill>
                  <a:srgbClr val="00B050"/>
                </a:solidFill>
              </a:rPr>
              <a:t>*+^*+i-</a:t>
            </a:r>
          </a:p>
          <a:p>
            <a:pPr lvl="1"/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1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assignment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the following </a:t>
            </a:r>
            <a:r>
              <a:rPr lang="en-US" dirty="0">
                <a:solidFill>
                  <a:srgbClr val="FF0000"/>
                </a:solidFill>
              </a:rPr>
              <a:t>postfix </a:t>
            </a:r>
            <a:r>
              <a:rPr lang="en-US" dirty="0" smtClean="0">
                <a:solidFill>
                  <a:srgbClr val="FF0000"/>
                </a:solidFill>
              </a:rPr>
              <a:t>expression to infix expression</a:t>
            </a:r>
          </a:p>
          <a:p>
            <a:pPr lvl="1"/>
            <a:r>
              <a:rPr lang="en-US" dirty="0" smtClean="0"/>
              <a:t>AB-C*</a:t>
            </a:r>
          </a:p>
          <a:p>
            <a:pPr lvl="1"/>
            <a:r>
              <a:rPr lang="en-US" dirty="0" smtClean="0"/>
              <a:t>A B * C+</a:t>
            </a:r>
          </a:p>
          <a:p>
            <a:pPr lvl="1"/>
            <a:r>
              <a:rPr lang="en-US" dirty="0"/>
              <a:t>A </a:t>
            </a:r>
            <a:r>
              <a:rPr lang="en-US" dirty="0" smtClean="0"/>
              <a:t>B + CD - EF - * ^</a:t>
            </a:r>
          </a:p>
          <a:p>
            <a:pPr lvl="1"/>
            <a:r>
              <a:rPr lang="en-US" dirty="0" smtClean="0"/>
              <a:t>A B C * D+ /</a:t>
            </a:r>
          </a:p>
          <a:p>
            <a:pPr lvl="1"/>
            <a:r>
              <a:rPr lang="en-US" dirty="0" smtClean="0"/>
              <a:t>X Y Z ^ A B + % *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2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assignment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the following </a:t>
            </a:r>
            <a:r>
              <a:rPr lang="en-US" dirty="0" smtClean="0">
                <a:solidFill>
                  <a:srgbClr val="FF0000"/>
                </a:solidFill>
              </a:rPr>
              <a:t>prefix expression to infix </a:t>
            </a:r>
            <a:r>
              <a:rPr lang="en-US" dirty="0" smtClean="0"/>
              <a:t>expression</a:t>
            </a:r>
          </a:p>
          <a:p>
            <a:pPr marL="457200" lvl="1" indent="0">
              <a:buNone/>
            </a:pPr>
            <a:r>
              <a:rPr lang="en-US" dirty="0" smtClean="0"/>
              <a:t>+*ABC</a:t>
            </a:r>
          </a:p>
          <a:p>
            <a:pPr marL="457200" lvl="1" indent="0">
              <a:buNone/>
            </a:pPr>
            <a:r>
              <a:rPr lang="en-US" dirty="0" smtClean="0"/>
              <a:t>+ A ^ B C </a:t>
            </a:r>
          </a:p>
          <a:p>
            <a:pPr marL="457200" lvl="1" indent="0">
              <a:buNone/>
            </a:pPr>
            <a:r>
              <a:rPr lang="en-US" dirty="0" smtClean="0"/>
              <a:t>+ * A - * ^ B C D % + XY - EFG</a:t>
            </a:r>
          </a:p>
          <a:p>
            <a:pPr marL="457200" lvl="1" indent="0">
              <a:buNone/>
            </a:pPr>
            <a:r>
              <a:rPr lang="en-US" dirty="0" smtClean="0"/>
              <a:t>/+^XYZ*A%*BCD</a:t>
            </a:r>
          </a:p>
          <a:p>
            <a:pPr marL="457200" lvl="1" indent="0">
              <a:buNone/>
            </a:pPr>
            <a:r>
              <a:rPr lang="en-US" dirty="0" smtClean="0"/>
              <a:t>+*X Y +% WZV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43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785" y="116632"/>
            <a:ext cx="8229600" cy="676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Infix expression evaluation: Algorithm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23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380077" y="764704"/>
            <a:ext cx="828092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Get </a:t>
            </a:r>
            <a:r>
              <a:rPr lang="en-US" sz="2200" dirty="0"/>
              <a:t>the </a:t>
            </a:r>
            <a:r>
              <a:rPr lang="en-US" sz="2200" dirty="0" smtClean="0"/>
              <a:t>element.</a:t>
            </a:r>
          </a:p>
          <a:p>
            <a:endParaRPr lang="en-US" sz="2200" dirty="0"/>
          </a:p>
          <a:p>
            <a:r>
              <a:rPr lang="en-US" sz="2200" dirty="0"/>
              <a:t>  </a:t>
            </a:r>
            <a:r>
              <a:rPr lang="en-US" sz="2200" dirty="0" smtClean="0"/>
              <a:t> If </a:t>
            </a:r>
            <a:r>
              <a:rPr lang="en-US" sz="2200" dirty="0"/>
              <a:t>the </a:t>
            </a:r>
            <a:r>
              <a:rPr lang="en-US" sz="2200" dirty="0" smtClean="0"/>
              <a:t>element is</a:t>
            </a:r>
            <a:r>
              <a:rPr lang="en-US" sz="2200" dirty="0"/>
              <a:t>:</a:t>
            </a:r>
          </a:p>
          <a:p>
            <a:r>
              <a:rPr lang="en-US" sz="2200" dirty="0"/>
              <a:t>       </a:t>
            </a:r>
            <a:r>
              <a:rPr lang="en-US" sz="2200" dirty="0" smtClean="0"/>
              <a:t>A </a:t>
            </a:r>
            <a:r>
              <a:rPr lang="en-US" sz="2200" dirty="0"/>
              <a:t>number: push it onto the value stack.</a:t>
            </a:r>
          </a:p>
          <a:p>
            <a:r>
              <a:rPr lang="en-US" sz="2200" dirty="0"/>
              <a:t>       </a:t>
            </a:r>
            <a:r>
              <a:rPr lang="en-US" sz="2200" dirty="0" smtClean="0"/>
              <a:t>A </a:t>
            </a:r>
            <a:r>
              <a:rPr lang="en-US" sz="2200" dirty="0"/>
              <a:t>variable: get its value, and push onto the value stack.</a:t>
            </a:r>
          </a:p>
          <a:p>
            <a:r>
              <a:rPr lang="en-US" sz="2200" dirty="0"/>
              <a:t>       </a:t>
            </a:r>
            <a:r>
              <a:rPr lang="en-US" sz="2200" dirty="0" smtClean="0"/>
              <a:t>A </a:t>
            </a:r>
            <a:r>
              <a:rPr lang="en-US" sz="2200" dirty="0"/>
              <a:t>left parenthesis: push it onto the operator stack</a:t>
            </a:r>
            <a:r>
              <a:rPr lang="en-US" sz="2200" dirty="0" smtClean="0"/>
              <a:t>.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    </a:t>
            </a:r>
            <a:r>
              <a:rPr lang="en-US" sz="2200" dirty="0"/>
              <a:t>A right </a:t>
            </a:r>
            <a:r>
              <a:rPr lang="en-US" sz="2200" dirty="0" smtClean="0"/>
              <a:t>parenthesis do the following</a:t>
            </a:r>
            <a:endParaRPr lang="en-US" sz="2200" dirty="0"/>
          </a:p>
          <a:p>
            <a:r>
              <a:rPr lang="en-US" sz="2200" dirty="0"/>
              <a:t>         </a:t>
            </a: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FF0000"/>
                </a:solidFill>
              </a:rPr>
              <a:t>repeat until  left parenthesis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smtClean="0">
                <a:solidFill>
                  <a:srgbClr val="FF0000"/>
                </a:solidFill>
              </a:rPr>
              <a:t>is </a:t>
            </a:r>
            <a:r>
              <a:rPr lang="en-US" sz="2200" dirty="0">
                <a:solidFill>
                  <a:srgbClr val="FF0000"/>
                </a:solidFill>
              </a:rPr>
              <a:t>operator stack </a:t>
            </a:r>
            <a:endParaRPr lang="en-US" sz="2200" dirty="0" smtClean="0">
              <a:solidFill>
                <a:srgbClr val="FF0000"/>
              </a:solidFill>
            </a:endParaRPr>
          </a:p>
          <a:p>
            <a:r>
              <a:rPr lang="en-US" sz="2200" dirty="0" smtClean="0"/>
              <a:t>              </a:t>
            </a:r>
            <a:r>
              <a:rPr lang="en-US" sz="2200" dirty="0"/>
              <a:t>Pop the operator from the </a:t>
            </a:r>
            <a:r>
              <a:rPr lang="en-US" sz="2200" b="1" dirty="0"/>
              <a:t>operator stack</a:t>
            </a:r>
            <a:r>
              <a:rPr lang="en-US" sz="2200" dirty="0"/>
              <a:t>.</a:t>
            </a:r>
          </a:p>
          <a:p>
            <a:r>
              <a:rPr lang="en-US" sz="2200" dirty="0"/>
              <a:t>             </a:t>
            </a:r>
            <a:r>
              <a:rPr lang="en-US" sz="2200" dirty="0" smtClean="0"/>
              <a:t> </a:t>
            </a:r>
            <a:r>
              <a:rPr lang="en-US" sz="2200" dirty="0"/>
              <a:t>Pop the value stack </a:t>
            </a:r>
            <a:r>
              <a:rPr lang="en-US" sz="2200" dirty="0" smtClean="0"/>
              <a:t>,assign the element to operand2.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           Pop </a:t>
            </a:r>
            <a:r>
              <a:rPr lang="en-US" sz="2200" dirty="0"/>
              <a:t>the value stack ,assign the element to </a:t>
            </a:r>
            <a:r>
              <a:rPr lang="en-US" sz="2200" dirty="0" smtClean="0"/>
              <a:t>operand1</a:t>
            </a:r>
            <a:endParaRPr lang="en-US" sz="2200" dirty="0"/>
          </a:p>
          <a:p>
            <a:r>
              <a:rPr lang="en-US" sz="2200" dirty="0"/>
              <a:t>             </a:t>
            </a:r>
            <a:r>
              <a:rPr lang="en-US" sz="2200" dirty="0" smtClean="0"/>
              <a:t> perform the popped operator on operand1 and operand2.</a:t>
            </a:r>
            <a:endParaRPr lang="en-US" sz="2200" dirty="0"/>
          </a:p>
          <a:p>
            <a:r>
              <a:rPr lang="en-US" sz="2200" dirty="0"/>
              <a:t>             </a:t>
            </a:r>
            <a:r>
              <a:rPr lang="en-US" sz="2200" dirty="0" smtClean="0"/>
              <a:t> </a:t>
            </a:r>
            <a:r>
              <a:rPr lang="en-US" sz="2200" dirty="0"/>
              <a:t>Push the result onto the value stack</a:t>
            </a:r>
            <a:r>
              <a:rPr lang="en-US" sz="2200" dirty="0" smtClean="0"/>
              <a:t>.</a:t>
            </a:r>
          </a:p>
          <a:p>
            <a:endParaRPr lang="en-US" sz="2200" dirty="0"/>
          </a:p>
          <a:p>
            <a:r>
              <a:rPr lang="en-US" sz="2200" dirty="0"/>
              <a:t>         </a:t>
            </a:r>
            <a:r>
              <a:rPr lang="en-US" sz="2200" dirty="0" smtClean="0"/>
              <a:t>pop </a:t>
            </a:r>
            <a:r>
              <a:rPr lang="en-US" sz="2200" dirty="0"/>
              <a:t>the left parenthesis from the operator stack, </a:t>
            </a:r>
            <a:r>
              <a:rPr lang="en-US" sz="2200" dirty="0">
                <a:solidFill>
                  <a:srgbClr val="FF0000"/>
                </a:solidFill>
              </a:rPr>
              <a:t>and discard it</a:t>
            </a:r>
            <a:r>
              <a:rPr lang="en-US" sz="2200" dirty="0"/>
              <a:t>.</a:t>
            </a:r>
          </a:p>
          <a:p>
            <a:r>
              <a:rPr lang="en-US" sz="2200" dirty="0"/>
              <a:t>       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42640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24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23528" y="116632"/>
            <a:ext cx="864096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operator (op):</a:t>
            </a:r>
            <a:endParaRPr lang="en-US" sz="2000" dirty="0"/>
          </a:p>
          <a:p>
            <a:r>
              <a:rPr lang="en-US" sz="2000" dirty="0" smtClean="0">
                <a:solidFill>
                  <a:srgbClr val="FF0000"/>
                </a:solidFill>
              </a:rPr>
              <a:t>    1. if </a:t>
            </a:r>
            <a:r>
              <a:rPr lang="en-US" sz="2000" dirty="0">
                <a:solidFill>
                  <a:srgbClr val="FF0000"/>
                </a:solidFill>
              </a:rPr>
              <a:t>the operator stack is not empty, and the top on the operator stack has the </a:t>
            </a:r>
            <a:r>
              <a:rPr lang="en-US" sz="2000" dirty="0" smtClean="0">
                <a:solidFill>
                  <a:srgbClr val="FF0000"/>
                </a:solidFill>
              </a:rPr>
              <a:t>precedence less than  Op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US" sz="2000" dirty="0"/>
              <a:t> Push Op onto the operator stack </a:t>
            </a:r>
            <a:r>
              <a:rPr lang="en-US" sz="2000" dirty="0">
                <a:solidFill>
                  <a:srgbClr val="FF0000"/>
                </a:solidFill>
              </a:rPr>
              <a:t>	</a:t>
            </a:r>
            <a:endParaRPr lang="en-US" sz="2000" dirty="0" smtClean="0"/>
          </a:p>
          <a:p>
            <a:r>
              <a:rPr lang="en-US" sz="2000" dirty="0" smtClean="0">
                <a:solidFill>
                  <a:srgbClr val="FF0000"/>
                </a:solidFill>
              </a:rPr>
              <a:t>  2. else if </a:t>
            </a:r>
            <a:r>
              <a:rPr lang="en-US" sz="2000" dirty="0">
                <a:solidFill>
                  <a:srgbClr val="FF0000"/>
                </a:solidFill>
              </a:rPr>
              <a:t>the operator stack is not empty, and the top </a:t>
            </a:r>
            <a:r>
              <a:rPr lang="en-US" sz="2000" dirty="0" smtClean="0">
                <a:solidFill>
                  <a:srgbClr val="FF0000"/>
                </a:solidFill>
              </a:rPr>
              <a:t>on the operator </a:t>
            </a:r>
            <a:r>
              <a:rPr lang="en-US" sz="2000" dirty="0">
                <a:solidFill>
                  <a:srgbClr val="FF0000"/>
                </a:solidFill>
              </a:rPr>
              <a:t>stack has the same or greater precedence as </a:t>
            </a:r>
            <a:r>
              <a:rPr lang="en-US" sz="2000" dirty="0" smtClean="0">
                <a:solidFill>
                  <a:srgbClr val="FF0000"/>
                </a:solidFill>
              </a:rPr>
              <a:t>Op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/>
              <a:t>  </a:t>
            </a:r>
            <a:r>
              <a:rPr lang="en-US" sz="2000" dirty="0" smtClean="0"/>
              <a:t>            Pop </a:t>
            </a:r>
            <a:r>
              <a:rPr lang="en-US" sz="2000" dirty="0"/>
              <a:t>the operator from the </a:t>
            </a:r>
            <a:r>
              <a:rPr lang="en-US" sz="2000" b="1" dirty="0"/>
              <a:t>operator stack</a:t>
            </a:r>
            <a:r>
              <a:rPr lang="en-US" sz="2000" dirty="0"/>
              <a:t>.</a:t>
            </a:r>
          </a:p>
          <a:p>
            <a:r>
              <a:rPr lang="en-US" sz="2000" dirty="0"/>
              <a:t>              Pop the value stack ,assign the element to operand2.</a:t>
            </a:r>
          </a:p>
          <a:p>
            <a:r>
              <a:rPr lang="en-US" sz="2000" dirty="0"/>
              <a:t>              Pop the value stack ,assign the element to operand1</a:t>
            </a:r>
          </a:p>
          <a:p>
            <a:r>
              <a:rPr lang="en-US" sz="2000" dirty="0"/>
              <a:t>              perform the popped operator on operand1 and operand2.</a:t>
            </a:r>
          </a:p>
          <a:p>
            <a:r>
              <a:rPr lang="en-US" sz="2000" dirty="0"/>
              <a:t>              Push the result onto the value stack.                </a:t>
            </a: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            Push Op </a:t>
            </a:r>
            <a:r>
              <a:rPr lang="en-US" sz="2000" dirty="0"/>
              <a:t>onto the operator stack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 smtClean="0"/>
              <a:t>3. </a:t>
            </a:r>
            <a:r>
              <a:rPr lang="en-US" sz="2000" dirty="0"/>
              <a:t>While the operator stack is not empty,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Pop </a:t>
            </a:r>
            <a:r>
              <a:rPr lang="en-US" sz="2000" dirty="0"/>
              <a:t>the operator from the </a:t>
            </a:r>
            <a:r>
              <a:rPr lang="en-US" sz="2000" b="1" dirty="0"/>
              <a:t>operator stack</a:t>
            </a:r>
            <a:r>
              <a:rPr lang="en-US" sz="2000" dirty="0"/>
              <a:t>.</a:t>
            </a:r>
          </a:p>
          <a:p>
            <a:r>
              <a:rPr lang="en-US" sz="2000" dirty="0"/>
              <a:t>              Pop the value stack ,assign the element to operand2.</a:t>
            </a:r>
          </a:p>
          <a:p>
            <a:r>
              <a:rPr lang="en-US" sz="2000" dirty="0"/>
              <a:t>              Pop the value stack ,assign the element to operand1</a:t>
            </a:r>
          </a:p>
          <a:p>
            <a:r>
              <a:rPr lang="en-US" sz="2000" dirty="0"/>
              <a:t>              perform the popped operator on operand1 and operand2.</a:t>
            </a:r>
          </a:p>
          <a:p>
            <a:r>
              <a:rPr lang="en-US" sz="2000" dirty="0"/>
              <a:t>              Push the result onto the value stack.</a:t>
            </a:r>
          </a:p>
          <a:p>
            <a:endParaRPr lang="en-US" sz="2000" dirty="0"/>
          </a:p>
          <a:p>
            <a:r>
              <a:rPr lang="en-US" sz="2000" dirty="0"/>
              <a:t>3. At this point the operator stack should be empty, and the value</a:t>
            </a:r>
          </a:p>
          <a:p>
            <a:r>
              <a:rPr lang="en-US" sz="2000" dirty="0"/>
              <a:t>   stack should have only one value in it, which is the final result.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2316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25</a:t>
            </a:fld>
            <a:endParaRPr lang="en-IN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95536" y="743942"/>
            <a:ext cx="8460432" cy="49244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Times New Roman" pitchFamily="18" charset="0"/>
                <a:cs typeface="Times New Roman" pitchFamily="18" charset="0"/>
              </a:rPr>
              <a:t># Function to find precedence # of operators.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itchFamily="18" charset="0"/>
                <a:cs typeface="Times New Roman" pitchFamily="18" charset="0"/>
              </a:rPr>
              <a:t>def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precedence(op):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     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itchFamily="18" charset="0"/>
                <a:cs typeface="Times New Roman" pitchFamily="18" charset="0"/>
              </a:rPr>
              <a:t>if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op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itchFamily="18" charset="0"/>
                <a:cs typeface="Times New Roman" pitchFamily="18" charset="0"/>
              </a:rPr>
              <a:t>==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'+'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itchFamily="18" charset="0"/>
                <a:cs typeface="Times New Roman" pitchFamily="18" charset="0"/>
              </a:rPr>
              <a:t>or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op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itchFamily="18" charset="0"/>
                <a:cs typeface="Times New Roman" pitchFamily="18" charset="0"/>
              </a:rPr>
              <a:t>==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'-'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itchFamily="18" charset="0"/>
                <a:cs typeface="Times New Roman" pitchFamily="18" charset="0"/>
              </a:rPr>
              <a:t>return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itchFamily="18" charset="0"/>
                <a:cs typeface="Times New Roman" pitchFamily="18" charset="0"/>
              </a:rPr>
              <a:t>if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op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itchFamily="18" charset="0"/>
                <a:cs typeface="Times New Roman" pitchFamily="18" charset="0"/>
              </a:rPr>
              <a:t>==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'*'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itchFamily="18" charset="0"/>
                <a:cs typeface="Times New Roman" pitchFamily="18" charset="0"/>
              </a:rPr>
              <a:t>or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op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itchFamily="18" charset="0"/>
                <a:cs typeface="Times New Roman" pitchFamily="18" charset="0"/>
              </a:rPr>
              <a:t>==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'/'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itchFamily="18" charset="0"/>
                <a:cs typeface="Times New Roman" pitchFamily="18" charset="0"/>
              </a:rPr>
              <a:t>return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Times New Roman" pitchFamily="18" charset="0"/>
                <a:cs typeface="Times New Roman" pitchFamily="18" charset="0"/>
              </a:rPr>
              <a:t>2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itchFamily="18" charset="0"/>
                <a:cs typeface="Times New Roman" pitchFamily="18" charset="0"/>
              </a:rPr>
              <a:t>return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Times New Roman" pitchFamily="18" charset="0"/>
                <a:cs typeface="Times New Roman" pitchFamily="18" charset="0"/>
              </a:rPr>
              <a:t>0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 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Times New Roman" pitchFamily="18" charset="0"/>
                <a:cs typeface="Times New Roman" pitchFamily="18" charset="0"/>
              </a:rPr>
              <a:t># Function to perform arithmetic # operations.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itchFamily="18" charset="0"/>
                <a:cs typeface="Times New Roman" pitchFamily="18" charset="0"/>
              </a:rPr>
              <a:t>def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applyOp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(a, b, op):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     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itchFamily="18" charset="0"/>
                <a:cs typeface="Times New Roman" pitchFamily="18" charset="0"/>
              </a:rPr>
              <a:t>if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op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itchFamily="18" charset="0"/>
                <a:cs typeface="Times New Roman" pitchFamily="18" charset="0"/>
              </a:rPr>
              <a:t>==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'+'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: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itchFamily="18" charset="0"/>
                <a:cs typeface="Times New Roman" pitchFamily="18" charset="0"/>
              </a:rPr>
              <a:t>return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a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itchFamily="18" charset="0"/>
                <a:cs typeface="Times New Roman" pitchFamily="18" charset="0"/>
              </a:rPr>
              <a:t>+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b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itchFamily="18" charset="0"/>
                <a:cs typeface="Times New Roman" pitchFamily="18" charset="0"/>
              </a:rPr>
              <a:t>if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op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itchFamily="18" charset="0"/>
                <a:cs typeface="Times New Roman" pitchFamily="18" charset="0"/>
              </a:rPr>
              <a:t>==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'-'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: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itchFamily="18" charset="0"/>
                <a:cs typeface="Times New Roman" pitchFamily="18" charset="0"/>
              </a:rPr>
              <a:t>return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a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itchFamily="18" charset="0"/>
                <a:cs typeface="Times New Roman" pitchFamily="18" charset="0"/>
              </a:rPr>
              <a:t>-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b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itchFamily="18" charset="0"/>
                <a:cs typeface="Times New Roman" pitchFamily="18" charset="0"/>
              </a:rPr>
              <a:t>if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op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itchFamily="18" charset="0"/>
                <a:cs typeface="Times New Roman" pitchFamily="18" charset="0"/>
              </a:rPr>
              <a:t>==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'*'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: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itchFamily="18" charset="0"/>
                <a:cs typeface="Times New Roman" pitchFamily="18" charset="0"/>
              </a:rPr>
              <a:t>return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a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itchFamily="18" charset="0"/>
                <a:cs typeface="Times New Roman" pitchFamily="18" charset="0"/>
              </a:rPr>
              <a:t>*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b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itchFamily="18" charset="0"/>
                <a:cs typeface="Times New Roman" pitchFamily="18" charset="0"/>
              </a:rPr>
              <a:t>if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op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itchFamily="18" charset="0"/>
                <a:cs typeface="Times New Roman" pitchFamily="18" charset="0"/>
              </a:rPr>
              <a:t>==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'/'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: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itchFamily="18" charset="0"/>
                <a:cs typeface="Times New Roman" pitchFamily="18" charset="0"/>
              </a:rPr>
              <a:t>return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a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itchFamily="18" charset="0"/>
                <a:cs typeface="Times New Roman" pitchFamily="18" charset="0"/>
              </a:rPr>
              <a:t>//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b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11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26</a:t>
            </a:fld>
            <a:endParaRPr lang="en-IN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79512" y="304054"/>
            <a:ext cx="8856984" cy="63709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cs typeface="Arial" pitchFamily="34" charset="0"/>
              </a:rPr>
              <a:t># Function that returns value of # expression after evaluation.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def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evaluate(tokens):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values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[] </a:t>
            </a:r>
            <a:r>
              <a:rPr lang="en-US" dirty="0">
                <a:solidFill>
                  <a:srgbClr val="008200"/>
                </a:solidFill>
                <a:latin typeface="Consolas" pitchFamily="49" charset="0"/>
                <a:cs typeface="Arial" pitchFamily="34" charset="0"/>
              </a:rPr>
              <a:t># stack to store integer values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ops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[] </a:t>
            </a:r>
            <a:r>
              <a:rPr lang="en-US" dirty="0">
                <a:solidFill>
                  <a:srgbClr val="008200"/>
                </a:solidFill>
                <a:latin typeface="Consolas" pitchFamily="49" charset="0"/>
                <a:cs typeface="Arial" pitchFamily="34" charset="0"/>
              </a:rPr>
              <a:t># stack to store operators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i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itchFamily="49" charset="0"/>
                <a:cs typeface="Arial" pitchFamily="34" charset="0"/>
              </a:rPr>
              <a:t>0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while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i &lt;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FF1493"/>
                </a:solidFill>
                <a:effectLst/>
                <a:latin typeface="Consolas" pitchFamily="49" charset="0"/>
                <a:cs typeface="Arial" pitchFamily="34" charset="0"/>
              </a:rPr>
              <a:t>len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(tokens):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    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  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if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tokens[i]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==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' '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: </a:t>
            </a:r>
            <a:r>
              <a:rPr lang="en-US" dirty="0">
                <a:solidFill>
                  <a:srgbClr val="008200"/>
                </a:solidFill>
                <a:latin typeface="Consolas" pitchFamily="49" charset="0"/>
                <a:cs typeface="Arial" pitchFamily="34" charset="0"/>
              </a:rPr>
              <a:t># Current token is a </a:t>
            </a:r>
            <a:r>
              <a:rPr lang="en-US" dirty="0" smtClean="0">
                <a:solidFill>
                  <a:srgbClr val="008200"/>
                </a:solidFill>
                <a:latin typeface="Consolas" pitchFamily="49" charset="0"/>
                <a:cs typeface="Arial" pitchFamily="34" charset="0"/>
              </a:rPr>
              <a:t>whitespace, skip </a:t>
            </a:r>
            <a:r>
              <a:rPr lang="en-US" dirty="0">
                <a:solidFill>
                  <a:srgbClr val="008200"/>
                </a:solidFill>
                <a:latin typeface="Consolas" pitchFamily="49" charset="0"/>
                <a:cs typeface="Arial" pitchFamily="34" charset="0"/>
              </a:rPr>
              <a:t>it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      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i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+=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itchFamily="49" charset="0"/>
                <a:cs typeface="Arial" pitchFamily="34" charset="0"/>
              </a:rPr>
              <a:t>1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      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continue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    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  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cs typeface="Arial" pitchFamily="34" charset="0"/>
              </a:rPr>
              <a:t># Current token is an opening brace, push it to 'ops'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   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elif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tokens[i]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==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'('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: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      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ops.append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(tokens[i])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    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  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cs typeface="Arial" pitchFamily="34" charset="0"/>
              </a:rPr>
              <a:t># Current token is a number, push it to stack for numbers.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   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elif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tokens[i].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isdigit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():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      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val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itchFamily="49" charset="0"/>
                <a:cs typeface="Arial" pitchFamily="34" charset="0"/>
              </a:rPr>
              <a:t>0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        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      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cs typeface="Arial" pitchFamily="34" charset="0"/>
              </a:rPr>
              <a:t># There may be more than one  digits in the number.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      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while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(i &lt;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FF1493"/>
                </a:solidFill>
                <a:effectLst/>
                <a:latin typeface="Consolas" pitchFamily="49" charset="0"/>
                <a:cs typeface="Arial" pitchFamily="34" charset="0"/>
              </a:rPr>
              <a:t>len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(tokens)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and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tokens[i].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isdigit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())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: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        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val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val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*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itchFamily="49" charset="0"/>
                <a:cs typeface="Arial" pitchFamily="34" charset="0"/>
              </a:rPr>
              <a:t>10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+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FF1493"/>
                </a:solidFill>
                <a:effectLst/>
                <a:latin typeface="Consolas" pitchFamily="49" charset="0"/>
                <a:cs typeface="Arial" pitchFamily="34" charset="0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(tokens[i])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          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i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+=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itchFamily="49" charset="0"/>
                <a:cs typeface="Arial" pitchFamily="34" charset="0"/>
              </a:rPr>
              <a:t>1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        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      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values.append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val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          i-</a:t>
            </a:r>
            <a:r>
              <a:rPr lang="en-US" dirty="0">
                <a:latin typeface="Arial" pitchFamily="34" charset="0"/>
                <a:cs typeface="Arial" pitchFamily="34" charset="0"/>
              </a:rPr>
              <a:t>=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1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        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79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27</a:t>
            </a:fld>
            <a:endParaRPr lang="en-IN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79512" y="650884"/>
            <a:ext cx="8892480" cy="56630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cs typeface="Arial" pitchFamily="34" charset="0"/>
              </a:rPr>
              <a:t># Closing brace encountered, solve entire brace.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   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elif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tokens[i]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==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')'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: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    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       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while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FF1493"/>
                </a:solidFill>
                <a:effectLst/>
                <a:latin typeface="Consolas" pitchFamily="49" charset="0"/>
                <a:cs typeface="Arial" pitchFamily="34" charset="0"/>
              </a:rPr>
              <a:t>len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(ops) !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itchFamily="49" charset="0"/>
                <a:cs typeface="Arial" pitchFamily="34" charset="0"/>
              </a:rPr>
              <a:t>0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and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ops[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-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itchFamily="49" charset="0"/>
                <a:cs typeface="Arial" pitchFamily="34" charset="0"/>
              </a:rPr>
              <a:t>1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] !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'('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: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        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          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val2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values.pop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          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val1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values.pop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          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op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ops.pop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()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            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           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values.append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applyOp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(val1, val2, op))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        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      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cs typeface="Arial" pitchFamily="34" charset="0"/>
              </a:rPr>
              <a:t># pop opening brace.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       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ops.pop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()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    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  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cs typeface="Arial" pitchFamily="34" charset="0"/>
              </a:rPr>
              <a:t># Current token is an operator.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   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else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: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   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      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cs typeface="Arial" pitchFamily="34" charset="0"/>
              </a:rPr>
              <a:t># While top of 'ops' has same or greater precedence to current  token, which is an operator. Apply operator on top of 'ops‘  to top two elements in values stack.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  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while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FF1493"/>
                </a:solidFill>
                <a:effectLst/>
                <a:latin typeface="Consolas" pitchFamily="49" charset="0"/>
                <a:cs typeface="Arial" pitchFamily="34" charset="0"/>
              </a:rPr>
              <a:t>len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(ops) !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itchFamily="49" charset="0"/>
                <a:cs typeface="Arial" pitchFamily="34" charset="0"/>
              </a:rPr>
              <a:t>0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and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precedence(ops[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-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itchFamily="49" charset="0"/>
                <a:cs typeface="Arial" pitchFamily="34" charset="0"/>
              </a:rPr>
              <a:t>1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]) &gt;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=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precedence(tokens[i])) :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        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val2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values.pop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          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val1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values.pop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          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op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ops.pop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()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            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           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values.append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applyOp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(val1, val2, op))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        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      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cs typeface="Arial" pitchFamily="34" charset="0"/>
              </a:rPr>
              <a:t># Push current token to 'ops'.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       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ops.append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(tokens[i])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    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  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i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+=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itchFamily="49" charset="0"/>
                <a:cs typeface="Arial" pitchFamily="34" charset="0"/>
              </a:rPr>
              <a:t>1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13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28</a:t>
            </a:fld>
            <a:endParaRPr lang="en-IN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067" y="764704"/>
            <a:ext cx="8676456" cy="553997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cs typeface="Arial" pitchFamily="34" charset="0"/>
              </a:rPr>
              <a:t># Entire expression has been parsed  at this point, apply remaining ops  to remaining values.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while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FF1493"/>
                </a:solidFill>
                <a:effectLst/>
                <a:latin typeface="Consolas" pitchFamily="49" charset="0"/>
                <a:cs typeface="Arial" pitchFamily="34" charset="0"/>
              </a:rPr>
              <a:t>len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(ops) !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itchFamily="49" charset="0"/>
                <a:cs typeface="Arial" pitchFamily="34" charset="0"/>
              </a:rPr>
              <a:t>0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: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    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  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val2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values.pop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  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val1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values.pop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  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op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ops.pop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            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  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values.append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applyOp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(val1, val2, op))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cs typeface="Arial" pitchFamily="34" charset="0"/>
              </a:rPr>
              <a:t># Top of 'values' contains result,  return it.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return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values[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-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itchFamily="49" charset="0"/>
                <a:cs typeface="Arial" pitchFamily="34" charset="0"/>
              </a:rPr>
              <a:t>1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]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cs typeface="Arial" pitchFamily="34" charset="0"/>
              </a:rPr>
              <a:t># Driver Code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if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__name__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==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"__main__"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: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itchFamily="49" charset="0"/>
                <a:cs typeface="Arial" pitchFamily="34" charset="0"/>
              </a:rPr>
              <a:t>print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(evaluate(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"10 + 2 * 6"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itchFamily="49" charset="0"/>
                <a:cs typeface="Arial" pitchFamily="34" charset="0"/>
              </a:rPr>
              <a:t>print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(evaluate(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"100 * 2 + 12"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itchFamily="49" charset="0"/>
                <a:cs typeface="Arial" pitchFamily="34" charset="0"/>
              </a:rPr>
              <a:t>print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(evaluate(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"100 * ( 2 + 12 )"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itchFamily="49" charset="0"/>
                <a:cs typeface="Arial" pitchFamily="34" charset="0"/>
              </a:rPr>
              <a:t>print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(evaluate(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"100 * ( 2 + 12 ) / 14"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88024" y="4725144"/>
            <a:ext cx="39494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Time Complexity:</a:t>
            </a:r>
            <a:r>
              <a:rPr lang="pt-BR" dirty="0"/>
              <a:t> O(n) </a:t>
            </a:r>
            <a:br>
              <a:rPr lang="pt-BR" dirty="0"/>
            </a:br>
            <a:r>
              <a:rPr lang="pt-BR" b="1" dirty="0"/>
              <a:t>Space Complexity:</a:t>
            </a:r>
            <a:r>
              <a:rPr lang="pt-BR" dirty="0"/>
              <a:t> O(n)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137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332656"/>
            <a:ext cx="8784976" cy="619268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Converting infix expression to postfix expression</a:t>
            </a:r>
          </a:p>
          <a:p>
            <a:pPr marL="457200" lvl="1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 For each element in infix</a:t>
            </a:r>
          </a:p>
          <a:p>
            <a:pPr marL="45720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If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element is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 ‘(‘,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push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it to the stack. 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If the element is operand</a:t>
            </a:r>
          </a:p>
          <a:p>
            <a:pPr marL="457200" lvl="1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push it to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postfix expression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If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element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‘)’,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repeat until  ‘(‘</a:t>
            </a:r>
          </a:p>
          <a:p>
            <a:pPr marL="45720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pop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operator from stack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push it to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postfix expression</a:t>
            </a:r>
          </a:p>
          <a:p>
            <a:pPr marL="457200" lvl="1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pop and discard left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parenthesis. 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element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operator</a:t>
            </a:r>
          </a:p>
          <a:p>
            <a:pPr marL="45720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if top stack element is left parenthesis</a:t>
            </a:r>
          </a:p>
          <a:p>
            <a:pPr marL="45720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push operator on to stack</a:t>
            </a:r>
          </a:p>
          <a:p>
            <a:pPr marL="45720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if top stack element is operator</a:t>
            </a:r>
          </a:p>
          <a:p>
            <a:pPr marL="45720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repeat if stack operator has high precedence than element</a:t>
            </a:r>
          </a:p>
          <a:p>
            <a:pPr marL="45720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       pop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stack operator and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push it to the postfix expression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                otherwise push the operator in to stack</a:t>
            </a:r>
          </a:p>
          <a:p>
            <a:pPr marL="45720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 once all the element in the infix expression are scanned</a:t>
            </a:r>
          </a:p>
          <a:p>
            <a:pPr marL="45720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Pop all the operators from the stack and push them to postfix expression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794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Applications of </a:t>
            </a:r>
            <a:r>
              <a:rPr lang="en-US" dirty="0" smtClean="0"/>
              <a:t>stack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338" y="1039998"/>
            <a:ext cx="8406134" cy="490928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Stacks can be used for expression evaluation</a:t>
            </a:r>
            <a:r>
              <a:rPr lang="en-US" dirty="0" smtClean="0"/>
              <a:t>.</a:t>
            </a:r>
          </a:p>
          <a:p>
            <a:pPr lvl="1"/>
            <a:r>
              <a:rPr lang="en-IN" b="1" dirty="0"/>
              <a:t>5 * ( 6 + 2 ) - 12 / 4</a:t>
            </a:r>
            <a:endParaRPr lang="en-US" dirty="0"/>
          </a:p>
          <a:p>
            <a:r>
              <a:rPr lang="en-US" dirty="0"/>
              <a:t>Stacks can be used to check parenthesis matching in an expression</a:t>
            </a:r>
            <a:r>
              <a:rPr lang="en-US" dirty="0" smtClean="0"/>
              <a:t>.</a:t>
            </a:r>
          </a:p>
          <a:p>
            <a:pPr lvl="1"/>
            <a:r>
              <a:rPr lang="en-US" b="1" dirty="0"/>
              <a:t>(a + b * [c + d )</a:t>
            </a:r>
            <a:r>
              <a:rPr lang="en-US" dirty="0"/>
              <a:t> is not a valid</a:t>
            </a:r>
          </a:p>
          <a:p>
            <a:r>
              <a:rPr lang="en-US" dirty="0"/>
              <a:t>Stacks can be used for Conversion from one form of expression to another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Infix to prefix</a:t>
            </a:r>
          </a:p>
          <a:p>
            <a:pPr lvl="1"/>
            <a:r>
              <a:rPr lang="en-US" dirty="0"/>
              <a:t>Infix to postfix</a:t>
            </a:r>
          </a:p>
          <a:p>
            <a:r>
              <a:rPr lang="en-US" dirty="0" smtClean="0"/>
              <a:t>Stacks </a:t>
            </a:r>
            <a:r>
              <a:rPr lang="en-US" dirty="0"/>
              <a:t>can be used for Memory Management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Release the memory after completing the operations</a:t>
            </a:r>
            <a:endParaRPr lang="en-US" dirty="0"/>
          </a:p>
          <a:p>
            <a:r>
              <a:rPr lang="en-US" dirty="0"/>
              <a:t>Stack data structures are used in backtracking </a:t>
            </a:r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N-Queen problems</a:t>
            </a:r>
            <a:endParaRPr lang="en-US" dirty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3</a:t>
            </a:fld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887" y="5416543"/>
            <a:ext cx="5800130" cy="142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306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435280" cy="5832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Evaluating postfix Expressions  10  5  + 20  10  -  *</a:t>
            </a:r>
          </a:p>
          <a:p>
            <a:pPr marL="0" indent="0">
              <a:buNone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each element in postfix expression</a:t>
            </a:r>
          </a:p>
          <a:p>
            <a:pPr marL="457200" lvl="1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if element is number</a:t>
            </a:r>
          </a:p>
          <a:p>
            <a:pPr marL="457200" lvl="1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push onto stack</a:t>
            </a:r>
          </a:p>
          <a:p>
            <a:pPr marL="457200" lvl="1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else if element is operator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	Pop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value stack ,assign the element to operand2.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Pop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value stack ,assign the element to operand1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perform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popped operator on operand1 and operand2.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Push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result onto the value stack 	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Final element in the stack is the computed result</a:t>
            </a:r>
          </a:p>
          <a:p>
            <a:pPr marL="457200" lvl="1" indent="0"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65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332656"/>
            <a:ext cx="8784976" cy="5688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Converting infix expression to prefix expression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 Reverse the infix string</a:t>
            </a:r>
          </a:p>
          <a:p>
            <a:pPr marL="457200" lvl="1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Convert all right parentheses to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parentheses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and vice versa while reversing   </a:t>
            </a:r>
          </a:p>
          <a:p>
            <a:pPr marL="457200" lvl="1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the infix expression </a:t>
            </a:r>
          </a:p>
          <a:p>
            <a:pPr marL="457200" lvl="1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Infix: (A+B)*(C-D)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Reverse – infix: (D-C)*(B+A)</a:t>
            </a:r>
          </a:p>
          <a:p>
            <a:pPr marL="457200" lvl="1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2. Find the postfix expression of the reversed infix expression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3. Reverse the postfix expression to get the prefix expression of the original </a:t>
            </a:r>
          </a:p>
          <a:p>
            <a:pPr marL="457200" lvl="1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infix expression</a:t>
            </a:r>
          </a:p>
          <a:p>
            <a:pPr marL="457200" lvl="1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</a:t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06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32</a:t>
            </a:fld>
            <a:endParaRPr lang="en-IN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435280" cy="58326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Evaluating prefix Expressions  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Prefix :  *  +  10  5  - 15  7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Postfix : 7  15  –  5  10  +  *</a:t>
            </a:r>
          </a:p>
          <a:p>
            <a:pPr marL="0" indent="0">
              <a:buNone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Reverse the prefix expression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each element in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Reverse the prefix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expression</a:t>
            </a:r>
          </a:p>
          <a:p>
            <a:pPr marL="457200" lvl="1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if element is number</a:t>
            </a:r>
          </a:p>
          <a:p>
            <a:pPr marL="457200" lvl="1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push onto stack</a:t>
            </a:r>
          </a:p>
          <a:p>
            <a:pPr marL="457200" lvl="1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else if element is operator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	Pop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value stack ,assign the element to operand2.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Pop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value stack ,assign the element to operand1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perform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popped operator on operand1 and operand2.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Push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result onto the value stack 	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Final element in the stack is the computed result</a:t>
            </a:r>
          </a:p>
          <a:p>
            <a:pPr marL="457200" lvl="1" indent="0"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68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>
                <a:hlinkClick r:id="rId2"/>
              </a:rPr>
              <a:t>https://www.geeksforgeeks.org/python-oops-concepts/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7116-44AE-4148-8218-89060DF1D232}" type="datetime1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89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4</a:t>
            </a:fld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88536"/>
            <a:ext cx="5675539" cy="6120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402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r>
              <a:rPr lang="en-IN" dirty="0"/>
              <a:t>Simple Array-Based Stack </a:t>
            </a:r>
            <a:r>
              <a:rPr lang="en-IN" dirty="0" smtClean="0"/>
              <a:t>Implementation</a:t>
            </a:r>
          </a:p>
          <a:p>
            <a:pPr lvl="1"/>
            <a:r>
              <a:rPr lang="en-US" dirty="0"/>
              <a:t>Implementing a stack with a Python list, storing the </a:t>
            </a:r>
            <a:r>
              <a:rPr lang="en-US" dirty="0">
                <a:solidFill>
                  <a:srgbClr val="FF0000"/>
                </a:solidFill>
              </a:rPr>
              <a:t>top element in </a:t>
            </a:r>
            <a:r>
              <a:rPr lang="en-US" dirty="0" smtClean="0">
                <a:solidFill>
                  <a:srgbClr val="FF0000"/>
                </a:solidFill>
              </a:rPr>
              <a:t>the rightmost </a:t>
            </a:r>
            <a:r>
              <a:rPr lang="en-US" dirty="0">
                <a:solidFill>
                  <a:srgbClr val="FF0000"/>
                </a:solidFill>
              </a:rPr>
              <a:t>cell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/>
              <a:t>Analyzing </a:t>
            </a:r>
            <a:r>
              <a:rPr lang="en-US" dirty="0" smtClean="0"/>
              <a:t>the </a:t>
            </a:r>
            <a:r>
              <a:rPr lang="en-US" dirty="0"/>
              <a:t>Array-Based Stack </a:t>
            </a:r>
            <a:r>
              <a:rPr lang="en-US" dirty="0" smtClean="0"/>
              <a:t>Implementation</a:t>
            </a:r>
          </a:p>
          <a:p>
            <a:pPr lvl="2"/>
            <a:r>
              <a:rPr lang="en-US" dirty="0"/>
              <a:t>The space usage for a 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/>
              <a:t> </a:t>
            </a:r>
            <a:r>
              <a:rPr lang="en-US" dirty="0" smtClean="0"/>
              <a:t>    stack </a:t>
            </a:r>
            <a:r>
              <a:rPr lang="en-US" dirty="0"/>
              <a:t>is </a:t>
            </a:r>
            <a:r>
              <a:rPr lang="en-US" i="1" dirty="0">
                <a:solidFill>
                  <a:srgbClr val="FF0000"/>
                </a:solidFill>
              </a:rPr>
              <a:t>O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i="1" dirty="0">
                <a:solidFill>
                  <a:srgbClr val="FF0000"/>
                </a:solidFill>
              </a:rPr>
              <a:t>n</a:t>
            </a:r>
            <a:r>
              <a:rPr lang="en-US" dirty="0">
                <a:solidFill>
                  <a:srgbClr val="FF0000"/>
                </a:solidFill>
              </a:rPr>
              <a:t>).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5</a:t>
            </a:fld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132856"/>
            <a:ext cx="6667792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005064"/>
            <a:ext cx="4086225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270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6632"/>
            <a:ext cx="8568952" cy="674136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LIFO Stack implementation using a Python list as underlying storage</a:t>
            </a:r>
            <a:r>
              <a:rPr lang="en-US" b="1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from exceptions import Empty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ArrayStack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00B050"/>
                </a:solidFill>
              </a:rPr>
              <a:t>"""LIFO Stack implementation using a Python list as </a:t>
            </a:r>
            <a:r>
              <a:rPr lang="en-US" dirty="0" smtClean="0">
                <a:solidFill>
                  <a:srgbClr val="00B050"/>
                </a:solidFill>
              </a:rPr>
              <a:t>underlying storage</a:t>
            </a:r>
            <a:r>
              <a:rPr lang="en-US" dirty="0">
                <a:solidFill>
                  <a:srgbClr val="00B050"/>
                </a:solidFill>
              </a:rPr>
              <a:t>."""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__(self):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 """Create an empty stack."""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self._data</a:t>
            </a:r>
            <a:r>
              <a:rPr lang="en-US" dirty="0"/>
              <a:t> = []                       </a:t>
            </a:r>
            <a:r>
              <a:rPr lang="en-US" dirty="0">
                <a:solidFill>
                  <a:srgbClr val="00B050"/>
                </a:solidFill>
              </a:rPr>
              <a:t># nonpublic list instance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len</a:t>
            </a:r>
            <a:r>
              <a:rPr lang="en-US" dirty="0"/>
              <a:t>__(self):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B050"/>
                </a:solidFill>
              </a:rPr>
              <a:t>"""Return the number of elements in the stack."""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self._data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is_empty</a:t>
            </a:r>
            <a:r>
              <a:rPr lang="en-US" dirty="0"/>
              <a:t>(self):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B050"/>
                </a:solidFill>
              </a:rPr>
              <a:t>"""Return True if the stack is empty."""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self._data</a:t>
            </a:r>
            <a:r>
              <a:rPr lang="en-US" dirty="0"/>
              <a:t>) == 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86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push(self, e):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 """Add element e to the top of the stack."""</a:t>
            </a:r>
          </a:p>
          <a:p>
            <a:pPr marL="0" indent="0">
              <a:buNone/>
            </a:pPr>
            <a:r>
              <a:rPr lang="en-US" dirty="0"/>
              <a:t>    self._</a:t>
            </a:r>
            <a:r>
              <a:rPr lang="en-US" dirty="0" err="1"/>
              <a:t>data.append</a:t>
            </a:r>
            <a:r>
              <a:rPr lang="en-US" dirty="0"/>
              <a:t>(e)                  </a:t>
            </a:r>
            <a:r>
              <a:rPr lang="en-US" dirty="0">
                <a:solidFill>
                  <a:srgbClr val="00B050"/>
                </a:solidFill>
              </a:rPr>
              <a:t># new item stored at end of list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top(self):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 """Return (but do not remove) the element at the top of the stack</a:t>
            </a:r>
            <a:r>
              <a:rPr lang="en-US" dirty="0" smtClean="0">
                <a:solidFill>
                  <a:srgbClr val="00B050"/>
                </a:solidFill>
              </a:rPr>
              <a:t>. Raise </a:t>
            </a:r>
            <a:r>
              <a:rPr lang="en-US" dirty="0">
                <a:solidFill>
                  <a:srgbClr val="00B050"/>
                </a:solidFill>
              </a:rPr>
              <a:t>Empty exception if the stack is empty</a:t>
            </a:r>
            <a:r>
              <a:rPr lang="en-US" dirty="0" smtClean="0">
                <a:solidFill>
                  <a:srgbClr val="00B050"/>
                </a:solidFill>
              </a:rPr>
              <a:t>.     </a:t>
            </a:r>
            <a:r>
              <a:rPr lang="en-US" dirty="0">
                <a:solidFill>
                  <a:srgbClr val="00B050"/>
                </a:solidFill>
              </a:rPr>
              <a:t>"""</a:t>
            </a:r>
          </a:p>
          <a:p>
            <a:pPr marL="0" indent="0">
              <a:buNone/>
            </a:pPr>
            <a:r>
              <a:rPr lang="en-US" dirty="0"/>
              <a:t>    if </a:t>
            </a:r>
            <a:r>
              <a:rPr lang="en-US" dirty="0" err="1"/>
              <a:t>self.is_empty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      raise Empty('Stack is empty')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self._data</a:t>
            </a:r>
            <a:r>
              <a:rPr lang="en-US" dirty="0"/>
              <a:t>[-1]                 </a:t>
            </a:r>
            <a:r>
              <a:rPr lang="en-US" dirty="0">
                <a:solidFill>
                  <a:srgbClr val="00B050"/>
                </a:solidFill>
              </a:rPr>
              <a:t># the last item in the list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pop(self):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 """Remove and return the element from the top of the stack (i.e., LIFO</a:t>
            </a:r>
            <a:r>
              <a:rPr lang="en-US" dirty="0" smtClean="0">
                <a:solidFill>
                  <a:srgbClr val="00B050"/>
                </a:solidFill>
              </a:rPr>
              <a:t>).     </a:t>
            </a:r>
            <a:r>
              <a:rPr lang="en-US" dirty="0">
                <a:solidFill>
                  <a:srgbClr val="00B050"/>
                </a:solidFill>
              </a:rPr>
              <a:t>Raise Empty exception if the stack is </a:t>
            </a:r>
            <a:r>
              <a:rPr lang="en-US" dirty="0" smtClean="0">
                <a:solidFill>
                  <a:srgbClr val="00B050"/>
                </a:solidFill>
              </a:rPr>
              <a:t>empty     </a:t>
            </a:r>
            <a:r>
              <a:rPr lang="en-US" dirty="0">
                <a:solidFill>
                  <a:srgbClr val="00B050"/>
                </a:solidFill>
              </a:rPr>
              <a:t>"""</a:t>
            </a:r>
          </a:p>
          <a:p>
            <a:pPr marL="0" indent="0">
              <a:buNone/>
            </a:pPr>
            <a:r>
              <a:rPr lang="en-US" dirty="0"/>
              <a:t>    if </a:t>
            </a:r>
            <a:r>
              <a:rPr lang="en-US" dirty="0" err="1"/>
              <a:t>self.is_empty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      raise Empty('Stack is empty')</a:t>
            </a:r>
          </a:p>
          <a:p>
            <a:pPr marL="0" indent="0">
              <a:buNone/>
            </a:pPr>
            <a:r>
              <a:rPr lang="en-US" dirty="0"/>
              <a:t>    return self._</a:t>
            </a:r>
            <a:r>
              <a:rPr lang="en-US" dirty="0" err="1"/>
              <a:t>data.pop</a:t>
            </a:r>
            <a:r>
              <a:rPr lang="en-US" dirty="0"/>
              <a:t>()               </a:t>
            </a:r>
            <a:r>
              <a:rPr lang="en-US" dirty="0">
                <a:solidFill>
                  <a:srgbClr val="00B050"/>
                </a:solidFill>
              </a:rPr>
              <a:t># remove last item from list</a:t>
            </a:r>
            <a:endParaRPr lang="en-IN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255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04867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if __name__ == '__main__':</a:t>
            </a:r>
          </a:p>
          <a:p>
            <a:pPr marL="0" indent="0">
              <a:buNone/>
            </a:pPr>
            <a:r>
              <a:rPr lang="en-IN" dirty="0"/>
              <a:t>  S = </a:t>
            </a:r>
            <a:r>
              <a:rPr lang="en-IN" dirty="0" err="1"/>
              <a:t>ArrayStack</a:t>
            </a:r>
            <a:r>
              <a:rPr lang="en-IN" dirty="0"/>
              <a:t>()                 </a:t>
            </a:r>
            <a:r>
              <a:rPr lang="en-IN" dirty="0">
                <a:solidFill>
                  <a:srgbClr val="00B050"/>
                </a:solidFill>
              </a:rPr>
              <a:t># contents: [ ]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S.push</a:t>
            </a:r>
            <a:r>
              <a:rPr lang="en-IN" dirty="0"/>
              <a:t>(5)                        </a:t>
            </a:r>
            <a:r>
              <a:rPr lang="en-IN" dirty="0">
                <a:solidFill>
                  <a:srgbClr val="00B050"/>
                </a:solidFill>
              </a:rPr>
              <a:t># contents: [5]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S.push</a:t>
            </a:r>
            <a:r>
              <a:rPr lang="en-IN" dirty="0"/>
              <a:t>(3)                        </a:t>
            </a:r>
            <a:r>
              <a:rPr lang="en-IN" dirty="0">
                <a:solidFill>
                  <a:srgbClr val="00B050"/>
                </a:solidFill>
              </a:rPr>
              <a:t># contents: [5, 3]</a:t>
            </a:r>
          </a:p>
          <a:p>
            <a:pPr marL="0" indent="0">
              <a:buNone/>
            </a:pPr>
            <a:r>
              <a:rPr lang="en-IN" dirty="0"/>
              <a:t>  print(</a:t>
            </a:r>
            <a:r>
              <a:rPr lang="en-IN" dirty="0" err="1"/>
              <a:t>len</a:t>
            </a:r>
            <a:r>
              <a:rPr lang="en-IN" dirty="0"/>
              <a:t>(S))                    </a:t>
            </a:r>
            <a:r>
              <a:rPr lang="en-IN" dirty="0">
                <a:solidFill>
                  <a:srgbClr val="00B050"/>
                </a:solidFill>
              </a:rPr>
              <a:t># contents: [5, 3];    outputs 2</a:t>
            </a:r>
          </a:p>
          <a:p>
            <a:pPr marL="0" indent="0">
              <a:buNone/>
            </a:pPr>
            <a:r>
              <a:rPr lang="en-IN" dirty="0"/>
              <a:t>  print(</a:t>
            </a:r>
            <a:r>
              <a:rPr lang="en-IN" dirty="0" err="1"/>
              <a:t>S.pop</a:t>
            </a:r>
            <a:r>
              <a:rPr lang="en-IN" dirty="0"/>
              <a:t>())                 </a:t>
            </a:r>
            <a:r>
              <a:rPr lang="en-IN" dirty="0">
                <a:solidFill>
                  <a:srgbClr val="00B050"/>
                </a:solidFill>
              </a:rPr>
              <a:t>  # contents: [5];       outputs 3</a:t>
            </a:r>
          </a:p>
          <a:p>
            <a:pPr marL="0" indent="0">
              <a:buNone/>
            </a:pPr>
            <a:r>
              <a:rPr lang="en-IN" dirty="0"/>
              <a:t>  print(</a:t>
            </a:r>
            <a:r>
              <a:rPr lang="en-IN" dirty="0" err="1"/>
              <a:t>S.is_empty</a:t>
            </a:r>
            <a:r>
              <a:rPr lang="en-IN" dirty="0"/>
              <a:t>())              </a:t>
            </a:r>
            <a:r>
              <a:rPr lang="en-IN" dirty="0">
                <a:solidFill>
                  <a:srgbClr val="00B050"/>
                </a:solidFill>
              </a:rPr>
              <a:t># contents: [5];       outputs False</a:t>
            </a:r>
          </a:p>
          <a:p>
            <a:pPr marL="0" indent="0">
              <a:buNone/>
            </a:pPr>
            <a:r>
              <a:rPr lang="en-IN" dirty="0"/>
              <a:t>  print(</a:t>
            </a:r>
            <a:r>
              <a:rPr lang="en-IN" dirty="0" err="1"/>
              <a:t>S.pop</a:t>
            </a:r>
            <a:r>
              <a:rPr lang="en-IN" dirty="0"/>
              <a:t>())                   </a:t>
            </a:r>
            <a:r>
              <a:rPr lang="en-IN" dirty="0">
                <a:solidFill>
                  <a:srgbClr val="00B050"/>
                </a:solidFill>
              </a:rPr>
              <a:t># contents: [ ];       outputs 5</a:t>
            </a:r>
          </a:p>
          <a:p>
            <a:pPr marL="0" indent="0">
              <a:buNone/>
            </a:pPr>
            <a:r>
              <a:rPr lang="en-IN" dirty="0"/>
              <a:t>  print(</a:t>
            </a:r>
            <a:r>
              <a:rPr lang="en-IN" dirty="0" err="1"/>
              <a:t>S.is_empty</a:t>
            </a:r>
            <a:r>
              <a:rPr lang="en-IN" dirty="0"/>
              <a:t>())              </a:t>
            </a:r>
            <a:r>
              <a:rPr lang="en-IN" dirty="0">
                <a:solidFill>
                  <a:srgbClr val="00B050"/>
                </a:solidFill>
              </a:rPr>
              <a:t># contents: [ ];       outputs True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S.push</a:t>
            </a:r>
            <a:r>
              <a:rPr lang="en-IN" dirty="0"/>
              <a:t>(7)                        </a:t>
            </a:r>
            <a:r>
              <a:rPr lang="en-IN" dirty="0">
                <a:solidFill>
                  <a:srgbClr val="00B050"/>
                </a:solidFill>
              </a:rPr>
              <a:t># contents: [7]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S.push</a:t>
            </a:r>
            <a:r>
              <a:rPr lang="en-IN" dirty="0"/>
              <a:t>(9)                        </a:t>
            </a:r>
            <a:r>
              <a:rPr lang="en-IN" dirty="0">
                <a:solidFill>
                  <a:srgbClr val="00B050"/>
                </a:solidFill>
              </a:rPr>
              <a:t># contents: [7, 9]</a:t>
            </a:r>
          </a:p>
          <a:p>
            <a:pPr marL="0" indent="0">
              <a:buNone/>
            </a:pPr>
            <a:r>
              <a:rPr lang="en-IN" dirty="0"/>
              <a:t>  print(</a:t>
            </a:r>
            <a:r>
              <a:rPr lang="en-IN" dirty="0" err="1"/>
              <a:t>S.top</a:t>
            </a:r>
            <a:r>
              <a:rPr lang="en-IN" dirty="0"/>
              <a:t>())                 </a:t>
            </a:r>
            <a:r>
              <a:rPr lang="en-IN" dirty="0">
                <a:solidFill>
                  <a:srgbClr val="00B050"/>
                </a:solidFill>
              </a:rPr>
              <a:t>  # contents: [7, 9];    outputs 9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S.push</a:t>
            </a:r>
            <a:r>
              <a:rPr lang="en-IN" dirty="0"/>
              <a:t>(4)                        </a:t>
            </a:r>
            <a:r>
              <a:rPr lang="en-IN" dirty="0">
                <a:solidFill>
                  <a:srgbClr val="00B050"/>
                </a:solidFill>
              </a:rPr>
              <a:t># contents: [7, 9, 4]</a:t>
            </a:r>
          </a:p>
          <a:p>
            <a:pPr marL="0" indent="0">
              <a:buNone/>
            </a:pPr>
            <a:r>
              <a:rPr lang="en-IN" dirty="0"/>
              <a:t>  print(</a:t>
            </a:r>
            <a:r>
              <a:rPr lang="en-IN" dirty="0" err="1"/>
              <a:t>len</a:t>
            </a:r>
            <a:r>
              <a:rPr lang="en-IN" dirty="0"/>
              <a:t>(S))                    </a:t>
            </a:r>
            <a:r>
              <a:rPr lang="en-IN" dirty="0">
                <a:solidFill>
                  <a:srgbClr val="00B050"/>
                </a:solidFill>
              </a:rPr>
              <a:t># contents: [7, 9, 4]; outputs 3</a:t>
            </a:r>
          </a:p>
          <a:p>
            <a:pPr marL="0" indent="0">
              <a:buNone/>
            </a:pPr>
            <a:r>
              <a:rPr lang="en-IN" dirty="0"/>
              <a:t>  print(</a:t>
            </a:r>
            <a:r>
              <a:rPr lang="en-IN" dirty="0" err="1"/>
              <a:t>S.pop</a:t>
            </a:r>
            <a:r>
              <a:rPr lang="en-IN" dirty="0"/>
              <a:t>())                   </a:t>
            </a:r>
            <a:r>
              <a:rPr lang="en-IN" dirty="0">
                <a:solidFill>
                  <a:srgbClr val="00B050"/>
                </a:solidFill>
              </a:rPr>
              <a:t># contents: [7, 9];    outputs 4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S.push</a:t>
            </a:r>
            <a:r>
              <a:rPr lang="en-IN" dirty="0"/>
              <a:t>(6)                        </a:t>
            </a:r>
            <a:r>
              <a:rPr lang="en-IN" dirty="0">
                <a:solidFill>
                  <a:srgbClr val="00B050"/>
                </a:solidFill>
              </a:rPr>
              <a:t># contents: [7, 9, 6]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S.push</a:t>
            </a:r>
            <a:r>
              <a:rPr lang="en-IN" dirty="0"/>
              <a:t>(8)                        </a:t>
            </a:r>
            <a:r>
              <a:rPr lang="en-IN" dirty="0">
                <a:solidFill>
                  <a:srgbClr val="00B050"/>
                </a:solidFill>
              </a:rPr>
              <a:t># contents: [7, 9, 6, 8]</a:t>
            </a:r>
          </a:p>
          <a:p>
            <a:pPr marL="0" indent="0">
              <a:buNone/>
            </a:pPr>
            <a:r>
              <a:rPr lang="en-IN" dirty="0"/>
              <a:t>  print(</a:t>
            </a:r>
            <a:r>
              <a:rPr lang="en-IN" dirty="0" err="1"/>
              <a:t>S.pop</a:t>
            </a:r>
            <a:r>
              <a:rPr lang="en-IN" dirty="0"/>
              <a:t>())                   </a:t>
            </a:r>
            <a:r>
              <a:rPr lang="en-IN" dirty="0">
                <a:solidFill>
                  <a:srgbClr val="00B050"/>
                </a:solidFill>
              </a:rPr>
              <a:t># contents: [7, 9, 6]; outputs 8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90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640"/>
            <a:ext cx="8507288" cy="5937523"/>
          </a:xfrm>
        </p:spPr>
        <p:txBody>
          <a:bodyPr>
            <a:normAutofit/>
          </a:bodyPr>
          <a:lstStyle/>
          <a:p>
            <a:r>
              <a:rPr lang="en-US" dirty="0"/>
              <a:t>Implementing a Stack with a Singly Linked </a:t>
            </a:r>
            <a:r>
              <a:rPr lang="en-US" dirty="0" smtClean="0"/>
              <a:t>List</a:t>
            </a:r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class </a:t>
            </a:r>
            <a:r>
              <a:rPr lang="en-IN" sz="2400" dirty="0"/>
              <a:t>Node: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”””Lightweight, nonpublic class for storing a singly </a:t>
            </a:r>
            <a:r>
              <a:rPr lang="en-US" sz="2400" dirty="0" smtClean="0">
                <a:solidFill>
                  <a:srgbClr val="00B050"/>
                </a:solidFill>
              </a:rPr>
              <a:t>linked node</a:t>
            </a:r>
            <a:r>
              <a:rPr lang="en-US" sz="2400" dirty="0">
                <a:solidFill>
                  <a:srgbClr val="00B050"/>
                </a:solidFill>
              </a:rPr>
              <a:t>.”””</a:t>
            </a:r>
          </a:p>
          <a:p>
            <a:pPr marL="0" indent="0">
              <a:buNone/>
            </a:pPr>
            <a:r>
              <a:rPr lang="en-US" sz="2400" dirty="0" smtClean="0"/>
              <a:t>	slots </a:t>
            </a:r>
            <a:r>
              <a:rPr lang="en-US" sz="2400" dirty="0"/>
              <a:t>= _element , _next 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B050"/>
                </a:solidFill>
              </a:rPr>
              <a:t># </a:t>
            </a:r>
            <a:r>
              <a:rPr lang="en-US" sz="2400" dirty="0">
                <a:solidFill>
                  <a:srgbClr val="00B050"/>
                </a:solidFill>
              </a:rPr>
              <a:t>streamline memory usage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def</a:t>
            </a:r>
            <a:r>
              <a:rPr lang="en-US" sz="2400" dirty="0" smtClean="0"/>
              <a:t> </a:t>
            </a:r>
            <a:r>
              <a:rPr lang="en-US" sz="2400" dirty="0" err="1"/>
              <a:t>init</a:t>
            </a:r>
            <a:r>
              <a:rPr lang="en-US" sz="2400" dirty="0"/>
              <a:t> (self, element, next): </a:t>
            </a:r>
            <a:r>
              <a:rPr lang="en-US" sz="2400" dirty="0">
                <a:solidFill>
                  <a:srgbClr val="00B050"/>
                </a:solidFill>
              </a:rPr>
              <a:t># initialize node’s fields</a:t>
            </a:r>
          </a:p>
          <a:p>
            <a:pPr marL="0" indent="0">
              <a:buNone/>
            </a:pPr>
            <a:r>
              <a:rPr lang="en-US" sz="2400" dirty="0" smtClean="0"/>
              <a:t>	     self</a:t>
            </a:r>
            <a:r>
              <a:rPr lang="en-US" sz="2400" dirty="0"/>
              <a:t>. element = element </a:t>
            </a:r>
            <a:r>
              <a:rPr lang="en-US" sz="2400" dirty="0">
                <a:solidFill>
                  <a:srgbClr val="00B050"/>
                </a:solidFill>
              </a:rPr>
              <a:t># reference to user’s element</a:t>
            </a:r>
          </a:p>
          <a:p>
            <a:pPr marL="0" indent="0">
              <a:buNone/>
            </a:pPr>
            <a:r>
              <a:rPr lang="en-US" sz="2400" dirty="0" smtClean="0"/>
              <a:t>	     self</a:t>
            </a:r>
            <a:r>
              <a:rPr lang="en-US" sz="2400" dirty="0"/>
              <a:t>. next = next </a:t>
            </a:r>
            <a:r>
              <a:rPr lang="en-US" sz="2400" dirty="0">
                <a:solidFill>
                  <a:srgbClr val="00B050"/>
                </a:solidFill>
              </a:rPr>
              <a:t># reference to next node</a:t>
            </a:r>
            <a:endParaRPr lang="en-IN" sz="2400" dirty="0">
              <a:solidFill>
                <a:srgbClr val="00B05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32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1593</TotalTime>
  <Words>2495</Words>
  <Application>Microsoft Office PowerPoint</Application>
  <PresentationFormat>On-screen Show (4:3)</PresentationFormat>
  <Paragraphs>520</Paragraphs>
  <Slides>33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DEPARTMENT OF ARTIFICIAL INTELLIGENCE AND DATA SCIENCE</vt:lpstr>
      <vt:lpstr>PowerPoint Presentation</vt:lpstr>
      <vt:lpstr>Applications of stack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 assignment</vt:lpstr>
      <vt:lpstr>Class assignment</vt:lpstr>
      <vt:lpstr>Class assignment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ARTIFICIAL INTELLIGENCE AND DATA SCIENCE</dc:title>
  <dc:creator>kaliappan</dc:creator>
  <cp:lastModifiedBy>kaliappan</cp:lastModifiedBy>
  <cp:revision>93</cp:revision>
  <dcterms:created xsi:type="dcterms:W3CDTF">2022-03-29T09:23:18Z</dcterms:created>
  <dcterms:modified xsi:type="dcterms:W3CDTF">2022-05-09T04:13:57Z</dcterms:modified>
</cp:coreProperties>
</file>