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396" r:id="rId3"/>
    <p:sldId id="395" r:id="rId4"/>
    <p:sldId id="397" r:id="rId5"/>
    <p:sldId id="398" r:id="rId6"/>
    <p:sldId id="399" r:id="rId7"/>
    <p:sldId id="400" r:id="rId8"/>
    <p:sldId id="402" r:id="rId9"/>
    <p:sldId id="403" r:id="rId10"/>
    <p:sldId id="404" r:id="rId11"/>
    <p:sldId id="405" r:id="rId12"/>
    <p:sldId id="401" r:id="rId13"/>
    <p:sldId id="406" r:id="rId14"/>
    <p:sldId id="413" r:id="rId15"/>
    <p:sldId id="412" r:id="rId16"/>
    <p:sldId id="415" r:id="rId17"/>
    <p:sldId id="407" r:id="rId18"/>
    <p:sldId id="409" r:id="rId19"/>
    <p:sldId id="417" r:id="rId20"/>
    <p:sldId id="416" r:id="rId21"/>
    <p:sldId id="411" r:id="rId22"/>
    <p:sldId id="420" r:id="rId23"/>
    <p:sldId id="418" r:id="rId24"/>
    <p:sldId id="419" r:id="rId25"/>
    <p:sldId id="421" r:id="rId26"/>
    <p:sldId id="423" r:id="rId27"/>
    <p:sldId id="424" r:id="rId28"/>
    <p:sldId id="422" r:id="rId29"/>
    <p:sldId id="425" r:id="rId30"/>
    <p:sldId id="426" r:id="rId31"/>
    <p:sldId id="408" r:id="rId32"/>
    <p:sldId id="269"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506" y="-1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8F720C-6153-49FD-A7F4-24A3628B8378}" type="datetimeFigureOut">
              <a:rPr lang="en-IN" smtClean="0"/>
              <a:t>01-06-2022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80CFC5-2F21-43CE-87FF-BE760D4C0952}" type="slidenum">
              <a:rPr lang="en-IN" smtClean="0"/>
              <a:t>‹#›</a:t>
            </a:fld>
            <a:endParaRPr lang="en-IN"/>
          </a:p>
        </p:txBody>
      </p:sp>
    </p:spTree>
    <p:extLst>
      <p:ext uri="{BB962C8B-B14F-4D97-AF65-F5344CB8AC3E}">
        <p14:creationId xmlns:p14="http://schemas.microsoft.com/office/powerpoint/2010/main" val="493005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780CFC5-2F21-43CE-87FF-BE760D4C0952}" type="slidenum">
              <a:rPr lang="en-IN" smtClean="0"/>
              <a:t>10</a:t>
            </a:fld>
            <a:endParaRPr lang="en-IN"/>
          </a:p>
        </p:txBody>
      </p:sp>
    </p:spTree>
    <p:extLst>
      <p:ext uri="{BB962C8B-B14F-4D97-AF65-F5344CB8AC3E}">
        <p14:creationId xmlns:p14="http://schemas.microsoft.com/office/powerpoint/2010/main" val="1305109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780CFC5-2F21-43CE-87FF-BE760D4C0952}" type="slidenum">
              <a:rPr lang="en-IN" smtClean="0"/>
              <a:t>13</a:t>
            </a:fld>
            <a:endParaRPr lang="en-IN"/>
          </a:p>
        </p:txBody>
      </p:sp>
    </p:spTree>
    <p:extLst>
      <p:ext uri="{BB962C8B-B14F-4D97-AF65-F5344CB8AC3E}">
        <p14:creationId xmlns:p14="http://schemas.microsoft.com/office/powerpoint/2010/main" val="4197720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0FBD485-E866-48FC-906E-165044914F54}" type="datetime1">
              <a:rPr lang="en-IN" smtClean="0"/>
              <a:t>01-06-2022</a:t>
            </a:fld>
            <a:endParaRPr lang="en-IN"/>
          </a:p>
        </p:txBody>
      </p:sp>
      <p:sp>
        <p:nvSpPr>
          <p:cNvPr id="5" name="Footer Placeholder 4"/>
          <p:cNvSpPr>
            <a:spLocks noGrp="1"/>
          </p:cNvSpPr>
          <p:nvPr>
            <p:ph type="ftr" sz="quarter" idx="11"/>
          </p:nvPr>
        </p:nvSpPr>
        <p:spPr/>
        <p:txBody>
          <a:bodyPr/>
          <a:lstStyle/>
          <a:p>
            <a:r>
              <a:rPr lang="it-IT" smtClean="0"/>
              <a:t>Dr.M.Kaliappan, Professor &amp; Head/ AI&amp; DS</a:t>
            </a:r>
            <a:endParaRPr lang="en-IN"/>
          </a:p>
        </p:txBody>
      </p:sp>
      <p:sp>
        <p:nvSpPr>
          <p:cNvPr id="6" name="Slide Number Placeholder 5"/>
          <p:cNvSpPr>
            <a:spLocks noGrp="1"/>
          </p:cNvSpPr>
          <p:nvPr>
            <p:ph type="sldNum" sz="quarter" idx="12"/>
          </p:nvPr>
        </p:nvSpPr>
        <p:spPr/>
        <p:txBody>
          <a:bodyPr/>
          <a:lstStyle/>
          <a:p>
            <a:fld id="{85A40BF7-2AA2-4856-B83F-AFBEB981B49A}" type="slidenum">
              <a:rPr lang="en-IN" smtClean="0"/>
              <a:t>‹#›</a:t>
            </a:fld>
            <a:endParaRPr lang="en-IN"/>
          </a:p>
        </p:txBody>
      </p:sp>
    </p:spTree>
    <p:extLst>
      <p:ext uri="{BB962C8B-B14F-4D97-AF65-F5344CB8AC3E}">
        <p14:creationId xmlns:p14="http://schemas.microsoft.com/office/powerpoint/2010/main" val="4211194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651CB03-9669-4402-A2A0-A6BB75068FA9}" type="datetime1">
              <a:rPr lang="en-IN" smtClean="0"/>
              <a:t>01-06-2022</a:t>
            </a:fld>
            <a:endParaRPr lang="en-IN"/>
          </a:p>
        </p:txBody>
      </p:sp>
      <p:sp>
        <p:nvSpPr>
          <p:cNvPr id="5" name="Footer Placeholder 4"/>
          <p:cNvSpPr>
            <a:spLocks noGrp="1"/>
          </p:cNvSpPr>
          <p:nvPr>
            <p:ph type="ftr" sz="quarter" idx="11"/>
          </p:nvPr>
        </p:nvSpPr>
        <p:spPr/>
        <p:txBody>
          <a:bodyPr/>
          <a:lstStyle/>
          <a:p>
            <a:r>
              <a:rPr lang="it-IT" smtClean="0"/>
              <a:t>Dr.M.Kaliappan, Professor &amp; Head/ AI&amp; DS</a:t>
            </a:r>
            <a:endParaRPr lang="en-IN"/>
          </a:p>
        </p:txBody>
      </p:sp>
      <p:sp>
        <p:nvSpPr>
          <p:cNvPr id="6" name="Slide Number Placeholder 5"/>
          <p:cNvSpPr>
            <a:spLocks noGrp="1"/>
          </p:cNvSpPr>
          <p:nvPr>
            <p:ph type="sldNum" sz="quarter" idx="12"/>
          </p:nvPr>
        </p:nvSpPr>
        <p:spPr/>
        <p:txBody>
          <a:bodyPr/>
          <a:lstStyle/>
          <a:p>
            <a:fld id="{85A40BF7-2AA2-4856-B83F-AFBEB981B49A}" type="slidenum">
              <a:rPr lang="en-IN" smtClean="0"/>
              <a:t>‹#›</a:t>
            </a:fld>
            <a:endParaRPr lang="en-IN"/>
          </a:p>
        </p:txBody>
      </p:sp>
    </p:spTree>
    <p:extLst>
      <p:ext uri="{BB962C8B-B14F-4D97-AF65-F5344CB8AC3E}">
        <p14:creationId xmlns:p14="http://schemas.microsoft.com/office/powerpoint/2010/main" val="461554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568894D-133C-420D-B255-D63826826525}" type="datetime1">
              <a:rPr lang="en-IN" smtClean="0"/>
              <a:t>01-06-2022</a:t>
            </a:fld>
            <a:endParaRPr lang="en-IN"/>
          </a:p>
        </p:txBody>
      </p:sp>
      <p:sp>
        <p:nvSpPr>
          <p:cNvPr id="5" name="Footer Placeholder 4"/>
          <p:cNvSpPr>
            <a:spLocks noGrp="1"/>
          </p:cNvSpPr>
          <p:nvPr>
            <p:ph type="ftr" sz="quarter" idx="11"/>
          </p:nvPr>
        </p:nvSpPr>
        <p:spPr/>
        <p:txBody>
          <a:bodyPr/>
          <a:lstStyle/>
          <a:p>
            <a:r>
              <a:rPr lang="it-IT" smtClean="0"/>
              <a:t>Dr.M.Kaliappan, Professor &amp; Head/ AI&amp; DS</a:t>
            </a:r>
            <a:endParaRPr lang="en-IN"/>
          </a:p>
        </p:txBody>
      </p:sp>
      <p:sp>
        <p:nvSpPr>
          <p:cNvPr id="6" name="Slide Number Placeholder 5"/>
          <p:cNvSpPr>
            <a:spLocks noGrp="1"/>
          </p:cNvSpPr>
          <p:nvPr>
            <p:ph type="sldNum" sz="quarter" idx="12"/>
          </p:nvPr>
        </p:nvSpPr>
        <p:spPr/>
        <p:txBody>
          <a:bodyPr/>
          <a:lstStyle/>
          <a:p>
            <a:fld id="{85A40BF7-2AA2-4856-B83F-AFBEB981B49A}" type="slidenum">
              <a:rPr lang="en-IN" smtClean="0"/>
              <a:t>‹#›</a:t>
            </a:fld>
            <a:endParaRPr lang="en-IN"/>
          </a:p>
        </p:txBody>
      </p:sp>
    </p:spTree>
    <p:extLst>
      <p:ext uri="{BB962C8B-B14F-4D97-AF65-F5344CB8AC3E}">
        <p14:creationId xmlns:p14="http://schemas.microsoft.com/office/powerpoint/2010/main" val="380131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8634807-172D-47DD-8A8D-20D1AD18FB32}" type="datetime1">
              <a:rPr lang="en-IN" smtClean="0"/>
              <a:t>01-06-2022</a:t>
            </a:fld>
            <a:endParaRPr lang="en-IN"/>
          </a:p>
        </p:txBody>
      </p:sp>
      <p:sp>
        <p:nvSpPr>
          <p:cNvPr id="5" name="Footer Placeholder 4"/>
          <p:cNvSpPr>
            <a:spLocks noGrp="1"/>
          </p:cNvSpPr>
          <p:nvPr>
            <p:ph type="ftr" sz="quarter" idx="11"/>
          </p:nvPr>
        </p:nvSpPr>
        <p:spPr/>
        <p:txBody>
          <a:bodyPr/>
          <a:lstStyle/>
          <a:p>
            <a:r>
              <a:rPr lang="it-IT" smtClean="0"/>
              <a:t>Dr.M.Kaliappan, Professor &amp; Head/ AI&amp; DS</a:t>
            </a:r>
            <a:endParaRPr lang="en-IN"/>
          </a:p>
        </p:txBody>
      </p:sp>
      <p:sp>
        <p:nvSpPr>
          <p:cNvPr id="6" name="Slide Number Placeholder 5"/>
          <p:cNvSpPr>
            <a:spLocks noGrp="1"/>
          </p:cNvSpPr>
          <p:nvPr>
            <p:ph type="sldNum" sz="quarter" idx="12"/>
          </p:nvPr>
        </p:nvSpPr>
        <p:spPr/>
        <p:txBody>
          <a:bodyPr/>
          <a:lstStyle/>
          <a:p>
            <a:fld id="{85A40BF7-2AA2-4856-B83F-AFBEB981B49A}" type="slidenum">
              <a:rPr lang="en-IN" smtClean="0"/>
              <a:t>‹#›</a:t>
            </a:fld>
            <a:endParaRPr lang="en-IN"/>
          </a:p>
        </p:txBody>
      </p:sp>
    </p:spTree>
    <p:extLst>
      <p:ext uri="{BB962C8B-B14F-4D97-AF65-F5344CB8AC3E}">
        <p14:creationId xmlns:p14="http://schemas.microsoft.com/office/powerpoint/2010/main" val="4205360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A0175D-545A-4F74-8D3C-4CB808CDFFFA}" type="datetime1">
              <a:rPr lang="en-IN" smtClean="0"/>
              <a:t>01-06-2022</a:t>
            </a:fld>
            <a:endParaRPr lang="en-IN"/>
          </a:p>
        </p:txBody>
      </p:sp>
      <p:sp>
        <p:nvSpPr>
          <p:cNvPr id="5" name="Footer Placeholder 4"/>
          <p:cNvSpPr>
            <a:spLocks noGrp="1"/>
          </p:cNvSpPr>
          <p:nvPr>
            <p:ph type="ftr" sz="quarter" idx="11"/>
          </p:nvPr>
        </p:nvSpPr>
        <p:spPr/>
        <p:txBody>
          <a:bodyPr/>
          <a:lstStyle/>
          <a:p>
            <a:r>
              <a:rPr lang="it-IT" smtClean="0"/>
              <a:t>Dr.M.Kaliappan, Professor &amp; Head/ AI&amp; DS</a:t>
            </a:r>
            <a:endParaRPr lang="en-IN"/>
          </a:p>
        </p:txBody>
      </p:sp>
      <p:sp>
        <p:nvSpPr>
          <p:cNvPr id="6" name="Slide Number Placeholder 5"/>
          <p:cNvSpPr>
            <a:spLocks noGrp="1"/>
          </p:cNvSpPr>
          <p:nvPr>
            <p:ph type="sldNum" sz="quarter" idx="12"/>
          </p:nvPr>
        </p:nvSpPr>
        <p:spPr/>
        <p:txBody>
          <a:bodyPr/>
          <a:lstStyle/>
          <a:p>
            <a:fld id="{85A40BF7-2AA2-4856-B83F-AFBEB981B49A}" type="slidenum">
              <a:rPr lang="en-IN" smtClean="0"/>
              <a:t>‹#›</a:t>
            </a:fld>
            <a:endParaRPr lang="en-IN"/>
          </a:p>
        </p:txBody>
      </p:sp>
    </p:spTree>
    <p:extLst>
      <p:ext uri="{BB962C8B-B14F-4D97-AF65-F5344CB8AC3E}">
        <p14:creationId xmlns:p14="http://schemas.microsoft.com/office/powerpoint/2010/main" val="3906695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3480A2F-080B-4A54-97DB-BCDD5A9E9584}" type="datetime1">
              <a:rPr lang="en-IN" smtClean="0"/>
              <a:t>01-06-2022</a:t>
            </a:fld>
            <a:endParaRPr lang="en-IN"/>
          </a:p>
        </p:txBody>
      </p:sp>
      <p:sp>
        <p:nvSpPr>
          <p:cNvPr id="6" name="Footer Placeholder 5"/>
          <p:cNvSpPr>
            <a:spLocks noGrp="1"/>
          </p:cNvSpPr>
          <p:nvPr>
            <p:ph type="ftr" sz="quarter" idx="11"/>
          </p:nvPr>
        </p:nvSpPr>
        <p:spPr/>
        <p:txBody>
          <a:bodyPr/>
          <a:lstStyle/>
          <a:p>
            <a:r>
              <a:rPr lang="it-IT" smtClean="0"/>
              <a:t>Dr.M.Kaliappan, Professor &amp; Head/ AI&amp; DS</a:t>
            </a:r>
            <a:endParaRPr lang="en-IN"/>
          </a:p>
        </p:txBody>
      </p:sp>
      <p:sp>
        <p:nvSpPr>
          <p:cNvPr id="7" name="Slide Number Placeholder 6"/>
          <p:cNvSpPr>
            <a:spLocks noGrp="1"/>
          </p:cNvSpPr>
          <p:nvPr>
            <p:ph type="sldNum" sz="quarter" idx="12"/>
          </p:nvPr>
        </p:nvSpPr>
        <p:spPr/>
        <p:txBody>
          <a:bodyPr/>
          <a:lstStyle/>
          <a:p>
            <a:fld id="{85A40BF7-2AA2-4856-B83F-AFBEB981B49A}" type="slidenum">
              <a:rPr lang="en-IN" smtClean="0"/>
              <a:t>‹#›</a:t>
            </a:fld>
            <a:endParaRPr lang="en-IN"/>
          </a:p>
        </p:txBody>
      </p:sp>
    </p:spTree>
    <p:extLst>
      <p:ext uri="{BB962C8B-B14F-4D97-AF65-F5344CB8AC3E}">
        <p14:creationId xmlns:p14="http://schemas.microsoft.com/office/powerpoint/2010/main" val="2306807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913A8FA-0E0B-49F8-9083-3B9685FFD628}" type="datetime1">
              <a:rPr lang="en-IN" smtClean="0"/>
              <a:t>01-06-2022</a:t>
            </a:fld>
            <a:endParaRPr lang="en-IN"/>
          </a:p>
        </p:txBody>
      </p:sp>
      <p:sp>
        <p:nvSpPr>
          <p:cNvPr id="8" name="Footer Placeholder 7"/>
          <p:cNvSpPr>
            <a:spLocks noGrp="1"/>
          </p:cNvSpPr>
          <p:nvPr>
            <p:ph type="ftr" sz="quarter" idx="11"/>
          </p:nvPr>
        </p:nvSpPr>
        <p:spPr/>
        <p:txBody>
          <a:bodyPr/>
          <a:lstStyle/>
          <a:p>
            <a:r>
              <a:rPr lang="it-IT" smtClean="0"/>
              <a:t>Dr.M.Kaliappan, Professor &amp; Head/ AI&amp; DS</a:t>
            </a:r>
            <a:endParaRPr lang="en-IN"/>
          </a:p>
        </p:txBody>
      </p:sp>
      <p:sp>
        <p:nvSpPr>
          <p:cNvPr id="9" name="Slide Number Placeholder 8"/>
          <p:cNvSpPr>
            <a:spLocks noGrp="1"/>
          </p:cNvSpPr>
          <p:nvPr>
            <p:ph type="sldNum" sz="quarter" idx="12"/>
          </p:nvPr>
        </p:nvSpPr>
        <p:spPr/>
        <p:txBody>
          <a:bodyPr/>
          <a:lstStyle/>
          <a:p>
            <a:fld id="{85A40BF7-2AA2-4856-B83F-AFBEB981B49A}" type="slidenum">
              <a:rPr lang="en-IN" smtClean="0"/>
              <a:t>‹#›</a:t>
            </a:fld>
            <a:endParaRPr lang="en-IN"/>
          </a:p>
        </p:txBody>
      </p:sp>
    </p:spTree>
    <p:extLst>
      <p:ext uri="{BB962C8B-B14F-4D97-AF65-F5344CB8AC3E}">
        <p14:creationId xmlns:p14="http://schemas.microsoft.com/office/powerpoint/2010/main" val="1659268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5386771-6D89-4426-9266-3B5CC0AC6F50}" type="datetime1">
              <a:rPr lang="en-IN" smtClean="0"/>
              <a:t>01-06-2022</a:t>
            </a:fld>
            <a:endParaRPr lang="en-IN"/>
          </a:p>
        </p:txBody>
      </p:sp>
      <p:sp>
        <p:nvSpPr>
          <p:cNvPr id="4" name="Footer Placeholder 3"/>
          <p:cNvSpPr>
            <a:spLocks noGrp="1"/>
          </p:cNvSpPr>
          <p:nvPr>
            <p:ph type="ftr" sz="quarter" idx="11"/>
          </p:nvPr>
        </p:nvSpPr>
        <p:spPr/>
        <p:txBody>
          <a:bodyPr/>
          <a:lstStyle/>
          <a:p>
            <a:r>
              <a:rPr lang="it-IT" smtClean="0"/>
              <a:t>Dr.M.Kaliappan, Professor &amp; Head/ AI&amp; DS</a:t>
            </a:r>
            <a:endParaRPr lang="en-IN"/>
          </a:p>
        </p:txBody>
      </p:sp>
      <p:sp>
        <p:nvSpPr>
          <p:cNvPr id="5" name="Slide Number Placeholder 4"/>
          <p:cNvSpPr>
            <a:spLocks noGrp="1"/>
          </p:cNvSpPr>
          <p:nvPr>
            <p:ph type="sldNum" sz="quarter" idx="12"/>
          </p:nvPr>
        </p:nvSpPr>
        <p:spPr/>
        <p:txBody>
          <a:bodyPr/>
          <a:lstStyle/>
          <a:p>
            <a:fld id="{85A40BF7-2AA2-4856-B83F-AFBEB981B49A}" type="slidenum">
              <a:rPr lang="en-IN" smtClean="0"/>
              <a:t>‹#›</a:t>
            </a:fld>
            <a:endParaRPr lang="en-IN"/>
          </a:p>
        </p:txBody>
      </p:sp>
    </p:spTree>
    <p:extLst>
      <p:ext uri="{BB962C8B-B14F-4D97-AF65-F5344CB8AC3E}">
        <p14:creationId xmlns:p14="http://schemas.microsoft.com/office/powerpoint/2010/main" val="3089678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24E43D-4930-4253-BCE5-A675BFB2FF4A}" type="datetime1">
              <a:rPr lang="en-IN" smtClean="0"/>
              <a:t>01-06-2022</a:t>
            </a:fld>
            <a:endParaRPr lang="en-IN"/>
          </a:p>
        </p:txBody>
      </p:sp>
      <p:sp>
        <p:nvSpPr>
          <p:cNvPr id="3" name="Footer Placeholder 2"/>
          <p:cNvSpPr>
            <a:spLocks noGrp="1"/>
          </p:cNvSpPr>
          <p:nvPr>
            <p:ph type="ftr" sz="quarter" idx="11"/>
          </p:nvPr>
        </p:nvSpPr>
        <p:spPr/>
        <p:txBody>
          <a:bodyPr/>
          <a:lstStyle/>
          <a:p>
            <a:r>
              <a:rPr lang="it-IT" smtClean="0"/>
              <a:t>Dr.M.Kaliappan, Professor &amp; Head/ AI&amp; DS</a:t>
            </a:r>
            <a:endParaRPr lang="en-IN"/>
          </a:p>
        </p:txBody>
      </p:sp>
      <p:sp>
        <p:nvSpPr>
          <p:cNvPr id="4" name="Slide Number Placeholder 3"/>
          <p:cNvSpPr>
            <a:spLocks noGrp="1"/>
          </p:cNvSpPr>
          <p:nvPr>
            <p:ph type="sldNum" sz="quarter" idx="12"/>
          </p:nvPr>
        </p:nvSpPr>
        <p:spPr/>
        <p:txBody>
          <a:bodyPr/>
          <a:lstStyle/>
          <a:p>
            <a:fld id="{85A40BF7-2AA2-4856-B83F-AFBEB981B49A}" type="slidenum">
              <a:rPr lang="en-IN" smtClean="0"/>
              <a:t>‹#›</a:t>
            </a:fld>
            <a:endParaRPr lang="en-IN"/>
          </a:p>
        </p:txBody>
      </p:sp>
    </p:spTree>
    <p:extLst>
      <p:ext uri="{BB962C8B-B14F-4D97-AF65-F5344CB8AC3E}">
        <p14:creationId xmlns:p14="http://schemas.microsoft.com/office/powerpoint/2010/main" val="3649401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7F7296-B26D-42F0-AB15-A417F409B27C}" type="datetime1">
              <a:rPr lang="en-IN" smtClean="0"/>
              <a:t>01-06-2022</a:t>
            </a:fld>
            <a:endParaRPr lang="en-IN"/>
          </a:p>
        </p:txBody>
      </p:sp>
      <p:sp>
        <p:nvSpPr>
          <p:cNvPr id="6" name="Footer Placeholder 5"/>
          <p:cNvSpPr>
            <a:spLocks noGrp="1"/>
          </p:cNvSpPr>
          <p:nvPr>
            <p:ph type="ftr" sz="quarter" idx="11"/>
          </p:nvPr>
        </p:nvSpPr>
        <p:spPr/>
        <p:txBody>
          <a:bodyPr/>
          <a:lstStyle/>
          <a:p>
            <a:r>
              <a:rPr lang="it-IT" smtClean="0"/>
              <a:t>Dr.M.Kaliappan, Professor &amp; Head/ AI&amp; DS</a:t>
            </a:r>
            <a:endParaRPr lang="en-IN"/>
          </a:p>
        </p:txBody>
      </p:sp>
      <p:sp>
        <p:nvSpPr>
          <p:cNvPr id="7" name="Slide Number Placeholder 6"/>
          <p:cNvSpPr>
            <a:spLocks noGrp="1"/>
          </p:cNvSpPr>
          <p:nvPr>
            <p:ph type="sldNum" sz="quarter" idx="12"/>
          </p:nvPr>
        </p:nvSpPr>
        <p:spPr/>
        <p:txBody>
          <a:bodyPr/>
          <a:lstStyle/>
          <a:p>
            <a:fld id="{85A40BF7-2AA2-4856-B83F-AFBEB981B49A}" type="slidenum">
              <a:rPr lang="en-IN" smtClean="0"/>
              <a:t>‹#›</a:t>
            </a:fld>
            <a:endParaRPr lang="en-IN"/>
          </a:p>
        </p:txBody>
      </p:sp>
    </p:spTree>
    <p:extLst>
      <p:ext uri="{BB962C8B-B14F-4D97-AF65-F5344CB8AC3E}">
        <p14:creationId xmlns:p14="http://schemas.microsoft.com/office/powerpoint/2010/main" val="462903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66859A-6944-4C09-AF8C-516EDB8371A6}" type="datetime1">
              <a:rPr lang="en-IN" smtClean="0"/>
              <a:t>01-06-2022</a:t>
            </a:fld>
            <a:endParaRPr lang="en-IN"/>
          </a:p>
        </p:txBody>
      </p:sp>
      <p:sp>
        <p:nvSpPr>
          <p:cNvPr id="6" name="Footer Placeholder 5"/>
          <p:cNvSpPr>
            <a:spLocks noGrp="1"/>
          </p:cNvSpPr>
          <p:nvPr>
            <p:ph type="ftr" sz="quarter" idx="11"/>
          </p:nvPr>
        </p:nvSpPr>
        <p:spPr/>
        <p:txBody>
          <a:bodyPr/>
          <a:lstStyle/>
          <a:p>
            <a:r>
              <a:rPr lang="it-IT" smtClean="0"/>
              <a:t>Dr.M.Kaliappan, Professor &amp; Head/ AI&amp; DS</a:t>
            </a:r>
            <a:endParaRPr lang="en-IN"/>
          </a:p>
        </p:txBody>
      </p:sp>
      <p:sp>
        <p:nvSpPr>
          <p:cNvPr id="7" name="Slide Number Placeholder 6"/>
          <p:cNvSpPr>
            <a:spLocks noGrp="1"/>
          </p:cNvSpPr>
          <p:nvPr>
            <p:ph type="sldNum" sz="quarter" idx="12"/>
          </p:nvPr>
        </p:nvSpPr>
        <p:spPr/>
        <p:txBody>
          <a:bodyPr/>
          <a:lstStyle/>
          <a:p>
            <a:fld id="{85A40BF7-2AA2-4856-B83F-AFBEB981B49A}" type="slidenum">
              <a:rPr lang="en-IN" smtClean="0"/>
              <a:t>‹#›</a:t>
            </a:fld>
            <a:endParaRPr lang="en-IN"/>
          </a:p>
        </p:txBody>
      </p:sp>
    </p:spTree>
    <p:extLst>
      <p:ext uri="{BB962C8B-B14F-4D97-AF65-F5344CB8AC3E}">
        <p14:creationId xmlns:p14="http://schemas.microsoft.com/office/powerpoint/2010/main" val="4141345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4AF375-2F79-4206-AF67-9CE7877898E6}" type="datetime1">
              <a:rPr lang="en-IN" smtClean="0"/>
              <a:t>01-06-2022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smtClean="0"/>
              <a:t>Dr.M.Kaliappan, Professor &amp; Head/ AI&amp; DS</a:t>
            </a: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A40BF7-2AA2-4856-B83F-AFBEB981B49A}" type="slidenum">
              <a:rPr lang="en-IN" smtClean="0"/>
              <a:t>‹#›</a:t>
            </a:fld>
            <a:endParaRPr lang="en-IN"/>
          </a:p>
        </p:txBody>
      </p:sp>
    </p:spTree>
    <p:extLst>
      <p:ext uri="{BB962C8B-B14F-4D97-AF65-F5344CB8AC3E}">
        <p14:creationId xmlns:p14="http://schemas.microsoft.com/office/powerpoint/2010/main" val="2882961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programiz.com/dsa/binary-search"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programiz.com/dsa/circular-queue" TargetMode="External"/><Relationship Id="rId2" Type="http://schemas.openxmlformats.org/officeDocument/2006/relationships/hyperlink" Target="https://www.geeksforgeeks.org/python-oops-concepts/" TargetMode="External"/><Relationship Id="rId1" Type="http://schemas.openxmlformats.org/officeDocument/2006/relationships/slideLayout" Target="../slideLayouts/slideLayout2.xml"/><Relationship Id="rId6" Type="http://schemas.openxmlformats.org/officeDocument/2006/relationships/hyperlink" Target="https://www.codingninjas.com/codestudio/library/load-factor-and-rehashing" TargetMode="External"/><Relationship Id="rId5" Type="http://schemas.openxmlformats.org/officeDocument/2006/relationships/hyperlink" Target="https://blog.chapagain.com.np/hash-table-implementation-in-python-data-structures-algorithms/" TargetMode="External"/><Relationship Id="rId4" Type="http://schemas.openxmlformats.org/officeDocument/2006/relationships/hyperlink" Target="https://www.techiedelight.com/iterative-merge-sort-algorithm-bottom-up/"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b="1" dirty="0" smtClean="0">
                <a:solidFill>
                  <a:srgbClr val="C00000"/>
                </a:solidFill>
              </a:rPr>
              <a:t>DEPARTMENT OF ARTIFICIAL INTELLIGENCE AND DATA SCIENCE</a:t>
            </a:r>
            <a:endParaRPr lang="en-IN" b="1" dirty="0">
              <a:solidFill>
                <a:srgbClr val="C00000"/>
              </a:solidFill>
            </a:endParaRPr>
          </a:p>
        </p:txBody>
      </p:sp>
      <p:sp>
        <p:nvSpPr>
          <p:cNvPr id="3" name="Subtitle 2"/>
          <p:cNvSpPr>
            <a:spLocks noGrp="1"/>
          </p:cNvSpPr>
          <p:nvPr>
            <p:ph type="subTitle" idx="1"/>
          </p:nvPr>
        </p:nvSpPr>
        <p:spPr>
          <a:xfrm>
            <a:off x="1371600" y="3598168"/>
            <a:ext cx="6400800" cy="2783160"/>
          </a:xfrm>
        </p:spPr>
        <p:txBody>
          <a:bodyPr>
            <a:noAutofit/>
          </a:bodyPr>
          <a:lstStyle/>
          <a:p>
            <a:pPr algn="just"/>
            <a:endParaRPr lang="en-US" sz="2400" b="1" dirty="0" smtClean="0">
              <a:solidFill>
                <a:schemeClr val="tx1"/>
              </a:solidFill>
            </a:endParaRPr>
          </a:p>
          <a:p>
            <a:pPr algn="just"/>
            <a:r>
              <a:rPr lang="en-US" sz="2400" b="1" dirty="0" smtClean="0">
                <a:solidFill>
                  <a:schemeClr val="tx1"/>
                </a:solidFill>
              </a:rPr>
              <a:t>Vision</a:t>
            </a:r>
          </a:p>
          <a:p>
            <a:pPr algn="just"/>
            <a:r>
              <a:rPr lang="en-US" sz="2400" dirty="0" smtClean="0">
                <a:solidFill>
                  <a:schemeClr val="tx1"/>
                </a:solidFill>
              </a:rPr>
              <a:t>To impart international quality education, promote collaborative research and graduate industry-ready engineers in the domain of Artificial Intelligence and Data Science to serve the society</a:t>
            </a:r>
            <a:r>
              <a:rPr lang="en-US" sz="2400" dirty="0" smtClean="0"/>
              <a:t>.</a:t>
            </a:r>
          </a:p>
          <a:p>
            <a:pPr algn="just"/>
            <a:endParaRPr lang="en-IN" sz="2400" dirty="0"/>
          </a:p>
        </p:txBody>
      </p:sp>
      <p:sp>
        <p:nvSpPr>
          <p:cNvPr id="4" name="AutoShape 2" descr="Ramco Institute of Technology - Home | Faceboo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404664"/>
            <a:ext cx="1552575"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Date Placeholder 4"/>
          <p:cNvSpPr>
            <a:spLocks noGrp="1"/>
          </p:cNvSpPr>
          <p:nvPr>
            <p:ph type="dt" sz="half" idx="10"/>
          </p:nvPr>
        </p:nvSpPr>
        <p:spPr/>
        <p:txBody>
          <a:bodyPr/>
          <a:lstStyle/>
          <a:p>
            <a:fld id="{9FFE89A5-60C7-49AE-95B2-79A967AC1033}" type="datetime1">
              <a:rPr lang="en-IN" smtClean="0"/>
              <a:t>01-06-2022</a:t>
            </a:fld>
            <a:endParaRPr lang="en-IN"/>
          </a:p>
        </p:txBody>
      </p:sp>
      <p:sp>
        <p:nvSpPr>
          <p:cNvPr id="6" name="Footer Placeholder 5"/>
          <p:cNvSpPr>
            <a:spLocks noGrp="1"/>
          </p:cNvSpPr>
          <p:nvPr>
            <p:ph type="ftr" sz="quarter" idx="11"/>
          </p:nvPr>
        </p:nvSpPr>
        <p:spPr/>
        <p:txBody>
          <a:bodyPr/>
          <a:lstStyle/>
          <a:p>
            <a:r>
              <a:rPr lang="it-IT" smtClean="0"/>
              <a:t>Dr.M.Kaliappan, Professor &amp; Head/ AI&amp; DS</a:t>
            </a:r>
            <a:endParaRPr lang="en-IN"/>
          </a:p>
        </p:txBody>
      </p:sp>
      <p:sp>
        <p:nvSpPr>
          <p:cNvPr id="7" name="Slide Number Placeholder 6"/>
          <p:cNvSpPr>
            <a:spLocks noGrp="1"/>
          </p:cNvSpPr>
          <p:nvPr>
            <p:ph type="sldNum" sz="quarter" idx="12"/>
          </p:nvPr>
        </p:nvSpPr>
        <p:spPr/>
        <p:txBody>
          <a:bodyPr/>
          <a:lstStyle/>
          <a:p>
            <a:fld id="{85A40BF7-2AA2-4856-B83F-AFBEB981B49A}" type="slidenum">
              <a:rPr lang="en-IN" smtClean="0"/>
              <a:t>1</a:t>
            </a:fld>
            <a:endParaRPr lang="en-IN"/>
          </a:p>
        </p:txBody>
      </p:sp>
    </p:spTree>
    <p:extLst>
      <p:ext uri="{BB962C8B-B14F-4D97-AF65-F5344CB8AC3E}">
        <p14:creationId xmlns:p14="http://schemas.microsoft.com/office/powerpoint/2010/main" val="1418457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476672"/>
            <a:ext cx="8229600" cy="5688632"/>
          </a:xfrm>
        </p:spPr>
        <p:txBody>
          <a:bodyPr>
            <a:normAutofit/>
          </a:bodyPr>
          <a:lstStyle/>
          <a:p>
            <a:pPr marL="0" indent="0" fontAlgn="base">
              <a:buNone/>
            </a:pPr>
            <a:r>
              <a:rPr lang="en-US" b="1" dirty="0" smtClean="0"/>
              <a:t>Binary </a:t>
            </a:r>
            <a:r>
              <a:rPr lang="en-US" b="1" dirty="0"/>
              <a:t>Search Algorithm</a:t>
            </a:r>
            <a:r>
              <a:rPr lang="en-US" b="1" dirty="0" smtClean="0"/>
              <a:t>: Recursive method</a:t>
            </a:r>
            <a:r>
              <a:rPr lang="en-US" dirty="0"/>
              <a:t> </a:t>
            </a:r>
            <a:endParaRPr lang="en-US" dirty="0" smtClean="0"/>
          </a:p>
          <a:p>
            <a:pPr fontAlgn="base"/>
            <a:r>
              <a:rPr lang="en-US" dirty="0" smtClean="0"/>
              <a:t>Compare </a:t>
            </a:r>
            <a:r>
              <a:rPr lang="en-US" dirty="0"/>
              <a:t>x with the middle element.</a:t>
            </a:r>
          </a:p>
          <a:p>
            <a:pPr fontAlgn="base"/>
            <a:r>
              <a:rPr lang="en-US" dirty="0"/>
              <a:t>If x matches with the middle element, we return the mid index.</a:t>
            </a:r>
          </a:p>
          <a:p>
            <a:pPr fontAlgn="base"/>
            <a:r>
              <a:rPr lang="en-US" dirty="0"/>
              <a:t>Else If x is greater than the mid element, then x can only lie in the right half </a:t>
            </a:r>
            <a:r>
              <a:rPr lang="en-US" dirty="0" err="1"/>
              <a:t>subarray</a:t>
            </a:r>
            <a:r>
              <a:rPr lang="en-US" dirty="0"/>
              <a:t> after the mid element. So </a:t>
            </a:r>
            <a:r>
              <a:rPr lang="en-US" dirty="0">
                <a:solidFill>
                  <a:srgbClr val="FF0000"/>
                </a:solidFill>
              </a:rPr>
              <a:t>we recur for the right half</a:t>
            </a:r>
            <a:r>
              <a:rPr lang="en-US" dirty="0"/>
              <a:t>.</a:t>
            </a:r>
          </a:p>
          <a:p>
            <a:pPr fontAlgn="base"/>
            <a:r>
              <a:rPr lang="en-US" dirty="0"/>
              <a:t>Else (x is smaller) </a:t>
            </a:r>
            <a:r>
              <a:rPr lang="en-US" dirty="0">
                <a:solidFill>
                  <a:srgbClr val="FF0000"/>
                </a:solidFill>
              </a:rPr>
              <a:t>recur for the left half</a:t>
            </a:r>
            <a:r>
              <a:rPr lang="en-US" dirty="0"/>
              <a:t>.</a:t>
            </a:r>
          </a:p>
          <a:p>
            <a:endParaRPr lang="en-IN" dirty="0"/>
          </a:p>
        </p:txBody>
      </p:sp>
      <p:sp>
        <p:nvSpPr>
          <p:cNvPr id="4" name="Date Placeholder 3"/>
          <p:cNvSpPr>
            <a:spLocks noGrp="1"/>
          </p:cNvSpPr>
          <p:nvPr>
            <p:ph type="dt" sz="half" idx="10"/>
          </p:nvPr>
        </p:nvSpPr>
        <p:spPr/>
        <p:txBody>
          <a:bodyPr/>
          <a:lstStyle/>
          <a:p>
            <a:fld id="{48634807-172D-47DD-8A8D-20D1AD18FB32}" type="datetime1">
              <a:rPr lang="en-IN" smtClean="0"/>
              <a:t>01-06-2022</a:t>
            </a:fld>
            <a:endParaRPr lang="en-IN"/>
          </a:p>
        </p:txBody>
      </p:sp>
      <p:sp>
        <p:nvSpPr>
          <p:cNvPr id="5" name="Footer Placeholder 4"/>
          <p:cNvSpPr>
            <a:spLocks noGrp="1"/>
          </p:cNvSpPr>
          <p:nvPr>
            <p:ph type="ftr" sz="quarter" idx="11"/>
          </p:nvPr>
        </p:nvSpPr>
        <p:spPr/>
        <p:txBody>
          <a:bodyPr/>
          <a:lstStyle/>
          <a:p>
            <a:r>
              <a:rPr lang="it-IT" smtClean="0"/>
              <a:t>Dr.M.Kaliappan, Professor &amp; Head/ AI&amp; DS</a:t>
            </a:r>
            <a:endParaRPr lang="en-IN"/>
          </a:p>
        </p:txBody>
      </p:sp>
      <p:sp>
        <p:nvSpPr>
          <p:cNvPr id="6" name="Slide Number Placeholder 5"/>
          <p:cNvSpPr>
            <a:spLocks noGrp="1"/>
          </p:cNvSpPr>
          <p:nvPr>
            <p:ph type="sldNum" sz="quarter" idx="12"/>
          </p:nvPr>
        </p:nvSpPr>
        <p:spPr/>
        <p:txBody>
          <a:bodyPr/>
          <a:lstStyle/>
          <a:p>
            <a:fld id="{85A40BF7-2AA2-4856-B83F-AFBEB981B49A}" type="slidenum">
              <a:rPr lang="en-IN" smtClean="0"/>
              <a:t>10</a:t>
            </a:fld>
            <a:endParaRPr lang="en-IN"/>
          </a:p>
        </p:txBody>
      </p:sp>
    </p:spTree>
    <p:extLst>
      <p:ext uri="{BB962C8B-B14F-4D97-AF65-F5344CB8AC3E}">
        <p14:creationId xmlns:p14="http://schemas.microsoft.com/office/powerpoint/2010/main" val="2281733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6408712"/>
          </a:xfrm>
        </p:spPr>
        <p:txBody>
          <a:bodyPr>
            <a:noAutofit/>
          </a:bodyPr>
          <a:lstStyle/>
          <a:p>
            <a:pPr marL="0" indent="0">
              <a:spcBef>
                <a:spcPts val="0"/>
              </a:spcBef>
              <a:buNone/>
            </a:pPr>
            <a:r>
              <a:rPr lang="en-US" sz="1800" dirty="0">
                <a:solidFill>
                  <a:srgbClr val="008000"/>
                </a:solidFill>
                <a:latin typeface="Times New Roman" pitchFamily="18" charset="0"/>
                <a:cs typeface="Times New Roman" pitchFamily="18" charset="0"/>
              </a:rPr>
              <a:t># Binary Search in python : Recursive </a:t>
            </a:r>
            <a:r>
              <a:rPr lang="en-US" sz="1800" dirty="0" smtClean="0">
                <a:solidFill>
                  <a:srgbClr val="008000"/>
                </a:solidFill>
                <a:latin typeface="Times New Roman" pitchFamily="18" charset="0"/>
                <a:cs typeface="Times New Roman" pitchFamily="18" charset="0"/>
              </a:rPr>
              <a:t>method</a:t>
            </a:r>
            <a:r>
              <a:rPr lang="en-US" sz="1800" dirty="0">
                <a:solidFill>
                  <a:srgbClr val="000000"/>
                </a:solidFill>
                <a:latin typeface="Times New Roman" pitchFamily="18" charset="0"/>
                <a:cs typeface="Times New Roman" pitchFamily="18" charset="0"/>
              </a:rPr>
              <a:t/>
            </a:r>
            <a:br>
              <a:rPr lang="en-US" sz="1800" dirty="0">
                <a:solidFill>
                  <a:srgbClr val="000000"/>
                </a:solidFill>
                <a:latin typeface="Times New Roman" pitchFamily="18" charset="0"/>
                <a:cs typeface="Times New Roman" pitchFamily="18" charset="0"/>
              </a:rPr>
            </a:br>
            <a:r>
              <a:rPr lang="en-US" sz="1800" dirty="0" err="1">
                <a:solidFill>
                  <a:srgbClr val="0000FF"/>
                </a:solidFill>
                <a:latin typeface="Times New Roman" pitchFamily="18" charset="0"/>
                <a:cs typeface="Times New Roman" pitchFamily="18" charset="0"/>
              </a:rPr>
              <a:t>def</a:t>
            </a:r>
            <a:r>
              <a:rPr lang="en-US" sz="1800" dirty="0">
                <a:solidFill>
                  <a:srgbClr val="000000"/>
                </a:solidFill>
                <a:latin typeface="Times New Roman" pitchFamily="18" charset="0"/>
                <a:cs typeface="Times New Roman" pitchFamily="18" charset="0"/>
              </a:rPr>
              <a:t> </a:t>
            </a:r>
            <a:r>
              <a:rPr lang="en-US" sz="1800" dirty="0" err="1">
                <a:solidFill>
                  <a:srgbClr val="795E26"/>
                </a:solidFill>
                <a:latin typeface="Times New Roman" pitchFamily="18" charset="0"/>
                <a:cs typeface="Times New Roman" pitchFamily="18" charset="0"/>
              </a:rPr>
              <a:t>binarySearch</a:t>
            </a:r>
            <a:r>
              <a:rPr lang="en-US" sz="1800" dirty="0">
                <a:solidFill>
                  <a:srgbClr val="000000"/>
                </a:solidFill>
                <a:latin typeface="Times New Roman" pitchFamily="18" charset="0"/>
                <a:cs typeface="Times New Roman" pitchFamily="18" charset="0"/>
              </a:rPr>
              <a:t>(</a:t>
            </a:r>
            <a:r>
              <a:rPr lang="en-US" sz="1800" dirty="0">
                <a:solidFill>
                  <a:srgbClr val="001080"/>
                </a:solidFill>
                <a:latin typeface="Times New Roman" pitchFamily="18" charset="0"/>
                <a:cs typeface="Times New Roman" pitchFamily="18" charset="0"/>
              </a:rPr>
              <a:t>array</a:t>
            </a:r>
            <a:r>
              <a:rPr lang="en-US" sz="1800" dirty="0">
                <a:solidFill>
                  <a:srgbClr val="000000"/>
                </a:solidFill>
                <a:latin typeface="Times New Roman" pitchFamily="18" charset="0"/>
                <a:cs typeface="Times New Roman" pitchFamily="18" charset="0"/>
              </a:rPr>
              <a:t>, </a:t>
            </a:r>
            <a:r>
              <a:rPr lang="en-US" sz="1800" dirty="0">
                <a:solidFill>
                  <a:srgbClr val="001080"/>
                </a:solidFill>
                <a:latin typeface="Times New Roman" pitchFamily="18" charset="0"/>
                <a:cs typeface="Times New Roman" pitchFamily="18" charset="0"/>
              </a:rPr>
              <a:t>x</a:t>
            </a:r>
            <a:r>
              <a:rPr lang="en-US" sz="1800" dirty="0">
                <a:solidFill>
                  <a:srgbClr val="000000"/>
                </a:solidFill>
                <a:latin typeface="Times New Roman" pitchFamily="18" charset="0"/>
                <a:cs typeface="Times New Roman" pitchFamily="18" charset="0"/>
              </a:rPr>
              <a:t>, </a:t>
            </a:r>
            <a:r>
              <a:rPr lang="en-US" sz="1800" dirty="0">
                <a:solidFill>
                  <a:srgbClr val="001080"/>
                </a:solidFill>
                <a:latin typeface="Times New Roman" pitchFamily="18" charset="0"/>
                <a:cs typeface="Times New Roman" pitchFamily="18" charset="0"/>
              </a:rPr>
              <a:t>low</a:t>
            </a:r>
            <a:r>
              <a:rPr lang="en-US" sz="1800" dirty="0">
                <a:solidFill>
                  <a:srgbClr val="000000"/>
                </a:solidFill>
                <a:latin typeface="Times New Roman" pitchFamily="18" charset="0"/>
                <a:cs typeface="Times New Roman" pitchFamily="18" charset="0"/>
              </a:rPr>
              <a:t>, </a:t>
            </a:r>
            <a:r>
              <a:rPr lang="en-US" sz="1800" dirty="0">
                <a:solidFill>
                  <a:srgbClr val="001080"/>
                </a:solidFill>
                <a:latin typeface="Times New Roman" pitchFamily="18" charset="0"/>
                <a:cs typeface="Times New Roman" pitchFamily="18" charset="0"/>
              </a:rPr>
              <a:t>high</a:t>
            </a:r>
            <a:r>
              <a:rPr lang="en-US" sz="1800" dirty="0" smtClean="0">
                <a:solidFill>
                  <a:srgbClr val="000000"/>
                </a:solidFill>
                <a:latin typeface="Times New Roman" pitchFamily="18" charset="0"/>
                <a:cs typeface="Times New Roman" pitchFamily="18" charset="0"/>
              </a:rPr>
              <a:t>):</a:t>
            </a:r>
            <a:r>
              <a:rPr lang="en-US" sz="1800" dirty="0">
                <a:solidFill>
                  <a:srgbClr val="000000"/>
                </a:solidFill>
                <a:latin typeface="Times New Roman" pitchFamily="18" charset="0"/>
                <a:cs typeface="Times New Roman" pitchFamily="18" charset="0"/>
              </a:rPr>
              <a:t/>
            </a:r>
            <a:br>
              <a:rPr lang="en-US" sz="1800" dirty="0">
                <a:solidFill>
                  <a:srgbClr val="000000"/>
                </a:solidFill>
                <a:latin typeface="Times New Roman" pitchFamily="18" charset="0"/>
                <a:cs typeface="Times New Roman" pitchFamily="18" charset="0"/>
              </a:rPr>
            </a:br>
            <a:r>
              <a:rPr lang="en-US" sz="1800" dirty="0">
                <a:solidFill>
                  <a:srgbClr val="000000"/>
                </a:solidFill>
                <a:latin typeface="Times New Roman" pitchFamily="18" charset="0"/>
                <a:cs typeface="Times New Roman" pitchFamily="18" charset="0"/>
              </a:rPr>
              <a:t>    </a:t>
            </a:r>
            <a:r>
              <a:rPr lang="en-US" sz="1800" dirty="0">
                <a:solidFill>
                  <a:srgbClr val="AF00DB"/>
                </a:solidFill>
                <a:latin typeface="Times New Roman" pitchFamily="18" charset="0"/>
                <a:cs typeface="Times New Roman" pitchFamily="18" charset="0"/>
              </a:rPr>
              <a:t>if</a:t>
            </a:r>
            <a:r>
              <a:rPr lang="en-US" sz="1800" dirty="0">
                <a:solidFill>
                  <a:srgbClr val="000000"/>
                </a:solidFill>
                <a:latin typeface="Times New Roman" pitchFamily="18" charset="0"/>
                <a:cs typeface="Times New Roman" pitchFamily="18" charset="0"/>
              </a:rPr>
              <a:t> high &gt;= low</a:t>
            </a:r>
            <a:r>
              <a:rPr lang="en-US" sz="1800" dirty="0" smtClean="0">
                <a:solidFill>
                  <a:srgbClr val="000000"/>
                </a:solidFill>
                <a:latin typeface="Times New Roman" pitchFamily="18" charset="0"/>
                <a:cs typeface="Times New Roman" pitchFamily="18" charset="0"/>
              </a:rPr>
              <a:t>:</a:t>
            </a:r>
            <a:r>
              <a:rPr lang="en-US" sz="1800" dirty="0">
                <a:solidFill>
                  <a:srgbClr val="000000"/>
                </a:solidFill>
                <a:latin typeface="Times New Roman" pitchFamily="18" charset="0"/>
                <a:cs typeface="Times New Roman" pitchFamily="18" charset="0"/>
              </a:rPr>
              <a:t/>
            </a:r>
            <a:br>
              <a:rPr lang="en-US" sz="1800" dirty="0">
                <a:solidFill>
                  <a:srgbClr val="000000"/>
                </a:solidFill>
                <a:latin typeface="Times New Roman" pitchFamily="18" charset="0"/>
                <a:cs typeface="Times New Roman" pitchFamily="18" charset="0"/>
              </a:rPr>
            </a:br>
            <a:r>
              <a:rPr lang="en-US" sz="1800" dirty="0">
                <a:solidFill>
                  <a:srgbClr val="000000"/>
                </a:solidFill>
                <a:latin typeface="Times New Roman" pitchFamily="18" charset="0"/>
                <a:cs typeface="Times New Roman" pitchFamily="18" charset="0"/>
              </a:rPr>
              <a:t>        mid = </a:t>
            </a:r>
            <a:r>
              <a:rPr lang="en-US" sz="1800" dirty="0" smtClean="0">
                <a:solidFill>
                  <a:srgbClr val="000000"/>
                </a:solidFill>
                <a:latin typeface="Times New Roman" pitchFamily="18" charset="0"/>
                <a:cs typeface="Times New Roman" pitchFamily="18" charset="0"/>
              </a:rPr>
              <a:t>(low</a:t>
            </a:r>
            <a:r>
              <a:rPr lang="en-US" sz="1800" dirty="0">
                <a:solidFill>
                  <a:srgbClr val="000000"/>
                </a:solidFill>
                <a:latin typeface="Times New Roman" pitchFamily="18" charset="0"/>
                <a:cs typeface="Times New Roman" pitchFamily="18" charset="0"/>
              </a:rPr>
              <a:t> + </a:t>
            </a:r>
            <a:r>
              <a:rPr lang="en-US" sz="1800" dirty="0" smtClean="0">
                <a:solidFill>
                  <a:srgbClr val="000000"/>
                </a:solidFill>
                <a:latin typeface="Times New Roman" pitchFamily="18" charset="0"/>
                <a:cs typeface="Times New Roman" pitchFamily="18" charset="0"/>
              </a:rPr>
              <a:t>high)//</a:t>
            </a:r>
            <a:r>
              <a:rPr lang="en-US" sz="1800" dirty="0" smtClean="0">
                <a:solidFill>
                  <a:srgbClr val="09885A"/>
                </a:solidFill>
                <a:latin typeface="Times New Roman" pitchFamily="18" charset="0"/>
                <a:cs typeface="Times New Roman" pitchFamily="18" charset="0"/>
              </a:rPr>
              <a:t>2</a:t>
            </a:r>
            <a:r>
              <a:rPr lang="en-US" sz="1800" dirty="0">
                <a:solidFill>
                  <a:srgbClr val="000000"/>
                </a:solidFill>
                <a:latin typeface="Times New Roman" pitchFamily="18" charset="0"/>
                <a:cs typeface="Times New Roman" pitchFamily="18" charset="0"/>
              </a:rPr>
              <a:t>        </a:t>
            </a:r>
          </a:p>
          <a:p>
            <a:pPr marL="0" indent="0">
              <a:spcBef>
                <a:spcPts val="0"/>
              </a:spcBef>
              <a:buNone/>
            </a:pPr>
            <a:r>
              <a:rPr lang="en-US" sz="1800" dirty="0">
                <a:solidFill>
                  <a:srgbClr val="000000"/>
                </a:solidFill>
                <a:latin typeface="Times New Roman" pitchFamily="18" charset="0"/>
                <a:cs typeface="Times New Roman" pitchFamily="18" charset="0"/>
              </a:rPr>
              <a:t>        </a:t>
            </a:r>
            <a:r>
              <a:rPr lang="en-US" sz="1800" dirty="0">
                <a:solidFill>
                  <a:srgbClr val="AF00DB"/>
                </a:solidFill>
                <a:latin typeface="Times New Roman" pitchFamily="18" charset="0"/>
                <a:cs typeface="Times New Roman" pitchFamily="18" charset="0"/>
              </a:rPr>
              <a:t>if</a:t>
            </a:r>
            <a:r>
              <a:rPr lang="en-US" sz="1800" dirty="0">
                <a:solidFill>
                  <a:srgbClr val="000000"/>
                </a:solidFill>
                <a:latin typeface="Times New Roman" pitchFamily="18" charset="0"/>
                <a:cs typeface="Times New Roman" pitchFamily="18" charset="0"/>
              </a:rPr>
              <a:t> array[mid] == x</a:t>
            </a:r>
            <a:r>
              <a:rPr lang="en-US" sz="1800" dirty="0" smtClean="0">
                <a:solidFill>
                  <a:srgbClr val="000000"/>
                </a:solidFill>
                <a:latin typeface="Times New Roman" pitchFamily="18" charset="0"/>
                <a:cs typeface="Times New Roman" pitchFamily="18" charset="0"/>
              </a:rPr>
              <a:t>: </a:t>
            </a:r>
            <a:r>
              <a:rPr lang="en-US" sz="1800" dirty="0">
                <a:solidFill>
                  <a:srgbClr val="008000"/>
                </a:solidFill>
                <a:latin typeface="Times New Roman" pitchFamily="18" charset="0"/>
                <a:cs typeface="Times New Roman" pitchFamily="18" charset="0"/>
              </a:rPr>
              <a:t># If found at mid, then return it</a:t>
            </a:r>
            <a:endParaRPr lang="en-US" sz="1800" dirty="0">
              <a:solidFill>
                <a:srgbClr val="000000"/>
              </a:solidFill>
              <a:latin typeface="Times New Roman" pitchFamily="18" charset="0"/>
              <a:cs typeface="Times New Roman" pitchFamily="18" charset="0"/>
            </a:endParaRPr>
          </a:p>
          <a:p>
            <a:pPr marL="0" indent="0">
              <a:spcBef>
                <a:spcPts val="0"/>
              </a:spcBef>
              <a:buNone/>
            </a:pPr>
            <a:r>
              <a:rPr lang="en-US" sz="1800" dirty="0">
                <a:solidFill>
                  <a:srgbClr val="000000"/>
                </a:solidFill>
                <a:latin typeface="Times New Roman" pitchFamily="18" charset="0"/>
                <a:cs typeface="Times New Roman" pitchFamily="18" charset="0"/>
              </a:rPr>
              <a:t>            </a:t>
            </a:r>
            <a:r>
              <a:rPr lang="en-US" sz="1800" dirty="0">
                <a:solidFill>
                  <a:srgbClr val="AF00DB"/>
                </a:solidFill>
                <a:latin typeface="Times New Roman" pitchFamily="18" charset="0"/>
                <a:cs typeface="Times New Roman" pitchFamily="18" charset="0"/>
              </a:rPr>
              <a:t>return</a:t>
            </a:r>
            <a:r>
              <a:rPr lang="en-US" sz="1800" dirty="0">
                <a:solidFill>
                  <a:srgbClr val="000000"/>
                </a:solidFill>
                <a:latin typeface="Times New Roman" pitchFamily="18" charset="0"/>
                <a:cs typeface="Times New Roman" pitchFamily="18" charset="0"/>
              </a:rPr>
              <a:t> </a:t>
            </a:r>
            <a:r>
              <a:rPr lang="en-US" sz="1800" dirty="0" smtClean="0">
                <a:solidFill>
                  <a:srgbClr val="000000"/>
                </a:solidFill>
                <a:latin typeface="Times New Roman" pitchFamily="18" charset="0"/>
                <a:cs typeface="Times New Roman" pitchFamily="18" charset="0"/>
              </a:rPr>
              <a:t>mid</a:t>
            </a:r>
            <a:r>
              <a:rPr lang="en-US" sz="1800" dirty="0">
                <a:solidFill>
                  <a:srgbClr val="000000"/>
                </a:solidFill>
                <a:latin typeface="Times New Roman" pitchFamily="18" charset="0"/>
                <a:cs typeface="Times New Roman" pitchFamily="18" charset="0"/>
              </a:rPr>
              <a:t/>
            </a:r>
            <a:br>
              <a:rPr lang="en-US" sz="1800" dirty="0">
                <a:solidFill>
                  <a:srgbClr val="000000"/>
                </a:solidFill>
                <a:latin typeface="Times New Roman" pitchFamily="18" charset="0"/>
                <a:cs typeface="Times New Roman" pitchFamily="18" charset="0"/>
              </a:rPr>
            </a:br>
            <a:r>
              <a:rPr lang="en-US" sz="1800" dirty="0">
                <a:solidFill>
                  <a:srgbClr val="000000"/>
                </a:solidFill>
                <a:latin typeface="Times New Roman" pitchFamily="18" charset="0"/>
                <a:cs typeface="Times New Roman" pitchFamily="18" charset="0"/>
              </a:rPr>
              <a:t>        </a:t>
            </a:r>
          </a:p>
          <a:p>
            <a:pPr marL="0" indent="0">
              <a:spcBef>
                <a:spcPts val="0"/>
              </a:spcBef>
              <a:buNone/>
            </a:pPr>
            <a:r>
              <a:rPr lang="en-US" sz="1800" dirty="0">
                <a:solidFill>
                  <a:srgbClr val="000000"/>
                </a:solidFill>
                <a:latin typeface="Times New Roman" pitchFamily="18" charset="0"/>
                <a:cs typeface="Times New Roman" pitchFamily="18" charset="0"/>
              </a:rPr>
              <a:t>        </a:t>
            </a:r>
            <a:r>
              <a:rPr lang="en-US" sz="1800" dirty="0" err="1">
                <a:solidFill>
                  <a:srgbClr val="AF00DB"/>
                </a:solidFill>
                <a:latin typeface="Times New Roman" pitchFamily="18" charset="0"/>
                <a:cs typeface="Times New Roman" pitchFamily="18" charset="0"/>
              </a:rPr>
              <a:t>elif</a:t>
            </a:r>
            <a:r>
              <a:rPr lang="en-US" sz="1800" dirty="0">
                <a:solidFill>
                  <a:srgbClr val="000000"/>
                </a:solidFill>
                <a:latin typeface="Times New Roman" pitchFamily="18" charset="0"/>
                <a:cs typeface="Times New Roman" pitchFamily="18" charset="0"/>
              </a:rPr>
              <a:t> array[mid] &gt; x</a:t>
            </a:r>
            <a:r>
              <a:rPr lang="en-US" sz="1800" dirty="0" smtClean="0">
                <a:solidFill>
                  <a:srgbClr val="000000"/>
                </a:solidFill>
                <a:latin typeface="Times New Roman" pitchFamily="18" charset="0"/>
                <a:cs typeface="Times New Roman" pitchFamily="18" charset="0"/>
              </a:rPr>
              <a:t>:</a:t>
            </a:r>
            <a:r>
              <a:rPr lang="en-US" sz="1800" dirty="0">
                <a:solidFill>
                  <a:srgbClr val="008000"/>
                </a:solidFill>
                <a:latin typeface="Times New Roman" pitchFamily="18" charset="0"/>
                <a:cs typeface="Times New Roman" pitchFamily="18" charset="0"/>
              </a:rPr>
              <a:t> # Search the left half</a:t>
            </a:r>
            <a:endParaRPr lang="en-US" sz="1800" dirty="0" smtClean="0">
              <a:solidFill>
                <a:srgbClr val="000000"/>
              </a:solidFill>
              <a:latin typeface="Times New Roman" pitchFamily="18" charset="0"/>
              <a:cs typeface="Times New Roman" pitchFamily="18" charset="0"/>
            </a:endParaRPr>
          </a:p>
          <a:p>
            <a:pPr marL="0" indent="0">
              <a:spcBef>
                <a:spcPts val="0"/>
              </a:spcBef>
              <a:buNone/>
            </a:pPr>
            <a:r>
              <a:rPr lang="en-US" sz="1800" dirty="0" smtClean="0">
                <a:solidFill>
                  <a:srgbClr val="000000"/>
                </a:solidFill>
                <a:latin typeface="Times New Roman" pitchFamily="18" charset="0"/>
                <a:cs typeface="Times New Roman" pitchFamily="18" charset="0"/>
              </a:rPr>
              <a:t>            </a:t>
            </a:r>
            <a:r>
              <a:rPr lang="en-US" sz="1800" dirty="0" smtClean="0">
                <a:solidFill>
                  <a:srgbClr val="AF00DB"/>
                </a:solidFill>
                <a:latin typeface="Times New Roman" pitchFamily="18" charset="0"/>
                <a:cs typeface="Times New Roman" pitchFamily="18" charset="0"/>
              </a:rPr>
              <a:t>return</a:t>
            </a:r>
            <a:r>
              <a:rPr lang="en-US" sz="1800" dirty="0" smtClean="0">
                <a:solidFill>
                  <a:srgbClr val="000000"/>
                </a:solidFill>
                <a:latin typeface="Times New Roman" pitchFamily="18" charset="0"/>
                <a:cs typeface="Times New Roman" pitchFamily="18" charset="0"/>
              </a:rPr>
              <a:t> </a:t>
            </a:r>
            <a:r>
              <a:rPr lang="en-US" sz="1800" dirty="0" err="1" smtClean="0">
                <a:solidFill>
                  <a:srgbClr val="000000"/>
                </a:solidFill>
                <a:latin typeface="Times New Roman" pitchFamily="18" charset="0"/>
                <a:cs typeface="Times New Roman" pitchFamily="18" charset="0"/>
              </a:rPr>
              <a:t>binarySearch</a:t>
            </a:r>
            <a:r>
              <a:rPr lang="en-US" sz="1800" dirty="0" smtClean="0">
                <a:solidFill>
                  <a:srgbClr val="000000"/>
                </a:solidFill>
                <a:latin typeface="Times New Roman" pitchFamily="18" charset="0"/>
                <a:cs typeface="Times New Roman" pitchFamily="18" charset="0"/>
              </a:rPr>
              <a:t>(array, x, low, mid</a:t>
            </a:r>
            <a:r>
              <a:rPr lang="en-US" sz="1800" dirty="0" smtClean="0">
                <a:solidFill>
                  <a:srgbClr val="09885A"/>
                </a:solidFill>
                <a:latin typeface="Times New Roman" pitchFamily="18" charset="0"/>
                <a:cs typeface="Times New Roman" pitchFamily="18" charset="0"/>
              </a:rPr>
              <a:t>-1</a:t>
            </a:r>
            <a:r>
              <a:rPr lang="en-US" sz="1800" dirty="0" smtClean="0">
                <a:solidFill>
                  <a:srgbClr val="000000"/>
                </a:solidFill>
                <a:latin typeface="Times New Roman" pitchFamily="18" charset="0"/>
                <a:cs typeface="Times New Roman" pitchFamily="18" charset="0"/>
              </a:rPr>
              <a:t>)</a:t>
            </a:r>
            <a:r>
              <a:rPr lang="en-US" sz="1800" dirty="0">
                <a:solidFill>
                  <a:srgbClr val="000000"/>
                </a:solidFill>
                <a:latin typeface="Times New Roman" pitchFamily="18" charset="0"/>
                <a:cs typeface="Times New Roman" pitchFamily="18" charset="0"/>
              </a:rPr>
              <a:t>        </a:t>
            </a:r>
          </a:p>
          <a:p>
            <a:pPr marL="0" indent="0">
              <a:spcBef>
                <a:spcPts val="0"/>
              </a:spcBef>
              <a:buNone/>
            </a:pPr>
            <a:r>
              <a:rPr lang="en-US" sz="1800" dirty="0">
                <a:solidFill>
                  <a:srgbClr val="000000"/>
                </a:solidFill>
                <a:latin typeface="Times New Roman" pitchFamily="18" charset="0"/>
                <a:cs typeface="Times New Roman" pitchFamily="18" charset="0"/>
              </a:rPr>
              <a:t>        </a:t>
            </a:r>
            <a:r>
              <a:rPr lang="en-US" sz="1800" dirty="0">
                <a:solidFill>
                  <a:srgbClr val="AF00DB"/>
                </a:solidFill>
                <a:latin typeface="Times New Roman" pitchFamily="18" charset="0"/>
                <a:cs typeface="Times New Roman" pitchFamily="18" charset="0"/>
              </a:rPr>
              <a:t>else</a:t>
            </a:r>
            <a:r>
              <a:rPr lang="en-US" sz="1800" dirty="0">
                <a:solidFill>
                  <a:srgbClr val="000000"/>
                </a:solidFill>
                <a:latin typeface="Times New Roman" pitchFamily="18" charset="0"/>
                <a:cs typeface="Times New Roman" pitchFamily="18" charset="0"/>
              </a:rPr>
              <a:t>:</a:t>
            </a:r>
          </a:p>
          <a:p>
            <a:pPr marL="0" indent="0">
              <a:spcBef>
                <a:spcPts val="0"/>
              </a:spcBef>
              <a:buNone/>
            </a:pPr>
            <a:r>
              <a:rPr lang="en-US" sz="1800" dirty="0">
                <a:solidFill>
                  <a:srgbClr val="000000"/>
                </a:solidFill>
                <a:latin typeface="Times New Roman" pitchFamily="18" charset="0"/>
                <a:cs typeface="Times New Roman" pitchFamily="18" charset="0"/>
              </a:rPr>
              <a:t>            </a:t>
            </a:r>
            <a:r>
              <a:rPr lang="en-US" sz="1800" dirty="0">
                <a:solidFill>
                  <a:srgbClr val="AF00DB"/>
                </a:solidFill>
                <a:latin typeface="Times New Roman" pitchFamily="18" charset="0"/>
                <a:cs typeface="Times New Roman" pitchFamily="18" charset="0"/>
              </a:rPr>
              <a:t>return</a:t>
            </a:r>
            <a:r>
              <a:rPr lang="en-US" sz="1800" dirty="0">
                <a:solidFill>
                  <a:srgbClr val="000000"/>
                </a:solidFill>
                <a:latin typeface="Times New Roman" pitchFamily="18" charset="0"/>
                <a:cs typeface="Times New Roman" pitchFamily="18" charset="0"/>
              </a:rPr>
              <a:t> </a:t>
            </a:r>
            <a:r>
              <a:rPr lang="en-US" sz="1800" dirty="0" err="1">
                <a:solidFill>
                  <a:srgbClr val="000000"/>
                </a:solidFill>
                <a:latin typeface="Times New Roman" pitchFamily="18" charset="0"/>
                <a:cs typeface="Times New Roman" pitchFamily="18" charset="0"/>
              </a:rPr>
              <a:t>binarySearch</a:t>
            </a:r>
            <a:r>
              <a:rPr lang="en-US" sz="1800" dirty="0">
                <a:solidFill>
                  <a:srgbClr val="000000"/>
                </a:solidFill>
                <a:latin typeface="Times New Roman" pitchFamily="18" charset="0"/>
                <a:cs typeface="Times New Roman" pitchFamily="18" charset="0"/>
              </a:rPr>
              <a:t>(array, x, mid + </a:t>
            </a:r>
            <a:r>
              <a:rPr lang="en-US" sz="1800" dirty="0">
                <a:solidFill>
                  <a:srgbClr val="09885A"/>
                </a:solidFill>
                <a:latin typeface="Times New Roman" pitchFamily="18" charset="0"/>
                <a:cs typeface="Times New Roman" pitchFamily="18" charset="0"/>
              </a:rPr>
              <a:t>1</a:t>
            </a:r>
            <a:r>
              <a:rPr lang="en-US" sz="1800" dirty="0">
                <a:solidFill>
                  <a:srgbClr val="000000"/>
                </a:solidFill>
                <a:latin typeface="Times New Roman" pitchFamily="18" charset="0"/>
                <a:cs typeface="Times New Roman" pitchFamily="18" charset="0"/>
              </a:rPr>
              <a:t>, high</a:t>
            </a:r>
            <a:r>
              <a:rPr lang="en-US" sz="1800" dirty="0" smtClean="0">
                <a:solidFill>
                  <a:srgbClr val="000000"/>
                </a:solidFill>
                <a:latin typeface="Times New Roman" pitchFamily="18" charset="0"/>
                <a:cs typeface="Times New Roman" pitchFamily="18" charset="0"/>
              </a:rPr>
              <a:t>)</a:t>
            </a:r>
            <a:r>
              <a:rPr lang="en-US" sz="1800" dirty="0">
                <a:solidFill>
                  <a:srgbClr val="008000"/>
                </a:solidFill>
                <a:latin typeface="Times New Roman" pitchFamily="18" charset="0"/>
                <a:cs typeface="Times New Roman" pitchFamily="18" charset="0"/>
              </a:rPr>
              <a:t> # Search the right half</a:t>
            </a:r>
            <a:endParaRPr lang="en-US" sz="1800" dirty="0">
              <a:solidFill>
                <a:srgbClr val="000000"/>
              </a:solidFill>
              <a:latin typeface="Times New Roman" pitchFamily="18" charset="0"/>
              <a:cs typeface="Times New Roman" pitchFamily="18" charset="0"/>
            </a:endParaRPr>
          </a:p>
          <a:p>
            <a:pPr marL="0" indent="0">
              <a:spcBef>
                <a:spcPts val="0"/>
              </a:spcBef>
              <a:buNone/>
            </a:pPr>
            <a:r>
              <a:rPr lang="en-US" sz="1800" dirty="0">
                <a:solidFill>
                  <a:srgbClr val="000000"/>
                </a:solidFill>
                <a:latin typeface="Times New Roman" pitchFamily="18" charset="0"/>
                <a:cs typeface="Times New Roman" pitchFamily="18" charset="0"/>
              </a:rPr>
              <a:t/>
            </a:r>
            <a:br>
              <a:rPr lang="en-US" sz="1800" dirty="0">
                <a:solidFill>
                  <a:srgbClr val="000000"/>
                </a:solidFill>
                <a:latin typeface="Times New Roman" pitchFamily="18" charset="0"/>
                <a:cs typeface="Times New Roman" pitchFamily="18" charset="0"/>
              </a:rPr>
            </a:br>
            <a:r>
              <a:rPr lang="en-US" sz="1800" dirty="0">
                <a:solidFill>
                  <a:srgbClr val="000000"/>
                </a:solidFill>
                <a:latin typeface="Times New Roman" pitchFamily="18" charset="0"/>
                <a:cs typeface="Times New Roman" pitchFamily="18" charset="0"/>
              </a:rPr>
              <a:t>    </a:t>
            </a:r>
            <a:r>
              <a:rPr lang="en-US" sz="1800" dirty="0">
                <a:solidFill>
                  <a:srgbClr val="AF00DB"/>
                </a:solidFill>
                <a:latin typeface="Times New Roman" pitchFamily="18" charset="0"/>
                <a:cs typeface="Times New Roman" pitchFamily="18" charset="0"/>
              </a:rPr>
              <a:t>else</a:t>
            </a:r>
            <a:r>
              <a:rPr lang="en-US" sz="1800" dirty="0">
                <a:solidFill>
                  <a:srgbClr val="000000"/>
                </a:solidFill>
                <a:latin typeface="Times New Roman" pitchFamily="18" charset="0"/>
                <a:cs typeface="Times New Roman" pitchFamily="18" charset="0"/>
              </a:rPr>
              <a:t>:</a:t>
            </a:r>
          </a:p>
          <a:p>
            <a:pPr marL="0" indent="0">
              <a:spcBef>
                <a:spcPts val="0"/>
              </a:spcBef>
              <a:buNone/>
            </a:pPr>
            <a:r>
              <a:rPr lang="en-US" sz="1800" dirty="0">
                <a:solidFill>
                  <a:srgbClr val="000000"/>
                </a:solidFill>
                <a:latin typeface="Times New Roman" pitchFamily="18" charset="0"/>
                <a:cs typeface="Times New Roman" pitchFamily="18" charset="0"/>
              </a:rPr>
              <a:t>        </a:t>
            </a:r>
            <a:r>
              <a:rPr lang="en-US" sz="1800" dirty="0">
                <a:solidFill>
                  <a:srgbClr val="AF00DB"/>
                </a:solidFill>
                <a:latin typeface="Times New Roman" pitchFamily="18" charset="0"/>
                <a:cs typeface="Times New Roman" pitchFamily="18" charset="0"/>
              </a:rPr>
              <a:t>return</a:t>
            </a:r>
            <a:r>
              <a:rPr lang="en-US" sz="1800" dirty="0">
                <a:solidFill>
                  <a:srgbClr val="000000"/>
                </a:solidFill>
                <a:latin typeface="Times New Roman" pitchFamily="18" charset="0"/>
                <a:cs typeface="Times New Roman" pitchFamily="18" charset="0"/>
              </a:rPr>
              <a:t> </a:t>
            </a:r>
            <a:r>
              <a:rPr lang="en-US" sz="1800" dirty="0">
                <a:solidFill>
                  <a:srgbClr val="09885A"/>
                </a:solidFill>
                <a:latin typeface="Times New Roman" pitchFamily="18" charset="0"/>
                <a:cs typeface="Times New Roman" pitchFamily="18" charset="0"/>
              </a:rPr>
              <a:t>-1</a:t>
            </a:r>
            <a:endParaRPr lang="en-US" sz="1800" dirty="0">
              <a:solidFill>
                <a:srgbClr val="000000"/>
              </a:solidFill>
              <a:latin typeface="Times New Roman" pitchFamily="18" charset="0"/>
              <a:cs typeface="Times New Roman" pitchFamily="18" charset="0"/>
            </a:endParaRPr>
          </a:p>
          <a:p>
            <a:pPr marL="0" indent="0">
              <a:spcBef>
                <a:spcPts val="0"/>
              </a:spcBef>
              <a:buNone/>
            </a:pPr>
            <a:r>
              <a:rPr lang="en-US" sz="1800" dirty="0" smtClean="0">
                <a:solidFill>
                  <a:srgbClr val="000000"/>
                </a:solidFill>
                <a:latin typeface="Times New Roman" pitchFamily="18" charset="0"/>
                <a:cs typeface="Times New Roman" pitchFamily="18" charset="0"/>
              </a:rPr>
              <a:t>array</a:t>
            </a:r>
            <a:r>
              <a:rPr lang="en-US" sz="1800" dirty="0">
                <a:solidFill>
                  <a:srgbClr val="000000"/>
                </a:solidFill>
                <a:latin typeface="Times New Roman" pitchFamily="18" charset="0"/>
                <a:cs typeface="Times New Roman" pitchFamily="18" charset="0"/>
              </a:rPr>
              <a:t> = [</a:t>
            </a:r>
            <a:r>
              <a:rPr lang="en-US" sz="1800" dirty="0">
                <a:solidFill>
                  <a:srgbClr val="09885A"/>
                </a:solidFill>
                <a:latin typeface="Times New Roman" pitchFamily="18" charset="0"/>
                <a:cs typeface="Times New Roman" pitchFamily="18" charset="0"/>
              </a:rPr>
              <a:t>3</a:t>
            </a:r>
            <a:r>
              <a:rPr lang="en-US" sz="1800" dirty="0">
                <a:solidFill>
                  <a:srgbClr val="000000"/>
                </a:solidFill>
                <a:latin typeface="Times New Roman" pitchFamily="18" charset="0"/>
                <a:cs typeface="Times New Roman" pitchFamily="18" charset="0"/>
              </a:rPr>
              <a:t>, </a:t>
            </a:r>
            <a:r>
              <a:rPr lang="en-US" sz="1800" dirty="0">
                <a:solidFill>
                  <a:srgbClr val="09885A"/>
                </a:solidFill>
                <a:latin typeface="Times New Roman" pitchFamily="18" charset="0"/>
                <a:cs typeface="Times New Roman" pitchFamily="18" charset="0"/>
              </a:rPr>
              <a:t>4</a:t>
            </a:r>
            <a:r>
              <a:rPr lang="en-US" sz="1800" dirty="0">
                <a:solidFill>
                  <a:srgbClr val="000000"/>
                </a:solidFill>
                <a:latin typeface="Times New Roman" pitchFamily="18" charset="0"/>
                <a:cs typeface="Times New Roman" pitchFamily="18" charset="0"/>
              </a:rPr>
              <a:t>, </a:t>
            </a:r>
            <a:r>
              <a:rPr lang="en-US" sz="1800" dirty="0">
                <a:solidFill>
                  <a:srgbClr val="09885A"/>
                </a:solidFill>
                <a:latin typeface="Times New Roman" pitchFamily="18" charset="0"/>
                <a:cs typeface="Times New Roman" pitchFamily="18" charset="0"/>
              </a:rPr>
              <a:t>5</a:t>
            </a:r>
            <a:r>
              <a:rPr lang="en-US" sz="1800" dirty="0">
                <a:solidFill>
                  <a:srgbClr val="000000"/>
                </a:solidFill>
                <a:latin typeface="Times New Roman" pitchFamily="18" charset="0"/>
                <a:cs typeface="Times New Roman" pitchFamily="18" charset="0"/>
              </a:rPr>
              <a:t>, </a:t>
            </a:r>
            <a:r>
              <a:rPr lang="en-US" sz="1800" dirty="0">
                <a:solidFill>
                  <a:srgbClr val="09885A"/>
                </a:solidFill>
                <a:latin typeface="Times New Roman" pitchFamily="18" charset="0"/>
                <a:cs typeface="Times New Roman" pitchFamily="18" charset="0"/>
              </a:rPr>
              <a:t>6</a:t>
            </a:r>
            <a:r>
              <a:rPr lang="en-US" sz="1800" dirty="0">
                <a:solidFill>
                  <a:srgbClr val="000000"/>
                </a:solidFill>
                <a:latin typeface="Times New Roman" pitchFamily="18" charset="0"/>
                <a:cs typeface="Times New Roman" pitchFamily="18" charset="0"/>
              </a:rPr>
              <a:t>, </a:t>
            </a:r>
            <a:r>
              <a:rPr lang="en-US" sz="1800" dirty="0">
                <a:solidFill>
                  <a:srgbClr val="09885A"/>
                </a:solidFill>
                <a:latin typeface="Times New Roman" pitchFamily="18" charset="0"/>
                <a:cs typeface="Times New Roman" pitchFamily="18" charset="0"/>
              </a:rPr>
              <a:t>7</a:t>
            </a:r>
            <a:r>
              <a:rPr lang="en-US" sz="1800" dirty="0">
                <a:solidFill>
                  <a:srgbClr val="000000"/>
                </a:solidFill>
                <a:latin typeface="Times New Roman" pitchFamily="18" charset="0"/>
                <a:cs typeface="Times New Roman" pitchFamily="18" charset="0"/>
              </a:rPr>
              <a:t>, </a:t>
            </a:r>
            <a:r>
              <a:rPr lang="en-US" sz="1800" dirty="0">
                <a:solidFill>
                  <a:srgbClr val="09885A"/>
                </a:solidFill>
                <a:latin typeface="Times New Roman" pitchFamily="18" charset="0"/>
                <a:cs typeface="Times New Roman" pitchFamily="18" charset="0"/>
              </a:rPr>
              <a:t>8</a:t>
            </a:r>
            <a:r>
              <a:rPr lang="en-US" sz="1800" dirty="0">
                <a:solidFill>
                  <a:srgbClr val="000000"/>
                </a:solidFill>
                <a:latin typeface="Times New Roman" pitchFamily="18" charset="0"/>
                <a:cs typeface="Times New Roman" pitchFamily="18" charset="0"/>
              </a:rPr>
              <a:t>, </a:t>
            </a:r>
            <a:r>
              <a:rPr lang="en-US" sz="1800" dirty="0">
                <a:solidFill>
                  <a:srgbClr val="09885A"/>
                </a:solidFill>
                <a:latin typeface="Times New Roman" pitchFamily="18" charset="0"/>
                <a:cs typeface="Times New Roman" pitchFamily="18" charset="0"/>
              </a:rPr>
              <a:t>9</a:t>
            </a:r>
            <a:r>
              <a:rPr lang="en-US" sz="1800" dirty="0">
                <a:solidFill>
                  <a:srgbClr val="000000"/>
                </a:solidFill>
                <a:latin typeface="Times New Roman" pitchFamily="18" charset="0"/>
                <a:cs typeface="Times New Roman" pitchFamily="18" charset="0"/>
              </a:rPr>
              <a:t>]</a:t>
            </a:r>
          </a:p>
          <a:p>
            <a:pPr marL="0" indent="0">
              <a:spcBef>
                <a:spcPts val="0"/>
              </a:spcBef>
              <a:buNone/>
            </a:pPr>
            <a:r>
              <a:rPr lang="en-US" sz="1800" dirty="0">
                <a:solidFill>
                  <a:srgbClr val="000000"/>
                </a:solidFill>
                <a:latin typeface="Times New Roman" pitchFamily="18" charset="0"/>
                <a:cs typeface="Times New Roman" pitchFamily="18" charset="0"/>
              </a:rPr>
              <a:t>x = </a:t>
            </a:r>
            <a:r>
              <a:rPr lang="en-US" sz="1800" dirty="0">
                <a:solidFill>
                  <a:srgbClr val="09885A"/>
                </a:solidFill>
                <a:latin typeface="Times New Roman" pitchFamily="18" charset="0"/>
                <a:cs typeface="Times New Roman" pitchFamily="18" charset="0"/>
              </a:rPr>
              <a:t>4</a:t>
            </a:r>
            <a:endParaRPr lang="en-US" sz="1800" dirty="0">
              <a:solidFill>
                <a:srgbClr val="000000"/>
              </a:solidFill>
              <a:latin typeface="Times New Roman" pitchFamily="18" charset="0"/>
              <a:cs typeface="Times New Roman" pitchFamily="18" charset="0"/>
            </a:endParaRPr>
          </a:p>
          <a:p>
            <a:pPr marL="0" indent="0">
              <a:spcBef>
                <a:spcPts val="0"/>
              </a:spcBef>
              <a:buNone/>
            </a:pPr>
            <a:r>
              <a:rPr lang="en-US" sz="1800" dirty="0">
                <a:solidFill>
                  <a:srgbClr val="000000"/>
                </a:solidFill>
                <a:latin typeface="Times New Roman" pitchFamily="18" charset="0"/>
                <a:cs typeface="Times New Roman" pitchFamily="18" charset="0"/>
              </a:rPr>
              <a:t/>
            </a:r>
            <a:br>
              <a:rPr lang="en-US" sz="1800" dirty="0">
                <a:solidFill>
                  <a:srgbClr val="000000"/>
                </a:solidFill>
                <a:latin typeface="Times New Roman" pitchFamily="18" charset="0"/>
                <a:cs typeface="Times New Roman" pitchFamily="18" charset="0"/>
              </a:rPr>
            </a:br>
            <a:r>
              <a:rPr lang="en-US" sz="1800" dirty="0">
                <a:solidFill>
                  <a:srgbClr val="000000"/>
                </a:solidFill>
                <a:latin typeface="Times New Roman" pitchFamily="18" charset="0"/>
                <a:cs typeface="Times New Roman" pitchFamily="18" charset="0"/>
              </a:rPr>
              <a:t>result = </a:t>
            </a:r>
            <a:r>
              <a:rPr lang="en-US" sz="1800" dirty="0" err="1">
                <a:solidFill>
                  <a:srgbClr val="000000"/>
                </a:solidFill>
                <a:latin typeface="Times New Roman" pitchFamily="18" charset="0"/>
                <a:cs typeface="Times New Roman" pitchFamily="18" charset="0"/>
              </a:rPr>
              <a:t>binarySearch</a:t>
            </a:r>
            <a:r>
              <a:rPr lang="en-US" sz="1800" dirty="0">
                <a:solidFill>
                  <a:srgbClr val="000000"/>
                </a:solidFill>
                <a:latin typeface="Times New Roman" pitchFamily="18" charset="0"/>
                <a:cs typeface="Times New Roman" pitchFamily="18" charset="0"/>
              </a:rPr>
              <a:t>(array, x, </a:t>
            </a:r>
            <a:r>
              <a:rPr lang="en-US" sz="1800" dirty="0">
                <a:solidFill>
                  <a:srgbClr val="09885A"/>
                </a:solidFill>
                <a:latin typeface="Times New Roman" pitchFamily="18" charset="0"/>
                <a:cs typeface="Times New Roman" pitchFamily="18" charset="0"/>
              </a:rPr>
              <a:t>0</a:t>
            </a:r>
            <a:r>
              <a:rPr lang="en-US" sz="1800" dirty="0">
                <a:solidFill>
                  <a:srgbClr val="000000"/>
                </a:solidFill>
                <a:latin typeface="Times New Roman" pitchFamily="18" charset="0"/>
                <a:cs typeface="Times New Roman" pitchFamily="18" charset="0"/>
              </a:rPr>
              <a:t>, </a:t>
            </a:r>
            <a:r>
              <a:rPr lang="en-US" sz="1800" dirty="0" err="1">
                <a:solidFill>
                  <a:srgbClr val="795E26"/>
                </a:solidFill>
                <a:latin typeface="Times New Roman" pitchFamily="18" charset="0"/>
                <a:cs typeface="Times New Roman" pitchFamily="18" charset="0"/>
              </a:rPr>
              <a:t>len</a:t>
            </a:r>
            <a:r>
              <a:rPr lang="en-US" sz="1800" dirty="0">
                <a:solidFill>
                  <a:srgbClr val="000000"/>
                </a:solidFill>
                <a:latin typeface="Times New Roman" pitchFamily="18" charset="0"/>
                <a:cs typeface="Times New Roman" pitchFamily="18" charset="0"/>
              </a:rPr>
              <a:t>(array)</a:t>
            </a:r>
            <a:r>
              <a:rPr lang="en-US" sz="1800" dirty="0">
                <a:solidFill>
                  <a:srgbClr val="09885A"/>
                </a:solidFill>
                <a:latin typeface="Times New Roman" pitchFamily="18" charset="0"/>
                <a:cs typeface="Times New Roman" pitchFamily="18" charset="0"/>
              </a:rPr>
              <a:t>-1</a:t>
            </a:r>
            <a:r>
              <a:rPr lang="en-US" sz="1800" dirty="0">
                <a:solidFill>
                  <a:srgbClr val="000000"/>
                </a:solidFill>
                <a:latin typeface="Times New Roman" pitchFamily="18" charset="0"/>
                <a:cs typeface="Times New Roman" pitchFamily="18" charset="0"/>
              </a:rPr>
              <a:t>)</a:t>
            </a:r>
          </a:p>
          <a:p>
            <a:pPr marL="0" indent="0">
              <a:spcBef>
                <a:spcPts val="0"/>
              </a:spcBef>
              <a:buNone/>
            </a:pPr>
            <a:r>
              <a:rPr lang="en-US" sz="1800" dirty="0">
                <a:solidFill>
                  <a:srgbClr val="000000"/>
                </a:solidFill>
                <a:latin typeface="Times New Roman" pitchFamily="18" charset="0"/>
                <a:cs typeface="Times New Roman" pitchFamily="18" charset="0"/>
              </a:rPr>
              <a:t/>
            </a:r>
            <a:br>
              <a:rPr lang="en-US" sz="1800" dirty="0">
                <a:solidFill>
                  <a:srgbClr val="000000"/>
                </a:solidFill>
                <a:latin typeface="Times New Roman" pitchFamily="18" charset="0"/>
                <a:cs typeface="Times New Roman" pitchFamily="18" charset="0"/>
              </a:rPr>
            </a:br>
            <a:r>
              <a:rPr lang="en-US" sz="1800" dirty="0">
                <a:solidFill>
                  <a:srgbClr val="AF00DB"/>
                </a:solidFill>
                <a:latin typeface="Times New Roman" pitchFamily="18" charset="0"/>
                <a:cs typeface="Times New Roman" pitchFamily="18" charset="0"/>
              </a:rPr>
              <a:t>if</a:t>
            </a:r>
            <a:r>
              <a:rPr lang="en-US" sz="1800" dirty="0">
                <a:solidFill>
                  <a:srgbClr val="000000"/>
                </a:solidFill>
                <a:latin typeface="Times New Roman" pitchFamily="18" charset="0"/>
                <a:cs typeface="Times New Roman" pitchFamily="18" charset="0"/>
              </a:rPr>
              <a:t> result != </a:t>
            </a:r>
            <a:r>
              <a:rPr lang="en-US" sz="1800" dirty="0">
                <a:solidFill>
                  <a:srgbClr val="09885A"/>
                </a:solidFill>
                <a:latin typeface="Times New Roman" pitchFamily="18" charset="0"/>
                <a:cs typeface="Times New Roman" pitchFamily="18" charset="0"/>
              </a:rPr>
              <a:t>-1</a:t>
            </a:r>
            <a:r>
              <a:rPr lang="en-US" sz="1800" dirty="0">
                <a:solidFill>
                  <a:srgbClr val="000000"/>
                </a:solidFill>
                <a:latin typeface="Times New Roman" pitchFamily="18" charset="0"/>
                <a:cs typeface="Times New Roman" pitchFamily="18" charset="0"/>
              </a:rPr>
              <a:t>:</a:t>
            </a:r>
          </a:p>
          <a:p>
            <a:pPr marL="0" indent="0">
              <a:spcBef>
                <a:spcPts val="0"/>
              </a:spcBef>
              <a:buNone/>
            </a:pPr>
            <a:r>
              <a:rPr lang="en-US" sz="1800" dirty="0">
                <a:solidFill>
                  <a:srgbClr val="000000"/>
                </a:solidFill>
                <a:latin typeface="Times New Roman" pitchFamily="18" charset="0"/>
                <a:cs typeface="Times New Roman" pitchFamily="18" charset="0"/>
              </a:rPr>
              <a:t>    </a:t>
            </a:r>
            <a:r>
              <a:rPr lang="en-US" sz="1800" dirty="0">
                <a:solidFill>
                  <a:srgbClr val="795E26"/>
                </a:solidFill>
                <a:latin typeface="Times New Roman" pitchFamily="18" charset="0"/>
                <a:cs typeface="Times New Roman" pitchFamily="18" charset="0"/>
              </a:rPr>
              <a:t>print</a:t>
            </a:r>
            <a:r>
              <a:rPr lang="en-US" sz="1800" dirty="0">
                <a:solidFill>
                  <a:srgbClr val="000000"/>
                </a:solidFill>
                <a:latin typeface="Times New Roman" pitchFamily="18" charset="0"/>
                <a:cs typeface="Times New Roman" pitchFamily="18" charset="0"/>
              </a:rPr>
              <a:t>(</a:t>
            </a:r>
            <a:r>
              <a:rPr lang="en-US" sz="1800" dirty="0">
                <a:solidFill>
                  <a:srgbClr val="A31515"/>
                </a:solidFill>
                <a:latin typeface="Times New Roman" pitchFamily="18" charset="0"/>
                <a:cs typeface="Times New Roman" pitchFamily="18" charset="0"/>
              </a:rPr>
              <a:t>"Element is present at index "</a:t>
            </a:r>
            <a:r>
              <a:rPr lang="en-US" sz="1800" dirty="0">
                <a:solidFill>
                  <a:srgbClr val="000000"/>
                </a:solidFill>
                <a:latin typeface="Times New Roman" pitchFamily="18" charset="0"/>
                <a:cs typeface="Times New Roman" pitchFamily="18" charset="0"/>
              </a:rPr>
              <a:t> + </a:t>
            </a:r>
            <a:r>
              <a:rPr lang="en-US" sz="1800" dirty="0" err="1">
                <a:solidFill>
                  <a:srgbClr val="267F99"/>
                </a:solidFill>
                <a:latin typeface="Times New Roman" pitchFamily="18" charset="0"/>
                <a:cs typeface="Times New Roman" pitchFamily="18" charset="0"/>
              </a:rPr>
              <a:t>str</a:t>
            </a:r>
            <a:r>
              <a:rPr lang="en-US" sz="1800" dirty="0">
                <a:solidFill>
                  <a:srgbClr val="000000"/>
                </a:solidFill>
                <a:latin typeface="Times New Roman" pitchFamily="18" charset="0"/>
                <a:cs typeface="Times New Roman" pitchFamily="18" charset="0"/>
              </a:rPr>
              <a:t>(result))</a:t>
            </a:r>
          </a:p>
          <a:p>
            <a:pPr marL="0" indent="0">
              <a:spcBef>
                <a:spcPts val="0"/>
              </a:spcBef>
              <a:buNone/>
            </a:pPr>
            <a:r>
              <a:rPr lang="en-US" sz="1800" dirty="0">
                <a:solidFill>
                  <a:srgbClr val="AF00DB"/>
                </a:solidFill>
                <a:latin typeface="Times New Roman" pitchFamily="18" charset="0"/>
                <a:cs typeface="Times New Roman" pitchFamily="18" charset="0"/>
              </a:rPr>
              <a:t>else</a:t>
            </a:r>
            <a:r>
              <a:rPr lang="en-US" sz="1800" dirty="0">
                <a:solidFill>
                  <a:srgbClr val="000000"/>
                </a:solidFill>
                <a:latin typeface="Times New Roman" pitchFamily="18" charset="0"/>
                <a:cs typeface="Times New Roman" pitchFamily="18" charset="0"/>
              </a:rPr>
              <a:t>:</a:t>
            </a:r>
          </a:p>
          <a:p>
            <a:pPr marL="0" indent="0">
              <a:spcBef>
                <a:spcPts val="0"/>
              </a:spcBef>
              <a:buNone/>
            </a:pPr>
            <a:r>
              <a:rPr lang="en-US" sz="1800" dirty="0">
                <a:solidFill>
                  <a:srgbClr val="000000"/>
                </a:solidFill>
                <a:latin typeface="Times New Roman" pitchFamily="18" charset="0"/>
                <a:cs typeface="Times New Roman" pitchFamily="18" charset="0"/>
              </a:rPr>
              <a:t>    </a:t>
            </a:r>
            <a:r>
              <a:rPr lang="en-US" sz="1800" dirty="0">
                <a:solidFill>
                  <a:srgbClr val="795E26"/>
                </a:solidFill>
                <a:latin typeface="Times New Roman" pitchFamily="18" charset="0"/>
                <a:cs typeface="Times New Roman" pitchFamily="18" charset="0"/>
              </a:rPr>
              <a:t>print</a:t>
            </a:r>
            <a:r>
              <a:rPr lang="en-US" sz="1800" dirty="0">
                <a:solidFill>
                  <a:srgbClr val="000000"/>
                </a:solidFill>
                <a:latin typeface="Times New Roman" pitchFamily="18" charset="0"/>
                <a:cs typeface="Times New Roman" pitchFamily="18" charset="0"/>
              </a:rPr>
              <a:t>(</a:t>
            </a:r>
            <a:r>
              <a:rPr lang="en-US" sz="1800" dirty="0">
                <a:solidFill>
                  <a:srgbClr val="A31515"/>
                </a:solidFill>
                <a:latin typeface="Times New Roman" pitchFamily="18" charset="0"/>
                <a:cs typeface="Times New Roman" pitchFamily="18" charset="0"/>
              </a:rPr>
              <a:t>"Not found"</a:t>
            </a:r>
            <a:r>
              <a:rPr lang="en-US" sz="1800" dirty="0">
                <a:solidFill>
                  <a:srgbClr val="000000"/>
                </a:solidFill>
                <a:latin typeface="Times New Roman" pitchFamily="18" charset="0"/>
                <a:cs typeface="Times New Roman" pitchFamily="18" charset="0"/>
              </a:rPr>
              <a:t>)</a:t>
            </a:r>
          </a:p>
          <a:p>
            <a:pPr>
              <a:spcBef>
                <a:spcPts val="0"/>
              </a:spcBef>
            </a:pPr>
            <a:endParaRPr lang="en-IN" sz="1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48634807-172D-47DD-8A8D-20D1AD18FB32}" type="datetime1">
              <a:rPr lang="en-IN" smtClean="0"/>
              <a:t>01-06-2022</a:t>
            </a:fld>
            <a:endParaRPr lang="en-IN" dirty="0"/>
          </a:p>
        </p:txBody>
      </p:sp>
      <p:sp>
        <p:nvSpPr>
          <p:cNvPr id="5" name="Footer Placeholder 4"/>
          <p:cNvSpPr>
            <a:spLocks noGrp="1"/>
          </p:cNvSpPr>
          <p:nvPr>
            <p:ph type="ftr" sz="quarter" idx="11"/>
          </p:nvPr>
        </p:nvSpPr>
        <p:spPr/>
        <p:txBody>
          <a:bodyPr/>
          <a:lstStyle/>
          <a:p>
            <a:r>
              <a:rPr lang="it-IT" smtClean="0"/>
              <a:t>Dr.M.Kaliappan, Professor &amp; Head/ AI&amp; DS</a:t>
            </a:r>
            <a:endParaRPr lang="en-IN"/>
          </a:p>
        </p:txBody>
      </p:sp>
      <p:sp>
        <p:nvSpPr>
          <p:cNvPr id="6" name="Slide Number Placeholder 5"/>
          <p:cNvSpPr>
            <a:spLocks noGrp="1"/>
          </p:cNvSpPr>
          <p:nvPr>
            <p:ph type="sldNum" sz="quarter" idx="12"/>
          </p:nvPr>
        </p:nvSpPr>
        <p:spPr/>
        <p:txBody>
          <a:bodyPr/>
          <a:lstStyle/>
          <a:p>
            <a:fld id="{85A40BF7-2AA2-4856-B83F-AFBEB981B49A}" type="slidenum">
              <a:rPr lang="en-IN" smtClean="0"/>
              <a:t>11</a:t>
            </a:fld>
            <a:endParaRPr lang="en-IN"/>
          </a:p>
        </p:txBody>
      </p:sp>
      <p:sp>
        <p:nvSpPr>
          <p:cNvPr id="7" name="Rectangle 1"/>
          <p:cNvSpPr>
            <a:spLocks noChangeArrowheads="1"/>
          </p:cNvSpPr>
          <p:nvPr/>
        </p:nvSpPr>
        <p:spPr bwMode="auto">
          <a:xfrm>
            <a:off x="5270265" y="4391526"/>
            <a:ext cx="3841754" cy="172354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696" tIns="0" rIns="12696"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euclid_circular_a"/>
                <a:cs typeface="Arial" pitchFamily="34" charset="0"/>
              </a:rPr>
              <a:t>Time Complexities</a:t>
            </a:r>
            <a:endParaRPr kumimoji="0" lang="en-US" sz="1600" b="1" i="0" u="none" strike="noStrike" cap="none" normalizeH="0" baseline="0" dirty="0" smtClean="0">
              <a:ln>
                <a:noFill/>
              </a:ln>
              <a:solidFill>
                <a:schemeClr val="tx1"/>
              </a:solidFill>
              <a:effectLst/>
              <a:latin typeface="Arial" pitchFamily="34" charset="0"/>
              <a:cs typeface="Arial"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1600" i="0" u="none" strike="noStrike" cap="none" normalizeH="0" baseline="0" dirty="0" smtClean="0">
                <a:ln>
                  <a:noFill/>
                </a:ln>
                <a:solidFill>
                  <a:schemeClr val="tx1"/>
                </a:solidFill>
                <a:effectLst/>
                <a:latin typeface="euclid_circular_a"/>
                <a:cs typeface="Arial" pitchFamily="34" charset="0"/>
              </a:rPr>
              <a:t>Best case complexity: </a:t>
            </a:r>
            <a:r>
              <a:rPr kumimoji="0" lang="en-US" sz="1600" i="0" u="none" strike="noStrike" cap="none" normalizeH="0" baseline="0" dirty="0" smtClean="0">
                <a:ln>
                  <a:noFill/>
                </a:ln>
                <a:solidFill>
                  <a:schemeClr val="tx1"/>
                </a:solidFill>
                <a:effectLst/>
                <a:latin typeface="droid sans mono"/>
                <a:cs typeface="Arial" pitchFamily="34" charset="0"/>
              </a:rPr>
              <a:t>O(1)</a:t>
            </a:r>
            <a:endParaRPr kumimoji="0" lang="en-US" sz="1600" i="0" u="none" strike="noStrike" cap="none" normalizeH="0" baseline="0" dirty="0" smtClean="0">
              <a:ln>
                <a:noFill/>
              </a:ln>
              <a:solidFill>
                <a:schemeClr val="tx1"/>
              </a:solidFill>
              <a:effectLst/>
              <a:latin typeface="euclid_circular_a"/>
              <a:cs typeface="Arial"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1600" i="0" u="none" strike="noStrike" cap="none" normalizeH="0" baseline="0" dirty="0" smtClean="0">
                <a:ln>
                  <a:noFill/>
                </a:ln>
                <a:solidFill>
                  <a:schemeClr val="tx1"/>
                </a:solidFill>
                <a:effectLst/>
                <a:latin typeface="euclid_circular_a"/>
                <a:cs typeface="Arial" pitchFamily="34" charset="0"/>
              </a:rPr>
              <a:t>Average case complexity: </a:t>
            </a:r>
            <a:r>
              <a:rPr kumimoji="0" lang="en-US" sz="1600" i="0" u="none" strike="noStrike" cap="none" normalizeH="0" baseline="0" dirty="0" smtClean="0">
                <a:ln>
                  <a:noFill/>
                </a:ln>
                <a:solidFill>
                  <a:schemeClr val="tx1"/>
                </a:solidFill>
                <a:effectLst/>
                <a:latin typeface="droid sans mono"/>
                <a:cs typeface="Arial" pitchFamily="34" charset="0"/>
              </a:rPr>
              <a:t>O(log n)</a:t>
            </a:r>
            <a:endParaRPr kumimoji="0" lang="en-US" sz="1600" i="0" u="none" strike="noStrike" cap="none" normalizeH="0" baseline="0" dirty="0" smtClean="0">
              <a:ln>
                <a:noFill/>
              </a:ln>
              <a:solidFill>
                <a:schemeClr val="tx1"/>
              </a:solidFill>
              <a:effectLst/>
              <a:latin typeface="euclid_circular_a"/>
              <a:cs typeface="Arial"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1600" i="0" u="none" strike="noStrike" cap="none" normalizeH="0" baseline="0" dirty="0" smtClean="0">
                <a:ln>
                  <a:noFill/>
                </a:ln>
                <a:solidFill>
                  <a:schemeClr val="tx1"/>
                </a:solidFill>
                <a:effectLst/>
                <a:latin typeface="euclid_circular_a"/>
                <a:cs typeface="Arial" pitchFamily="34" charset="0"/>
              </a:rPr>
              <a:t>Worst case complexity: </a:t>
            </a:r>
            <a:r>
              <a:rPr kumimoji="0" lang="en-US" sz="1600" i="0" u="none" strike="noStrike" cap="none" normalizeH="0" baseline="0" dirty="0" smtClean="0">
                <a:ln>
                  <a:noFill/>
                </a:ln>
                <a:solidFill>
                  <a:schemeClr val="tx1"/>
                </a:solidFill>
                <a:effectLst/>
                <a:latin typeface="droid sans mono"/>
                <a:cs typeface="Arial" pitchFamily="34" charset="0"/>
              </a:rPr>
              <a:t>O(log n)</a:t>
            </a:r>
            <a:endParaRPr kumimoji="0" lang="en-US" sz="1600" i="0" u="none" strike="noStrike" cap="none" normalizeH="0" baseline="0" dirty="0" smtClean="0">
              <a:ln>
                <a:noFill/>
              </a:ln>
              <a:solidFill>
                <a:schemeClr val="tx1"/>
              </a:solidFill>
              <a:effectLst/>
              <a:latin typeface="euclid_circular_a"/>
              <a:cs typeface="Arial"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1600" i="0" u="none" strike="noStrike" cap="none" normalizeH="0" baseline="0" dirty="0" smtClean="0">
                <a:ln>
                  <a:noFill/>
                </a:ln>
                <a:solidFill>
                  <a:schemeClr val="tx1"/>
                </a:solidFill>
                <a:effectLst/>
                <a:latin typeface="euclid_circular_a"/>
                <a:cs typeface="Arial" pitchFamily="34" charset="0"/>
              </a:rPr>
              <a:t>Space Complexity</a:t>
            </a:r>
            <a:endParaRPr kumimoji="0" lang="en-US" sz="1600" i="0" u="none" strike="noStrike" cap="none" normalizeH="0" baseline="0" dirty="0" smtClean="0">
              <a:ln>
                <a:noFill/>
              </a:ln>
              <a:solidFill>
                <a:schemeClr val="tx1"/>
              </a:solidFill>
              <a:effectLst/>
              <a:latin typeface="Arial" pitchFamily="34" charset="0"/>
              <a:cs typeface="Arial" pitchFamily="34" charset="0"/>
            </a:endParaRPr>
          </a:p>
          <a:p>
            <a:pPr marR="0" lvl="0" algn="l" defTabSz="914400" rtl="0" eaLnBrk="0" fontAlgn="base" latinLnBrk="0" hangingPunct="0">
              <a:lnSpc>
                <a:spcPct val="100000"/>
              </a:lnSpc>
              <a:spcBef>
                <a:spcPct val="0"/>
              </a:spcBef>
              <a:spcAft>
                <a:spcPct val="0"/>
              </a:spcAft>
              <a:buClrTx/>
              <a:buSzTx/>
              <a:tabLst/>
            </a:pPr>
            <a:r>
              <a:rPr kumimoji="0" lang="en-US" sz="1600" b="1" i="0" u="none" strike="noStrike" cap="none" normalizeH="0" baseline="0" dirty="0" smtClean="0">
                <a:ln>
                  <a:noFill/>
                </a:ln>
                <a:solidFill>
                  <a:schemeClr val="tx1"/>
                </a:solidFill>
                <a:effectLst/>
                <a:latin typeface="euclid_circular_a"/>
                <a:cs typeface="Arial" pitchFamily="34" charset="0"/>
              </a:rPr>
              <a:t>The space complexity of the binary search </a:t>
            </a:r>
            <a:r>
              <a:rPr kumimoji="0" lang="en-US" sz="1600" i="0" u="none" strike="noStrike" cap="none" normalizeH="0" baseline="0" dirty="0" smtClean="0">
                <a:ln>
                  <a:noFill/>
                </a:ln>
                <a:solidFill>
                  <a:schemeClr val="tx1"/>
                </a:solidFill>
                <a:effectLst/>
                <a:latin typeface="euclid_circular_a"/>
                <a:cs typeface="Arial" pitchFamily="34" charset="0"/>
              </a:rPr>
              <a:t>is </a:t>
            </a:r>
            <a:r>
              <a:rPr kumimoji="0" lang="en-US" sz="1600" i="0" u="none" strike="noStrike" cap="none" normalizeH="0" baseline="0" dirty="0" smtClean="0">
                <a:ln>
                  <a:noFill/>
                </a:ln>
                <a:solidFill>
                  <a:schemeClr val="tx1"/>
                </a:solidFill>
                <a:effectLst/>
                <a:latin typeface="droid sans mono"/>
                <a:cs typeface="Arial" pitchFamily="34" charset="0"/>
              </a:rPr>
              <a:t>O(1)</a:t>
            </a:r>
            <a:r>
              <a:rPr kumimoji="0" lang="en-US" sz="1600" i="0" u="none" strike="noStrike" cap="none" normalizeH="0" baseline="0" dirty="0" smtClean="0">
                <a:ln>
                  <a:noFill/>
                </a:ln>
                <a:solidFill>
                  <a:schemeClr val="tx1"/>
                </a:solidFill>
                <a:effectLst/>
                <a:latin typeface="euclid_circular_a"/>
                <a:cs typeface="Arial" pitchFamily="34" charset="0"/>
              </a:rPr>
              <a:t>.</a:t>
            </a:r>
            <a:endParaRPr kumimoji="0" lang="en-US" sz="160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563116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62682"/>
          </a:xfrm>
        </p:spPr>
        <p:txBody>
          <a:bodyPr>
            <a:normAutofit fontScale="90000"/>
          </a:bodyPr>
          <a:lstStyle/>
          <a:p>
            <a:r>
              <a:rPr lang="en-IN" dirty="0" smtClean="0"/>
              <a:t>Class assignment</a:t>
            </a:r>
            <a:endParaRPr lang="en-IN" dirty="0"/>
          </a:p>
        </p:txBody>
      </p:sp>
      <p:sp>
        <p:nvSpPr>
          <p:cNvPr id="3" name="Content Placeholder 2"/>
          <p:cNvSpPr>
            <a:spLocks noGrp="1"/>
          </p:cNvSpPr>
          <p:nvPr>
            <p:ph idx="1"/>
          </p:nvPr>
        </p:nvSpPr>
        <p:spPr>
          <a:xfrm>
            <a:off x="179512" y="404664"/>
            <a:ext cx="8712968" cy="6624736"/>
          </a:xfrm>
        </p:spPr>
        <p:txBody>
          <a:bodyPr>
            <a:normAutofit fontScale="62500" lnSpcReduction="20000"/>
          </a:bodyPr>
          <a:lstStyle/>
          <a:p>
            <a:pPr marL="0" indent="0">
              <a:buNone/>
            </a:pPr>
            <a:r>
              <a:rPr lang="en-US" b="1" dirty="0" smtClean="0"/>
              <a:t>Amazon/Microsoft  problem statement</a:t>
            </a:r>
          </a:p>
          <a:p>
            <a:pPr marL="0" indent="0">
              <a:buNone/>
            </a:pPr>
            <a:r>
              <a:rPr lang="en-US" b="1" dirty="0"/>
              <a:t>Amazon phone: Highest occurring item in a stream</a:t>
            </a:r>
            <a:endParaRPr lang="en-US" dirty="0" smtClean="0"/>
          </a:p>
          <a:p>
            <a:r>
              <a:rPr lang="en-US" dirty="0" smtClean="0"/>
              <a:t>Say </a:t>
            </a:r>
            <a:r>
              <a:rPr lang="en-US" dirty="0"/>
              <a:t>on amazon website, a user gets to cast one vote for their favorite item. Given this data (which is </a:t>
            </a:r>
            <a:r>
              <a:rPr lang="en-US" dirty="0" err="1"/>
              <a:t>sooo</a:t>
            </a:r>
            <a:r>
              <a:rPr lang="en-US" dirty="0"/>
              <a:t> huge) find the top most voted item. Criteria Time: O(n) Space: O(1</a:t>
            </a:r>
            <a:r>
              <a:rPr lang="en-US" dirty="0" smtClean="0"/>
              <a:t>). You may try:</a:t>
            </a:r>
            <a:r>
              <a:rPr lang="en-US" dirty="0"/>
              <a:t/>
            </a:r>
            <a:br>
              <a:rPr lang="en-US" dirty="0"/>
            </a:br>
            <a:r>
              <a:rPr lang="en-US" dirty="0"/>
              <a:t>1)</a:t>
            </a:r>
            <a:r>
              <a:rPr lang="en-US" dirty="0" err="1"/>
              <a:t>Hashmap</a:t>
            </a:r>
            <a:r>
              <a:rPr lang="en-US" dirty="0"/>
              <a:t> 2)Divide the steam and pick top from each 3)Using Moore’s Voting </a:t>
            </a:r>
            <a:r>
              <a:rPr lang="en-US" dirty="0" smtClean="0"/>
              <a:t>Algorithm</a:t>
            </a:r>
          </a:p>
          <a:p>
            <a:r>
              <a:rPr lang="en-US" dirty="0"/>
              <a:t>Given a sorted array containing only 0s and 1s, find the transition point. </a:t>
            </a:r>
            <a:endParaRPr lang="en-US" dirty="0" smtClean="0"/>
          </a:p>
          <a:p>
            <a:pPr lvl="1"/>
            <a:r>
              <a:rPr lang="en-US" b="1" dirty="0"/>
              <a:t>Input:</a:t>
            </a:r>
            <a:r>
              <a:rPr lang="en-US" dirty="0"/>
              <a:t> N = 5 </a:t>
            </a:r>
            <a:r>
              <a:rPr lang="en-US" dirty="0" err="1"/>
              <a:t>arr</a:t>
            </a:r>
            <a:r>
              <a:rPr lang="en-US" dirty="0"/>
              <a:t>[] = {0,0,0,1,1} </a:t>
            </a:r>
            <a:r>
              <a:rPr lang="en-US" b="1" dirty="0"/>
              <a:t>Output:</a:t>
            </a:r>
            <a:r>
              <a:rPr lang="en-US" dirty="0"/>
              <a:t> 3 </a:t>
            </a:r>
            <a:r>
              <a:rPr lang="en-US" b="1" dirty="0"/>
              <a:t>Explanation:</a:t>
            </a:r>
            <a:r>
              <a:rPr lang="en-US" dirty="0"/>
              <a:t> index 3 is the transition point where 1 begins</a:t>
            </a:r>
            <a:r>
              <a:rPr lang="en-US" dirty="0" smtClean="0"/>
              <a:t>.</a:t>
            </a:r>
          </a:p>
          <a:p>
            <a:r>
              <a:rPr lang="en-US" dirty="0"/>
              <a:t>Given three arrays sorted in increasing order. Find the elements that are common in all three arrays</a:t>
            </a:r>
            <a:r>
              <a:rPr lang="en-US" dirty="0" smtClean="0"/>
              <a:t>.</a:t>
            </a:r>
          </a:p>
          <a:p>
            <a:pPr lvl="1"/>
            <a:r>
              <a:rPr lang="en-US" b="1" dirty="0"/>
              <a:t>Input: </a:t>
            </a:r>
            <a:r>
              <a:rPr lang="en-US" dirty="0"/>
              <a:t>n1 = 6; A = {1, 5, 10, 20, 40, 80} n2 = 5; B = {6, 7, 20, 80, 100} n3 = 8; C = {3, 4, 15, 20, 30, 70, 80, 120} </a:t>
            </a:r>
            <a:r>
              <a:rPr lang="en-US" b="1" dirty="0"/>
              <a:t>Output:</a:t>
            </a:r>
            <a:r>
              <a:rPr lang="en-US" dirty="0"/>
              <a:t> 20 80 </a:t>
            </a:r>
            <a:r>
              <a:rPr lang="en-US" b="1" dirty="0"/>
              <a:t>Explanation:</a:t>
            </a:r>
            <a:r>
              <a:rPr lang="en-US" dirty="0"/>
              <a:t> 20 and 80 are the only common elements in A, B and C</a:t>
            </a:r>
            <a:r>
              <a:rPr lang="en-US" dirty="0" smtClean="0"/>
              <a:t>.</a:t>
            </a:r>
          </a:p>
          <a:p>
            <a:pPr lvl="1"/>
            <a:r>
              <a:rPr lang="pt-BR" b="1" dirty="0"/>
              <a:t>Expected Time Complexity: </a:t>
            </a:r>
            <a:r>
              <a:rPr lang="pt-BR" dirty="0"/>
              <a:t>O(n1 + n2 + n3)</a:t>
            </a:r>
            <a:br>
              <a:rPr lang="pt-BR" dirty="0"/>
            </a:br>
            <a:r>
              <a:rPr lang="pt-BR" b="1" dirty="0"/>
              <a:t>Expected Auxiliary Space:</a:t>
            </a:r>
            <a:r>
              <a:rPr lang="pt-BR" dirty="0"/>
              <a:t> O(n1 + n2 + n3</a:t>
            </a:r>
            <a:r>
              <a:rPr lang="pt-BR" dirty="0" smtClean="0"/>
              <a:t>)</a:t>
            </a:r>
          </a:p>
          <a:p>
            <a:r>
              <a:rPr lang="en-US" b="1" dirty="0"/>
              <a:t>Find the smallest positive number missing from an unsorted array</a:t>
            </a:r>
          </a:p>
          <a:p>
            <a:pPr lvl="1"/>
            <a:r>
              <a:rPr lang="en-US" b="1" dirty="0"/>
              <a:t>Input: </a:t>
            </a:r>
            <a:r>
              <a:rPr lang="en-US" dirty="0"/>
              <a:t>N = 5 </a:t>
            </a:r>
            <a:r>
              <a:rPr lang="en-US" dirty="0" err="1"/>
              <a:t>arr</a:t>
            </a:r>
            <a:r>
              <a:rPr lang="en-US" dirty="0"/>
              <a:t>[] = {1,2,3,4,5} </a:t>
            </a:r>
            <a:r>
              <a:rPr lang="en-US" b="1" dirty="0"/>
              <a:t>Output: </a:t>
            </a:r>
            <a:r>
              <a:rPr lang="en-US" dirty="0"/>
              <a:t>6</a:t>
            </a:r>
            <a:r>
              <a:rPr lang="en-US" b="1" dirty="0"/>
              <a:t> Explanation: </a:t>
            </a:r>
            <a:r>
              <a:rPr lang="en-US" dirty="0"/>
              <a:t>Smallest positive missing number is 6</a:t>
            </a:r>
            <a:r>
              <a:rPr lang="en-US" dirty="0" smtClean="0"/>
              <a:t>.</a:t>
            </a:r>
          </a:p>
          <a:p>
            <a:r>
              <a:rPr lang="en-US" dirty="0" smtClean="0"/>
              <a:t>Majority element : </a:t>
            </a:r>
            <a:r>
              <a:rPr lang="en-US" dirty="0"/>
              <a:t>Given an array </a:t>
            </a:r>
            <a:r>
              <a:rPr lang="en-US" b="1" dirty="0"/>
              <a:t>A</a:t>
            </a:r>
            <a:r>
              <a:rPr lang="en-US" dirty="0"/>
              <a:t> of </a:t>
            </a:r>
            <a:r>
              <a:rPr lang="en-US" b="1" dirty="0"/>
              <a:t>N</a:t>
            </a:r>
            <a:r>
              <a:rPr lang="en-US" dirty="0"/>
              <a:t> elements. Find the majority element in the array. A majority element in an array A of size N is an </a:t>
            </a:r>
            <a:r>
              <a:rPr lang="en-US" b="1" dirty="0"/>
              <a:t>element that appears more than N/2 times in the array</a:t>
            </a:r>
            <a:r>
              <a:rPr lang="en-US" dirty="0" smtClean="0"/>
              <a:t>.</a:t>
            </a:r>
          </a:p>
          <a:p>
            <a:pPr lvl="1"/>
            <a:r>
              <a:rPr lang="en-US" b="1" dirty="0"/>
              <a:t>Input: </a:t>
            </a:r>
            <a:r>
              <a:rPr lang="en-US" dirty="0"/>
              <a:t>N = 3 A[] = {1,2,3} </a:t>
            </a:r>
            <a:r>
              <a:rPr lang="en-US" b="1" dirty="0"/>
              <a:t>Output: </a:t>
            </a:r>
            <a:r>
              <a:rPr lang="en-US" dirty="0"/>
              <a:t>-1</a:t>
            </a:r>
            <a:r>
              <a:rPr lang="en-US" b="1" dirty="0"/>
              <a:t> Explanation: </a:t>
            </a:r>
            <a:r>
              <a:rPr lang="en-US" dirty="0"/>
              <a:t>Since, each element in {1,2,3} appears only once so there is no majority element.</a:t>
            </a:r>
            <a:endParaRPr lang="en-IN" dirty="0"/>
          </a:p>
        </p:txBody>
      </p:sp>
      <p:sp>
        <p:nvSpPr>
          <p:cNvPr id="4" name="Date Placeholder 3"/>
          <p:cNvSpPr>
            <a:spLocks noGrp="1"/>
          </p:cNvSpPr>
          <p:nvPr>
            <p:ph type="dt" sz="half" idx="10"/>
          </p:nvPr>
        </p:nvSpPr>
        <p:spPr/>
        <p:txBody>
          <a:bodyPr/>
          <a:lstStyle/>
          <a:p>
            <a:fld id="{48634807-172D-47DD-8A8D-20D1AD18FB32}" type="datetime1">
              <a:rPr lang="en-IN" smtClean="0"/>
              <a:t>01-06-2022</a:t>
            </a:fld>
            <a:endParaRPr lang="en-IN"/>
          </a:p>
        </p:txBody>
      </p:sp>
      <p:sp>
        <p:nvSpPr>
          <p:cNvPr id="5" name="Footer Placeholder 4"/>
          <p:cNvSpPr>
            <a:spLocks noGrp="1"/>
          </p:cNvSpPr>
          <p:nvPr>
            <p:ph type="ftr" sz="quarter" idx="11"/>
          </p:nvPr>
        </p:nvSpPr>
        <p:spPr/>
        <p:txBody>
          <a:bodyPr/>
          <a:lstStyle/>
          <a:p>
            <a:r>
              <a:rPr lang="it-IT" smtClean="0"/>
              <a:t>Dr.M.Kaliappan, Professor &amp; Head/ AI&amp; DS</a:t>
            </a:r>
            <a:endParaRPr lang="en-IN"/>
          </a:p>
        </p:txBody>
      </p:sp>
      <p:sp>
        <p:nvSpPr>
          <p:cNvPr id="6" name="Slide Number Placeholder 5"/>
          <p:cNvSpPr>
            <a:spLocks noGrp="1"/>
          </p:cNvSpPr>
          <p:nvPr>
            <p:ph type="sldNum" sz="quarter" idx="12"/>
          </p:nvPr>
        </p:nvSpPr>
        <p:spPr/>
        <p:txBody>
          <a:bodyPr/>
          <a:lstStyle/>
          <a:p>
            <a:fld id="{85A40BF7-2AA2-4856-B83F-AFBEB981B49A}" type="slidenum">
              <a:rPr lang="en-IN" smtClean="0"/>
              <a:t>12</a:t>
            </a:fld>
            <a:endParaRPr lang="en-IN"/>
          </a:p>
        </p:txBody>
      </p:sp>
    </p:spTree>
    <p:extLst>
      <p:ext uri="{BB962C8B-B14F-4D97-AF65-F5344CB8AC3E}">
        <p14:creationId xmlns:p14="http://schemas.microsoft.com/office/powerpoint/2010/main" val="24587141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507288" cy="4850377"/>
          </a:xfrm>
        </p:spPr>
        <p:txBody>
          <a:bodyPr>
            <a:normAutofit fontScale="77500" lnSpcReduction="20000"/>
          </a:bodyPr>
          <a:lstStyle/>
          <a:p>
            <a:pPr marL="0" indent="0" algn="just">
              <a:buNone/>
            </a:pPr>
            <a:r>
              <a:rPr lang="en-IN" b="1" dirty="0" smtClean="0">
                <a:latin typeface="Times New Roman" pitchFamily="18" charset="0"/>
                <a:cs typeface="Times New Roman" pitchFamily="18" charset="0"/>
              </a:rPr>
              <a:t>Why </a:t>
            </a:r>
            <a:r>
              <a:rPr lang="en-IN" b="1" dirty="0">
                <a:latin typeface="Times New Roman" pitchFamily="18" charset="0"/>
                <a:cs typeface="Times New Roman" pitchFamily="18" charset="0"/>
              </a:rPr>
              <a:t>Hashing is Needed?</a:t>
            </a:r>
          </a:p>
          <a:p>
            <a:pPr algn="just"/>
            <a:r>
              <a:rPr lang="en-US" dirty="0" smtClean="0">
                <a:latin typeface="Times New Roman" pitchFamily="18" charset="0"/>
                <a:cs typeface="Times New Roman" pitchFamily="18" charset="0"/>
              </a:rPr>
              <a:t>After </a:t>
            </a:r>
            <a:r>
              <a:rPr lang="en-US" dirty="0">
                <a:latin typeface="Times New Roman" pitchFamily="18" charset="0"/>
                <a:cs typeface="Times New Roman" pitchFamily="18" charset="0"/>
              </a:rPr>
              <a:t>storing a large amount of </a:t>
            </a:r>
            <a:r>
              <a:rPr lang="en-US" dirty="0" smtClean="0">
                <a:latin typeface="Times New Roman" pitchFamily="18" charset="0"/>
                <a:cs typeface="Times New Roman" pitchFamily="18" charset="0"/>
              </a:rPr>
              <a:t>data</a:t>
            </a:r>
            <a:r>
              <a:rPr lang="en-US" dirty="0">
                <a:latin typeface="Times New Roman" pitchFamily="18" charset="0"/>
                <a:cs typeface="Times New Roman" pitchFamily="18" charset="0"/>
              </a:rPr>
              <a:t>.</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Linear search and </a:t>
            </a:r>
            <a:r>
              <a:rPr lang="en-US" dirty="0">
                <a:latin typeface="Times New Roman" pitchFamily="18" charset="0"/>
                <a:cs typeface="Times New Roman" pitchFamily="18" charset="0"/>
                <a:hlinkClick r:id="rId3"/>
              </a:rPr>
              <a:t>binary search</a:t>
            </a:r>
            <a:r>
              <a:rPr lang="en-US" dirty="0">
                <a:latin typeface="Times New Roman" pitchFamily="18" charset="0"/>
                <a:cs typeface="Times New Roman" pitchFamily="18" charset="0"/>
              </a:rPr>
              <a:t> perform lookups/search with time complexity of O(n) and </a:t>
            </a:r>
            <a:r>
              <a:rPr lang="en-US" dirty="0" smtClean="0">
                <a:latin typeface="Times New Roman" pitchFamily="18" charset="0"/>
                <a:cs typeface="Times New Roman" pitchFamily="18" charset="0"/>
              </a:rPr>
              <a:t>   O(log </a:t>
            </a:r>
            <a:r>
              <a:rPr lang="en-US" dirty="0">
                <a:latin typeface="Times New Roman" pitchFamily="18" charset="0"/>
                <a:cs typeface="Times New Roman" pitchFamily="18" charset="0"/>
              </a:rPr>
              <a:t>n) respectively.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As </a:t>
            </a:r>
            <a:r>
              <a:rPr lang="en-US" dirty="0">
                <a:latin typeface="Times New Roman" pitchFamily="18" charset="0"/>
                <a:cs typeface="Times New Roman" pitchFamily="18" charset="0"/>
              </a:rPr>
              <a:t>the size of the dataset increases, these complexities also become significantly high which is not acceptable.</a:t>
            </a:r>
          </a:p>
          <a:p>
            <a:pPr algn="just"/>
            <a:r>
              <a:rPr lang="en-US" dirty="0">
                <a:latin typeface="Times New Roman" pitchFamily="18" charset="0"/>
                <a:cs typeface="Times New Roman" pitchFamily="18" charset="0"/>
              </a:rPr>
              <a:t>We need a technique that </a:t>
            </a:r>
            <a:r>
              <a:rPr lang="en-US" dirty="0">
                <a:solidFill>
                  <a:srgbClr val="FF0000"/>
                </a:solidFill>
                <a:latin typeface="Times New Roman" pitchFamily="18" charset="0"/>
                <a:cs typeface="Times New Roman" pitchFamily="18" charset="0"/>
              </a:rPr>
              <a:t>does not depend on the size of data</a:t>
            </a:r>
            <a:r>
              <a:rPr lang="en-US" dirty="0">
                <a:latin typeface="Times New Roman" pitchFamily="18" charset="0"/>
                <a:cs typeface="Times New Roman" pitchFamily="18" charset="0"/>
              </a:rPr>
              <a:t>. Hashing allows lookups to occur in constant time i.e. O(1</a:t>
            </a:r>
            <a:r>
              <a:rPr lang="en-US" dirty="0" smtClean="0">
                <a:latin typeface="Times New Roman" pitchFamily="18" charset="0"/>
                <a:cs typeface="Times New Roman" pitchFamily="18" charset="0"/>
              </a:rPr>
              <a:t>).</a:t>
            </a:r>
          </a:p>
          <a:p>
            <a:pPr marL="0" indent="0" algn="just">
              <a:buNone/>
            </a:pPr>
            <a:r>
              <a:rPr lang="en-US" b="1" dirty="0"/>
              <a:t>Hash Table </a:t>
            </a:r>
          </a:p>
          <a:p>
            <a:pPr algn="just"/>
            <a:r>
              <a:rPr lang="en-US" dirty="0"/>
              <a:t>Hash table is </a:t>
            </a:r>
            <a:r>
              <a:rPr lang="en-US" b="1" dirty="0"/>
              <a:t>a data structure which stores data in an associative manner</a:t>
            </a:r>
            <a:r>
              <a:rPr lang="en-US" dirty="0"/>
              <a:t>. In a hash table, data is stored in an array format, where each data value has its own unique </a:t>
            </a:r>
            <a:r>
              <a:rPr lang="en-US" dirty="0" smtClean="0"/>
              <a:t>index/hash key </a:t>
            </a:r>
            <a:r>
              <a:rPr lang="en-US" dirty="0"/>
              <a:t>value</a:t>
            </a:r>
            <a:r>
              <a:rPr lang="en-US" dirty="0" smtClean="0"/>
              <a:t>.</a:t>
            </a:r>
          </a:p>
          <a:p>
            <a:pPr algn="just"/>
            <a:endParaRPr lang="en-US" dirty="0"/>
          </a:p>
          <a:p>
            <a:pPr algn="just"/>
            <a:endParaRPr lang="en-US" dirty="0" smtClean="0"/>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marL="0" indent="0" algn="just">
              <a:buNone/>
            </a:pPr>
            <a:endParaRPr lang="en-US" b="1"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48634807-172D-47DD-8A8D-20D1AD18FB32}" type="datetime1">
              <a:rPr lang="en-IN" smtClean="0"/>
              <a:t>01-06-2022</a:t>
            </a:fld>
            <a:endParaRPr lang="en-IN"/>
          </a:p>
        </p:txBody>
      </p:sp>
      <p:sp>
        <p:nvSpPr>
          <p:cNvPr id="5" name="Footer Placeholder 4"/>
          <p:cNvSpPr>
            <a:spLocks noGrp="1"/>
          </p:cNvSpPr>
          <p:nvPr>
            <p:ph type="ftr" sz="quarter" idx="11"/>
          </p:nvPr>
        </p:nvSpPr>
        <p:spPr/>
        <p:txBody>
          <a:bodyPr/>
          <a:lstStyle/>
          <a:p>
            <a:r>
              <a:rPr lang="it-IT" smtClean="0"/>
              <a:t>Dr.M.Kaliappan, Professor &amp; Head/ AI&amp; DS</a:t>
            </a:r>
            <a:endParaRPr lang="en-IN"/>
          </a:p>
        </p:txBody>
      </p:sp>
      <p:sp>
        <p:nvSpPr>
          <p:cNvPr id="6" name="Slide Number Placeholder 5"/>
          <p:cNvSpPr>
            <a:spLocks noGrp="1"/>
          </p:cNvSpPr>
          <p:nvPr>
            <p:ph type="sldNum" sz="quarter" idx="12"/>
          </p:nvPr>
        </p:nvSpPr>
        <p:spPr/>
        <p:txBody>
          <a:bodyPr/>
          <a:lstStyle/>
          <a:p>
            <a:fld id="{85A40BF7-2AA2-4856-B83F-AFBEB981B49A}" type="slidenum">
              <a:rPr lang="en-IN" smtClean="0"/>
              <a:t>13</a:t>
            </a:fld>
            <a:endParaRPr lang="en-IN"/>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4558973"/>
            <a:ext cx="6648450" cy="1030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611560" y="5661248"/>
            <a:ext cx="8136904" cy="646331"/>
          </a:xfrm>
          <a:prstGeom prst="rect">
            <a:avLst/>
          </a:prstGeom>
        </p:spPr>
        <p:txBody>
          <a:bodyPr wrap="square">
            <a:spAutoFit/>
          </a:bodyPr>
          <a:lstStyle/>
          <a:p>
            <a:r>
              <a:rPr lang="en-US" dirty="0">
                <a:solidFill>
                  <a:srgbClr val="FF0000"/>
                </a:solidFill>
              </a:rPr>
              <a:t>A lookup table with length 11 for a map containing items (1,D), (3,Z</a:t>
            </a:r>
            <a:r>
              <a:rPr lang="en-US" dirty="0" smtClean="0">
                <a:solidFill>
                  <a:srgbClr val="FF0000"/>
                </a:solidFill>
              </a:rPr>
              <a:t>),</a:t>
            </a:r>
            <a:r>
              <a:rPr lang="en-IN" dirty="0" smtClean="0">
                <a:solidFill>
                  <a:srgbClr val="FF0000"/>
                </a:solidFill>
              </a:rPr>
              <a:t>(</a:t>
            </a:r>
            <a:r>
              <a:rPr lang="en-IN" dirty="0">
                <a:solidFill>
                  <a:srgbClr val="FF0000"/>
                </a:solidFill>
              </a:rPr>
              <a:t>6,C), and (7,Q</a:t>
            </a:r>
            <a:r>
              <a:rPr lang="en-IN" dirty="0" smtClean="0">
                <a:solidFill>
                  <a:srgbClr val="FF0000"/>
                </a:solidFill>
              </a:rPr>
              <a:t>).</a:t>
            </a:r>
          </a:p>
          <a:p>
            <a:r>
              <a:rPr lang="en-IN" i="1" dirty="0">
                <a:solidFill>
                  <a:srgbClr val="FF0000"/>
                </a:solidFill>
              </a:rPr>
              <a:t>O</a:t>
            </a:r>
            <a:r>
              <a:rPr lang="en-IN" dirty="0">
                <a:solidFill>
                  <a:srgbClr val="FF0000"/>
                </a:solidFill>
              </a:rPr>
              <a:t>(1) worst-case time</a:t>
            </a:r>
          </a:p>
        </p:txBody>
      </p:sp>
    </p:spTree>
    <p:extLst>
      <p:ext uri="{BB962C8B-B14F-4D97-AF65-F5344CB8AC3E}">
        <p14:creationId xmlns:p14="http://schemas.microsoft.com/office/powerpoint/2010/main" val="21159126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433467"/>
          </a:xfrm>
        </p:spPr>
        <p:txBody>
          <a:bodyPr>
            <a:normAutofit lnSpcReduction="10000"/>
          </a:bodyPr>
          <a:lstStyle/>
          <a:p>
            <a:pPr marL="0" indent="0" algn="just">
              <a:buNone/>
            </a:pPr>
            <a:r>
              <a:rPr lang="en-US" b="1" dirty="0">
                <a:latin typeface="Times New Roman" pitchFamily="18" charset="0"/>
                <a:cs typeface="Times New Roman" pitchFamily="18" charset="0"/>
              </a:rPr>
              <a:t>hash function</a:t>
            </a:r>
          </a:p>
          <a:p>
            <a:pPr algn="just"/>
            <a:r>
              <a:rPr lang="en-US" dirty="0">
                <a:latin typeface="Times New Roman" pitchFamily="18" charset="0"/>
                <a:cs typeface="Times New Roman" pitchFamily="18" charset="0"/>
              </a:rPr>
              <a:t>A hash function is used for mapping each element of a dataset to indexes in the hash table</a:t>
            </a:r>
            <a:r>
              <a:rPr lang="en-US" dirty="0"/>
              <a:t> range [0,</a:t>
            </a:r>
            <a:r>
              <a:rPr lang="en-US" i="1" dirty="0"/>
              <a:t>N </a:t>
            </a:r>
            <a:r>
              <a:rPr lang="en-US" dirty="0"/>
              <a:t>−1],  where </a:t>
            </a:r>
            <a:r>
              <a:rPr lang="en-US" i="1" dirty="0"/>
              <a:t>N </a:t>
            </a:r>
            <a:r>
              <a:rPr lang="en-US" dirty="0"/>
              <a:t>is the capacity of the bucket array for a hash </a:t>
            </a:r>
            <a:r>
              <a:rPr lang="en-US" dirty="0" smtClean="0"/>
              <a:t>table</a:t>
            </a:r>
          </a:p>
          <a:p>
            <a:pPr algn="just"/>
            <a:endParaRPr lang="en-US" b="1" dirty="0">
              <a:latin typeface="Times New Roman" pitchFamily="18" charset="0"/>
              <a:cs typeface="Times New Roman" pitchFamily="18" charset="0"/>
            </a:endParaRPr>
          </a:p>
          <a:p>
            <a:pPr marL="0" indent="0" algn="just">
              <a:buNone/>
            </a:pPr>
            <a:r>
              <a:rPr lang="en-US" b="1" dirty="0">
                <a:latin typeface="Times New Roman" pitchFamily="18" charset="0"/>
                <a:cs typeface="Times New Roman" pitchFamily="18" charset="0"/>
              </a:rPr>
              <a:t>Hashing</a:t>
            </a:r>
          </a:p>
          <a:p>
            <a:pPr algn="just"/>
            <a:r>
              <a:rPr lang="en-US" dirty="0">
                <a:latin typeface="Times New Roman" pitchFamily="18" charset="0"/>
                <a:cs typeface="Times New Roman" pitchFamily="18" charset="0"/>
              </a:rPr>
              <a:t>Hashing is a technique of </a:t>
            </a:r>
            <a:r>
              <a:rPr lang="en-US" dirty="0">
                <a:solidFill>
                  <a:srgbClr val="FF0000"/>
                </a:solidFill>
                <a:latin typeface="Times New Roman" pitchFamily="18" charset="0"/>
                <a:cs typeface="Times New Roman" pitchFamily="18" charset="0"/>
              </a:rPr>
              <a:t>mapping a large set of arbitrary data to tabular indexes </a:t>
            </a:r>
            <a:r>
              <a:rPr lang="en-US" dirty="0">
                <a:latin typeface="Times New Roman" pitchFamily="18" charset="0"/>
                <a:cs typeface="Times New Roman" pitchFamily="18" charset="0"/>
              </a:rPr>
              <a:t>using a </a:t>
            </a:r>
            <a:r>
              <a:rPr lang="en-US" dirty="0">
                <a:solidFill>
                  <a:srgbClr val="FF0000"/>
                </a:solidFill>
                <a:latin typeface="Times New Roman" pitchFamily="18" charset="0"/>
                <a:cs typeface="Times New Roman" pitchFamily="18" charset="0"/>
              </a:rPr>
              <a:t>hash function</a:t>
            </a:r>
            <a:r>
              <a:rPr lang="en-US" dirty="0">
                <a:latin typeface="Times New Roman" pitchFamily="18" charset="0"/>
                <a:cs typeface="Times New Roman" pitchFamily="18" charset="0"/>
              </a:rPr>
              <a:t>. It is a method for representing dictionaries for large datasets.</a:t>
            </a:r>
          </a:p>
          <a:p>
            <a:endParaRPr lang="en-IN" dirty="0"/>
          </a:p>
        </p:txBody>
      </p:sp>
      <p:sp>
        <p:nvSpPr>
          <p:cNvPr id="4" name="Date Placeholder 3"/>
          <p:cNvSpPr>
            <a:spLocks noGrp="1"/>
          </p:cNvSpPr>
          <p:nvPr>
            <p:ph type="dt" sz="half" idx="10"/>
          </p:nvPr>
        </p:nvSpPr>
        <p:spPr/>
        <p:txBody>
          <a:bodyPr/>
          <a:lstStyle/>
          <a:p>
            <a:fld id="{48634807-172D-47DD-8A8D-20D1AD18FB32}" type="datetime1">
              <a:rPr lang="en-IN" smtClean="0"/>
              <a:t>01-06-2022</a:t>
            </a:fld>
            <a:endParaRPr lang="en-IN"/>
          </a:p>
        </p:txBody>
      </p:sp>
      <p:sp>
        <p:nvSpPr>
          <p:cNvPr id="5" name="Footer Placeholder 4"/>
          <p:cNvSpPr>
            <a:spLocks noGrp="1"/>
          </p:cNvSpPr>
          <p:nvPr>
            <p:ph type="ftr" sz="quarter" idx="11"/>
          </p:nvPr>
        </p:nvSpPr>
        <p:spPr/>
        <p:txBody>
          <a:bodyPr/>
          <a:lstStyle/>
          <a:p>
            <a:r>
              <a:rPr lang="it-IT" smtClean="0"/>
              <a:t>Dr.M.Kaliappan, Professor &amp; Head/ AI&amp; DS</a:t>
            </a:r>
            <a:endParaRPr lang="en-IN"/>
          </a:p>
        </p:txBody>
      </p:sp>
      <p:sp>
        <p:nvSpPr>
          <p:cNvPr id="6" name="Slide Number Placeholder 5"/>
          <p:cNvSpPr>
            <a:spLocks noGrp="1"/>
          </p:cNvSpPr>
          <p:nvPr>
            <p:ph type="sldNum" sz="quarter" idx="12"/>
          </p:nvPr>
        </p:nvSpPr>
        <p:spPr/>
        <p:txBody>
          <a:bodyPr/>
          <a:lstStyle/>
          <a:p>
            <a:fld id="{85A40BF7-2AA2-4856-B83F-AFBEB981B49A}" type="slidenum">
              <a:rPr lang="en-IN" smtClean="0"/>
              <a:t>14</a:t>
            </a:fld>
            <a:endParaRPr lang="en-IN"/>
          </a:p>
        </p:txBody>
      </p:sp>
    </p:spTree>
    <p:extLst>
      <p:ext uri="{BB962C8B-B14F-4D97-AF65-F5344CB8AC3E}">
        <p14:creationId xmlns:p14="http://schemas.microsoft.com/office/powerpoint/2010/main" val="6646360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260648"/>
            <a:ext cx="8229600" cy="5904656"/>
          </a:xfrm>
        </p:spPr>
        <p:txBody>
          <a:bodyPr>
            <a:normAutofit fontScale="70000" lnSpcReduction="20000"/>
          </a:bodyPr>
          <a:lstStyle/>
          <a:p>
            <a:pPr marL="0" indent="0" algn="just">
              <a:buNone/>
            </a:pPr>
            <a:r>
              <a:rPr lang="en-US" b="1" dirty="0" smtClean="0">
                <a:latin typeface="Times New Roman" pitchFamily="18" charset="0"/>
                <a:cs typeface="Times New Roman" pitchFamily="18" charset="0"/>
              </a:rPr>
              <a:t>Hash </a:t>
            </a:r>
            <a:r>
              <a:rPr lang="en-US" b="1" dirty="0">
                <a:latin typeface="Times New Roman" pitchFamily="18" charset="0"/>
                <a:cs typeface="Times New Roman" pitchFamily="18" charset="0"/>
              </a:rPr>
              <a:t>code</a:t>
            </a:r>
          </a:p>
          <a:p>
            <a:pPr algn="just"/>
            <a:r>
              <a:rPr lang="en-US" dirty="0" err="1"/>
              <a:t>hashCode</a:t>
            </a:r>
            <a:r>
              <a:rPr lang="en-US" dirty="0"/>
              <a:t> </a:t>
            </a:r>
            <a:r>
              <a:rPr lang="en-US" b="1" dirty="0"/>
              <a:t>returns an integer value, generated by a hashing </a:t>
            </a:r>
            <a:r>
              <a:rPr lang="en-US" b="1" dirty="0" smtClean="0"/>
              <a:t>algorithm. T</a:t>
            </a:r>
            <a:r>
              <a:rPr lang="en-IN" dirty="0" smtClean="0"/>
              <a:t>his </a:t>
            </a:r>
            <a:r>
              <a:rPr lang="en-IN" dirty="0"/>
              <a:t>integer need </a:t>
            </a:r>
            <a:r>
              <a:rPr lang="en-IN" dirty="0" smtClean="0"/>
              <a:t>not </a:t>
            </a:r>
            <a:r>
              <a:rPr lang="en-US" dirty="0" smtClean="0"/>
              <a:t>be </a:t>
            </a:r>
            <a:r>
              <a:rPr lang="en-US" dirty="0"/>
              <a:t>in the range [0,</a:t>
            </a:r>
            <a:r>
              <a:rPr lang="en-US" i="1" dirty="0"/>
              <a:t>N </a:t>
            </a:r>
            <a:r>
              <a:rPr lang="en-US" dirty="0"/>
              <a:t>−1], and may even be negative. </a:t>
            </a:r>
            <a:endParaRPr lang="en-US" dirty="0" smtClean="0"/>
          </a:p>
          <a:p>
            <a:pPr algn="just"/>
            <a:endParaRPr lang="en-US" dirty="0" smtClean="0"/>
          </a:p>
          <a:p>
            <a:pPr algn="just"/>
            <a:r>
              <a:rPr lang="en-US" dirty="0" smtClean="0"/>
              <a:t>The </a:t>
            </a:r>
            <a:r>
              <a:rPr lang="en-US" dirty="0"/>
              <a:t>set of </a:t>
            </a:r>
            <a:r>
              <a:rPr lang="en-US" dirty="0" smtClean="0"/>
              <a:t>hash codes </a:t>
            </a:r>
            <a:r>
              <a:rPr lang="en-US" dirty="0"/>
              <a:t>assigned to </a:t>
            </a:r>
            <a:r>
              <a:rPr lang="en-US" dirty="0" smtClean="0"/>
              <a:t>keys </a:t>
            </a:r>
            <a:r>
              <a:rPr lang="en-US" dirty="0"/>
              <a:t>should avoid collisions as much as </a:t>
            </a:r>
            <a:r>
              <a:rPr lang="en-US" dirty="0" smtClean="0"/>
              <a:t>possible</a:t>
            </a:r>
          </a:p>
          <a:p>
            <a:pPr algn="just"/>
            <a:r>
              <a:rPr lang="en-US" b="1" dirty="0" smtClean="0"/>
              <a:t>Types of </a:t>
            </a:r>
            <a:r>
              <a:rPr lang="en-US" b="1" dirty="0" err="1" smtClean="0"/>
              <a:t>hashcode</a:t>
            </a:r>
            <a:endParaRPr lang="en-US" b="1" dirty="0" smtClean="0"/>
          </a:p>
          <a:p>
            <a:pPr lvl="1" algn="just"/>
            <a:r>
              <a:rPr lang="en-US" dirty="0"/>
              <a:t>Bit Representation </a:t>
            </a:r>
            <a:r>
              <a:rPr lang="en-US" dirty="0" smtClean="0"/>
              <a:t>hash code : 32bit hash code</a:t>
            </a:r>
          </a:p>
          <a:p>
            <a:pPr lvl="1" algn="just"/>
            <a:r>
              <a:rPr lang="en-US" dirty="0" smtClean="0"/>
              <a:t>Polynomial hash code</a:t>
            </a:r>
          </a:p>
          <a:p>
            <a:pPr lvl="1" algn="just"/>
            <a:r>
              <a:rPr lang="en-IN" dirty="0" smtClean="0"/>
              <a:t>Cyclic-Shift Hash Codes: </a:t>
            </a:r>
            <a:r>
              <a:rPr lang="en-US" dirty="0"/>
              <a:t>polynomial hash code replaces multiplication by a with a </a:t>
            </a:r>
            <a:r>
              <a:rPr lang="en-US" dirty="0" smtClean="0"/>
              <a:t>cyclic shift </a:t>
            </a:r>
            <a:r>
              <a:rPr lang="en-US" dirty="0"/>
              <a:t>of a partial sum by a certain number of </a:t>
            </a:r>
            <a:r>
              <a:rPr lang="en-US" dirty="0" smtClean="0"/>
              <a:t>bits</a:t>
            </a:r>
          </a:p>
          <a:p>
            <a:pPr marL="800100" lvl="2" indent="0">
              <a:buNone/>
            </a:pPr>
            <a:r>
              <a:rPr lang="en-IN" dirty="0" err="1"/>
              <a:t>def</a:t>
            </a:r>
            <a:r>
              <a:rPr lang="en-IN" dirty="0"/>
              <a:t> hash code(s):</a:t>
            </a:r>
          </a:p>
          <a:p>
            <a:pPr marL="800100" lvl="2" indent="0">
              <a:buNone/>
            </a:pPr>
            <a:r>
              <a:rPr lang="en-US" dirty="0"/>
              <a:t>mask = (1 &lt;&lt; 32) − 1 </a:t>
            </a:r>
            <a:r>
              <a:rPr lang="en-US" dirty="0">
                <a:solidFill>
                  <a:srgbClr val="00B050"/>
                </a:solidFill>
              </a:rPr>
              <a:t># limit to 32-bit integers</a:t>
            </a:r>
          </a:p>
          <a:p>
            <a:pPr marL="800100" lvl="2" indent="0">
              <a:buNone/>
            </a:pPr>
            <a:r>
              <a:rPr lang="en-IN" dirty="0"/>
              <a:t>h = 0</a:t>
            </a:r>
          </a:p>
          <a:p>
            <a:pPr marL="800100" lvl="2" indent="0">
              <a:buNone/>
            </a:pPr>
            <a:r>
              <a:rPr lang="en-IN" dirty="0"/>
              <a:t>for character in s:</a:t>
            </a:r>
          </a:p>
          <a:p>
            <a:pPr marL="800100" lvl="2" indent="0">
              <a:buNone/>
            </a:pPr>
            <a:r>
              <a:rPr lang="en-US" dirty="0"/>
              <a:t>h = (h &lt;&lt; 5 &amp; mask) | (h &gt;&gt; 27) </a:t>
            </a:r>
            <a:r>
              <a:rPr lang="en-US" dirty="0" smtClean="0"/>
              <a:t>  </a:t>
            </a:r>
            <a:r>
              <a:rPr lang="en-US" dirty="0" smtClean="0">
                <a:solidFill>
                  <a:srgbClr val="00B050"/>
                </a:solidFill>
              </a:rPr>
              <a:t># </a:t>
            </a:r>
            <a:r>
              <a:rPr lang="en-US" dirty="0">
                <a:solidFill>
                  <a:srgbClr val="00B050"/>
                </a:solidFill>
              </a:rPr>
              <a:t>5-bit cyclic shift of running sum</a:t>
            </a:r>
          </a:p>
          <a:p>
            <a:pPr marL="800100" lvl="2" indent="0">
              <a:buNone/>
            </a:pPr>
            <a:r>
              <a:rPr lang="en-US" dirty="0"/>
              <a:t>h += </a:t>
            </a:r>
            <a:r>
              <a:rPr lang="en-US" dirty="0" err="1"/>
              <a:t>ord</a:t>
            </a:r>
            <a:r>
              <a:rPr lang="en-US" dirty="0"/>
              <a:t>(character) </a:t>
            </a:r>
            <a:r>
              <a:rPr lang="en-US" dirty="0" smtClean="0"/>
              <a:t>                      </a:t>
            </a:r>
            <a:r>
              <a:rPr lang="en-US" dirty="0" smtClean="0">
                <a:solidFill>
                  <a:srgbClr val="00B050"/>
                </a:solidFill>
              </a:rPr>
              <a:t># </a:t>
            </a:r>
            <a:r>
              <a:rPr lang="en-US" dirty="0">
                <a:solidFill>
                  <a:srgbClr val="00B050"/>
                </a:solidFill>
              </a:rPr>
              <a:t>add in value of next character</a:t>
            </a:r>
          </a:p>
          <a:p>
            <a:pPr marL="800100" lvl="2" indent="0">
              <a:buNone/>
            </a:pPr>
            <a:r>
              <a:rPr lang="en-IN" dirty="0"/>
              <a:t>return </a:t>
            </a:r>
            <a:r>
              <a:rPr lang="en-IN" dirty="0" smtClean="0"/>
              <a:t>h</a:t>
            </a:r>
          </a:p>
          <a:p>
            <a:pPr marL="800100" lvl="2" indent="0">
              <a:buNone/>
            </a:pPr>
            <a:endParaRPr lang="en-US" dirty="0"/>
          </a:p>
          <a:p>
            <a:pPr lvl="1" algn="just"/>
            <a:endParaRPr lang="en-IN" dirty="0">
              <a:latin typeface="Times New Roman" pitchFamily="18" charset="0"/>
              <a:cs typeface="Times New Roman" pitchFamily="18" charset="0"/>
            </a:endParaRPr>
          </a:p>
          <a:p>
            <a:endParaRPr lang="en-IN" dirty="0"/>
          </a:p>
        </p:txBody>
      </p:sp>
      <p:sp>
        <p:nvSpPr>
          <p:cNvPr id="4" name="Date Placeholder 3"/>
          <p:cNvSpPr>
            <a:spLocks noGrp="1"/>
          </p:cNvSpPr>
          <p:nvPr>
            <p:ph type="dt" sz="half" idx="10"/>
          </p:nvPr>
        </p:nvSpPr>
        <p:spPr/>
        <p:txBody>
          <a:bodyPr/>
          <a:lstStyle/>
          <a:p>
            <a:fld id="{48634807-172D-47DD-8A8D-20D1AD18FB32}" type="datetime1">
              <a:rPr lang="en-IN" smtClean="0"/>
              <a:t>01-06-2022</a:t>
            </a:fld>
            <a:endParaRPr lang="en-IN"/>
          </a:p>
        </p:txBody>
      </p:sp>
      <p:sp>
        <p:nvSpPr>
          <p:cNvPr id="5" name="Footer Placeholder 4"/>
          <p:cNvSpPr>
            <a:spLocks noGrp="1"/>
          </p:cNvSpPr>
          <p:nvPr>
            <p:ph type="ftr" sz="quarter" idx="11"/>
          </p:nvPr>
        </p:nvSpPr>
        <p:spPr/>
        <p:txBody>
          <a:bodyPr/>
          <a:lstStyle/>
          <a:p>
            <a:r>
              <a:rPr lang="it-IT" smtClean="0"/>
              <a:t>Dr.M.Kaliappan, Professor &amp; Head/ AI&amp; DS</a:t>
            </a:r>
            <a:endParaRPr lang="en-IN"/>
          </a:p>
        </p:txBody>
      </p:sp>
      <p:sp>
        <p:nvSpPr>
          <p:cNvPr id="6" name="Slide Number Placeholder 5"/>
          <p:cNvSpPr>
            <a:spLocks noGrp="1"/>
          </p:cNvSpPr>
          <p:nvPr>
            <p:ph type="sldNum" sz="quarter" idx="12"/>
          </p:nvPr>
        </p:nvSpPr>
        <p:spPr/>
        <p:txBody>
          <a:bodyPr/>
          <a:lstStyle/>
          <a:p>
            <a:fld id="{85A40BF7-2AA2-4856-B83F-AFBEB981B49A}" type="slidenum">
              <a:rPr lang="en-IN" smtClean="0"/>
              <a:t>15</a:t>
            </a:fld>
            <a:endParaRPr lang="en-IN"/>
          </a:p>
        </p:txBody>
      </p:sp>
    </p:spTree>
    <p:extLst>
      <p:ext uri="{BB962C8B-B14F-4D97-AF65-F5344CB8AC3E}">
        <p14:creationId xmlns:p14="http://schemas.microsoft.com/office/powerpoint/2010/main" val="24582026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363272" cy="5649491"/>
          </a:xfrm>
        </p:spPr>
        <p:txBody>
          <a:bodyPr>
            <a:normAutofit fontScale="92500" lnSpcReduction="10000"/>
          </a:bodyPr>
          <a:lstStyle/>
          <a:p>
            <a:pPr marL="0" indent="0">
              <a:buNone/>
            </a:pPr>
            <a:r>
              <a:rPr lang="en-US" b="1" dirty="0"/>
              <a:t>compression function</a:t>
            </a:r>
            <a:endParaRPr lang="en-US" b="1" dirty="0" smtClean="0"/>
          </a:p>
          <a:p>
            <a:r>
              <a:rPr lang="en-US" dirty="0" smtClean="0"/>
              <a:t>A compression </a:t>
            </a:r>
            <a:r>
              <a:rPr lang="en-US" dirty="0"/>
              <a:t>function is </a:t>
            </a:r>
            <a:r>
              <a:rPr lang="en-US" dirty="0" smtClean="0"/>
              <a:t>one that </a:t>
            </a:r>
            <a:r>
              <a:rPr lang="en-US" dirty="0"/>
              <a:t>minimizes the number of collisions for a given set of distinct hash codes.</a:t>
            </a:r>
          </a:p>
          <a:p>
            <a:r>
              <a:rPr lang="en-IN" b="1" dirty="0"/>
              <a:t>The Division Method</a:t>
            </a:r>
          </a:p>
          <a:p>
            <a:pPr lvl="1"/>
            <a:r>
              <a:rPr lang="en-US" dirty="0"/>
              <a:t>A simple compression function is the </a:t>
            </a:r>
            <a:r>
              <a:rPr lang="en-US" b="1" i="1" dirty="0"/>
              <a:t>division method</a:t>
            </a:r>
            <a:r>
              <a:rPr lang="en-US" dirty="0"/>
              <a:t>, which maps an integer </a:t>
            </a:r>
            <a:r>
              <a:rPr lang="en-US" i="1" dirty="0"/>
              <a:t>i </a:t>
            </a:r>
            <a:r>
              <a:rPr lang="en-US" dirty="0" smtClean="0"/>
              <a:t>to </a:t>
            </a:r>
            <a:r>
              <a:rPr lang="en-IN" i="1" dirty="0" smtClean="0"/>
              <a:t>i </a:t>
            </a:r>
            <a:r>
              <a:rPr lang="en-IN" dirty="0"/>
              <a:t>mod </a:t>
            </a:r>
            <a:r>
              <a:rPr lang="en-IN" i="1" dirty="0"/>
              <a:t>N</a:t>
            </a:r>
            <a:r>
              <a:rPr lang="en-IN" dirty="0" smtClean="0"/>
              <a:t>,</a:t>
            </a:r>
          </a:p>
          <a:p>
            <a:r>
              <a:rPr lang="en-IN" b="1" dirty="0"/>
              <a:t>The MAD Method</a:t>
            </a:r>
          </a:p>
          <a:p>
            <a:pPr lvl="1"/>
            <a:r>
              <a:rPr lang="en-US" dirty="0" smtClean="0"/>
              <a:t>It helps </a:t>
            </a:r>
            <a:r>
              <a:rPr lang="en-US" dirty="0"/>
              <a:t>eliminate repeated </a:t>
            </a:r>
            <a:r>
              <a:rPr lang="en-US" dirty="0" smtClean="0"/>
              <a:t>patterns in </a:t>
            </a:r>
            <a:r>
              <a:rPr lang="en-US" dirty="0"/>
              <a:t>a set of integer keys, is the </a:t>
            </a:r>
            <a:r>
              <a:rPr lang="en-US" b="1" i="1" dirty="0"/>
              <a:t>Multiply-Add-and-Divide </a:t>
            </a:r>
            <a:r>
              <a:rPr lang="en-US" dirty="0"/>
              <a:t>(or “MAD”) method.</a:t>
            </a:r>
          </a:p>
          <a:p>
            <a:pPr lvl="1"/>
            <a:r>
              <a:rPr lang="en-US" dirty="0"/>
              <a:t>This method maps an integer </a:t>
            </a:r>
            <a:r>
              <a:rPr lang="en-US" i="1" dirty="0"/>
              <a:t>i </a:t>
            </a:r>
            <a:r>
              <a:rPr lang="en-US" dirty="0" smtClean="0"/>
              <a:t>to </a:t>
            </a:r>
            <a:r>
              <a:rPr lang="da-DK" b="1" dirty="0" smtClean="0">
                <a:solidFill>
                  <a:srgbClr val="FF0000"/>
                </a:solidFill>
              </a:rPr>
              <a:t>[(</a:t>
            </a:r>
            <a:r>
              <a:rPr lang="da-DK" b="1" i="1" dirty="0">
                <a:solidFill>
                  <a:srgbClr val="FF0000"/>
                </a:solidFill>
              </a:rPr>
              <a:t>ai</a:t>
            </a:r>
            <a:r>
              <a:rPr lang="da-DK" b="1" dirty="0">
                <a:solidFill>
                  <a:srgbClr val="FF0000"/>
                </a:solidFill>
              </a:rPr>
              <a:t>+</a:t>
            </a:r>
            <a:r>
              <a:rPr lang="da-DK" b="1" i="1" dirty="0">
                <a:solidFill>
                  <a:srgbClr val="FF0000"/>
                </a:solidFill>
              </a:rPr>
              <a:t>b</a:t>
            </a:r>
            <a:r>
              <a:rPr lang="da-DK" b="1" dirty="0">
                <a:solidFill>
                  <a:srgbClr val="FF0000"/>
                </a:solidFill>
              </a:rPr>
              <a:t>) mod </a:t>
            </a:r>
            <a:r>
              <a:rPr lang="da-DK" b="1" i="1" dirty="0">
                <a:solidFill>
                  <a:srgbClr val="FF0000"/>
                </a:solidFill>
              </a:rPr>
              <a:t>p</a:t>
            </a:r>
            <a:r>
              <a:rPr lang="da-DK" b="1" dirty="0">
                <a:solidFill>
                  <a:srgbClr val="FF0000"/>
                </a:solidFill>
              </a:rPr>
              <a:t>] mod </a:t>
            </a:r>
            <a:r>
              <a:rPr lang="da-DK" b="1" i="1" dirty="0">
                <a:solidFill>
                  <a:srgbClr val="FF0000"/>
                </a:solidFill>
              </a:rPr>
              <a:t>N</a:t>
            </a:r>
            <a:endParaRPr lang="en-IN" b="1" dirty="0">
              <a:solidFill>
                <a:srgbClr val="FF0000"/>
              </a:solidFill>
            </a:endParaRPr>
          </a:p>
        </p:txBody>
      </p:sp>
      <p:sp>
        <p:nvSpPr>
          <p:cNvPr id="4" name="Date Placeholder 3"/>
          <p:cNvSpPr>
            <a:spLocks noGrp="1"/>
          </p:cNvSpPr>
          <p:nvPr>
            <p:ph type="dt" sz="half" idx="10"/>
          </p:nvPr>
        </p:nvSpPr>
        <p:spPr/>
        <p:txBody>
          <a:bodyPr/>
          <a:lstStyle/>
          <a:p>
            <a:fld id="{48634807-172D-47DD-8A8D-20D1AD18FB32}" type="datetime1">
              <a:rPr lang="en-IN" smtClean="0"/>
              <a:t>01-06-2022</a:t>
            </a:fld>
            <a:endParaRPr lang="en-IN"/>
          </a:p>
        </p:txBody>
      </p:sp>
      <p:sp>
        <p:nvSpPr>
          <p:cNvPr id="5" name="Footer Placeholder 4"/>
          <p:cNvSpPr>
            <a:spLocks noGrp="1"/>
          </p:cNvSpPr>
          <p:nvPr>
            <p:ph type="ftr" sz="quarter" idx="11"/>
          </p:nvPr>
        </p:nvSpPr>
        <p:spPr/>
        <p:txBody>
          <a:bodyPr/>
          <a:lstStyle/>
          <a:p>
            <a:r>
              <a:rPr lang="it-IT" smtClean="0"/>
              <a:t>Dr.M.Kaliappan, Professor &amp; Head/ AI&amp; DS</a:t>
            </a:r>
            <a:endParaRPr lang="en-IN"/>
          </a:p>
        </p:txBody>
      </p:sp>
      <p:sp>
        <p:nvSpPr>
          <p:cNvPr id="6" name="Slide Number Placeholder 5"/>
          <p:cNvSpPr>
            <a:spLocks noGrp="1"/>
          </p:cNvSpPr>
          <p:nvPr>
            <p:ph type="sldNum" sz="quarter" idx="12"/>
          </p:nvPr>
        </p:nvSpPr>
        <p:spPr/>
        <p:txBody>
          <a:bodyPr/>
          <a:lstStyle/>
          <a:p>
            <a:fld id="{85A40BF7-2AA2-4856-B83F-AFBEB981B49A}" type="slidenum">
              <a:rPr lang="en-IN" smtClean="0"/>
              <a:t>16</a:t>
            </a:fld>
            <a:endParaRPr lang="en-IN"/>
          </a:p>
        </p:txBody>
      </p:sp>
    </p:spTree>
    <p:extLst>
      <p:ext uri="{BB962C8B-B14F-4D97-AF65-F5344CB8AC3E}">
        <p14:creationId xmlns:p14="http://schemas.microsoft.com/office/powerpoint/2010/main" val="22055083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8634807-172D-47DD-8A8D-20D1AD18FB32}" type="datetime1">
              <a:rPr lang="en-IN" smtClean="0"/>
              <a:t>01-06-2022</a:t>
            </a:fld>
            <a:endParaRPr lang="en-IN"/>
          </a:p>
        </p:txBody>
      </p:sp>
      <p:sp>
        <p:nvSpPr>
          <p:cNvPr id="5" name="Footer Placeholder 4"/>
          <p:cNvSpPr>
            <a:spLocks noGrp="1"/>
          </p:cNvSpPr>
          <p:nvPr>
            <p:ph type="ftr" sz="quarter" idx="11"/>
          </p:nvPr>
        </p:nvSpPr>
        <p:spPr/>
        <p:txBody>
          <a:bodyPr/>
          <a:lstStyle/>
          <a:p>
            <a:r>
              <a:rPr lang="it-IT" smtClean="0"/>
              <a:t>Dr.M.Kaliappan, Professor &amp; Head/ AI&amp; DS</a:t>
            </a:r>
            <a:endParaRPr lang="en-IN"/>
          </a:p>
        </p:txBody>
      </p:sp>
      <p:sp>
        <p:nvSpPr>
          <p:cNvPr id="6" name="Slide Number Placeholder 5"/>
          <p:cNvSpPr>
            <a:spLocks noGrp="1"/>
          </p:cNvSpPr>
          <p:nvPr>
            <p:ph type="sldNum" sz="quarter" idx="12"/>
          </p:nvPr>
        </p:nvSpPr>
        <p:spPr/>
        <p:txBody>
          <a:bodyPr/>
          <a:lstStyle/>
          <a:p>
            <a:fld id="{85A40BF7-2AA2-4856-B83F-AFBEB981B49A}" type="slidenum">
              <a:rPr lang="en-IN" smtClean="0"/>
              <a:t>17</a:t>
            </a:fld>
            <a:endParaRPr lang="en-IN"/>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471" y="196562"/>
            <a:ext cx="7470937"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515" y="3436922"/>
            <a:ext cx="7632848"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990058" y="5590981"/>
            <a:ext cx="7128792" cy="707886"/>
          </a:xfrm>
          <a:prstGeom prst="rect">
            <a:avLst/>
          </a:prstGeom>
        </p:spPr>
        <p:txBody>
          <a:bodyPr wrap="square">
            <a:spAutoFit/>
          </a:bodyPr>
          <a:lstStyle/>
          <a:p>
            <a:r>
              <a:rPr lang="en-US" sz="2000" dirty="0"/>
              <a:t>A bucket array of capacity 11 with items (1,D), (25,C), (3,F), (14,Z</a:t>
            </a:r>
            <a:r>
              <a:rPr lang="en-US" sz="2000" dirty="0" smtClean="0"/>
              <a:t>), (</a:t>
            </a:r>
            <a:r>
              <a:rPr lang="en-US" sz="2000" dirty="0"/>
              <a:t>6,A), (39,C), and (7,Q), using a simple hash function</a:t>
            </a:r>
            <a:endParaRPr lang="en-IN" sz="2000" dirty="0"/>
          </a:p>
        </p:txBody>
      </p:sp>
    </p:spTree>
    <p:extLst>
      <p:ext uri="{BB962C8B-B14F-4D97-AF65-F5344CB8AC3E}">
        <p14:creationId xmlns:p14="http://schemas.microsoft.com/office/powerpoint/2010/main" val="1671902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32"/>
            <a:ext cx="8229600" cy="6248780"/>
          </a:xfrm>
        </p:spPr>
        <p:txBody>
          <a:bodyPr>
            <a:normAutofit fontScale="62500" lnSpcReduction="20000"/>
          </a:bodyPr>
          <a:lstStyle/>
          <a:p>
            <a:pPr marL="0" indent="0">
              <a:buNone/>
            </a:pPr>
            <a:r>
              <a:rPr lang="en-US" dirty="0" err="1">
                <a:solidFill>
                  <a:srgbClr val="000000"/>
                </a:solidFill>
                <a:latin typeface="Times New Roman" pitchFamily="18" charset="0"/>
                <a:cs typeface="Times New Roman" pitchFamily="18" charset="0"/>
              </a:rPr>
              <a:t>hash_table</a:t>
            </a:r>
            <a:r>
              <a:rPr lang="en-US" dirty="0">
                <a:solidFill>
                  <a:srgbClr val="000000"/>
                </a:solidFill>
                <a:latin typeface="Times New Roman" pitchFamily="18" charset="0"/>
                <a:cs typeface="Times New Roman" pitchFamily="18" charset="0"/>
              </a:rPr>
              <a:t> = [</a:t>
            </a:r>
            <a:r>
              <a:rPr lang="en-US" dirty="0">
                <a:solidFill>
                  <a:srgbClr val="0000FF"/>
                </a:solidFill>
                <a:latin typeface="Times New Roman" pitchFamily="18" charset="0"/>
                <a:cs typeface="Times New Roman" pitchFamily="18" charset="0"/>
              </a:rPr>
              <a:t>None</a:t>
            </a:r>
            <a:r>
              <a:rPr lang="en-US" dirty="0">
                <a:solidFill>
                  <a:srgbClr val="000000"/>
                </a:solidFill>
                <a:latin typeface="Times New Roman" pitchFamily="18" charset="0"/>
                <a:cs typeface="Times New Roman" pitchFamily="18" charset="0"/>
              </a:rPr>
              <a:t>] * </a:t>
            </a:r>
            <a:r>
              <a:rPr lang="en-US" dirty="0" smtClean="0">
                <a:solidFill>
                  <a:srgbClr val="09885A"/>
                </a:solidFill>
                <a:latin typeface="Times New Roman" pitchFamily="18" charset="0"/>
                <a:cs typeface="Times New Roman" pitchFamily="18" charset="0"/>
              </a:rPr>
              <a:t>10     </a:t>
            </a:r>
            <a:r>
              <a:rPr lang="en-US" dirty="0" smtClean="0">
                <a:solidFill>
                  <a:srgbClr val="FF0000"/>
                </a:solidFill>
                <a:latin typeface="Times New Roman" pitchFamily="18" charset="0"/>
                <a:cs typeface="Times New Roman" pitchFamily="18" charset="0"/>
              </a:rPr>
              <a:t># Implementation of </a:t>
            </a:r>
            <a:r>
              <a:rPr lang="en-US" dirty="0" err="1" smtClean="0">
                <a:solidFill>
                  <a:srgbClr val="FF0000"/>
                </a:solidFill>
                <a:latin typeface="Times New Roman" pitchFamily="18" charset="0"/>
                <a:cs typeface="Times New Roman" pitchFamily="18" charset="0"/>
              </a:rPr>
              <a:t>Hashtable</a:t>
            </a:r>
            <a:r>
              <a:rPr lang="en-US" dirty="0" smtClean="0">
                <a:solidFill>
                  <a:srgbClr val="FF0000"/>
                </a:solidFill>
                <a:latin typeface="Times New Roman" pitchFamily="18" charset="0"/>
                <a:cs typeface="Times New Roman" pitchFamily="18" charset="0"/>
              </a:rPr>
              <a:t>  using python</a:t>
            </a:r>
            <a:endParaRPr lang="en-US" dirty="0">
              <a:solidFill>
                <a:srgbClr val="FF0000"/>
              </a:solidFill>
              <a:latin typeface="Times New Roman" pitchFamily="18" charset="0"/>
              <a:cs typeface="Times New Roman" pitchFamily="18" charset="0"/>
            </a:endParaRPr>
          </a:p>
          <a:p>
            <a:pPr marL="0" indent="0">
              <a:buNone/>
            </a:pPr>
            <a:r>
              <a:rPr lang="en-US" dirty="0">
                <a:solidFill>
                  <a:srgbClr val="000000"/>
                </a:solidFill>
                <a:latin typeface="Times New Roman" pitchFamily="18" charset="0"/>
                <a:cs typeface="Times New Roman" pitchFamily="18" charset="0"/>
              </a:rPr>
              <a:t>print (</a:t>
            </a:r>
            <a:r>
              <a:rPr lang="en-US" dirty="0" err="1">
                <a:solidFill>
                  <a:srgbClr val="000000"/>
                </a:solidFill>
                <a:latin typeface="Times New Roman" pitchFamily="18" charset="0"/>
                <a:cs typeface="Times New Roman" pitchFamily="18" charset="0"/>
              </a:rPr>
              <a:t>hash_table</a:t>
            </a:r>
            <a:r>
              <a:rPr lang="en-US" dirty="0">
                <a:solidFill>
                  <a:srgbClr val="000000"/>
                </a:solidFill>
                <a:latin typeface="Times New Roman" pitchFamily="18" charset="0"/>
                <a:cs typeface="Times New Roman" pitchFamily="18" charset="0"/>
              </a:rPr>
              <a:t>) </a:t>
            </a:r>
          </a:p>
          <a:p>
            <a:pPr marL="0" indent="0">
              <a:buNone/>
            </a:pPr>
            <a:r>
              <a:rPr lang="en-US" dirty="0">
                <a:solidFill>
                  <a:srgbClr val="000000"/>
                </a:solidFill>
                <a:latin typeface="Times New Roman" pitchFamily="18" charset="0"/>
                <a:cs typeface="Times New Roman" pitchFamily="18" charset="0"/>
              </a:rPr>
              <a:t/>
            </a:r>
            <a:br>
              <a:rPr lang="en-US" dirty="0">
                <a:solidFill>
                  <a:srgbClr val="000000"/>
                </a:solidFill>
                <a:latin typeface="Times New Roman" pitchFamily="18" charset="0"/>
                <a:cs typeface="Times New Roman" pitchFamily="18" charset="0"/>
              </a:rPr>
            </a:br>
            <a:r>
              <a:rPr lang="en-US" dirty="0" err="1">
                <a:solidFill>
                  <a:srgbClr val="0000FF"/>
                </a:solidFill>
                <a:latin typeface="Times New Roman" pitchFamily="18" charset="0"/>
                <a:cs typeface="Times New Roman" pitchFamily="18" charset="0"/>
              </a:rPr>
              <a:t>def</a:t>
            </a:r>
            <a:r>
              <a:rPr lang="en-US" dirty="0">
                <a:solidFill>
                  <a:srgbClr val="000000"/>
                </a:solidFill>
                <a:latin typeface="Times New Roman" pitchFamily="18" charset="0"/>
                <a:cs typeface="Times New Roman" pitchFamily="18" charset="0"/>
              </a:rPr>
              <a:t> </a:t>
            </a:r>
            <a:r>
              <a:rPr lang="en-US" dirty="0" err="1">
                <a:solidFill>
                  <a:srgbClr val="795E26"/>
                </a:solidFill>
                <a:latin typeface="Times New Roman" pitchFamily="18" charset="0"/>
                <a:cs typeface="Times New Roman" pitchFamily="18" charset="0"/>
              </a:rPr>
              <a:t>hashing_func</a:t>
            </a:r>
            <a:r>
              <a:rPr lang="en-US" dirty="0">
                <a:solidFill>
                  <a:srgbClr val="000000"/>
                </a:solidFill>
                <a:latin typeface="Times New Roman" pitchFamily="18" charset="0"/>
                <a:cs typeface="Times New Roman" pitchFamily="18" charset="0"/>
              </a:rPr>
              <a:t>(</a:t>
            </a:r>
            <a:r>
              <a:rPr lang="en-US" dirty="0">
                <a:solidFill>
                  <a:srgbClr val="001080"/>
                </a:solidFill>
                <a:latin typeface="Times New Roman" pitchFamily="18" charset="0"/>
                <a:cs typeface="Times New Roman" pitchFamily="18" charset="0"/>
              </a:rPr>
              <a:t>key</a:t>
            </a:r>
            <a:r>
              <a:rPr lang="en-US" dirty="0">
                <a:solidFill>
                  <a:srgbClr val="000000"/>
                </a:solidFill>
                <a:latin typeface="Times New Roman" pitchFamily="18" charset="0"/>
                <a:cs typeface="Times New Roman" pitchFamily="18" charset="0"/>
              </a:rPr>
              <a:t>):</a:t>
            </a:r>
          </a:p>
          <a:p>
            <a:pPr marL="0" indent="0">
              <a:buNone/>
            </a:pPr>
            <a:r>
              <a:rPr lang="en-US" dirty="0">
                <a:solidFill>
                  <a:srgbClr val="000000"/>
                </a:solidFill>
                <a:latin typeface="Times New Roman" pitchFamily="18" charset="0"/>
                <a:cs typeface="Times New Roman" pitchFamily="18" charset="0"/>
              </a:rPr>
              <a:t>  </a:t>
            </a:r>
            <a:r>
              <a:rPr lang="en-US" dirty="0">
                <a:solidFill>
                  <a:srgbClr val="AF00DB"/>
                </a:solidFill>
                <a:latin typeface="Times New Roman" pitchFamily="18" charset="0"/>
                <a:cs typeface="Times New Roman" pitchFamily="18" charset="0"/>
              </a:rPr>
              <a:t>return</a:t>
            </a:r>
            <a:r>
              <a:rPr lang="en-US" dirty="0">
                <a:solidFill>
                  <a:srgbClr val="000000"/>
                </a:solidFill>
                <a:latin typeface="Times New Roman" pitchFamily="18" charset="0"/>
                <a:cs typeface="Times New Roman" pitchFamily="18" charset="0"/>
              </a:rPr>
              <a:t> key % </a:t>
            </a:r>
            <a:r>
              <a:rPr lang="en-US" dirty="0" err="1">
                <a:solidFill>
                  <a:srgbClr val="795E26"/>
                </a:solidFill>
                <a:latin typeface="Times New Roman" pitchFamily="18" charset="0"/>
                <a:cs typeface="Times New Roman" pitchFamily="18" charset="0"/>
              </a:rPr>
              <a:t>len</a:t>
            </a:r>
            <a:r>
              <a:rPr lang="en-US" dirty="0">
                <a:solidFill>
                  <a:srgbClr val="000000"/>
                </a:solidFill>
                <a:latin typeface="Times New Roman" pitchFamily="18" charset="0"/>
                <a:cs typeface="Times New Roman" pitchFamily="18" charset="0"/>
              </a:rPr>
              <a:t>(</a:t>
            </a:r>
            <a:r>
              <a:rPr lang="en-US" dirty="0" err="1">
                <a:solidFill>
                  <a:srgbClr val="000000"/>
                </a:solidFill>
                <a:latin typeface="Times New Roman" pitchFamily="18" charset="0"/>
                <a:cs typeface="Times New Roman" pitchFamily="18" charset="0"/>
              </a:rPr>
              <a:t>hash_table</a:t>
            </a:r>
            <a:r>
              <a:rPr lang="en-US" dirty="0">
                <a:solidFill>
                  <a:srgbClr val="000000"/>
                </a:solidFill>
                <a:latin typeface="Times New Roman" pitchFamily="18" charset="0"/>
                <a:cs typeface="Times New Roman" pitchFamily="18" charset="0"/>
              </a:rPr>
              <a:t>)</a:t>
            </a:r>
          </a:p>
          <a:p>
            <a:pPr marL="0" indent="0">
              <a:buNone/>
            </a:pPr>
            <a:endParaRPr lang="en-US" dirty="0" smtClean="0">
              <a:solidFill>
                <a:srgbClr val="000000"/>
              </a:solidFill>
              <a:latin typeface="Times New Roman" pitchFamily="18" charset="0"/>
              <a:cs typeface="Times New Roman" pitchFamily="18" charset="0"/>
            </a:endParaRPr>
          </a:p>
          <a:p>
            <a:pPr marL="0" indent="0">
              <a:buNone/>
            </a:pPr>
            <a:r>
              <a:rPr lang="en-US" dirty="0" smtClean="0">
                <a:solidFill>
                  <a:srgbClr val="00B050"/>
                </a:solidFill>
                <a:latin typeface="Times New Roman" pitchFamily="18" charset="0"/>
                <a:cs typeface="Times New Roman" pitchFamily="18" charset="0"/>
              </a:rPr>
              <a:t># print the calculated hash key</a:t>
            </a:r>
            <a:r>
              <a:rPr lang="en-US" dirty="0">
                <a:solidFill>
                  <a:srgbClr val="000000"/>
                </a:solidFill>
                <a:latin typeface="Times New Roman" pitchFamily="18" charset="0"/>
                <a:cs typeface="Times New Roman" pitchFamily="18" charset="0"/>
              </a:rPr>
              <a:t/>
            </a:r>
            <a:br>
              <a:rPr lang="en-US" dirty="0">
                <a:solidFill>
                  <a:srgbClr val="000000"/>
                </a:solidFill>
                <a:latin typeface="Times New Roman" pitchFamily="18" charset="0"/>
                <a:cs typeface="Times New Roman" pitchFamily="18" charset="0"/>
              </a:rPr>
            </a:br>
            <a:r>
              <a:rPr lang="en-US" dirty="0">
                <a:solidFill>
                  <a:srgbClr val="000000"/>
                </a:solidFill>
                <a:latin typeface="Times New Roman" pitchFamily="18" charset="0"/>
                <a:cs typeface="Times New Roman" pitchFamily="18" charset="0"/>
              </a:rPr>
              <a:t>print (</a:t>
            </a:r>
            <a:r>
              <a:rPr lang="en-US" dirty="0" err="1">
                <a:solidFill>
                  <a:srgbClr val="000000"/>
                </a:solidFill>
                <a:latin typeface="Times New Roman" pitchFamily="18" charset="0"/>
                <a:cs typeface="Times New Roman" pitchFamily="18" charset="0"/>
              </a:rPr>
              <a:t>hashing_func</a:t>
            </a:r>
            <a:r>
              <a:rPr lang="en-US" dirty="0">
                <a:solidFill>
                  <a:srgbClr val="000000"/>
                </a:solidFill>
                <a:latin typeface="Times New Roman" pitchFamily="18" charset="0"/>
                <a:cs typeface="Times New Roman" pitchFamily="18" charset="0"/>
              </a:rPr>
              <a:t>(</a:t>
            </a:r>
            <a:r>
              <a:rPr lang="en-US" dirty="0">
                <a:solidFill>
                  <a:srgbClr val="09885A"/>
                </a:solidFill>
                <a:latin typeface="Times New Roman" pitchFamily="18" charset="0"/>
                <a:cs typeface="Times New Roman" pitchFamily="18" charset="0"/>
              </a:rPr>
              <a:t>10</a:t>
            </a:r>
            <a:r>
              <a:rPr lang="en-US" dirty="0">
                <a:solidFill>
                  <a:srgbClr val="000000"/>
                </a:solidFill>
                <a:latin typeface="Times New Roman" pitchFamily="18" charset="0"/>
                <a:cs typeface="Times New Roman" pitchFamily="18" charset="0"/>
              </a:rPr>
              <a:t>)) </a:t>
            </a:r>
            <a:r>
              <a:rPr lang="en-US" dirty="0">
                <a:solidFill>
                  <a:srgbClr val="008000"/>
                </a:solidFill>
                <a:latin typeface="Times New Roman" pitchFamily="18" charset="0"/>
                <a:cs typeface="Times New Roman" pitchFamily="18" charset="0"/>
              </a:rPr>
              <a:t># Output: </a:t>
            </a:r>
            <a:r>
              <a:rPr lang="en-US" dirty="0" smtClean="0">
                <a:solidFill>
                  <a:srgbClr val="008000"/>
                </a:solidFill>
                <a:latin typeface="Times New Roman" pitchFamily="18" charset="0"/>
                <a:cs typeface="Times New Roman" pitchFamily="18" charset="0"/>
              </a:rPr>
              <a:t>0 </a:t>
            </a:r>
            <a:endParaRPr lang="en-US" dirty="0">
              <a:solidFill>
                <a:srgbClr val="000000"/>
              </a:solidFill>
              <a:latin typeface="Times New Roman" pitchFamily="18" charset="0"/>
              <a:cs typeface="Times New Roman" pitchFamily="18" charset="0"/>
            </a:endParaRPr>
          </a:p>
          <a:p>
            <a:pPr marL="0" indent="0">
              <a:buNone/>
            </a:pPr>
            <a:r>
              <a:rPr lang="en-US" dirty="0">
                <a:solidFill>
                  <a:srgbClr val="000000"/>
                </a:solidFill>
                <a:latin typeface="Times New Roman" pitchFamily="18" charset="0"/>
                <a:cs typeface="Times New Roman" pitchFamily="18" charset="0"/>
              </a:rPr>
              <a:t>print (</a:t>
            </a:r>
            <a:r>
              <a:rPr lang="en-US" dirty="0" err="1">
                <a:solidFill>
                  <a:srgbClr val="000000"/>
                </a:solidFill>
                <a:latin typeface="Times New Roman" pitchFamily="18" charset="0"/>
                <a:cs typeface="Times New Roman" pitchFamily="18" charset="0"/>
              </a:rPr>
              <a:t>hashing_func</a:t>
            </a:r>
            <a:r>
              <a:rPr lang="en-US" dirty="0">
                <a:solidFill>
                  <a:srgbClr val="000000"/>
                </a:solidFill>
                <a:latin typeface="Times New Roman" pitchFamily="18" charset="0"/>
                <a:cs typeface="Times New Roman" pitchFamily="18" charset="0"/>
              </a:rPr>
              <a:t>(</a:t>
            </a:r>
            <a:r>
              <a:rPr lang="en-US" dirty="0">
                <a:solidFill>
                  <a:srgbClr val="09885A"/>
                </a:solidFill>
                <a:latin typeface="Times New Roman" pitchFamily="18" charset="0"/>
                <a:cs typeface="Times New Roman" pitchFamily="18" charset="0"/>
              </a:rPr>
              <a:t>20</a:t>
            </a:r>
            <a:r>
              <a:rPr lang="en-US" dirty="0">
                <a:solidFill>
                  <a:srgbClr val="000000"/>
                </a:solidFill>
                <a:latin typeface="Times New Roman" pitchFamily="18" charset="0"/>
                <a:cs typeface="Times New Roman" pitchFamily="18" charset="0"/>
              </a:rPr>
              <a:t>)) </a:t>
            </a:r>
            <a:r>
              <a:rPr lang="en-US" dirty="0">
                <a:solidFill>
                  <a:srgbClr val="008000"/>
                </a:solidFill>
                <a:latin typeface="Times New Roman" pitchFamily="18" charset="0"/>
                <a:cs typeface="Times New Roman" pitchFamily="18" charset="0"/>
              </a:rPr>
              <a:t># Output: 0</a:t>
            </a:r>
            <a:endParaRPr lang="en-US" dirty="0">
              <a:solidFill>
                <a:srgbClr val="000000"/>
              </a:solidFill>
              <a:latin typeface="Times New Roman" pitchFamily="18" charset="0"/>
              <a:cs typeface="Times New Roman" pitchFamily="18" charset="0"/>
            </a:endParaRPr>
          </a:p>
          <a:p>
            <a:pPr marL="0" indent="0">
              <a:buNone/>
            </a:pPr>
            <a:r>
              <a:rPr lang="en-US" dirty="0">
                <a:solidFill>
                  <a:srgbClr val="000000"/>
                </a:solidFill>
                <a:latin typeface="Times New Roman" pitchFamily="18" charset="0"/>
                <a:cs typeface="Times New Roman" pitchFamily="18" charset="0"/>
              </a:rPr>
              <a:t>print (</a:t>
            </a:r>
            <a:r>
              <a:rPr lang="en-US" dirty="0" err="1">
                <a:solidFill>
                  <a:srgbClr val="000000"/>
                </a:solidFill>
                <a:latin typeface="Times New Roman" pitchFamily="18" charset="0"/>
                <a:cs typeface="Times New Roman" pitchFamily="18" charset="0"/>
              </a:rPr>
              <a:t>hashing_func</a:t>
            </a:r>
            <a:r>
              <a:rPr lang="en-US" dirty="0">
                <a:solidFill>
                  <a:srgbClr val="000000"/>
                </a:solidFill>
                <a:latin typeface="Times New Roman" pitchFamily="18" charset="0"/>
                <a:cs typeface="Times New Roman" pitchFamily="18" charset="0"/>
              </a:rPr>
              <a:t>(</a:t>
            </a:r>
            <a:r>
              <a:rPr lang="en-US" dirty="0">
                <a:solidFill>
                  <a:srgbClr val="09885A"/>
                </a:solidFill>
                <a:latin typeface="Times New Roman" pitchFamily="18" charset="0"/>
                <a:cs typeface="Times New Roman" pitchFamily="18" charset="0"/>
              </a:rPr>
              <a:t>25</a:t>
            </a:r>
            <a:r>
              <a:rPr lang="en-US" dirty="0">
                <a:solidFill>
                  <a:srgbClr val="000000"/>
                </a:solidFill>
                <a:latin typeface="Times New Roman" pitchFamily="18" charset="0"/>
                <a:cs typeface="Times New Roman" pitchFamily="18" charset="0"/>
              </a:rPr>
              <a:t>)) </a:t>
            </a:r>
            <a:r>
              <a:rPr lang="en-US" dirty="0">
                <a:solidFill>
                  <a:srgbClr val="008000"/>
                </a:solidFill>
                <a:latin typeface="Times New Roman" pitchFamily="18" charset="0"/>
                <a:cs typeface="Times New Roman" pitchFamily="18" charset="0"/>
              </a:rPr>
              <a:t># Output: </a:t>
            </a:r>
            <a:r>
              <a:rPr lang="en-US" dirty="0" smtClean="0">
                <a:solidFill>
                  <a:srgbClr val="008000"/>
                </a:solidFill>
                <a:latin typeface="Times New Roman" pitchFamily="18" charset="0"/>
                <a:cs typeface="Times New Roman" pitchFamily="18" charset="0"/>
              </a:rPr>
              <a:t>5</a:t>
            </a:r>
          </a:p>
          <a:p>
            <a:pPr marL="0" indent="0">
              <a:buNone/>
            </a:pPr>
            <a:endParaRPr lang="en-US" dirty="0">
              <a:solidFill>
                <a:srgbClr val="000000"/>
              </a:solidFill>
              <a:latin typeface="Times New Roman" pitchFamily="18" charset="0"/>
              <a:cs typeface="Times New Roman" pitchFamily="18" charset="0"/>
            </a:endParaRPr>
          </a:p>
          <a:p>
            <a:pPr marL="0" indent="0">
              <a:buNone/>
            </a:pPr>
            <a:r>
              <a:rPr lang="en-US" dirty="0" err="1">
                <a:solidFill>
                  <a:srgbClr val="0000FF"/>
                </a:solidFill>
                <a:latin typeface="Times New Roman" pitchFamily="18" charset="0"/>
                <a:cs typeface="Times New Roman" pitchFamily="18" charset="0"/>
              </a:rPr>
              <a:t>def</a:t>
            </a:r>
            <a:r>
              <a:rPr lang="en-US" dirty="0">
                <a:solidFill>
                  <a:srgbClr val="000000"/>
                </a:solidFill>
                <a:latin typeface="Times New Roman" pitchFamily="18" charset="0"/>
                <a:cs typeface="Times New Roman" pitchFamily="18" charset="0"/>
              </a:rPr>
              <a:t> </a:t>
            </a:r>
            <a:r>
              <a:rPr lang="en-US" dirty="0">
                <a:solidFill>
                  <a:srgbClr val="795E26"/>
                </a:solidFill>
                <a:latin typeface="Times New Roman" pitchFamily="18" charset="0"/>
                <a:cs typeface="Times New Roman" pitchFamily="18" charset="0"/>
              </a:rPr>
              <a:t>insert</a:t>
            </a:r>
            <a:r>
              <a:rPr lang="en-US" dirty="0">
                <a:solidFill>
                  <a:srgbClr val="000000"/>
                </a:solidFill>
                <a:latin typeface="Times New Roman" pitchFamily="18" charset="0"/>
                <a:cs typeface="Times New Roman" pitchFamily="18" charset="0"/>
              </a:rPr>
              <a:t>(</a:t>
            </a:r>
            <a:r>
              <a:rPr lang="en-US" dirty="0" err="1">
                <a:solidFill>
                  <a:srgbClr val="001080"/>
                </a:solidFill>
                <a:latin typeface="Times New Roman" pitchFamily="18" charset="0"/>
                <a:cs typeface="Times New Roman" pitchFamily="18" charset="0"/>
              </a:rPr>
              <a:t>hash_table</a:t>
            </a:r>
            <a:r>
              <a:rPr lang="en-US" dirty="0">
                <a:solidFill>
                  <a:srgbClr val="000000"/>
                </a:solidFill>
                <a:latin typeface="Times New Roman" pitchFamily="18" charset="0"/>
                <a:cs typeface="Times New Roman" pitchFamily="18" charset="0"/>
              </a:rPr>
              <a:t>, </a:t>
            </a:r>
            <a:r>
              <a:rPr lang="en-US" dirty="0">
                <a:solidFill>
                  <a:srgbClr val="001080"/>
                </a:solidFill>
                <a:latin typeface="Times New Roman" pitchFamily="18" charset="0"/>
                <a:cs typeface="Times New Roman" pitchFamily="18" charset="0"/>
              </a:rPr>
              <a:t>key</a:t>
            </a:r>
            <a:r>
              <a:rPr lang="en-US" dirty="0">
                <a:solidFill>
                  <a:srgbClr val="000000"/>
                </a:solidFill>
                <a:latin typeface="Times New Roman" pitchFamily="18" charset="0"/>
                <a:cs typeface="Times New Roman" pitchFamily="18" charset="0"/>
              </a:rPr>
              <a:t>, </a:t>
            </a:r>
            <a:r>
              <a:rPr lang="en-US" dirty="0">
                <a:solidFill>
                  <a:srgbClr val="001080"/>
                </a:solidFill>
                <a:latin typeface="Times New Roman" pitchFamily="18" charset="0"/>
                <a:cs typeface="Times New Roman" pitchFamily="18" charset="0"/>
              </a:rPr>
              <a:t>value</a:t>
            </a:r>
            <a:r>
              <a:rPr lang="en-US" dirty="0">
                <a:solidFill>
                  <a:srgbClr val="000000"/>
                </a:solidFill>
                <a:latin typeface="Times New Roman" pitchFamily="18" charset="0"/>
                <a:cs typeface="Times New Roman" pitchFamily="18" charset="0"/>
              </a:rPr>
              <a:t>):</a:t>
            </a:r>
          </a:p>
          <a:p>
            <a:pPr marL="0" indent="0">
              <a:buNone/>
            </a:pPr>
            <a:r>
              <a:rPr lang="en-US" dirty="0">
                <a:solidFill>
                  <a:srgbClr val="000000"/>
                </a:solidFill>
                <a:latin typeface="Times New Roman" pitchFamily="18" charset="0"/>
                <a:cs typeface="Times New Roman" pitchFamily="18" charset="0"/>
              </a:rPr>
              <a:t>  </a:t>
            </a:r>
            <a:r>
              <a:rPr lang="en-US" dirty="0" err="1">
                <a:solidFill>
                  <a:srgbClr val="000000"/>
                </a:solidFill>
                <a:latin typeface="Times New Roman" pitchFamily="18" charset="0"/>
                <a:cs typeface="Times New Roman" pitchFamily="18" charset="0"/>
              </a:rPr>
              <a:t>hash_key</a:t>
            </a:r>
            <a:r>
              <a:rPr lang="en-US" dirty="0">
                <a:solidFill>
                  <a:srgbClr val="000000"/>
                </a:solidFill>
                <a:latin typeface="Times New Roman" pitchFamily="18" charset="0"/>
                <a:cs typeface="Times New Roman" pitchFamily="18" charset="0"/>
              </a:rPr>
              <a:t> = </a:t>
            </a:r>
            <a:r>
              <a:rPr lang="en-US" dirty="0" err="1">
                <a:solidFill>
                  <a:srgbClr val="000000"/>
                </a:solidFill>
                <a:latin typeface="Times New Roman" pitchFamily="18" charset="0"/>
                <a:cs typeface="Times New Roman" pitchFamily="18" charset="0"/>
              </a:rPr>
              <a:t>hashing_func</a:t>
            </a:r>
            <a:r>
              <a:rPr lang="en-US" dirty="0">
                <a:solidFill>
                  <a:srgbClr val="000000"/>
                </a:solidFill>
                <a:latin typeface="Times New Roman" pitchFamily="18" charset="0"/>
                <a:cs typeface="Times New Roman" pitchFamily="18" charset="0"/>
              </a:rPr>
              <a:t>(key)</a:t>
            </a:r>
          </a:p>
          <a:p>
            <a:pPr marL="0" indent="0">
              <a:buNone/>
            </a:pPr>
            <a:r>
              <a:rPr lang="en-US" dirty="0">
                <a:solidFill>
                  <a:srgbClr val="000000"/>
                </a:solidFill>
                <a:latin typeface="Times New Roman" pitchFamily="18" charset="0"/>
                <a:cs typeface="Times New Roman" pitchFamily="18" charset="0"/>
              </a:rPr>
              <a:t>  </a:t>
            </a:r>
            <a:r>
              <a:rPr lang="en-US" dirty="0" err="1">
                <a:solidFill>
                  <a:srgbClr val="000000"/>
                </a:solidFill>
                <a:latin typeface="Times New Roman" pitchFamily="18" charset="0"/>
                <a:cs typeface="Times New Roman" pitchFamily="18" charset="0"/>
              </a:rPr>
              <a:t>hash_table</a:t>
            </a:r>
            <a:r>
              <a:rPr lang="en-US" dirty="0">
                <a:solidFill>
                  <a:srgbClr val="000000"/>
                </a:solidFill>
                <a:latin typeface="Times New Roman" pitchFamily="18" charset="0"/>
                <a:cs typeface="Times New Roman" pitchFamily="18" charset="0"/>
              </a:rPr>
              <a:t>[</a:t>
            </a:r>
            <a:r>
              <a:rPr lang="en-US" dirty="0" err="1">
                <a:solidFill>
                  <a:srgbClr val="000000"/>
                </a:solidFill>
                <a:latin typeface="Times New Roman" pitchFamily="18" charset="0"/>
                <a:cs typeface="Times New Roman" pitchFamily="18" charset="0"/>
              </a:rPr>
              <a:t>hash_key</a:t>
            </a:r>
            <a:r>
              <a:rPr lang="en-US" dirty="0">
                <a:solidFill>
                  <a:srgbClr val="000000"/>
                </a:solidFill>
                <a:latin typeface="Times New Roman" pitchFamily="18" charset="0"/>
                <a:cs typeface="Times New Roman" pitchFamily="18" charset="0"/>
              </a:rPr>
              <a:t>] = value </a:t>
            </a:r>
          </a:p>
          <a:p>
            <a:pPr marL="0" indent="0">
              <a:buNone/>
            </a:pPr>
            <a:r>
              <a:rPr lang="en-US" dirty="0">
                <a:solidFill>
                  <a:srgbClr val="000000"/>
                </a:solidFill>
                <a:latin typeface="Times New Roman" pitchFamily="18" charset="0"/>
                <a:cs typeface="Times New Roman" pitchFamily="18" charset="0"/>
              </a:rPr>
              <a:t/>
            </a:r>
            <a:br>
              <a:rPr lang="en-US" dirty="0">
                <a:solidFill>
                  <a:srgbClr val="000000"/>
                </a:solidFill>
                <a:latin typeface="Times New Roman" pitchFamily="18" charset="0"/>
                <a:cs typeface="Times New Roman" pitchFamily="18" charset="0"/>
              </a:rPr>
            </a:br>
            <a:r>
              <a:rPr lang="en-US" dirty="0">
                <a:solidFill>
                  <a:srgbClr val="000000"/>
                </a:solidFill>
                <a:latin typeface="Times New Roman" pitchFamily="18" charset="0"/>
                <a:cs typeface="Times New Roman" pitchFamily="18" charset="0"/>
              </a:rPr>
              <a:t>insert(</a:t>
            </a:r>
            <a:r>
              <a:rPr lang="en-US" dirty="0" err="1">
                <a:solidFill>
                  <a:srgbClr val="000000"/>
                </a:solidFill>
                <a:latin typeface="Times New Roman" pitchFamily="18" charset="0"/>
                <a:cs typeface="Times New Roman" pitchFamily="18" charset="0"/>
              </a:rPr>
              <a:t>hash_table</a:t>
            </a:r>
            <a:r>
              <a:rPr lang="en-US" dirty="0">
                <a:solidFill>
                  <a:srgbClr val="000000"/>
                </a:solidFill>
                <a:latin typeface="Times New Roman" pitchFamily="18" charset="0"/>
                <a:cs typeface="Times New Roman" pitchFamily="18" charset="0"/>
              </a:rPr>
              <a:t>, </a:t>
            </a:r>
            <a:r>
              <a:rPr lang="en-US" dirty="0">
                <a:solidFill>
                  <a:srgbClr val="09885A"/>
                </a:solidFill>
                <a:latin typeface="Times New Roman" pitchFamily="18" charset="0"/>
                <a:cs typeface="Times New Roman" pitchFamily="18" charset="0"/>
              </a:rPr>
              <a:t>10</a:t>
            </a:r>
            <a:r>
              <a:rPr lang="en-US" dirty="0">
                <a:solidFill>
                  <a:srgbClr val="000000"/>
                </a:solidFill>
                <a:latin typeface="Times New Roman" pitchFamily="18" charset="0"/>
                <a:cs typeface="Times New Roman" pitchFamily="18" charset="0"/>
              </a:rPr>
              <a:t>, </a:t>
            </a:r>
            <a:r>
              <a:rPr lang="en-US" dirty="0">
                <a:solidFill>
                  <a:srgbClr val="A31515"/>
                </a:solidFill>
                <a:latin typeface="Times New Roman" pitchFamily="18" charset="0"/>
                <a:cs typeface="Times New Roman" pitchFamily="18" charset="0"/>
              </a:rPr>
              <a:t>'Nepal'</a:t>
            </a:r>
            <a:r>
              <a:rPr lang="en-US" dirty="0">
                <a:solidFill>
                  <a:srgbClr val="000000"/>
                </a:solidFill>
                <a:latin typeface="Times New Roman" pitchFamily="18" charset="0"/>
                <a:cs typeface="Times New Roman" pitchFamily="18" charset="0"/>
              </a:rPr>
              <a:t>)</a:t>
            </a:r>
          </a:p>
          <a:p>
            <a:pPr marL="0" indent="0">
              <a:buNone/>
            </a:pPr>
            <a:r>
              <a:rPr lang="en-US" dirty="0">
                <a:solidFill>
                  <a:srgbClr val="000000"/>
                </a:solidFill>
                <a:latin typeface="Times New Roman" pitchFamily="18" charset="0"/>
                <a:cs typeface="Times New Roman" pitchFamily="18" charset="0"/>
              </a:rPr>
              <a:t>print (</a:t>
            </a:r>
            <a:r>
              <a:rPr lang="en-US" dirty="0" err="1">
                <a:solidFill>
                  <a:srgbClr val="000000"/>
                </a:solidFill>
                <a:latin typeface="Times New Roman" pitchFamily="18" charset="0"/>
                <a:cs typeface="Times New Roman" pitchFamily="18" charset="0"/>
              </a:rPr>
              <a:t>hash_table</a:t>
            </a:r>
            <a:r>
              <a:rPr lang="en-US" dirty="0">
                <a:solidFill>
                  <a:srgbClr val="000000"/>
                </a:solidFill>
                <a:latin typeface="Times New Roman" pitchFamily="18" charset="0"/>
                <a:cs typeface="Times New Roman" pitchFamily="18" charset="0"/>
              </a:rPr>
              <a:t>)</a:t>
            </a:r>
          </a:p>
          <a:p>
            <a:pPr marL="0" indent="0">
              <a:buNone/>
            </a:pPr>
            <a:r>
              <a:rPr lang="en-US" dirty="0">
                <a:solidFill>
                  <a:srgbClr val="000000"/>
                </a:solidFill>
                <a:latin typeface="Times New Roman" pitchFamily="18" charset="0"/>
                <a:cs typeface="Times New Roman" pitchFamily="18" charset="0"/>
              </a:rPr>
              <a:t/>
            </a:r>
            <a:br>
              <a:rPr lang="en-US" dirty="0">
                <a:solidFill>
                  <a:srgbClr val="000000"/>
                </a:solidFill>
                <a:latin typeface="Times New Roman" pitchFamily="18" charset="0"/>
                <a:cs typeface="Times New Roman" pitchFamily="18" charset="0"/>
              </a:rPr>
            </a:br>
            <a:r>
              <a:rPr lang="en-US" dirty="0">
                <a:solidFill>
                  <a:srgbClr val="000000"/>
                </a:solidFill>
                <a:latin typeface="Times New Roman" pitchFamily="18" charset="0"/>
                <a:cs typeface="Times New Roman" pitchFamily="18" charset="0"/>
              </a:rPr>
              <a:t/>
            </a:r>
            <a:br>
              <a:rPr lang="en-US" dirty="0">
                <a:solidFill>
                  <a:srgbClr val="000000"/>
                </a:solidFill>
                <a:latin typeface="Times New Roman" pitchFamily="18" charset="0"/>
                <a:cs typeface="Times New Roman" pitchFamily="18" charset="0"/>
              </a:rPr>
            </a:br>
            <a:r>
              <a:rPr lang="en-US" dirty="0">
                <a:solidFill>
                  <a:srgbClr val="000000"/>
                </a:solidFill>
                <a:latin typeface="Times New Roman" pitchFamily="18" charset="0"/>
                <a:cs typeface="Times New Roman" pitchFamily="18" charset="0"/>
              </a:rPr>
              <a:t>insert(</a:t>
            </a:r>
            <a:r>
              <a:rPr lang="en-US" dirty="0" err="1">
                <a:solidFill>
                  <a:srgbClr val="000000"/>
                </a:solidFill>
                <a:latin typeface="Times New Roman" pitchFamily="18" charset="0"/>
                <a:cs typeface="Times New Roman" pitchFamily="18" charset="0"/>
              </a:rPr>
              <a:t>hash_table</a:t>
            </a:r>
            <a:r>
              <a:rPr lang="en-US" dirty="0">
                <a:solidFill>
                  <a:srgbClr val="000000"/>
                </a:solidFill>
                <a:latin typeface="Times New Roman" pitchFamily="18" charset="0"/>
                <a:cs typeface="Times New Roman" pitchFamily="18" charset="0"/>
              </a:rPr>
              <a:t>, </a:t>
            </a:r>
            <a:r>
              <a:rPr lang="en-US" dirty="0">
                <a:solidFill>
                  <a:srgbClr val="09885A"/>
                </a:solidFill>
                <a:latin typeface="Times New Roman" pitchFamily="18" charset="0"/>
                <a:cs typeface="Times New Roman" pitchFamily="18" charset="0"/>
              </a:rPr>
              <a:t>25</a:t>
            </a:r>
            <a:r>
              <a:rPr lang="en-US" dirty="0">
                <a:solidFill>
                  <a:srgbClr val="000000"/>
                </a:solidFill>
                <a:latin typeface="Times New Roman" pitchFamily="18" charset="0"/>
                <a:cs typeface="Times New Roman" pitchFamily="18" charset="0"/>
              </a:rPr>
              <a:t>, </a:t>
            </a:r>
            <a:r>
              <a:rPr lang="en-US" dirty="0">
                <a:solidFill>
                  <a:srgbClr val="A31515"/>
                </a:solidFill>
                <a:latin typeface="Times New Roman" pitchFamily="18" charset="0"/>
                <a:cs typeface="Times New Roman" pitchFamily="18" charset="0"/>
              </a:rPr>
              <a:t>'USA'</a:t>
            </a:r>
            <a:r>
              <a:rPr lang="en-US" dirty="0">
                <a:solidFill>
                  <a:srgbClr val="000000"/>
                </a:solidFill>
                <a:latin typeface="Times New Roman" pitchFamily="18" charset="0"/>
                <a:cs typeface="Times New Roman" pitchFamily="18" charset="0"/>
              </a:rPr>
              <a:t>)</a:t>
            </a:r>
          </a:p>
          <a:p>
            <a:pPr marL="0" indent="0">
              <a:buNone/>
            </a:pPr>
            <a:r>
              <a:rPr lang="en-US" dirty="0">
                <a:solidFill>
                  <a:srgbClr val="000000"/>
                </a:solidFill>
                <a:latin typeface="Times New Roman" pitchFamily="18" charset="0"/>
                <a:cs typeface="Times New Roman" pitchFamily="18" charset="0"/>
              </a:rPr>
              <a:t>print (</a:t>
            </a:r>
            <a:r>
              <a:rPr lang="en-US" dirty="0" err="1">
                <a:solidFill>
                  <a:srgbClr val="000000"/>
                </a:solidFill>
                <a:latin typeface="Times New Roman" pitchFamily="18" charset="0"/>
                <a:cs typeface="Times New Roman" pitchFamily="18" charset="0"/>
              </a:rPr>
              <a:t>hash_table</a:t>
            </a:r>
            <a:r>
              <a:rPr lang="en-US" dirty="0">
                <a:solidFill>
                  <a:srgbClr val="000000"/>
                </a:solidFill>
                <a:latin typeface="Times New Roman" pitchFamily="18" charset="0"/>
                <a:cs typeface="Times New Roman" pitchFamily="18" charset="0"/>
              </a:rPr>
              <a:t>)</a:t>
            </a:r>
          </a:p>
          <a:p>
            <a:endParaRPr lang="en-IN"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48634807-172D-47DD-8A8D-20D1AD18FB32}" type="datetime1">
              <a:rPr lang="en-IN" smtClean="0"/>
              <a:t>01-06-2022</a:t>
            </a:fld>
            <a:endParaRPr lang="en-IN"/>
          </a:p>
        </p:txBody>
      </p:sp>
      <p:sp>
        <p:nvSpPr>
          <p:cNvPr id="5" name="Footer Placeholder 4"/>
          <p:cNvSpPr>
            <a:spLocks noGrp="1"/>
          </p:cNvSpPr>
          <p:nvPr>
            <p:ph type="ftr" sz="quarter" idx="11"/>
          </p:nvPr>
        </p:nvSpPr>
        <p:spPr/>
        <p:txBody>
          <a:bodyPr/>
          <a:lstStyle/>
          <a:p>
            <a:r>
              <a:rPr lang="it-IT" smtClean="0"/>
              <a:t>Dr.M.Kaliappan, Professor &amp; Head/ AI&amp; DS</a:t>
            </a:r>
            <a:endParaRPr lang="en-IN"/>
          </a:p>
        </p:txBody>
      </p:sp>
      <p:sp>
        <p:nvSpPr>
          <p:cNvPr id="6" name="Slide Number Placeholder 5"/>
          <p:cNvSpPr>
            <a:spLocks noGrp="1"/>
          </p:cNvSpPr>
          <p:nvPr>
            <p:ph type="sldNum" sz="quarter" idx="12"/>
          </p:nvPr>
        </p:nvSpPr>
        <p:spPr/>
        <p:txBody>
          <a:bodyPr/>
          <a:lstStyle/>
          <a:p>
            <a:fld id="{85A40BF7-2AA2-4856-B83F-AFBEB981B49A}" type="slidenum">
              <a:rPr lang="en-IN" smtClean="0"/>
              <a:t>18</a:t>
            </a:fld>
            <a:endParaRPr lang="en-IN"/>
          </a:p>
        </p:txBody>
      </p:sp>
      <p:sp>
        <p:nvSpPr>
          <p:cNvPr id="7" name="Rectangle 6"/>
          <p:cNvSpPr/>
          <p:nvPr/>
        </p:nvSpPr>
        <p:spPr>
          <a:xfrm>
            <a:off x="2555776" y="5807005"/>
            <a:ext cx="6768752" cy="646331"/>
          </a:xfrm>
          <a:prstGeom prst="rect">
            <a:avLst/>
          </a:prstGeom>
        </p:spPr>
        <p:txBody>
          <a:bodyPr wrap="square">
            <a:spAutoFit/>
          </a:bodyPr>
          <a:lstStyle/>
          <a:p>
            <a:r>
              <a:rPr lang="it-IT" dirty="0" smtClean="0"/>
              <a:t>[</a:t>
            </a:r>
            <a:r>
              <a:rPr lang="it-IT" dirty="0"/>
              <a:t>'Nepal', None, None, None, None, None, None, None, None, None] ['Nepal', None, None, None, None, 'USA', None, None, None, None]</a:t>
            </a:r>
            <a:endParaRPr lang="en-IN" dirty="0"/>
          </a:p>
        </p:txBody>
      </p:sp>
    </p:spTree>
    <p:extLst>
      <p:ext uri="{BB962C8B-B14F-4D97-AF65-F5344CB8AC3E}">
        <p14:creationId xmlns:p14="http://schemas.microsoft.com/office/powerpoint/2010/main" val="41355650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32"/>
            <a:ext cx="8229600" cy="6597352"/>
          </a:xfrm>
        </p:spPr>
        <p:txBody>
          <a:bodyPr>
            <a:normAutofit fontScale="77500" lnSpcReduction="20000"/>
          </a:bodyPr>
          <a:lstStyle/>
          <a:p>
            <a:pPr marL="0" indent="0" algn="just">
              <a:buNone/>
            </a:pPr>
            <a:r>
              <a:rPr lang="en-US" b="1" dirty="0"/>
              <a:t>Collision Resolution</a:t>
            </a:r>
            <a:endParaRPr lang="en-US" dirty="0"/>
          </a:p>
          <a:p>
            <a:pPr algn="just"/>
            <a:r>
              <a:rPr lang="en-US" dirty="0"/>
              <a:t>There are generally two ways to resolve a collision:</a:t>
            </a:r>
          </a:p>
          <a:p>
            <a:pPr marL="457200" lvl="1" indent="0">
              <a:buNone/>
            </a:pPr>
            <a:r>
              <a:rPr lang="en-US" dirty="0"/>
              <a:t>1. Linear Probing</a:t>
            </a:r>
            <a:br>
              <a:rPr lang="en-US" dirty="0"/>
            </a:br>
            <a:r>
              <a:rPr lang="en-US" dirty="0"/>
              <a:t>2. Chaining</a:t>
            </a:r>
          </a:p>
          <a:p>
            <a:pPr marL="0" indent="0" algn="just">
              <a:buNone/>
            </a:pPr>
            <a:r>
              <a:rPr lang="en-US" b="1" dirty="0"/>
              <a:t>1. Linear Probing</a:t>
            </a:r>
            <a:endParaRPr lang="en-US" dirty="0"/>
          </a:p>
          <a:p>
            <a:pPr algn="just"/>
            <a:r>
              <a:rPr lang="en-US" dirty="0"/>
              <a:t>One way to resolve collision is to </a:t>
            </a:r>
            <a:r>
              <a:rPr lang="en-US" dirty="0">
                <a:solidFill>
                  <a:srgbClr val="FF0000"/>
                </a:solidFill>
              </a:rPr>
              <a:t>find another open slot</a:t>
            </a:r>
            <a:r>
              <a:rPr lang="en-US" dirty="0"/>
              <a:t> whenever there is a collision and store the item in that open slot. The search for open slot starts from the slot where the collision happened. It moves sequentially through the slots until an empty slot is encountered. The movement is in a circular fashion</a:t>
            </a:r>
            <a:r>
              <a:rPr lang="en-US" dirty="0" smtClean="0"/>
              <a:t>. </a:t>
            </a:r>
            <a:r>
              <a:rPr lang="en-US" dirty="0"/>
              <a:t>Hence, covering the entire hash table. This kind of sequential search is called </a:t>
            </a:r>
            <a:r>
              <a:rPr lang="en-US" dirty="0">
                <a:solidFill>
                  <a:srgbClr val="FF0000"/>
                </a:solidFill>
              </a:rPr>
              <a:t>Linear Probing</a:t>
            </a:r>
            <a:r>
              <a:rPr lang="en-US" dirty="0" smtClean="0"/>
              <a:t>.</a:t>
            </a:r>
          </a:p>
          <a:p>
            <a:pPr algn="just"/>
            <a:endParaRPr lang="en-US" dirty="0"/>
          </a:p>
          <a:p>
            <a:pPr marL="0" indent="0" algn="just">
              <a:buNone/>
            </a:pPr>
            <a:r>
              <a:rPr lang="en-US" b="1" dirty="0"/>
              <a:t>2. Chaining</a:t>
            </a:r>
            <a:endParaRPr lang="en-US" dirty="0"/>
          </a:p>
          <a:p>
            <a:pPr lvl="1" algn="just"/>
            <a:r>
              <a:rPr lang="en-US" dirty="0" smtClean="0"/>
              <a:t>This </a:t>
            </a:r>
            <a:r>
              <a:rPr lang="en-US" dirty="0"/>
              <a:t>allows </a:t>
            </a:r>
            <a:r>
              <a:rPr lang="en-US" dirty="0">
                <a:solidFill>
                  <a:srgbClr val="FF0000"/>
                </a:solidFill>
              </a:rPr>
              <a:t>multiple items exist in the same slot/index</a:t>
            </a:r>
            <a:r>
              <a:rPr lang="en-US" dirty="0"/>
              <a:t>. </a:t>
            </a:r>
            <a:endParaRPr lang="en-US" dirty="0" smtClean="0"/>
          </a:p>
          <a:p>
            <a:pPr lvl="1" algn="just"/>
            <a:r>
              <a:rPr lang="en-US" dirty="0" smtClean="0"/>
              <a:t>This </a:t>
            </a:r>
            <a:r>
              <a:rPr lang="en-US" dirty="0"/>
              <a:t>can create a chain/collection of items in a single slot. </a:t>
            </a:r>
            <a:endParaRPr lang="en-US" dirty="0" smtClean="0"/>
          </a:p>
          <a:p>
            <a:pPr lvl="1" algn="just"/>
            <a:r>
              <a:rPr lang="en-US" dirty="0" smtClean="0"/>
              <a:t>When </a:t>
            </a:r>
            <a:r>
              <a:rPr lang="en-US" dirty="0"/>
              <a:t>the collision happens, the item is stored in the same slot using chaining mechanism.</a:t>
            </a:r>
          </a:p>
          <a:p>
            <a:pPr algn="just"/>
            <a:endParaRPr lang="en-IN" dirty="0"/>
          </a:p>
        </p:txBody>
      </p:sp>
      <p:sp>
        <p:nvSpPr>
          <p:cNvPr id="4" name="Date Placeholder 3"/>
          <p:cNvSpPr>
            <a:spLocks noGrp="1"/>
          </p:cNvSpPr>
          <p:nvPr>
            <p:ph type="dt" sz="half" idx="10"/>
          </p:nvPr>
        </p:nvSpPr>
        <p:spPr/>
        <p:txBody>
          <a:bodyPr/>
          <a:lstStyle/>
          <a:p>
            <a:fld id="{48634807-172D-47DD-8A8D-20D1AD18FB32}" type="datetime1">
              <a:rPr lang="en-IN" smtClean="0"/>
              <a:t>01-06-2022</a:t>
            </a:fld>
            <a:endParaRPr lang="en-IN" dirty="0"/>
          </a:p>
        </p:txBody>
      </p:sp>
      <p:sp>
        <p:nvSpPr>
          <p:cNvPr id="5" name="Footer Placeholder 4"/>
          <p:cNvSpPr>
            <a:spLocks noGrp="1"/>
          </p:cNvSpPr>
          <p:nvPr>
            <p:ph type="ftr" sz="quarter" idx="11"/>
          </p:nvPr>
        </p:nvSpPr>
        <p:spPr/>
        <p:txBody>
          <a:bodyPr/>
          <a:lstStyle/>
          <a:p>
            <a:r>
              <a:rPr lang="it-IT" dirty="0" smtClean="0"/>
              <a:t>Dr.M.Kaliappan, Professor &amp; Head/ AI&amp; DS</a:t>
            </a:r>
            <a:endParaRPr lang="en-IN" dirty="0"/>
          </a:p>
        </p:txBody>
      </p:sp>
      <p:sp>
        <p:nvSpPr>
          <p:cNvPr id="6" name="Slide Number Placeholder 5"/>
          <p:cNvSpPr>
            <a:spLocks noGrp="1"/>
          </p:cNvSpPr>
          <p:nvPr>
            <p:ph type="sldNum" sz="quarter" idx="12"/>
          </p:nvPr>
        </p:nvSpPr>
        <p:spPr/>
        <p:txBody>
          <a:bodyPr/>
          <a:lstStyle/>
          <a:p>
            <a:fld id="{85A40BF7-2AA2-4856-B83F-AFBEB981B49A}" type="slidenum">
              <a:rPr lang="en-IN" smtClean="0"/>
              <a:t>19</a:t>
            </a:fld>
            <a:endParaRPr lang="en-IN"/>
          </a:p>
        </p:txBody>
      </p:sp>
    </p:spTree>
    <p:extLst>
      <p:ext uri="{BB962C8B-B14F-4D97-AF65-F5344CB8AC3E}">
        <p14:creationId xmlns:p14="http://schemas.microsoft.com/office/powerpoint/2010/main" val="11515879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linear </a:t>
            </a:r>
            <a:r>
              <a:rPr lang="en-US" dirty="0" smtClean="0"/>
              <a:t>search</a:t>
            </a:r>
          </a:p>
          <a:p>
            <a:r>
              <a:rPr lang="en-US" dirty="0" smtClean="0"/>
              <a:t>Binary search</a:t>
            </a:r>
            <a:endParaRPr lang="en-IN" dirty="0"/>
          </a:p>
        </p:txBody>
      </p:sp>
      <p:sp>
        <p:nvSpPr>
          <p:cNvPr id="4" name="Date Placeholder 3"/>
          <p:cNvSpPr>
            <a:spLocks noGrp="1"/>
          </p:cNvSpPr>
          <p:nvPr>
            <p:ph type="dt" sz="half" idx="10"/>
          </p:nvPr>
        </p:nvSpPr>
        <p:spPr/>
        <p:txBody>
          <a:bodyPr/>
          <a:lstStyle/>
          <a:p>
            <a:fld id="{48634807-172D-47DD-8A8D-20D1AD18FB32}" type="datetime1">
              <a:rPr lang="en-IN" smtClean="0"/>
              <a:t>01-06-2022</a:t>
            </a:fld>
            <a:endParaRPr lang="en-IN"/>
          </a:p>
        </p:txBody>
      </p:sp>
      <p:sp>
        <p:nvSpPr>
          <p:cNvPr id="5" name="Footer Placeholder 4"/>
          <p:cNvSpPr>
            <a:spLocks noGrp="1"/>
          </p:cNvSpPr>
          <p:nvPr>
            <p:ph type="ftr" sz="quarter" idx="11"/>
          </p:nvPr>
        </p:nvSpPr>
        <p:spPr/>
        <p:txBody>
          <a:bodyPr/>
          <a:lstStyle/>
          <a:p>
            <a:r>
              <a:rPr lang="it-IT" smtClean="0"/>
              <a:t>Dr.M.Kaliappan, Professor &amp; Head/ AI&amp; DS</a:t>
            </a:r>
            <a:endParaRPr lang="en-IN"/>
          </a:p>
        </p:txBody>
      </p:sp>
      <p:sp>
        <p:nvSpPr>
          <p:cNvPr id="6" name="Slide Number Placeholder 5"/>
          <p:cNvSpPr>
            <a:spLocks noGrp="1"/>
          </p:cNvSpPr>
          <p:nvPr>
            <p:ph type="sldNum" sz="quarter" idx="12"/>
          </p:nvPr>
        </p:nvSpPr>
        <p:spPr/>
        <p:txBody>
          <a:bodyPr/>
          <a:lstStyle/>
          <a:p>
            <a:fld id="{85A40BF7-2AA2-4856-B83F-AFBEB981B49A}" type="slidenum">
              <a:rPr lang="en-IN" smtClean="0"/>
              <a:t>2</a:t>
            </a:fld>
            <a:endParaRPr lang="en-IN"/>
          </a:p>
        </p:txBody>
      </p:sp>
    </p:spTree>
    <p:extLst>
      <p:ext uri="{BB962C8B-B14F-4D97-AF65-F5344CB8AC3E}">
        <p14:creationId xmlns:p14="http://schemas.microsoft.com/office/powerpoint/2010/main" val="20727824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332656"/>
            <a:ext cx="8229600" cy="2548880"/>
          </a:xfrm>
        </p:spPr>
        <p:txBody>
          <a:bodyPr>
            <a:normAutofit fontScale="85000" lnSpcReduction="20000"/>
          </a:bodyPr>
          <a:lstStyle/>
          <a:p>
            <a:pPr marL="0" indent="0" algn="just">
              <a:buNone/>
            </a:pPr>
            <a:r>
              <a:rPr lang="en-US" b="1" dirty="0"/>
              <a:t>Chaining</a:t>
            </a:r>
            <a:endParaRPr lang="en-US" dirty="0"/>
          </a:p>
          <a:p>
            <a:pPr algn="just"/>
            <a:r>
              <a:rPr lang="en-US" dirty="0" smtClean="0"/>
              <a:t>This </a:t>
            </a:r>
            <a:r>
              <a:rPr lang="en-US" dirty="0"/>
              <a:t>allows multiple items exist in the same slot/index. </a:t>
            </a:r>
            <a:endParaRPr lang="en-US" dirty="0" smtClean="0"/>
          </a:p>
          <a:p>
            <a:pPr algn="just"/>
            <a:r>
              <a:rPr lang="en-US" dirty="0" smtClean="0"/>
              <a:t>This </a:t>
            </a:r>
            <a:r>
              <a:rPr lang="en-US" dirty="0"/>
              <a:t>can create a chain/collection of items in a single slot. </a:t>
            </a:r>
            <a:endParaRPr lang="en-US" dirty="0" smtClean="0"/>
          </a:p>
          <a:p>
            <a:pPr algn="just"/>
            <a:r>
              <a:rPr lang="en-US" dirty="0" smtClean="0"/>
              <a:t>When </a:t>
            </a:r>
            <a:r>
              <a:rPr lang="en-US" dirty="0"/>
              <a:t>the collision happens, the item is stored in the same slot using chaining mechanism</a:t>
            </a:r>
            <a:endParaRPr lang="en-IN" dirty="0"/>
          </a:p>
        </p:txBody>
      </p:sp>
      <p:sp>
        <p:nvSpPr>
          <p:cNvPr id="4" name="Date Placeholder 3"/>
          <p:cNvSpPr>
            <a:spLocks noGrp="1"/>
          </p:cNvSpPr>
          <p:nvPr>
            <p:ph type="dt" sz="half" idx="10"/>
          </p:nvPr>
        </p:nvSpPr>
        <p:spPr/>
        <p:txBody>
          <a:bodyPr/>
          <a:lstStyle/>
          <a:p>
            <a:fld id="{48634807-172D-47DD-8A8D-20D1AD18FB32}" type="datetime1">
              <a:rPr lang="en-IN" smtClean="0"/>
              <a:t>01-06-2022</a:t>
            </a:fld>
            <a:endParaRPr lang="en-IN"/>
          </a:p>
        </p:txBody>
      </p:sp>
      <p:sp>
        <p:nvSpPr>
          <p:cNvPr id="5" name="Footer Placeholder 4"/>
          <p:cNvSpPr>
            <a:spLocks noGrp="1"/>
          </p:cNvSpPr>
          <p:nvPr>
            <p:ph type="ftr" sz="quarter" idx="11"/>
          </p:nvPr>
        </p:nvSpPr>
        <p:spPr/>
        <p:txBody>
          <a:bodyPr/>
          <a:lstStyle/>
          <a:p>
            <a:r>
              <a:rPr lang="it-IT" smtClean="0"/>
              <a:t>Dr.M.Kaliappan, Professor &amp; Head/ AI&amp; DS</a:t>
            </a:r>
            <a:endParaRPr lang="en-IN"/>
          </a:p>
        </p:txBody>
      </p:sp>
      <p:sp>
        <p:nvSpPr>
          <p:cNvPr id="6" name="Slide Number Placeholder 5"/>
          <p:cNvSpPr>
            <a:spLocks noGrp="1"/>
          </p:cNvSpPr>
          <p:nvPr>
            <p:ph type="sldNum" sz="quarter" idx="12"/>
          </p:nvPr>
        </p:nvSpPr>
        <p:spPr/>
        <p:txBody>
          <a:bodyPr/>
          <a:lstStyle/>
          <a:p>
            <a:fld id="{85A40BF7-2AA2-4856-B83F-AFBEB981B49A}" type="slidenum">
              <a:rPr lang="en-IN" smtClean="0"/>
              <a:t>20</a:t>
            </a:fld>
            <a:endParaRPr lang="en-IN"/>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1647" y="2730971"/>
            <a:ext cx="5934075" cy="336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1691680" y="5991671"/>
            <a:ext cx="5623463" cy="461665"/>
          </a:xfrm>
          <a:prstGeom prst="rect">
            <a:avLst/>
          </a:prstGeom>
        </p:spPr>
        <p:txBody>
          <a:bodyPr wrap="none">
            <a:spAutoFit/>
          </a:bodyPr>
          <a:lstStyle/>
          <a:p>
            <a:r>
              <a:rPr lang="en-US" sz="2400" dirty="0"/>
              <a:t>The compression function is </a:t>
            </a:r>
            <a:r>
              <a:rPr lang="en-US" sz="2400" i="1" dirty="0"/>
              <a:t>h</a:t>
            </a:r>
            <a:r>
              <a:rPr lang="en-US" sz="2400" dirty="0"/>
              <a:t>(</a:t>
            </a:r>
            <a:r>
              <a:rPr lang="en-US" sz="2400" i="1" dirty="0"/>
              <a:t>k</a:t>
            </a:r>
            <a:r>
              <a:rPr lang="en-US" sz="2400" dirty="0"/>
              <a:t>)=</a:t>
            </a:r>
            <a:r>
              <a:rPr lang="en-US" sz="2400" i="1" dirty="0"/>
              <a:t>k </a:t>
            </a:r>
            <a:r>
              <a:rPr lang="en-US" sz="2400" dirty="0"/>
              <a:t>mod 13.</a:t>
            </a:r>
            <a:endParaRPr lang="en-IN" sz="2400" dirty="0"/>
          </a:p>
        </p:txBody>
      </p:sp>
    </p:spTree>
    <p:extLst>
      <p:ext uri="{BB962C8B-B14F-4D97-AF65-F5344CB8AC3E}">
        <p14:creationId xmlns:p14="http://schemas.microsoft.com/office/powerpoint/2010/main" val="27525009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4624"/>
            <a:ext cx="8229600" cy="6408712"/>
          </a:xfrm>
        </p:spPr>
        <p:txBody>
          <a:bodyPr>
            <a:noAutofit/>
          </a:bodyPr>
          <a:lstStyle/>
          <a:p>
            <a:pPr marL="0" indent="0">
              <a:spcBef>
                <a:spcPts val="0"/>
              </a:spcBef>
              <a:buNone/>
            </a:pPr>
            <a:r>
              <a:rPr lang="en-IN" sz="1600" dirty="0" err="1" smtClean="0">
                <a:solidFill>
                  <a:srgbClr val="000000"/>
                </a:solidFill>
                <a:latin typeface="Times New Roman" pitchFamily="18" charset="0"/>
                <a:cs typeface="Times New Roman" pitchFamily="18" charset="0"/>
              </a:rPr>
              <a:t>HashTable</a:t>
            </a:r>
            <a:r>
              <a:rPr lang="en-IN" sz="1600" dirty="0">
                <a:solidFill>
                  <a:srgbClr val="000000"/>
                </a:solidFill>
                <a:latin typeface="Times New Roman" pitchFamily="18" charset="0"/>
                <a:cs typeface="Times New Roman" pitchFamily="18" charset="0"/>
              </a:rPr>
              <a:t> = [[] </a:t>
            </a:r>
            <a:r>
              <a:rPr lang="en-IN" sz="1600" dirty="0">
                <a:solidFill>
                  <a:srgbClr val="AF00DB"/>
                </a:solidFill>
                <a:latin typeface="Times New Roman" pitchFamily="18" charset="0"/>
                <a:cs typeface="Times New Roman" pitchFamily="18" charset="0"/>
              </a:rPr>
              <a:t>for</a:t>
            </a:r>
            <a:r>
              <a:rPr lang="en-IN" sz="1600" dirty="0">
                <a:solidFill>
                  <a:srgbClr val="000000"/>
                </a:solidFill>
                <a:latin typeface="Times New Roman" pitchFamily="18" charset="0"/>
                <a:cs typeface="Times New Roman" pitchFamily="18" charset="0"/>
              </a:rPr>
              <a:t> _ </a:t>
            </a:r>
            <a:r>
              <a:rPr lang="en-IN" sz="1600" dirty="0">
                <a:solidFill>
                  <a:srgbClr val="0000FF"/>
                </a:solidFill>
                <a:latin typeface="Times New Roman" pitchFamily="18" charset="0"/>
                <a:cs typeface="Times New Roman" pitchFamily="18" charset="0"/>
              </a:rPr>
              <a:t>in</a:t>
            </a:r>
            <a:r>
              <a:rPr lang="en-IN" sz="1600" dirty="0">
                <a:solidFill>
                  <a:srgbClr val="000000"/>
                </a:solidFill>
                <a:latin typeface="Times New Roman" pitchFamily="18" charset="0"/>
                <a:cs typeface="Times New Roman" pitchFamily="18" charset="0"/>
              </a:rPr>
              <a:t> </a:t>
            </a:r>
            <a:r>
              <a:rPr lang="en-IN" sz="1600" dirty="0">
                <a:solidFill>
                  <a:srgbClr val="795E26"/>
                </a:solidFill>
                <a:latin typeface="Times New Roman" pitchFamily="18" charset="0"/>
                <a:cs typeface="Times New Roman" pitchFamily="18" charset="0"/>
              </a:rPr>
              <a:t>range</a:t>
            </a:r>
            <a:r>
              <a:rPr lang="en-IN" sz="1600" dirty="0">
                <a:solidFill>
                  <a:srgbClr val="000000"/>
                </a:solidFill>
                <a:latin typeface="Times New Roman" pitchFamily="18" charset="0"/>
                <a:cs typeface="Times New Roman" pitchFamily="18" charset="0"/>
              </a:rPr>
              <a:t>(</a:t>
            </a:r>
            <a:r>
              <a:rPr lang="en-IN" sz="1600" dirty="0">
                <a:solidFill>
                  <a:srgbClr val="09885A"/>
                </a:solidFill>
                <a:latin typeface="Times New Roman" pitchFamily="18" charset="0"/>
                <a:cs typeface="Times New Roman" pitchFamily="18" charset="0"/>
              </a:rPr>
              <a:t>10</a:t>
            </a:r>
            <a:r>
              <a:rPr lang="en-IN" sz="1600" dirty="0" smtClean="0">
                <a:solidFill>
                  <a:srgbClr val="000000"/>
                </a:solidFill>
                <a:latin typeface="Times New Roman" pitchFamily="18" charset="0"/>
                <a:cs typeface="Times New Roman" pitchFamily="18" charset="0"/>
              </a:rPr>
              <a:t>)] </a:t>
            </a:r>
            <a:r>
              <a:rPr lang="en-IN" sz="1600" dirty="0">
                <a:solidFill>
                  <a:srgbClr val="008000"/>
                </a:solidFill>
                <a:latin typeface="Times New Roman" pitchFamily="18" charset="0"/>
                <a:cs typeface="Times New Roman" pitchFamily="18" charset="0"/>
              </a:rPr>
              <a:t># Creating </a:t>
            </a:r>
            <a:r>
              <a:rPr lang="en-IN" sz="1600" dirty="0" err="1">
                <a:solidFill>
                  <a:srgbClr val="008000"/>
                </a:solidFill>
                <a:latin typeface="Times New Roman" pitchFamily="18" charset="0"/>
                <a:cs typeface="Times New Roman" pitchFamily="18" charset="0"/>
              </a:rPr>
              <a:t>Hashtable</a:t>
            </a:r>
            <a:r>
              <a:rPr lang="en-IN" sz="1600" dirty="0">
                <a:solidFill>
                  <a:srgbClr val="008000"/>
                </a:solidFill>
                <a:latin typeface="Times New Roman" pitchFamily="18" charset="0"/>
                <a:cs typeface="Times New Roman" pitchFamily="18" charset="0"/>
              </a:rPr>
              <a:t> as a nested list</a:t>
            </a:r>
            <a:endParaRPr lang="en-IN" sz="1600" dirty="0">
              <a:solidFill>
                <a:srgbClr val="000000"/>
              </a:solidFill>
              <a:latin typeface="Times New Roman" pitchFamily="18" charset="0"/>
              <a:cs typeface="Times New Roman" pitchFamily="18" charset="0"/>
            </a:endParaRPr>
          </a:p>
          <a:p>
            <a:pPr marL="0" indent="0">
              <a:spcBef>
                <a:spcPts val="0"/>
              </a:spcBef>
              <a:buNone/>
            </a:pPr>
            <a:r>
              <a:rPr lang="en-IN" sz="1600" dirty="0" err="1">
                <a:solidFill>
                  <a:srgbClr val="000000"/>
                </a:solidFill>
                <a:latin typeface="Times New Roman" pitchFamily="18" charset="0"/>
                <a:cs typeface="Times New Roman" pitchFamily="18" charset="0"/>
              </a:rPr>
              <a:t>display_hash</a:t>
            </a:r>
            <a:r>
              <a:rPr lang="en-IN" sz="1600" dirty="0">
                <a:solidFill>
                  <a:srgbClr val="000000"/>
                </a:solidFill>
                <a:latin typeface="Times New Roman" pitchFamily="18" charset="0"/>
                <a:cs typeface="Times New Roman" pitchFamily="18" charset="0"/>
              </a:rPr>
              <a:t> (</a:t>
            </a:r>
            <a:r>
              <a:rPr lang="en-IN" sz="1600" dirty="0" err="1">
                <a:solidFill>
                  <a:srgbClr val="000000"/>
                </a:solidFill>
                <a:latin typeface="Times New Roman" pitchFamily="18" charset="0"/>
                <a:cs typeface="Times New Roman" pitchFamily="18" charset="0"/>
              </a:rPr>
              <a:t>HashTable</a:t>
            </a:r>
            <a:r>
              <a:rPr lang="en-IN" sz="1600" dirty="0" smtClean="0">
                <a:solidFill>
                  <a:srgbClr val="000000"/>
                </a:solidFill>
                <a:latin typeface="Times New Roman" pitchFamily="18" charset="0"/>
                <a:cs typeface="Times New Roman" pitchFamily="18" charset="0"/>
              </a:rPr>
              <a:t>)</a:t>
            </a:r>
            <a:endParaRPr lang="en-IN" sz="1600" dirty="0">
              <a:solidFill>
                <a:srgbClr val="000000"/>
              </a:solidFill>
              <a:latin typeface="Times New Roman" pitchFamily="18" charset="0"/>
              <a:cs typeface="Times New Roman" pitchFamily="18" charset="0"/>
            </a:endParaRPr>
          </a:p>
          <a:p>
            <a:pPr marL="0" indent="0">
              <a:spcBef>
                <a:spcPts val="0"/>
              </a:spcBef>
              <a:buNone/>
            </a:pPr>
            <a:endParaRPr lang="en-IN" sz="1600" dirty="0">
              <a:solidFill>
                <a:srgbClr val="000000"/>
              </a:solidFill>
              <a:latin typeface="Times New Roman" pitchFamily="18" charset="0"/>
              <a:cs typeface="Times New Roman" pitchFamily="18" charset="0"/>
            </a:endParaRPr>
          </a:p>
          <a:p>
            <a:pPr marL="0" indent="0">
              <a:spcBef>
                <a:spcPts val="0"/>
              </a:spcBef>
              <a:buNone/>
            </a:pPr>
            <a:r>
              <a:rPr lang="en-IN" sz="1600" dirty="0" err="1">
                <a:solidFill>
                  <a:srgbClr val="0000FF"/>
                </a:solidFill>
                <a:latin typeface="Times New Roman" pitchFamily="18" charset="0"/>
                <a:cs typeface="Times New Roman" pitchFamily="18" charset="0"/>
              </a:rPr>
              <a:t>def</a:t>
            </a:r>
            <a:r>
              <a:rPr lang="en-IN" sz="1600" dirty="0">
                <a:solidFill>
                  <a:srgbClr val="000000"/>
                </a:solidFill>
                <a:latin typeface="Times New Roman" pitchFamily="18" charset="0"/>
                <a:cs typeface="Times New Roman" pitchFamily="18" charset="0"/>
              </a:rPr>
              <a:t> </a:t>
            </a:r>
            <a:r>
              <a:rPr lang="en-IN" sz="1600" dirty="0">
                <a:solidFill>
                  <a:srgbClr val="795E26"/>
                </a:solidFill>
                <a:latin typeface="Times New Roman" pitchFamily="18" charset="0"/>
                <a:cs typeface="Times New Roman" pitchFamily="18" charset="0"/>
              </a:rPr>
              <a:t>Hashing</a:t>
            </a:r>
            <a:r>
              <a:rPr lang="en-IN" sz="1600" dirty="0">
                <a:solidFill>
                  <a:srgbClr val="000000"/>
                </a:solidFill>
                <a:latin typeface="Times New Roman" pitchFamily="18" charset="0"/>
                <a:cs typeface="Times New Roman" pitchFamily="18" charset="0"/>
              </a:rPr>
              <a:t>(</a:t>
            </a:r>
            <a:r>
              <a:rPr lang="en-IN" sz="1600" dirty="0" err="1">
                <a:solidFill>
                  <a:srgbClr val="001080"/>
                </a:solidFill>
                <a:latin typeface="Times New Roman" pitchFamily="18" charset="0"/>
                <a:cs typeface="Times New Roman" pitchFamily="18" charset="0"/>
              </a:rPr>
              <a:t>keyvalue</a:t>
            </a:r>
            <a:r>
              <a:rPr lang="en-IN" sz="1600" dirty="0" smtClean="0">
                <a:solidFill>
                  <a:srgbClr val="000000"/>
                </a:solidFill>
                <a:latin typeface="Times New Roman" pitchFamily="18" charset="0"/>
                <a:cs typeface="Times New Roman" pitchFamily="18" charset="0"/>
              </a:rPr>
              <a:t>): </a:t>
            </a:r>
            <a:r>
              <a:rPr lang="en-IN" sz="1600" dirty="0">
                <a:solidFill>
                  <a:srgbClr val="008000"/>
                </a:solidFill>
                <a:latin typeface="Times New Roman" pitchFamily="18" charset="0"/>
                <a:cs typeface="Times New Roman" pitchFamily="18" charset="0"/>
              </a:rPr>
              <a:t># Hashing Function to return key for every value.</a:t>
            </a:r>
            <a:endParaRPr lang="en-IN" sz="1600" dirty="0">
              <a:solidFill>
                <a:srgbClr val="000000"/>
              </a:solidFill>
              <a:latin typeface="Times New Roman" pitchFamily="18" charset="0"/>
              <a:cs typeface="Times New Roman" pitchFamily="18" charset="0"/>
            </a:endParaRPr>
          </a:p>
          <a:p>
            <a:pPr marL="0" indent="0">
              <a:spcBef>
                <a:spcPts val="0"/>
              </a:spcBef>
              <a:buNone/>
            </a:pPr>
            <a:r>
              <a:rPr lang="en-IN" sz="1600" dirty="0">
                <a:solidFill>
                  <a:srgbClr val="000000"/>
                </a:solidFill>
                <a:latin typeface="Times New Roman" pitchFamily="18" charset="0"/>
                <a:cs typeface="Times New Roman" pitchFamily="18" charset="0"/>
              </a:rPr>
              <a:t>  </a:t>
            </a:r>
            <a:r>
              <a:rPr lang="en-IN" sz="1600" dirty="0" err="1">
                <a:solidFill>
                  <a:srgbClr val="000000"/>
                </a:solidFill>
                <a:latin typeface="Times New Roman" pitchFamily="18" charset="0"/>
                <a:cs typeface="Times New Roman" pitchFamily="18" charset="0"/>
              </a:rPr>
              <a:t>hash_key</a:t>
            </a:r>
            <a:r>
              <a:rPr lang="en-IN" sz="1600" dirty="0">
                <a:solidFill>
                  <a:srgbClr val="000000"/>
                </a:solidFill>
                <a:latin typeface="Times New Roman" pitchFamily="18" charset="0"/>
                <a:cs typeface="Times New Roman" pitchFamily="18" charset="0"/>
              </a:rPr>
              <a:t>=</a:t>
            </a:r>
            <a:r>
              <a:rPr lang="en-IN" sz="1600" dirty="0" err="1">
                <a:solidFill>
                  <a:srgbClr val="000000"/>
                </a:solidFill>
                <a:latin typeface="Times New Roman" pitchFamily="18" charset="0"/>
                <a:cs typeface="Times New Roman" pitchFamily="18" charset="0"/>
              </a:rPr>
              <a:t>keyvalue</a:t>
            </a:r>
            <a:r>
              <a:rPr lang="en-IN" sz="1600" dirty="0">
                <a:solidFill>
                  <a:srgbClr val="000000"/>
                </a:solidFill>
                <a:latin typeface="Times New Roman" pitchFamily="18" charset="0"/>
                <a:cs typeface="Times New Roman" pitchFamily="18" charset="0"/>
              </a:rPr>
              <a:t> % </a:t>
            </a:r>
            <a:r>
              <a:rPr lang="en-IN" sz="1600" dirty="0" err="1">
                <a:solidFill>
                  <a:srgbClr val="795E26"/>
                </a:solidFill>
                <a:latin typeface="Times New Roman" pitchFamily="18" charset="0"/>
                <a:cs typeface="Times New Roman" pitchFamily="18" charset="0"/>
              </a:rPr>
              <a:t>len</a:t>
            </a:r>
            <a:r>
              <a:rPr lang="en-IN" sz="1600" dirty="0">
                <a:solidFill>
                  <a:srgbClr val="000000"/>
                </a:solidFill>
                <a:latin typeface="Times New Roman" pitchFamily="18" charset="0"/>
                <a:cs typeface="Times New Roman" pitchFamily="18" charset="0"/>
              </a:rPr>
              <a:t>(</a:t>
            </a:r>
            <a:r>
              <a:rPr lang="en-IN" sz="1600" dirty="0" err="1">
                <a:solidFill>
                  <a:srgbClr val="000000"/>
                </a:solidFill>
                <a:latin typeface="Times New Roman" pitchFamily="18" charset="0"/>
                <a:cs typeface="Times New Roman" pitchFamily="18" charset="0"/>
              </a:rPr>
              <a:t>HashTable</a:t>
            </a:r>
            <a:r>
              <a:rPr lang="en-IN" sz="1600" dirty="0">
                <a:solidFill>
                  <a:srgbClr val="000000"/>
                </a:solidFill>
                <a:latin typeface="Times New Roman" pitchFamily="18" charset="0"/>
                <a:cs typeface="Times New Roman" pitchFamily="18" charset="0"/>
              </a:rPr>
              <a:t>)</a:t>
            </a:r>
          </a:p>
          <a:p>
            <a:pPr marL="0" indent="0">
              <a:spcBef>
                <a:spcPts val="0"/>
              </a:spcBef>
              <a:buNone/>
            </a:pPr>
            <a:r>
              <a:rPr lang="en-IN" sz="1600" dirty="0">
                <a:solidFill>
                  <a:srgbClr val="000000"/>
                </a:solidFill>
                <a:latin typeface="Times New Roman" pitchFamily="18" charset="0"/>
                <a:cs typeface="Times New Roman" pitchFamily="18" charset="0"/>
              </a:rPr>
              <a:t>  </a:t>
            </a:r>
            <a:r>
              <a:rPr lang="en-IN" sz="1600" dirty="0">
                <a:solidFill>
                  <a:srgbClr val="AF00DB"/>
                </a:solidFill>
                <a:latin typeface="Times New Roman" pitchFamily="18" charset="0"/>
                <a:cs typeface="Times New Roman" pitchFamily="18" charset="0"/>
              </a:rPr>
              <a:t>return</a:t>
            </a:r>
            <a:r>
              <a:rPr lang="en-IN" sz="1600" dirty="0">
                <a:solidFill>
                  <a:srgbClr val="000000"/>
                </a:solidFill>
                <a:latin typeface="Times New Roman" pitchFamily="18" charset="0"/>
                <a:cs typeface="Times New Roman" pitchFamily="18" charset="0"/>
              </a:rPr>
              <a:t> </a:t>
            </a:r>
            <a:r>
              <a:rPr lang="en-IN" sz="1600" dirty="0" err="1" smtClean="0">
                <a:solidFill>
                  <a:srgbClr val="000000"/>
                </a:solidFill>
                <a:latin typeface="Times New Roman" pitchFamily="18" charset="0"/>
                <a:cs typeface="Times New Roman" pitchFamily="18" charset="0"/>
              </a:rPr>
              <a:t>hash_key</a:t>
            </a:r>
            <a:r>
              <a:rPr lang="en-IN" sz="1600" dirty="0">
                <a:solidFill>
                  <a:srgbClr val="000000"/>
                </a:solidFill>
                <a:latin typeface="Times New Roman" pitchFamily="18" charset="0"/>
                <a:cs typeface="Times New Roman" pitchFamily="18" charset="0"/>
              </a:rPr>
              <a:t/>
            </a:r>
            <a:br>
              <a:rPr lang="en-IN" sz="1600" dirty="0">
                <a:solidFill>
                  <a:srgbClr val="000000"/>
                </a:solidFill>
                <a:latin typeface="Times New Roman" pitchFamily="18" charset="0"/>
                <a:cs typeface="Times New Roman" pitchFamily="18" charset="0"/>
              </a:rPr>
            </a:br>
            <a:r>
              <a:rPr lang="en-IN" sz="1600" dirty="0">
                <a:solidFill>
                  <a:srgbClr val="000000"/>
                </a:solidFill>
                <a:latin typeface="Times New Roman" pitchFamily="18" charset="0"/>
                <a:cs typeface="Times New Roman" pitchFamily="18" charset="0"/>
              </a:rPr>
              <a:t/>
            </a:r>
            <a:br>
              <a:rPr lang="en-IN" sz="1600" dirty="0">
                <a:solidFill>
                  <a:srgbClr val="000000"/>
                </a:solidFill>
                <a:latin typeface="Times New Roman" pitchFamily="18" charset="0"/>
                <a:cs typeface="Times New Roman" pitchFamily="18" charset="0"/>
              </a:rPr>
            </a:br>
            <a:r>
              <a:rPr lang="en-IN" sz="1600" dirty="0" err="1" smtClean="0">
                <a:solidFill>
                  <a:srgbClr val="0000FF"/>
                </a:solidFill>
                <a:latin typeface="Times New Roman" pitchFamily="18" charset="0"/>
                <a:cs typeface="Times New Roman" pitchFamily="18" charset="0"/>
              </a:rPr>
              <a:t>def</a:t>
            </a:r>
            <a:r>
              <a:rPr lang="en-IN" sz="1600" dirty="0">
                <a:solidFill>
                  <a:srgbClr val="000000"/>
                </a:solidFill>
                <a:latin typeface="Times New Roman" pitchFamily="18" charset="0"/>
                <a:cs typeface="Times New Roman" pitchFamily="18" charset="0"/>
              </a:rPr>
              <a:t> </a:t>
            </a:r>
            <a:r>
              <a:rPr lang="en-IN" sz="1600" dirty="0">
                <a:solidFill>
                  <a:srgbClr val="795E26"/>
                </a:solidFill>
                <a:latin typeface="Times New Roman" pitchFamily="18" charset="0"/>
                <a:cs typeface="Times New Roman" pitchFamily="18" charset="0"/>
              </a:rPr>
              <a:t>insert</a:t>
            </a:r>
            <a:r>
              <a:rPr lang="en-IN" sz="1600" dirty="0">
                <a:solidFill>
                  <a:srgbClr val="000000"/>
                </a:solidFill>
                <a:latin typeface="Times New Roman" pitchFamily="18" charset="0"/>
                <a:cs typeface="Times New Roman" pitchFamily="18" charset="0"/>
              </a:rPr>
              <a:t>(</a:t>
            </a:r>
            <a:r>
              <a:rPr lang="en-IN" sz="1600" dirty="0" err="1">
                <a:solidFill>
                  <a:srgbClr val="001080"/>
                </a:solidFill>
                <a:latin typeface="Times New Roman" pitchFamily="18" charset="0"/>
                <a:cs typeface="Times New Roman" pitchFamily="18" charset="0"/>
              </a:rPr>
              <a:t>Hashtable</a:t>
            </a:r>
            <a:r>
              <a:rPr lang="en-IN" sz="1600" dirty="0">
                <a:solidFill>
                  <a:srgbClr val="000000"/>
                </a:solidFill>
                <a:latin typeface="Times New Roman" pitchFamily="18" charset="0"/>
                <a:cs typeface="Times New Roman" pitchFamily="18" charset="0"/>
              </a:rPr>
              <a:t>, </a:t>
            </a:r>
            <a:r>
              <a:rPr lang="en-IN" sz="1600" dirty="0" err="1">
                <a:solidFill>
                  <a:srgbClr val="001080"/>
                </a:solidFill>
                <a:latin typeface="Times New Roman" pitchFamily="18" charset="0"/>
                <a:cs typeface="Times New Roman" pitchFamily="18" charset="0"/>
              </a:rPr>
              <a:t>keyvalue</a:t>
            </a:r>
            <a:r>
              <a:rPr lang="en-IN" sz="1600" dirty="0">
                <a:solidFill>
                  <a:srgbClr val="000000"/>
                </a:solidFill>
                <a:latin typeface="Times New Roman" pitchFamily="18" charset="0"/>
                <a:cs typeface="Times New Roman" pitchFamily="18" charset="0"/>
              </a:rPr>
              <a:t>, </a:t>
            </a:r>
            <a:r>
              <a:rPr lang="en-IN" sz="1600" dirty="0">
                <a:solidFill>
                  <a:srgbClr val="001080"/>
                </a:solidFill>
                <a:latin typeface="Times New Roman" pitchFamily="18" charset="0"/>
                <a:cs typeface="Times New Roman" pitchFamily="18" charset="0"/>
              </a:rPr>
              <a:t>value</a:t>
            </a:r>
            <a:r>
              <a:rPr lang="en-IN" sz="1600" dirty="0" smtClean="0">
                <a:solidFill>
                  <a:srgbClr val="000000"/>
                </a:solidFill>
                <a:latin typeface="Times New Roman" pitchFamily="18" charset="0"/>
                <a:cs typeface="Times New Roman" pitchFamily="18" charset="0"/>
              </a:rPr>
              <a:t>):</a:t>
            </a:r>
            <a:r>
              <a:rPr lang="en-IN" sz="1600" dirty="0">
                <a:solidFill>
                  <a:srgbClr val="000000"/>
                </a:solidFill>
                <a:latin typeface="Times New Roman" pitchFamily="18" charset="0"/>
                <a:cs typeface="Times New Roman" pitchFamily="18" charset="0"/>
              </a:rPr>
              <a:t>  </a:t>
            </a:r>
            <a:r>
              <a:rPr lang="en-IN" sz="1600" dirty="0">
                <a:solidFill>
                  <a:srgbClr val="008000"/>
                </a:solidFill>
                <a:latin typeface="Times New Roman" pitchFamily="18" charset="0"/>
                <a:cs typeface="Times New Roman" pitchFamily="18" charset="0"/>
              </a:rPr>
              <a:t># Insert Function to add # values to the hash </a:t>
            </a:r>
            <a:r>
              <a:rPr lang="en-IN" sz="1600" dirty="0" smtClean="0">
                <a:solidFill>
                  <a:srgbClr val="008000"/>
                </a:solidFill>
                <a:latin typeface="Times New Roman" pitchFamily="18" charset="0"/>
                <a:cs typeface="Times New Roman" pitchFamily="18" charset="0"/>
              </a:rPr>
              <a:t>table</a:t>
            </a:r>
            <a:endParaRPr lang="en-IN" sz="1600" dirty="0">
              <a:solidFill>
                <a:srgbClr val="000000"/>
              </a:solidFill>
              <a:latin typeface="Times New Roman" pitchFamily="18" charset="0"/>
              <a:cs typeface="Times New Roman" pitchFamily="18" charset="0"/>
            </a:endParaRPr>
          </a:p>
          <a:p>
            <a:pPr marL="0" indent="0">
              <a:spcBef>
                <a:spcPts val="0"/>
              </a:spcBef>
              <a:buNone/>
            </a:pPr>
            <a:r>
              <a:rPr lang="en-IN" sz="1600" dirty="0">
                <a:solidFill>
                  <a:srgbClr val="000000"/>
                </a:solidFill>
                <a:latin typeface="Times New Roman" pitchFamily="18" charset="0"/>
                <a:cs typeface="Times New Roman" pitchFamily="18" charset="0"/>
              </a:rPr>
              <a:t>  </a:t>
            </a:r>
            <a:r>
              <a:rPr lang="en-IN" sz="1600" dirty="0" err="1">
                <a:solidFill>
                  <a:srgbClr val="000000"/>
                </a:solidFill>
                <a:latin typeface="Times New Roman" pitchFamily="18" charset="0"/>
                <a:cs typeface="Times New Roman" pitchFamily="18" charset="0"/>
              </a:rPr>
              <a:t>hash_key</a:t>
            </a:r>
            <a:r>
              <a:rPr lang="en-IN" sz="1600" dirty="0">
                <a:solidFill>
                  <a:srgbClr val="000000"/>
                </a:solidFill>
                <a:latin typeface="Times New Roman" pitchFamily="18" charset="0"/>
                <a:cs typeface="Times New Roman" pitchFamily="18" charset="0"/>
              </a:rPr>
              <a:t> = Hashing(</a:t>
            </a:r>
            <a:r>
              <a:rPr lang="en-IN" sz="1600" dirty="0" err="1">
                <a:solidFill>
                  <a:srgbClr val="000000"/>
                </a:solidFill>
                <a:latin typeface="Times New Roman" pitchFamily="18" charset="0"/>
                <a:cs typeface="Times New Roman" pitchFamily="18" charset="0"/>
              </a:rPr>
              <a:t>keyvalue</a:t>
            </a:r>
            <a:r>
              <a:rPr lang="en-IN" sz="1600" dirty="0">
                <a:solidFill>
                  <a:srgbClr val="000000"/>
                </a:solidFill>
                <a:latin typeface="Times New Roman" pitchFamily="18" charset="0"/>
                <a:cs typeface="Times New Roman" pitchFamily="18" charset="0"/>
              </a:rPr>
              <a:t>)</a:t>
            </a:r>
          </a:p>
          <a:p>
            <a:pPr marL="0" indent="0">
              <a:spcBef>
                <a:spcPts val="0"/>
              </a:spcBef>
              <a:buNone/>
            </a:pPr>
            <a:r>
              <a:rPr lang="en-IN" sz="1600" dirty="0">
                <a:solidFill>
                  <a:srgbClr val="000000"/>
                </a:solidFill>
                <a:latin typeface="Times New Roman" pitchFamily="18" charset="0"/>
                <a:cs typeface="Times New Roman" pitchFamily="18" charset="0"/>
              </a:rPr>
              <a:t>  </a:t>
            </a:r>
            <a:r>
              <a:rPr lang="en-IN" sz="1600" dirty="0" err="1">
                <a:solidFill>
                  <a:srgbClr val="000000"/>
                </a:solidFill>
                <a:latin typeface="Times New Roman" pitchFamily="18" charset="0"/>
                <a:cs typeface="Times New Roman" pitchFamily="18" charset="0"/>
              </a:rPr>
              <a:t>Hashtable</a:t>
            </a:r>
            <a:r>
              <a:rPr lang="en-IN" sz="1600" dirty="0">
                <a:solidFill>
                  <a:srgbClr val="000000"/>
                </a:solidFill>
                <a:latin typeface="Times New Roman" pitchFamily="18" charset="0"/>
                <a:cs typeface="Times New Roman" pitchFamily="18" charset="0"/>
              </a:rPr>
              <a:t>[</a:t>
            </a:r>
            <a:r>
              <a:rPr lang="en-IN" sz="1600" dirty="0" err="1">
                <a:solidFill>
                  <a:srgbClr val="000000"/>
                </a:solidFill>
                <a:latin typeface="Times New Roman" pitchFamily="18" charset="0"/>
                <a:cs typeface="Times New Roman" pitchFamily="18" charset="0"/>
              </a:rPr>
              <a:t>hash_key</a:t>
            </a:r>
            <a:r>
              <a:rPr lang="en-IN" sz="1600" dirty="0">
                <a:solidFill>
                  <a:srgbClr val="000000"/>
                </a:solidFill>
                <a:latin typeface="Times New Roman" pitchFamily="18" charset="0"/>
                <a:cs typeface="Times New Roman" pitchFamily="18" charset="0"/>
              </a:rPr>
              <a:t>].append(value</a:t>
            </a:r>
            <a:r>
              <a:rPr lang="en-IN" sz="1600" dirty="0" smtClean="0">
                <a:solidFill>
                  <a:srgbClr val="000000"/>
                </a:solidFill>
                <a:latin typeface="Times New Roman" pitchFamily="18" charset="0"/>
                <a:cs typeface="Times New Roman" pitchFamily="18" charset="0"/>
              </a:rPr>
              <a:t>)</a:t>
            </a:r>
            <a:r>
              <a:rPr lang="en-IN" sz="1600" dirty="0">
                <a:solidFill>
                  <a:srgbClr val="000000"/>
                </a:solidFill>
                <a:latin typeface="Times New Roman" pitchFamily="18" charset="0"/>
                <a:cs typeface="Times New Roman" pitchFamily="18" charset="0"/>
              </a:rPr>
              <a:t/>
            </a:r>
            <a:br>
              <a:rPr lang="en-IN" sz="1600" dirty="0">
                <a:solidFill>
                  <a:srgbClr val="000000"/>
                </a:solidFill>
                <a:latin typeface="Times New Roman" pitchFamily="18" charset="0"/>
                <a:cs typeface="Times New Roman" pitchFamily="18" charset="0"/>
              </a:rPr>
            </a:br>
            <a:endParaRPr lang="en-IN" sz="1600" dirty="0">
              <a:solidFill>
                <a:srgbClr val="000000"/>
              </a:solidFill>
              <a:latin typeface="Times New Roman" pitchFamily="18" charset="0"/>
              <a:cs typeface="Times New Roman" pitchFamily="18" charset="0"/>
            </a:endParaRPr>
          </a:p>
          <a:p>
            <a:pPr marL="0" indent="0">
              <a:spcBef>
                <a:spcPts val="0"/>
              </a:spcBef>
              <a:buNone/>
            </a:pPr>
            <a:r>
              <a:rPr lang="en-IN" sz="1600" dirty="0" err="1">
                <a:solidFill>
                  <a:srgbClr val="0000FF"/>
                </a:solidFill>
                <a:latin typeface="Times New Roman" pitchFamily="18" charset="0"/>
                <a:cs typeface="Times New Roman" pitchFamily="18" charset="0"/>
              </a:rPr>
              <a:t>def</a:t>
            </a:r>
            <a:r>
              <a:rPr lang="en-IN" sz="1600" dirty="0">
                <a:solidFill>
                  <a:srgbClr val="000000"/>
                </a:solidFill>
                <a:latin typeface="Times New Roman" pitchFamily="18" charset="0"/>
                <a:cs typeface="Times New Roman" pitchFamily="18" charset="0"/>
              </a:rPr>
              <a:t> </a:t>
            </a:r>
            <a:r>
              <a:rPr lang="en-IN" sz="1600" dirty="0" err="1">
                <a:solidFill>
                  <a:srgbClr val="795E26"/>
                </a:solidFill>
                <a:latin typeface="Times New Roman" pitchFamily="18" charset="0"/>
                <a:cs typeface="Times New Roman" pitchFamily="18" charset="0"/>
              </a:rPr>
              <a:t>display_hash</a:t>
            </a:r>
            <a:r>
              <a:rPr lang="en-IN" sz="1600" dirty="0">
                <a:solidFill>
                  <a:srgbClr val="000000"/>
                </a:solidFill>
                <a:latin typeface="Times New Roman" pitchFamily="18" charset="0"/>
                <a:cs typeface="Times New Roman" pitchFamily="18" charset="0"/>
              </a:rPr>
              <a:t>(</a:t>
            </a:r>
            <a:r>
              <a:rPr lang="en-IN" sz="1600" dirty="0" err="1">
                <a:solidFill>
                  <a:srgbClr val="001080"/>
                </a:solidFill>
                <a:latin typeface="Times New Roman" pitchFamily="18" charset="0"/>
                <a:cs typeface="Times New Roman" pitchFamily="18" charset="0"/>
              </a:rPr>
              <a:t>hashTable</a:t>
            </a:r>
            <a:r>
              <a:rPr lang="en-IN" sz="1600" dirty="0" smtClean="0">
                <a:solidFill>
                  <a:srgbClr val="000000"/>
                </a:solidFill>
                <a:latin typeface="Times New Roman" pitchFamily="18" charset="0"/>
                <a:cs typeface="Times New Roman" pitchFamily="18" charset="0"/>
              </a:rPr>
              <a:t>): </a:t>
            </a:r>
            <a:r>
              <a:rPr lang="en-IN" sz="1600" dirty="0">
                <a:solidFill>
                  <a:srgbClr val="008000"/>
                </a:solidFill>
                <a:latin typeface="Times New Roman" pitchFamily="18" charset="0"/>
                <a:cs typeface="Times New Roman" pitchFamily="18" charset="0"/>
              </a:rPr>
              <a:t># Function to display </a:t>
            </a:r>
            <a:r>
              <a:rPr lang="en-IN" sz="1600" dirty="0" err="1" smtClean="0">
                <a:solidFill>
                  <a:srgbClr val="008000"/>
                </a:solidFill>
                <a:latin typeface="Times New Roman" pitchFamily="18" charset="0"/>
                <a:cs typeface="Times New Roman" pitchFamily="18" charset="0"/>
              </a:rPr>
              <a:t>hashtable</a:t>
            </a:r>
            <a:r>
              <a:rPr lang="en-IN" sz="1600" dirty="0">
                <a:solidFill>
                  <a:srgbClr val="000000"/>
                </a:solidFill>
                <a:latin typeface="Times New Roman" pitchFamily="18" charset="0"/>
                <a:cs typeface="Times New Roman" pitchFamily="18" charset="0"/>
              </a:rPr>
              <a:t>  </a:t>
            </a:r>
          </a:p>
          <a:p>
            <a:pPr marL="0" indent="0">
              <a:spcBef>
                <a:spcPts val="0"/>
              </a:spcBef>
              <a:buNone/>
            </a:pPr>
            <a:r>
              <a:rPr lang="en-IN" sz="1600" dirty="0">
                <a:solidFill>
                  <a:srgbClr val="000000"/>
                </a:solidFill>
                <a:latin typeface="Times New Roman" pitchFamily="18" charset="0"/>
                <a:cs typeface="Times New Roman" pitchFamily="18" charset="0"/>
              </a:rPr>
              <a:t>  </a:t>
            </a:r>
            <a:r>
              <a:rPr lang="en-IN" sz="1600" dirty="0">
                <a:solidFill>
                  <a:srgbClr val="AF00DB"/>
                </a:solidFill>
                <a:latin typeface="Times New Roman" pitchFamily="18" charset="0"/>
                <a:cs typeface="Times New Roman" pitchFamily="18" charset="0"/>
              </a:rPr>
              <a:t>for</a:t>
            </a:r>
            <a:r>
              <a:rPr lang="en-IN" sz="1600" dirty="0">
                <a:solidFill>
                  <a:srgbClr val="000000"/>
                </a:solidFill>
                <a:latin typeface="Times New Roman" pitchFamily="18" charset="0"/>
                <a:cs typeface="Times New Roman" pitchFamily="18" charset="0"/>
              </a:rPr>
              <a:t> i </a:t>
            </a:r>
            <a:r>
              <a:rPr lang="en-IN" sz="1600" dirty="0">
                <a:solidFill>
                  <a:srgbClr val="0000FF"/>
                </a:solidFill>
                <a:latin typeface="Times New Roman" pitchFamily="18" charset="0"/>
                <a:cs typeface="Times New Roman" pitchFamily="18" charset="0"/>
              </a:rPr>
              <a:t>in</a:t>
            </a:r>
            <a:r>
              <a:rPr lang="en-IN" sz="1600" dirty="0">
                <a:solidFill>
                  <a:srgbClr val="000000"/>
                </a:solidFill>
                <a:latin typeface="Times New Roman" pitchFamily="18" charset="0"/>
                <a:cs typeface="Times New Roman" pitchFamily="18" charset="0"/>
              </a:rPr>
              <a:t> </a:t>
            </a:r>
            <a:r>
              <a:rPr lang="en-IN" sz="1600" dirty="0">
                <a:solidFill>
                  <a:srgbClr val="795E26"/>
                </a:solidFill>
                <a:latin typeface="Times New Roman" pitchFamily="18" charset="0"/>
                <a:cs typeface="Times New Roman" pitchFamily="18" charset="0"/>
              </a:rPr>
              <a:t>range</a:t>
            </a:r>
            <a:r>
              <a:rPr lang="en-IN" sz="1600" dirty="0">
                <a:solidFill>
                  <a:srgbClr val="000000"/>
                </a:solidFill>
                <a:latin typeface="Times New Roman" pitchFamily="18" charset="0"/>
                <a:cs typeface="Times New Roman" pitchFamily="18" charset="0"/>
              </a:rPr>
              <a:t>(</a:t>
            </a:r>
            <a:r>
              <a:rPr lang="en-IN" sz="1600" dirty="0" err="1">
                <a:solidFill>
                  <a:srgbClr val="795E26"/>
                </a:solidFill>
                <a:latin typeface="Times New Roman" pitchFamily="18" charset="0"/>
                <a:cs typeface="Times New Roman" pitchFamily="18" charset="0"/>
              </a:rPr>
              <a:t>len</a:t>
            </a:r>
            <a:r>
              <a:rPr lang="en-IN" sz="1600" dirty="0">
                <a:solidFill>
                  <a:srgbClr val="000000"/>
                </a:solidFill>
                <a:latin typeface="Times New Roman" pitchFamily="18" charset="0"/>
                <a:cs typeface="Times New Roman" pitchFamily="18" charset="0"/>
              </a:rPr>
              <a:t>(</a:t>
            </a:r>
            <a:r>
              <a:rPr lang="en-IN" sz="1600" dirty="0" err="1">
                <a:solidFill>
                  <a:srgbClr val="000000"/>
                </a:solidFill>
                <a:latin typeface="Times New Roman" pitchFamily="18" charset="0"/>
                <a:cs typeface="Times New Roman" pitchFamily="18" charset="0"/>
              </a:rPr>
              <a:t>hashTable</a:t>
            </a:r>
            <a:r>
              <a:rPr lang="en-IN" sz="1600" dirty="0">
                <a:solidFill>
                  <a:srgbClr val="000000"/>
                </a:solidFill>
                <a:latin typeface="Times New Roman" pitchFamily="18" charset="0"/>
                <a:cs typeface="Times New Roman" pitchFamily="18" charset="0"/>
              </a:rPr>
              <a:t>)):</a:t>
            </a:r>
          </a:p>
          <a:p>
            <a:pPr marL="0" indent="0">
              <a:spcBef>
                <a:spcPts val="0"/>
              </a:spcBef>
              <a:buNone/>
            </a:pPr>
            <a:r>
              <a:rPr lang="en-IN" sz="1600" dirty="0">
                <a:solidFill>
                  <a:srgbClr val="000000"/>
                </a:solidFill>
                <a:latin typeface="Times New Roman" pitchFamily="18" charset="0"/>
                <a:cs typeface="Times New Roman" pitchFamily="18" charset="0"/>
              </a:rPr>
              <a:t>    </a:t>
            </a:r>
            <a:r>
              <a:rPr lang="en-IN" sz="1600" dirty="0">
                <a:solidFill>
                  <a:srgbClr val="795E26"/>
                </a:solidFill>
                <a:latin typeface="Times New Roman" pitchFamily="18" charset="0"/>
                <a:cs typeface="Times New Roman" pitchFamily="18" charset="0"/>
              </a:rPr>
              <a:t>print</a:t>
            </a:r>
            <a:r>
              <a:rPr lang="en-IN" sz="1600" dirty="0">
                <a:solidFill>
                  <a:srgbClr val="000000"/>
                </a:solidFill>
                <a:latin typeface="Times New Roman" pitchFamily="18" charset="0"/>
                <a:cs typeface="Times New Roman" pitchFamily="18" charset="0"/>
              </a:rPr>
              <a:t>(i, end = </a:t>
            </a:r>
            <a:r>
              <a:rPr lang="en-IN" sz="1600" dirty="0">
                <a:solidFill>
                  <a:srgbClr val="A31515"/>
                </a:solidFill>
                <a:latin typeface="Times New Roman" pitchFamily="18" charset="0"/>
                <a:cs typeface="Times New Roman" pitchFamily="18" charset="0"/>
              </a:rPr>
              <a:t>" "</a:t>
            </a:r>
            <a:r>
              <a:rPr lang="en-IN" sz="1600" dirty="0">
                <a:solidFill>
                  <a:srgbClr val="000000"/>
                </a:solidFill>
                <a:latin typeface="Times New Roman" pitchFamily="18" charset="0"/>
                <a:cs typeface="Times New Roman" pitchFamily="18" charset="0"/>
              </a:rPr>
              <a:t>)</a:t>
            </a:r>
          </a:p>
          <a:p>
            <a:pPr marL="0" indent="0">
              <a:spcBef>
                <a:spcPts val="0"/>
              </a:spcBef>
              <a:buNone/>
            </a:pPr>
            <a:r>
              <a:rPr lang="en-IN" sz="1600" dirty="0">
                <a:solidFill>
                  <a:srgbClr val="000000"/>
                </a:solidFill>
                <a:latin typeface="Times New Roman" pitchFamily="18" charset="0"/>
                <a:cs typeface="Times New Roman" pitchFamily="18" charset="0"/>
              </a:rPr>
              <a:t>    </a:t>
            </a:r>
          </a:p>
          <a:p>
            <a:pPr marL="0" indent="0">
              <a:spcBef>
                <a:spcPts val="0"/>
              </a:spcBef>
              <a:buNone/>
            </a:pPr>
            <a:r>
              <a:rPr lang="en-IN" sz="1600" dirty="0">
                <a:solidFill>
                  <a:srgbClr val="000000"/>
                </a:solidFill>
                <a:latin typeface="Times New Roman" pitchFamily="18" charset="0"/>
                <a:cs typeface="Times New Roman" pitchFamily="18" charset="0"/>
              </a:rPr>
              <a:t>    </a:t>
            </a:r>
            <a:r>
              <a:rPr lang="en-IN" sz="1600" dirty="0">
                <a:solidFill>
                  <a:srgbClr val="AF00DB"/>
                </a:solidFill>
                <a:latin typeface="Times New Roman" pitchFamily="18" charset="0"/>
                <a:cs typeface="Times New Roman" pitchFamily="18" charset="0"/>
              </a:rPr>
              <a:t>for</a:t>
            </a:r>
            <a:r>
              <a:rPr lang="en-IN" sz="1600" dirty="0">
                <a:solidFill>
                  <a:srgbClr val="000000"/>
                </a:solidFill>
                <a:latin typeface="Times New Roman" pitchFamily="18" charset="0"/>
                <a:cs typeface="Times New Roman" pitchFamily="18" charset="0"/>
              </a:rPr>
              <a:t> j </a:t>
            </a:r>
            <a:r>
              <a:rPr lang="en-IN" sz="1600" dirty="0">
                <a:solidFill>
                  <a:srgbClr val="0000FF"/>
                </a:solidFill>
                <a:latin typeface="Times New Roman" pitchFamily="18" charset="0"/>
                <a:cs typeface="Times New Roman" pitchFamily="18" charset="0"/>
              </a:rPr>
              <a:t>in</a:t>
            </a:r>
            <a:r>
              <a:rPr lang="en-IN" sz="1600" dirty="0">
                <a:solidFill>
                  <a:srgbClr val="000000"/>
                </a:solidFill>
                <a:latin typeface="Times New Roman" pitchFamily="18" charset="0"/>
                <a:cs typeface="Times New Roman" pitchFamily="18" charset="0"/>
              </a:rPr>
              <a:t> </a:t>
            </a:r>
            <a:r>
              <a:rPr lang="en-IN" sz="1600" dirty="0" err="1">
                <a:solidFill>
                  <a:srgbClr val="000000"/>
                </a:solidFill>
                <a:latin typeface="Times New Roman" pitchFamily="18" charset="0"/>
                <a:cs typeface="Times New Roman" pitchFamily="18" charset="0"/>
              </a:rPr>
              <a:t>hashTable</a:t>
            </a:r>
            <a:r>
              <a:rPr lang="en-IN" sz="1600" dirty="0">
                <a:solidFill>
                  <a:srgbClr val="000000"/>
                </a:solidFill>
                <a:latin typeface="Times New Roman" pitchFamily="18" charset="0"/>
                <a:cs typeface="Times New Roman" pitchFamily="18" charset="0"/>
              </a:rPr>
              <a:t>[i]:</a:t>
            </a:r>
          </a:p>
          <a:p>
            <a:pPr marL="0" indent="0">
              <a:spcBef>
                <a:spcPts val="0"/>
              </a:spcBef>
              <a:buNone/>
            </a:pPr>
            <a:r>
              <a:rPr lang="en-IN" sz="1600" dirty="0">
                <a:solidFill>
                  <a:srgbClr val="000000"/>
                </a:solidFill>
                <a:latin typeface="Times New Roman" pitchFamily="18" charset="0"/>
                <a:cs typeface="Times New Roman" pitchFamily="18" charset="0"/>
              </a:rPr>
              <a:t>      </a:t>
            </a:r>
            <a:r>
              <a:rPr lang="en-IN" sz="1600" dirty="0">
                <a:solidFill>
                  <a:srgbClr val="795E26"/>
                </a:solidFill>
                <a:latin typeface="Times New Roman" pitchFamily="18" charset="0"/>
                <a:cs typeface="Times New Roman" pitchFamily="18" charset="0"/>
              </a:rPr>
              <a:t>print</a:t>
            </a:r>
            <a:r>
              <a:rPr lang="en-IN" sz="1600" dirty="0">
                <a:solidFill>
                  <a:srgbClr val="000000"/>
                </a:solidFill>
                <a:latin typeface="Times New Roman" pitchFamily="18" charset="0"/>
                <a:cs typeface="Times New Roman" pitchFamily="18" charset="0"/>
              </a:rPr>
              <a:t>(</a:t>
            </a:r>
            <a:r>
              <a:rPr lang="en-IN" sz="1600" dirty="0">
                <a:solidFill>
                  <a:srgbClr val="A31515"/>
                </a:solidFill>
                <a:latin typeface="Times New Roman" pitchFamily="18" charset="0"/>
                <a:cs typeface="Times New Roman" pitchFamily="18" charset="0"/>
              </a:rPr>
              <a:t>"--&gt;"</a:t>
            </a:r>
            <a:r>
              <a:rPr lang="en-IN" sz="1600" dirty="0">
                <a:solidFill>
                  <a:srgbClr val="000000"/>
                </a:solidFill>
                <a:latin typeface="Times New Roman" pitchFamily="18" charset="0"/>
                <a:cs typeface="Times New Roman" pitchFamily="18" charset="0"/>
              </a:rPr>
              <a:t>, end = </a:t>
            </a:r>
            <a:r>
              <a:rPr lang="en-IN" sz="1600" dirty="0">
                <a:solidFill>
                  <a:srgbClr val="A31515"/>
                </a:solidFill>
                <a:latin typeface="Times New Roman" pitchFamily="18" charset="0"/>
                <a:cs typeface="Times New Roman" pitchFamily="18" charset="0"/>
              </a:rPr>
              <a:t>" "</a:t>
            </a:r>
            <a:r>
              <a:rPr lang="en-IN" sz="1600" dirty="0">
                <a:solidFill>
                  <a:srgbClr val="000000"/>
                </a:solidFill>
                <a:latin typeface="Times New Roman" pitchFamily="18" charset="0"/>
                <a:cs typeface="Times New Roman" pitchFamily="18" charset="0"/>
              </a:rPr>
              <a:t>)</a:t>
            </a:r>
          </a:p>
          <a:p>
            <a:pPr marL="0" indent="0">
              <a:spcBef>
                <a:spcPts val="0"/>
              </a:spcBef>
              <a:buNone/>
            </a:pPr>
            <a:r>
              <a:rPr lang="en-IN" sz="1600" dirty="0">
                <a:solidFill>
                  <a:srgbClr val="000000"/>
                </a:solidFill>
                <a:latin typeface="Times New Roman" pitchFamily="18" charset="0"/>
                <a:cs typeface="Times New Roman" pitchFamily="18" charset="0"/>
              </a:rPr>
              <a:t>      </a:t>
            </a:r>
            <a:r>
              <a:rPr lang="en-IN" sz="1600" dirty="0">
                <a:solidFill>
                  <a:srgbClr val="795E26"/>
                </a:solidFill>
                <a:latin typeface="Times New Roman" pitchFamily="18" charset="0"/>
                <a:cs typeface="Times New Roman" pitchFamily="18" charset="0"/>
              </a:rPr>
              <a:t>print</a:t>
            </a:r>
            <a:r>
              <a:rPr lang="en-IN" sz="1600" dirty="0">
                <a:solidFill>
                  <a:srgbClr val="000000"/>
                </a:solidFill>
                <a:latin typeface="Times New Roman" pitchFamily="18" charset="0"/>
                <a:cs typeface="Times New Roman" pitchFamily="18" charset="0"/>
              </a:rPr>
              <a:t>(j, end = </a:t>
            </a:r>
            <a:r>
              <a:rPr lang="en-IN" sz="1600" dirty="0">
                <a:solidFill>
                  <a:srgbClr val="A31515"/>
                </a:solidFill>
                <a:latin typeface="Times New Roman" pitchFamily="18" charset="0"/>
                <a:cs typeface="Times New Roman" pitchFamily="18" charset="0"/>
              </a:rPr>
              <a:t>" "</a:t>
            </a:r>
            <a:r>
              <a:rPr lang="en-IN" sz="1600" dirty="0">
                <a:solidFill>
                  <a:srgbClr val="000000"/>
                </a:solidFill>
                <a:latin typeface="Times New Roman" pitchFamily="18" charset="0"/>
                <a:cs typeface="Times New Roman" pitchFamily="18" charset="0"/>
              </a:rPr>
              <a:t>)</a:t>
            </a:r>
          </a:p>
          <a:p>
            <a:pPr marL="0" indent="0">
              <a:spcBef>
                <a:spcPts val="0"/>
              </a:spcBef>
              <a:buNone/>
            </a:pPr>
            <a:r>
              <a:rPr lang="en-IN" sz="1600" dirty="0">
                <a:solidFill>
                  <a:srgbClr val="000000"/>
                </a:solidFill>
                <a:latin typeface="Times New Roman" pitchFamily="18" charset="0"/>
                <a:cs typeface="Times New Roman" pitchFamily="18" charset="0"/>
              </a:rPr>
              <a:t>      </a:t>
            </a:r>
          </a:p>
          <a:p>
            <a:pPr marL="0" indent="0">
              <a:spcBef>
                <a:spcPts val="0"/>
              </a:spcBef>
              <a:buNone/>
            </a:pPr>
            <a:r>
              <a:rPr lang="en-IN" sz="1600" dirty="0">
                <a:solidFill>
                  <a:srgbClr val="000000"/>
                </a:solidFill>
                <a:latin typeface="Times New Roman" pitchFamily="18" charset="0"/>
                <a:cs typeface="Times New Roman" pitchFamily="18" charset="0"/>
              </a:rPr>
              <a:t>    </a:t>
            </a:r>
            <a:r>
              <a:rPr lang="en-IN" sz="1600" dirty="0">
                <a:solidFill>
                  <a:srgbClr val="795E26"/>
                </a:solidFill>
                <a:latin typeface="Times New Roman" pitchFamily="18" charset="0"/>
                <a:cs typeface="Times New Roman" pitchFamily="18" charset="0"/>
              </a:rPr>
              <a:t>print</a:t>
            </a:r>
            <a:r>
              <a:rPr lang="en-IN" sz="1600" dirty="0" smtClean="0">
                <a:solidFill>
                  <a:srgbClr val="000000"/>
                </a:solidFill>
                <a:latin typeface="Times New Roman" pitchFamily="18" charset="0"/>
                <a:cs typeface="Times New Roman" pitchFamily="18" charset="0"/>
              </a:rPr>
              <a:t>()</a:t>
            </a:r>
          </a:p>
          <a:p>
            <a:pPr marL="0" indent="0">
              <a:spcBef>
                <a:spcPts val="0"/>
              </a:spcBef>
              <a:buNone/>
            </a:pPr>
            <a:r>
              <a:rPr lang="en-IN" sz="1600" dirty="0" smtClean="0">
                <a:solidFill>
                  <a:srgbClr val="000000"/>
                </a:solidFill>
                <a:latin typeface="Times New Roman" pitchFamily="18" charset="0"/>
                <a:cs typeface="Times New Roman" pitchFamily="18" charset="0"/>
              </a:rPr>
              <a:t>insert(</a:t>
            </a:r>
            <a:r>
              <a:rPr lang="en-IN" sz="1600" dirty="0" err="1" smtClean="0">
                <a:solidFill>
                  <a:srgbClr val="000000"/>
                </a:solidFill>
                <a:latin typeface="Times New Roman" pitchFamily="18" charset="0"/>
                <a:cs typeface="Times New Roman" pitchFamily="18" charset="0"/>
              </a:rPr>
              <a:t>HashTable</a:t>
            </a:r>
            <a:r>
              <a:rPr lang="en-IN" sz="1600" dirty="0">
                <a:solidFill>
                  <a:srgbClr val="000000"/>
                </a:solidFill>
                <a:latin typeface="Times New Roman" pitchFamily="18" charset="0"/>
                <a:cs typeface="Times New Roman" pitchFamily="18" charset="0"/>
              </a:rPr>
              <a:t>, </a:t>
            </a:r>
            <a:r>
              <a:rPr lang="en-IN" sz="1600" dirty="0">
                <a:solidFill>
                  <a:srgbClr val="09885A"/>
                </a:solidFill>
                <a:latin typeface="Times New Roman" pitchFamily="18" charset="0"/>
                <a:cs typeface="Times New Roman" pitchFamily="18" charset="0"/>
              </a:rPr>
              <a:t>10</a:t>
            </a:r>
            <a:r>
              <a:rPr lang="en-IN" sz="1600" dirty="0">
                <a:solidFill>
                  <a:srgbClr val="000000"/>
                </a:solidFill>
                <a:latin typeface="Times New Roman" pitchFamily="18" charset="0"/>
                <a:cs typeface="Times New Roman" pitchFamily="18" charset="0"/>
              </a:rPr>
              <a:t>, </a:t>
            </a:r>
            <a:r>
              <a:rPr lang="en-IN" sz="1600" dirty="0">
                <a:solidFill>
                  <a:srgbClr val="A31515"/>
                </a:solidFill>
                <a:latin typeface="Times New Roman" pitchFamily="18" charset="0"/>
                <a:cs typeface="Times New Roman" pitchFamily="18" charset="0"/>
              </a:rPr>
              <a:t>'Allahabad'</a:t>
            </a:r>
            <a:r>
              <a:rPr lang="en-IN" sz="1600" dirty="0">
                <a:solidFill>
                  <a:srgbClr val="000000"/>
                </a:solidFill>
                <a:latin typeface="Times New Roman" pitchFamily="18" charset="0"/>
                <a:cs typeface="Times New Roman" pitchFamily="18" charset="0"/>
              </a:rPr>
              <a:t>)</a:t>
            </a:r>
          </a:p>
          <a:p>
            <a:pPr marL="0" indent="0">
              <a:spcBef>
                <a:spcPts val="0"/>
              </a:spcBef>
              <a:buNone/>
            </a:pPr>
            <a:r>
              <a:rPr lang="en-IN" sz="1600" dirty="0">
                <a:solidFill>
                  <a:srgbClr val="000000"/>
                </a:solidFill>
                <a:latin typeface="Times New Roman" pitchFamily="18" charset="0"/>
                <a:cs typeface="Times New Roman" pitchFamily="18" charset="0"/>
              </a:rPr>
              <a:t>insert(</a:t>
            </a:r>
            <a:r>
              <a:rPr lang="en-IN" sz="1600" dirty="0" err="1">
                <a:solidFill>
                  <a:srgbClr val="000000"/>
                </a:solidFill>
                <a:latin typeface="Times New Roman" pitchFamily="18" charset="0"/>
                <a:cs typeface="Times New Roman" pitchFamily="18" charset="0"/>
              </a:rPr>
              <a:t>HashTable</a:t>
            </a:r>
            <a:r>
              <a:rPr lang="en-IN" sz="1600" dirty="0">
                <a:solidFill>
                  <a:srgbClr val="000000"/>
                </a:solidFill>
                <a:latin typeface="Times New Roman" pitchFamily="18" charset="0"/>
                <a:cs typeface="Times New Roman" pitchFamily="18" charset="0"/>
              </a:rPr>
              <a:t>, </a:t>
            </a:r>
            <a:r>
              <a:rPr lang="en-IN" sz="1600" dirty="0">
                <a:solidFill>
                  <a:srgbClr val="09885A"/>
                </a:solidFill>
                <a:latin typeface="Times New Roman" pitchFamily="18" charset="0"/>
                <a:cs typeface="Times New Roman" pitchFamily="18" charset="0"/>
              </a:rPr>
              <a:t>25</a:t>
            </a:r>
            <a:r>
              <a:rPr lang="en-IN" sz="1600" dirty="0">
                <a:solidFill>
                  <a:srgbClr val="000000"/>
                </a:solidFill>
                <a:latin typeface="Times New Roman" pitchFamily="18" charset="0"/>
                <a:cs typeface="Times New Roman" pitchFamily="18" charset="0"/>
              </a:rPr>
              <a:t>, </a:t>
            </a:r>
            <a:r>
              <a:rPr lang="en-IN" sz="1600" dirty="0">
                <a:solidFill>
                  <a:srgbClr val="A31515"/>
                </a:solidFill>
                <a:latin typeface="Times New Roman" pitchFamily="18" charset="0"/>
                <a:cs typeface="Times New Roman" pitchFamily="18" charset="0"/>
              </a:rPr>
              <a:t>'Mumbai'</a:t>
            </a:r>
            <a:r>
              <a:rPr lang="en-IN" sz="1600" dirty="0">
                <a:solidFill>
                  <a:srgbClr val="000000"/>
                </a:solidFill>
                <a:latin typeface="Times New Roman" pitchFamily="18" charset="0"/>
                <a:cs typeface="Times New Roman" pitchFamily="18" charset="0"/>
              </a:rPr>
              <a:t>)</a:t>
            </a:r>
          </a:p>
          <a:p>
            <a:pPr marL="0" indent="0">
              <a:spcBef>
                <a:spcPts val="0"/>
              </a:spcBef>
              <a:buNone/>
            </a:pPr>
            <a:r>
              <a:rPr lang="en-IN" sz="1600" dirty="0">
                <a:solidFill>
                  <a:srgbClr val="000000"/>
                </a:solidFill>
                <a:latin typeface="Times New Roman" pitchFamily="18" charset="0"/>
                <a:cs typeface="Times New Roman" pitchFamily="18" charset="0"/>
              </a:rPr>
              <a:t>insert(</a:t>
            </a:r>
            <a:r>
              <a:rPr lang="en-IN" sz="1600" dirty="0" err="1">
                <a:solidFill>
                  <a:srgbClr val="000000"/>
                </a:solidFill>
                <a:latin typeface="Times New Roman" pitchFamily="18" charset="0"/>
                <a:cs typeface="Times New Roman" pitchFamily="18" charset="0"/>
              </a:rPr>
              <a:t>HashTable</a:t>
            </a:r>
            <a:r>
              <a:rPr lang="en-IN" sz="1600" dirty="0">
                <a:solidFill>
                  <a:srgbClr val="000000"/>
                </a:solidFill>
                <a:latin typeface="Times New Roman" pitchFamily="18" charset="0"/>
                <a:cs typeface="Times New Roman" pitchFamily="18" charset="0"/>
              </a:rPr>
              <a:t>, </a:t>
            </a:r>
            <a:r>
              <a:rPr lang="en-IN" sz="1600" dirty="0">
                <a:solidFill>
                  <a:srgbClr val="09885A"/>
                </a:solidFill>
                <a:latin typeface="Times New Roman" pitchFamily="18" charset="0"/>
                <a:cs typeface="Times New Roman" pitchFamily="18" charset="0"/>
              </a:rPr>
              <a:t>20</a:t>
            </a:r>
            <a:r>
              <a:rPr lang="en-IN" sz="1600" dirty="0">
                <a:solidFill>
                  <a:srgbClr val="000000"/>
                </a:solidFill>
                <a:latin typeface="Times New Roman" pitchFamily="18" charset="0"/>
                <a:cs typeface="Times New Roman" pitchFamily="18" charset="0"/>
              </a:rPr>
              <a:t>, </a:t>
            </a:r>
            <a:r>
              <a:rPr lang="en-IN" sz="1600" dirty="0">
                <a:solidFill>
                  <a:srgbClr val="A31515"/>
                </a:solidFill>
                <a:latin typeface="Times New Roman" pitchFamily="18" charset="0"/>
                <a:cs typeface="Times New Roman" pitchFamily="18" charset="0"/>
              </a:rPr>
              <a:t>'Mathura'</a:t>
            </a:r>
            <a:r>
              <a:rPr lang="en-IN" sz="1600" dirty="0">
                <a:solidFill>
                  <a:srgbClr val="000000"/>
                </a:solidFill>
                <a:latin typeface="Times New Roman" pitchFamily="18" charset="0"/>
                <a:cs typeface="Times New Roman" pitchFamily="18" charset="0"/>
              </a:rPr>
              <a:t>)</a:t>
            </a:r>
          </a:p>
          <a:p>
            <a:pPr marL="0" indent="0">
              <a:spcBef>
                <a:spcPts val="0"/>
              </a:spcBef>
              <a:buNone/>
            </a:pPr>
            <a:r>
              <a:rPr lang="en-IN" sz="1600" dirty="0">
                <a:solidFill>
                  <a:srgbClr val="000000"/>
                </a:solidFill>
                <a:latin typeface="Times New Roman" pitchFamily="18" charset="0"/>
                <a:cs typeface="Times New Roman" pitchFamily="18" charset="0"/>
              </a:rPr>
              <a:t>insert(</a:t>
            </a:r>
            <a:r>
              <a:rPr lang="en-IN" sz="1600" dirty="0" err="1">
                <a:solidFill>
                  <a:srgbClr val="000000"/>
                </a:solidFill>
                <a:latin typeface="Times New Roman" pitchFamily="18" charset="0"/>
                <a:cs typeface="Times New Roman" pitchFamily="18" charset="0"/>
              </a:rPr>
              <a:t>HashTable</a:t>
            </a:r>
            <a:r>
              <a:rPr lang="en-IN" sz="1600" dirty="0">
                <a:solidFill>
                  <a:srgbClr val="000000"/>
                </a:solidFill>
                <a:latin typeface="Times New Roman" pitchFamily="18" charset="0"/>
                <a:cs typeface="Times New Roman" pitchFamily="18" charset="0"/>
              </a:rPr>
              <a:t>, </a:t>
            </a:r>
            <a:r>
              <a:rPr lang="en-IN" sz="1600" dirty="0">
                <a:solidFill>
                  <a:srgbClr val="09885A"/>
                </a:solidFill>
                <a:latin typeface="Times New Roman" pitchFamily="18" charset="0"/>
                <a:cs typeface="Times New Roman" pitchFamily="18" charset="0"/>
              </a:rPr>
              <a:t>9</a:t>
            </a:r>
            <a:r>
              <a:rPr lang="en-IN" sz="1600" dirty="0">
                <a:solidFill>
                  <a:srgbClr val="000000"/>
                </a:solidFill>
                <a:latin typeface="Times New Roman" pitchFamily="18" charset="0"/>
                <a:cs typeface="Times New Roman" pitchFamily="18" charset="0"/>
              </a:rPr>
              <a:t>, </a:t>
            </a:r>
            <a:r>
              <a:rPr lang="en-IN" sz="1600" dirty="0">
                <a:solidFill>
                  <a:srgbClr val="A31515"/>
                </a:solidFill>
                <a:latin typeface="Times New Roman" pitchFamily="18" charset="0"/>
                <a:cs typeface="Times New Roman" pitchFamily="18" charset="0"/>
              </a:rPr>
              <a:t>'Delhi'</a:t>
            </a:r>
            <a:r>
              <a:rPr lang="en-IN" sz="1600" dirty="0">
                <a:solidFill>
                  <a:srgbClr val="000000"/>
                </a:solidFill>
                <a:latin typeface="Times New Roman" pitchFamily="18" charset="0"/>
                <a:cs typeface="Times New Roman" pitchFamily="18" charset="0"/>
              </a:rPr>
              <a:t>)</a:t>
            </a:r>
          </a:p>
          <a:p>
            <a:pPr marL="0" indent="0">
              <a:spcBef>
                <a:spcPts val="0"/>
              </a:spcBef>
              <a:buNone/>
            </a:pPr>
            <a:r>
              <a:rPr lang="en-IN" sz="1600" dirty="0">
                <a:solidFill>
                  <a:srgbClr val="000000"/>
                </a:solidFill>
                <a:latin typeface="Times New Roman" pitchFamily="18" charset="0"/>
                <a:cs typeface="Times New Roman" pitchFamily="18" charset="0"/>
              </a:rPr>
              <a:t>insert(</a:t>
            </a:r>
            <a:r>
              <a:rPr lang="en-IN" sz="1600" dirty="0" err="1">
                <a:solidFill>
                  <a:srgbClr val="000000"/>
                </a:solidFill>
                <a:latin typeface="Times New Roman" pitchFamily="18" charset="0"/>
                <a:cs typeface="Times New Roman" pitchFamily="18" charset="0"/>
              </a:rPr>
              <a:t>HashTable</a:t>
            </a:r>
            <a:r>
              <a:rPr lang="en-IN" sz="1600" dirty="0">
                <a:solidFill>
                  <a:srgbClr val="000000"/>
                </a:solidFill>
                <a:latin typeface="Times New Roman" pitchFamily="18" charset="0"/>
                <a:cs typeface="Times New Roman" pitchFamily="18" charset="0"/>
              </a:rPr>
              <a:t>, </a:t>
            </a:r>
            <a:r>
              <a:rPr lang="en-IN" sz="1600" dirty="0">
                <a:solidFill>
                  <a:srgbClr val="09885A"/>
                </a:solidFill>
                <a:latin typeface="Times New Roman" pitchFamily="18" charset="0"/>
                <a:cs typeface="Times New Roman" pitchFamily="18" charset="0"/>
              </a:rPr>
              <a:t>21</a:t>
            </a:r>
            <a:r>
              <a:rPr lang="en-IN" sz="1600" dirty="0">
                <a:solidFill>
                  <a:srgbClr val="000000"/>
                </a:solidFill>
                <a:latin typeface="Times New Roman" pitchFamily="18" charset="0"/>
                <a:cs typeface="Times New Roman" pitchFamily="18" charset="0"/>
              </a:rPr>
              <a:t>, </a:t>
            </a:r>
            <a:r>
              <a:rPr lang="en-IN" sz="1600" dirty="0">
                <a:solidFill>
                  <a:srgbClr val="A31515"/>
                </a:solidFill>
                <a:latin typeface="Times New Roman" pitchFamily="18" charset="0"/>
                <a:cs typeface="Times New Roman" pitchFamily="18" charset="0"/>
              </a:rPr>
              <a:t>'Punjab'</a:t>
            </a:r>
            <a:r>
              <a:rPr lang="en-IN" sz="1600" dirty="0">
                <a:solidFill>
                  <a:srgbClr val="000000"/>
                </a:solidFill>
                <a:latin typeface="Times New Roman" pitchFamily="18" charset="0"/>
                <a:cs typeface="Times New Roman" pitchFamily="18" charset="0"/>
              </a:rPr>
              <a:t>)</a:t>
            </a:r>
          </a:p>
          <a:p>
            <a:pPr marL="0" indent="0">
              <a:spcBef>
                <a:spcPts val="0"/>
              </a:spcBef>
              <a:buNone/>
            </a:pPr>
            <a:r>
              <a:rPr lang="en-IN" sz="1600" dirty="0">
                <a:solidFill>
                  <a:srgbClr val="000000"/>
                </a:solidFill>
                <a:latin typeface="Times New Roman" pitchFamily="18" charset="0"/>
                <a:cs typeface="Times New Roman" pitchFamily="18" charset="0"/>
              </a:rPr>
              <a:t>insert(</a:t>
            </a:r>
            <a:r>
              <a:rPr lang="en-IN" sz="1600" dirty="0" err="1">
                <a:solidFill>
                  <a:srgbClr val="000000"/>
                </a:solidFill>
                <a:latin typeface="Times New Roman" pitchFamily="18" charset="0"/>
                <a:cs typeface="Times New Roman" pitchFamily="18" charset="0"/>
              </a:rPr>
              <a:t>HashTable</a:t>
            </a:r>
            <a:r>
              <a:rPr lang="en-IN" sz="1600" dirty="0">
                <a:solidFill>
                  <a:srgbClr val="000000"/>
                </a:solidFill>
                <a:latin typeface="Times New Roman" pitchFamily="18" charset="0"/>
                <a:cs typeface="Times New Roman" pitchFamily="18" charset="0"/>
              </a:rPr>
              <a:t>, </a:t>
            </a:r>
            <a:r>
              <a:rPr lang="en-IN" sz="1600" dirty="0">
                <a:solidFill>
                  <a:srgbClr val="09885A"/>
                </a:solidFill>
                <a:latin typeface="Times New Roman" pitchFamily="18" charset="0"/>
                <a:cs typeface="Times New Roman" pitchFamily="18" charset="0"/>
              </a:rPr>
              <a:t>21</a:t>
            </a:r>
            <a:r>
              <a:rPr lang="en-IN" sz="1600" dirty="0">
                <a:solidFill>
                  <a:srgbClr val="000000"/>
                </a:solidFill>
                <a:latin typeface="Times New Roman" pitchFamily="18" charset="0"/>
                <a:cs typeface="Times New Roman" pitchFamily="18" charset="0"/>
              </a:rPr>
              <a:t>, </a:t>
            </a:r>
            <a:r>
              <a:rPr lang="en-IN" sz="1600" dirty="0">
                <a:solidFill>
                  <a:srgbClr val="A31515"/>
                </a:solidFill>
                <a:latin typeface="Times New Roman" pitchFamily="18" charset="0"/>
                <a:cs typeface="Times New Roman" pitchFamily="18" charset="0"/>
              </a:rPr>
              <a:t>'Noida</a:t>
            </a:r>
            <a:r>
              <a:rPr lang="en-IN" sz="1600" dirty="0" smtClean="0">
                <a:solidFill>
                  <a:srgbClr val="A31515"/>
                </a:solidFill>
                <a:latin typeface="Times New Roman" pitchFamily="18" charset="0"/>
                <a:cs typeface="Times New Roman" pitchFamily="18" charset="0"/>
              </a:rPr>
              <a:t>'</a:t>
            </a:r>
            <a:r>
              <a:rPr lang="en-IN" sz="1600" dirty="0" smtClean="0">
                <a:solidFill>
                  <a:srgbClr val="000000"/>
                </a:solidFill>
                <a:latin typeface="Times New Roman" pitchFamily="18" charset="0"/>
                <a:cs typeface="Times New Roman" pitchFamily="18" charset="0"/>
              </a:rPr>
              <a:t>)</a:t>
            </a:r>
            <a:r>
              <a:rPr lang="en-IN" sz="1600" dirty="0">
                <a:solidFill>
                  <a:srgbClr val="000000"/>
                </a:solidFill>
                <a:latin typeface="Times New Roman" pitchFamily="18" charset="0"/>
                <a:cs typeface="Times New Roman" pitchFamily="18" charset="0"/>
              </a:rPr>
              <a:t/>
            </a:r>
            <a:br>
              <a:rPr lang="en-IN" sz="1600" dirty="0">
                <a:solidFill>
                  <a:srgbClr val="000000"/>
                </a:solidFill>
                <a:latin typeface="Times New Roman" pitchFamily="18" charset="0"/>
                <a:cs typeface="Times New Roman" pitchFamily="18" charset="0"/>
              </a:rPr>
            </a:br>
            <a:r>
              <a:rPr lang="en-IN" sz="1600" dirty="0" err="1">
                <a:solidFill>
                  <a:srgbClr val="000000"/>
                </a:solidFill>
                <a:latin typeface="Times New Roman" pitchFamily="18" charset="0"/>
                <a:cs typeface="Times New Roman" pitchFamily="18" charset="0"/>
              </a:rPr>
              <a:t>display_hash</a:t>
            </a:r>
            <a:r>
              <a:rPr lang="en-IN" sz="1600" dirty="0">
                <a:solidFill>
                  <a:srgbClr val="000000"/>
                </a:solidFill>
                <a:latin typeface="Times New Roman" pitchFamily="18" charset="0"/>
                <a:cs typeface="Times New Roman" pitchFamily="18" charset="0"/>
              </a:rPr>
              <a:t> (</a:t>
            </a:r>
            <a:r>
              <a:rPr lang="en-IN" sz="1600" dirty="0" err="1">
                <a:solidFill>
                  <a:srgbClr val="000000"/>
                </a:solidFill>
                <a:latin typeface="Times New Roman" pitchFamily="18" charset="0"/>
                <a:cs typeface="Times New Roman" pitchFamily="18" charset="0"/>
              </a:rPr>
              <a:t>HashTable</a:t>
            </a:r>
            <a:r>
              <a:rPr lang="en-IN" sz="1600" dirty="0" smtClean="0">
                <a:solidFill>
                  <a:srgbClr val="000000"/>
                </a:solidFill>
                <a:latin typeface="Times New Roman" pitchFamily="18" charset="0"/>
                <a:cs typeface="Times New Roman" pitchFamily="18" charset="0"/>
              </a:rPr>
              <a:t>)</a:t>
            </a:r>
            <a:endParaRPr lang="en-IN" sz="16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48634807-172D-47DD-8A8D-20D1AD18FB32}" type="datetime1">
              <a:rPr lang="en-IN" smtClean="0"/>
              <a:t>01-06-2022</a:t>
            </a:fld>
            <a:endParaRPr lang="en-IN"/>
          </a:p>
        </p:txBody>
      </p:sp>
      <p:sp>
        <p:nvSpPr>
          <p:cNvPr id="5" name="Footer Placeholder 4"/>
          <p:cNvSpPr>
            <a:spLocks noGrp="1"/>
          </p:cNvSpPr>
          <p:nvPr>
            <p:ph type="ftr" sz="quarter" idx="11"/>
          </p:nvPr>
        </p:nvSpPr>
        <p:spPr/>
        <p:txBody>
          <a:bodyPr/>
          <a:lstStyle/>
          <a:p>
            <a:r>
              <a:rPr lang="it-IT" smtClean="0"/>
              <a:t>Dr.M.Kaliappan, Professor &amp; Head/ AI&amp; DS</a:t>
            </a:r>
            <a:endParaRPr lang="en-IN"/>
          </a:p>
        </p:txBody>
      </p:sp>
      <p:sp>
        <p:nvSpPr>
          <p:cNvPr id="6" name="Slide Number Placeholder 5"/>
          <p:cNvSpPr>
            <a:spLocks noGrp="1"/>
          </p:cNvSpPr>
          <p:nvPr>
            <p:ph type="sldNum" sz="quarter" idx="12"/>
          </p:nvPr>
        </p:nvSpPr>
        <p:spPr/>
        <p:txBody>
          <a:bodyPr/>
          <a:lstStyle/>
          <a:p>
            <a:fld id="{85A40BF7-2AA2-4856-B83F-AFBEB981B49A}" type="slidenum">
              <a:rPr lang="en-IN" smtClean="0"/>
              <a:t>21</a:t>
            </a:fld>
            <a:endParaRPr lang="en-IN"/>
          </a:p>
        </p:txBody>
      </p:sp>
      <p:sp>
        <p:nvSpPr>
          <p:cNvPr id="7" name="Rectangle 6"/>
          <p:cNvSpPr/>
          <p:nvPr/>
        </p:nvSpPr>
        <p:spPr>
          <a:xfrm>
            <a:off x="4139952" y="3591014"/>
            <a:ext cx="4572000" cy="2862322"/>
          </a:xfrm>
          <a:prstGeom prst="rect">
            <a:avLst/>
          </a:prstGeom>
        </p:spPr>
        <p:txBody>
          <a:bodyPr>
            <a:spAutoFit/>
          </a:bodyPr>
          <a:lstStyle/>
          <a:p>
            <a:r>
              <a:rPr lang="en-IN" dirty="0"/>
              <a:t>0 --&gt; Allahabad --&gt; Mathura </a:t>
            </a:r>
            <a:endParaRPr lang="en-IN" dirty="0" smtClean="0"/>
          </a:p>
          <a:p>
            <a:r>
              <a:rPr lang="en-IN" dirty="0" smtClean="0"/>
              <a:t>1 </a:t>
            </a:r>
            <a:r>
              <a:rPr lang="en-IN" dirty="0"/>
              <a:t>--&gt; Punjab --&gt; Noida </a:t>
            </a:r>
            <a:endParaRPr lang="en-IN" dirty="0" smtClean="0"/>
          </a:p>
          <a:p>
            <a:r>
              <a:rPr lang="en-IN" dirty="0" smtClean="0"/>
              <a:t>2 </a:t>
            </a:r>
          </a:p>
          <a:p>
            <a:r>
              <a:rPr lang="en-IN" dirty="0" smtClean="0"/>
              <a:t>3 </a:t>
            </a:r>
          </a:p>
          <a:p>
            <a:r>
              <a:rPr lang="en-IN" dirty="0" smtClean="0"/>
              <a:t>4 </a:t>
            </a:r>
          </a:p>
          <a:p>
            <a:r>
              <a:rPr lang="en-IN" dirty="0" smtClean="0"/>
              <a:t>5 </a:t>
            </a:r>
            <a:r>
              <a:rPr lang="en-IN" dirty="0"/>
              <a:t>--&gt; Mumbai </a:t>
            </a:r>
            <a:endParaRPr lang="en-IN" dirty="0" smtClean="0"/>
          </a:p>
          <a:p>
            <a:r>
              <a:rPr lang="en-IN" dirty="0" smtClean="0"/>
              <a:t>6 </a:t>
            </a:r>
          </a:p>
          <a:p>
            <a:r>
              <a:rPr lang="en-IN" dirty="0" smtClean="0"/>
              <a:t>7 </a:t>
            </a:r>
          </a:p>
          <a:p>
            <a:r>
              <a:rPr lang="en-IN" dirty="0" smtClean="0"/>
              <a:t>8 </a:t>
            </a:r>
          </a:p>
          <a:p>
            <a:r>
              <a:rPr lang="en-IN" dirty="0" smtClean="0"/>
              <a:t>9 --&gt; </a:t>
            </a:r>
            <a:r>
              <a:rPr lang="en-IN" dirty="0"/>
              <a:t>Delhi </a:t>
            </a:r>
          </a:p>
        </p:txBody>
      </p:sp>
      <p:sp>
        <p:nvSpPr>
          <p:cNvPr id="8" name="Rectangle 7"/>
          <p:cNvSpPr/>
          <p:nvPr/>
        </p:nvSpPr>
        <p:spPr>
          <a:xfrm>
            <a:off x="4243303" y="404664"/>
            <a:ext cx="4365298" cy="369332"/>
          </a:xfrm>
          <a:prstGeom prst="rect">
            <a:avLst/>
          </a:prstGeom>
        </p:spPr>
        <p:txBody>
          <a:bodyPr wrap="none">
            <a:spAutoFit/>
          </a:bodyPr>
          <a:lstStyle/>
          <a:p>
            <a:r>
              <a:rPr lang="en-US" dirty="0">
                <a:solidFill>
                  <a:srgbClr val="FF0000"/>
                </a:solidFill>
                <a:latin typeface="Times New Roman" pitchFamily="18" charset="0"/>
                <a:cs typeface="Times New Roman" pitchFamily="18" charset="0"/>
              </a:rPr>
              <a:t># Implementation of </a:t>
            </a:r>
            <a:r>
              <a:rPr lang="en-US" dirty="0" err="1">
                <a:solidFill>
                  <a:srgbClr val="FF0000"/>
                </a:solidFill>
                <a:latin typeface="Times New Roman" pitchFamily="18" charset="0"/>
                <a:cs typeface="Times New Roman" pitchFamily="18" charset="0"/>
              </a:rPr>
              <a:t>Hashtable</a:t>
            </a:r>
            <a:r>
              <a:rPr lang="en-US" dirty="0">
                <a:solidFill>
                  <a:srgbClr val="FF0000"/>
                </a:solidFill>
                <a:latin typeface="Times New Roman" pitchFamily="18" charset="0"/>
                <a:cs typeface="Times New Roman" pitchFamily="18" charset="0"/>
              </a:rPr>
              <a:t>  using python</a:t>
            </a:r>
            <a:endParaRPr lang="en-IN" dirty="0">
              <a:solidFill>
                <a:srgbClr val="FF0000"/>
              </a:solidFill>
            </a:endParaRPr>
          </a:p>
        </p:txBody>
      </p:sp>
    </p:spTree>
    <p:extLst>
      <p:ext uri="{BB962C8B-B14F-4D97-AF65-F5344CB8AC3E}">
        <p14:creationId xmlns:p14="http://schemas.microsoft.com/office/powerpoint/2010/main" val="10400044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692696"/>
            <a:ext cx="8229600" cy="4525963"/>
          </a:xfrm>
        </p:spPr>
        <p:txBody>
          <a:bodyPr>
            <a:normAutofit fontScale="92500" lnSpcReduction="10000"/>
          </a:bodyPr>
          <a:lstStyle/>
          <a:p>
            <a:pPr marL="0" indent="0" algn="just">
              <a:buNone/>
            </a:pPr>
            <a:r>
              <a:rPr lang="en-US" b="1" dirty="0" smtClean="0"/>
              <a:t>Linear </a:t>
            </a:r>
            <a:r>
              <a:rPr lang="en-US" b="1" dirty="0"/>
              <a:t>Probing</a:t>
            </a:r>
            <a:endParaRPr lang="en-US" dirty="0"/>
          </a:p>
          <a:p>
            <a:pPr algn="just"/>
            <a:r>
              <a:rPr lang="en-US" dirty="0"/>
              <a:t>One way to resolve collision is to </a:t>
            </a:r>
            <a:r>
              <a:rPr lang="en-US" dirty="0">
                <a:solidFill>
                  <a:srgbClr val="FF0000"/>
                </a:solidFill>
              </a:rPr>
              <a:t>find another open slot</a:t>
            </a:r>
            <a:r>
              <a:rPr lang="en-US" dirty="0"/>
              <a:t> whenever there is a collision and store the item in that open slot. The search for open slot starts from the slot where the collision happened. It moves sequentially through the slots until an empty slot is encountered. The movement is in a circular fashion. Hence, covering the entire hash table. This kind of sequential search is called </a:t>
            </a:r>
            <a:r>
              <a:rPr lang="en-US" dirty="0">
                <a:solidFill>
                  <a:srgbClr val="FF0000"/>
                </a:solidFill>
              </a:rPr>
              <a:t>Linear Probing</a:t>
            </a:r>
            <a:r>
              <a:rPr lang="en-US" dirty="0"/>
              <a:t>.</a:t>
            </a:r>
          </a:p>
          <a:p>
            <a:endParaRPr lang="en-IN" dirty="0"/>
          </a:p>
        </p:txBody>
      </p:sp>
      <p:sp>
        <p:nvSpPr>
          <p:cNvPr id="4" name="Date Placeholder 3"/>
          <p:cNvSpPr>
            <a:spLocks noGrp="1"/>
          </p:cNvSpPr>
          <p:nvPr>
            <p:ph type="dt" sz="half" idx="10"/>
          </p:nvPr>
        </p:nvSpPr>
        <p:spPr/>
        <p:txBody>
          <a:bodyPr/>
          <a:lstStyle/>
          <a:p>
            <a:fld id="{48634807-172D-47DD-8A8D-20D1AD18FB32}" type="datetime1">
              <a:rPr lang="en-IN" smtClean="0"/>
              <a:t>01-06-2022</a:t>
            </a:fld>
            <a:endParaRPr lang="en-IN"/>
          </a:p>
        </p:txBody>
      </p:sp>
      <p:sp>
        <p:nvSpPr>
          <p:cNvPr id="5" name="Footer Placeholder 4"/>
          <p:cNvSpPr>
            <a:spLocks noGrp="1"/>
          </p:cNvSpPr>
          <p:nvPr>
            <p:ph type="ftr" sz="quarter" idx="11"/>
          </p:nvPr>
        </p:nvSpPr>
        <p:spPr/>
        <p:txBody>
          <a:bodyPr/>
          <a:lstStyle/>
          <a:p>
            <a:r>
              <a:rPr lang="it-IT" smtClean="0"/>
              <a:t>Dr.M.Kaliappan, Professor &amp; Head/ AI&amp; DS</a:t>
            </a:r>
            <a:endParaRPr lang="en-IN"/>
          </a:p>
        </p:txBody>
      </p:sp>
      <p:sp>
        <p:nvSpPr>
          <p:cNvPr id="6" name="Slide Number Placeholder 5"/>
          <p:cNvSpPr>
            <a:spLocks noGrp="1"/>
          </p:cNvSpPr>
          <p:nvPr>
            <p:ph type="sldNum" sz="quarter" idx="12"/>
          </p:nvPr>
        </p:nvSpPr>
        <p:spPr/>
        <p:txBody>
          <a:bodyPr/>
          <a:lstStyle/>
          <a:p>
            <a:fld id="{85A40BF7-2AA2-4856-B83F-AFBEB981B49A}" type="slidenum">
              <a:rPr lang="en-IN" smtClean="0"/>
              <a:t>22</a:t>
            </a:fld>
            <a:endParaRPr lang="en-IN"/>
          </a:p>
        </p:txBody>
      </p:sp>
    </p:spTree>
    <p:extLst>
      <p:ext uri="{BB962C8B-B14F-4D97-AF65-F5344CB8AC3E}">
        <p14:creationId xmlns:p14="http://schemas.microsoft.com/office/powerpoint/2010/main" val="6797739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44624"/>
            <a:ext cx="8712968" cy="6813376"/>
          </a:xfrm>
        </p:spPr>
        <p:txBody>
          <a:bodyPr>
            <a:noAutofit/>
          </a:bodyPr>
          <a:lstStyle/>
          <a:p>
            <a:pPr marL="0" indent="0">
              <a:spcBef>
                <a:spcPts val="0"/>
              </a:spcBef>
              <a:buNone/>
            </a:pPr>
            <a:r>
              <a:rPr lang="en-IN" sz="2000" dirty="0">
                <a:solidFill>
                  <a:srgbClr val="0000FF"/>
                </a:solidFill>
                <a:latin typeface="Times New Roman" pitchFamily="18" charset="0"/>
                <a:cs typeface="Times New Roman" pitchFamily="18" charset="0"/>
              </a:rPr>
              <a:t>class</a:t>
            </a:r>
            <a:r>
              <a:rPr lang="en-IN" sz="2000" dirty="0">
                <a:solidFill>
                  <a:srgbClr val="000000"/>
                </a:solidFill>
                <a:latin typeface="Times New Roman" pitchFamily="18" charset="0"/>
                <a:cs typeface="Times New Roman" pitchFamily="18" charset="0"/>
              </a:rPr>
              <a:t> </a:t>
            </a:r>
            <a:r>
              <a:rPr lang="en-IN" sz="2000" dirty="0" err="1">
                <a:solidFill>
                  <a:srgbClr val="000000"/>
                </a:solidFill>
                <a:latin typeface="Times New Roman" pitchFamily="18" charset="0"/>
                <a:cs typeface="Times New Roman" pitchFamily="18" charset="0"/>
              </a:rPr>
              <a:t>hashTable</a:t>
            </a:r>
            <a:r>
              <a:rPr lang="en-IN" sz="2000" dirty="0" smtClean="0">
                <a:solidFill>
                  <a:srgbClr val="000000"/>
                </a:solidFill>
                <a:latin typeface="Times New Roman" pitchFamily="18" charset="0"/>
                <a:cs typeface="Times New Roman" pitchFamily="18" charset="0"/>
              </a:rPr>
              <a:t>:</a:t>
            </a:r>
            <a:r>
              <a:rPr lang="en-IN" sz="2000" dirty="0">
                <a:solidFill>
                  <a:srgbClr val="000000"/>
                </a:solidFill>
                <a:latin typeface="Times New Roman" pitchFamily="18" charset="0"/>
                <a:cs typeface="Times New Roman" pitchFamily="18" charset="0"/>
              </a:rPr>
              <a:t>    </a:t>
            </a:r>
          </a:p>
          <a:p>
            <a:pPr marL="0" indent="0">
              <a:spcBef>
                <a:spcPts val="0"/>
              </a:spcBef>
              <a:buNone/>
            </a:pPr>
            <a:r>
              <a:rPr lang="en-IN" sz="2000" dirty="0">
                <a:solidFill>
                  <a:srgbClr val="000000"/>
                </a:solidFill>
                <a:latin typeface="Times New Roman" pitchFamily="18" charset="0"/>
                <a:cs typeface="Times New Roman" pitchFamily="18" charset="0"/>
              </a:rPr>
              <a:t>    </a:t>
            </a:r>
            <a:r>
              <a:rPr lang="en-IN" sz="2000" dirty="0" err="1">
                <a:solidFill>
                  <a:srgbClr val="0000FF"/>
                </a:solidFill>
                <a:latin typeface="Times New Roman" pitchFamily="18" charset="0"/>
                <a:cs typeface="Times New Roman" pitchFamily="18" charset="0"/>
              </a:rPr>
              <a:t>def</a:t>
            </a:r>
            <a:r>
              <a:rPr lang="en-IN" sz="2000" dirty="0">
                <a:solidFill>
                  <a:srgbClr val="000000"/>
                </a:solidFill>
                <a:latin typeface="Times New Roman" pitchFamily="18" charset="0"/>
                <a:cs typeface="Times New Roman" pitchFamily="18" charset="0"/>
              </a:rPr>
              <a:t> </a:t>
            </a:r>
            <a:r>
              <a:rPr lang="en-IN" sz="2000" dirty="0">
                <a:solidFill>
                  <a:srgbClr val="795E26"/>
                </a:solidFill>
                <a:latin typeface="Times New Roman" pitchFamily="18" charset="0"/>
                <a:cs typeface="Times New Roman" pitchFamily="18" charset="0"/>
              </a:rPr>
              <a:t>_</a:t>
            </a:r>
            <a:r>
              <a:rPr lang="en-IN" sz="2000" dirty="0" err="1">
                <a:solidFill>
                  <a:srgbClr val="795E26"/>
                </a:solidFill>
                <a:latin typeface="Times New Roman" pitchFamily="18" charset="0"/>
                <a:cs typeface="Times New Roman" pitchFamily="18" charset="0"/>
              </a:rPr>
              <a:t>init</a:t>
            </a:r>
            <a:r>
              <a:rPr lang="en-IN" sz="2000" dirty="0">
                <a:solidFill>
                  <a:srgbClr val="795E26"/>
                </a:solidFill>
                <a:latin typeface="Times New Roman" pitchFamily="18" charset="0"/>
                <a:cs typeface="Times New Roman" pitchFamily="18" charset="0"/>
              </a:rPr>
              <a:t>_</a:t>
            </a:r>
            <a:r>
              <a:rPr lang="en-IN" sz="2000" dirty="0">
                <a:solidFill>
                  <a:srgbClr val="000000"/>
                </a:solidFill>
                <a:latin typeface="Times New Roman" pitchFamily="18" charset="0"/>
                <a:cs typeface="Times New Roman" pitchFamily="18" charset="0"/>
              </a:rPr>
              <a:t>(</a:t>
            </a:r>
            <a:r>
              <a:rPr lang="en-IN" sz="2000" dirty="0">
                <a:solidFill>
                  <a:srgbClr val="001080"/>
                </a:solidFill>
                <a:latin typeface="Times New Roman" pitchFamily="18" charset="0"/>
                <a:cs typeface="Times New Roman" pitchFamily="18" charset="0"/>
              </a:rPr>
              <a:t>self</a:t>
            </a:r>
            <a:r>
              <a:rPr lang="en-IN" sz="2000" dirty="0">
                <a:solidFill>
                  <a:srgbClr val="000000"/>
                </a:solidFill>
                <a:latin typeface="Times New Roman" pitchFamily="18" charset="0"/>
                <a:cs typeface="Times New Roman" pitchFamily="18" charset="0"/>
              </a:rPr>
              <a:t>):</a:t>
            </a:r>
          </a:p>
          <a:p>
            <a:pPr marL="0" indent="0">
              <a:spcBef>
                <a:spcPts val="0"/>
              </a:spcBef>
              <a:buNone/>
            </a:pPr>
            <a:r>
              <a:rPr lang="en-IN" sz="2000" dirty="0">
                <a:solidFill>
                  <a:srgbClr val="000000"/>
                </a:solidFill>
                <a:latin typeface="Times New Roman" pitchFamily="18" charset="0"/>
                <a:cs typeface="Times New Roman" pitchFamily="18" charset="0"/>
              </a:rPr>
              <a:t>        </a:t>
            </a:r>
            <a:r>
              <a:rPr lang="en-IN" sz="2000" dirty="0" err="1">
                <a:solidFill>
                  <a:srgbClr val="001080"/>
                </a:solidFill>
                <a:latin typeface="Times New Roman" pitchFamily="18" charset="0"/>
                <a:cs typeface="Times New Roman" pitchFamily="18" charset="0"/>
              </a:rPr>
              <a:t>self</a:t>
            </a:r>
            <a:r>
              <a:rPr lang="en-IN" sz="2000" dirty="0" err="1">
                <a:solidFill>
                  <a:srgbClr val="000000"/>
                </a:solidFill>
                <a:latin typeface="Times New Roman" pitchFamily="18" charset="0"/>
                <a:cs typeface="Times New Roman" pitchFamily="18" charset="0"/>
              </a:rPr>
              <a:t>.table</a:t>
            </a:r>
            <a:r>
              <a:rPr lang="en-IN" sz="2000" dirty="0">
                <a:solidFill>
                  <a:srgbClr val="000000"/>
                </a:solidFill>
                <a:latin typeface="Times New Roman" pitchFamily="18" charset="0"/>
                <a:cs typeface="Times New Roman" pitchFamily="18" charset="0"/>
              </a:rPr>
              <a:t> = [</a:t>
            </a:r>
            <a:r>
              <a:rPr lang="en-IN" sz="2000" dirty="0">
                <a:solidFill>
                  <a:srgbClr val="0000FF"/>
                </a:solidFill>
                <a:latin typeface="Times New Roman" pitchFamily="18" charset="0"/>
                <a:cs typeface="Times New Roman" pitchFamily="18" charset="0"/>
              </a:rPr>
              <a:t>None</a:t>
            </a:r>
            <a:r>
              <a:rPr lang="en-IN" sz="2000" dirty="0">
                <a:solidFill>
                  <a:srgbClr val="000000"/>
                </a:solidFill>
                <a:latin typeface="Times New Roman" pitchFamily="18" charset="0"/>
                <a:cs typeface="Times New Roman" pitchFamily="18" charset="0"/>
              </a:rPr>
              <a:t>]*</a:t>
            </a:r>
            <a:r>
              <a:rPr lang="en-IN" sz="2000" dirty="0" smtClean="0">
                <a:solidFill>
                  <a:srgbClr val="09885A"/>
                </a:solidFill>
                <a:latin typeface="Times New Roman" pitchFamily="18" charset="0"/>
                <a:cs typeface="Times New Roman" pitchFamily="18" charset="0"/>
              </a:rPr>
              <a:t>10 </a:t>
            </a:r>
            <a:r>
              <a:rPr lang="en-IN" sz="2000" dirty="0">
                <a:solidFill>
                  <a:srgbClr val="008000"/>
                </a:solidFill>
                <a:latin typeface="Times New Roman" pitchFamily="18" charset="0"/>
                <a:cs typeface="Times New Roman" pitchFamily="18" charset="0"/>
              </a:rPr>
              <a:t># initialize hash </a:t>
            </a:r>
            <a:r>
              <a:rPr lang="en-IN" sz="2000" dirty="0" smtClean="0">
                <a:solidFill>
                  <a:srgbClr val="008000"/>
                </a:solidFill>
                <a:latin typeface="Times New Roman" pitchFamily="18" charset="0"/>
                <a:cs typeface="Times New Roman" pitchFamily="18" charset="0"/>
              </a:rPr>
              <a:t>Table</a:t>
            </a:r>
            <a:r>
              <a:rPr lang="en-IN" sz="2000" dirty="0">
                <a:solidFill>
                  <a:srgbClr val="000000"/>
                </a:solidFill>
                <a:latin typeface="Times New Roman" pitchFamily="18" charset="0"/>
                <a:cs typeface="Times New Roman" pitchFamily="18" charset="0"/>
              </a:rPr>
              <a:t> </a:t>
            </a:r>
            <a:endParaRPr lang="en-IN" sz="2000" dirty="0" smtClean="0">
              <a:solidFill>
                <a:srgbClr val="000000"/>
              </a:solidFill>
              <a:latin typeface="Times New Roman" pitchFamily="18" charset="0"/>
              <a:cs typeface="Times New Roman" pitchFamily="18" charset="0"/>
            </a:endParaRPr>
          </a:p>
          <a:p>
            <a:pPr marL="0" indent="0">
              <a:spcBef>
                <a:spcPts val="0"/>
              </a:spcBef>
              <a:buNone/>
            </a:pPr>
            <a:r>
              <a:rPr lang="en-IN" sz="2000" dirty="0" smtClean="0">
                <a:solidFill>
                  <a:srgbClr val="000000"/>
                </a:solidFill>
                <a:latin typeface="Times New Roman" pitchFamily="18" charset="0"/>
                <a:cs typeface="Times New Roman" pitchFamily="18" charset="0"/>
              </a:rPr>
              <a:t>        </a:t>
            </a:r>
            <a:r>
              <a:rPr lang="en-IN" sz="2000" dirty="0" err="1" smtClean="0">
                <a:solidFill>
                  <a:srgbClr val="001080"/>
                </a:solidFill>
                <a:latin typeface="Times New Roman" pitchFamily="18" charset="0"/>
                <a:cs typeface="Times New Roman" pitchFamily="18" charset="0"/>
              </a:rPr>
              <a:t>self</a:t>
            </a:r>
            <a:r>
              <a:rPr lang="en-IN" sz="2000" dirty="0" err="1" smtClean="0">
                <a:solidFill>
                  <a:srgbClr val="000000"/>
                </a:solidFill>
                <a:latin typeface="Times New Roman" pitchFamily="18" charset="0"/>
                <a:cs typeface="Times New Roman" pitchFamily="18" charset="0"/>
              </a:rPr>
              <a:t>.elementCount</a:t>
            </a:r>
            <a:r>
              <a:rPr lang="en-IN" sz="2000" dirty="0" smtClean="0">
                <a:solidFill>
                  <a:srgbClr val="000000"/>
                </a:solidFill>
                <a:latin typeface="Times New Roman" pitchFamily="18" charset="0"/>
                <a:cs typeface="Times New Roman" pitchFamily="18" charset="0"/>
              </a:rPr>
              <a:t> =0</a:t>
            </a:r>
          </a:p>
          <a:p>
            <a:pPr marL="0" indent="0">
              <a:spcBef>
                <a:spcPts val="0"/>
              </a:spcBef>
              <a:buNone/>
            </a:pPr>
            <a:r>
              <a:rPr lang="en-IN" sz="2000" dirty="0">
                <a:solidFill>
                  <a:srgbClr val="000000"/>
                </a:solidFill>
                <a:latin typeface="Times New Roman" pitchFamily="18" charset="0"/>
                <a:cs typeface="Times New Roman" pitchFamily="18" charset="0"/>
              </a:rPr>
              <a:t>        </a:t>
            </a:r>
          </a:p>
          <a:p>
            <a:pPr marL="0" indent="0">
              <a:spcBef>
                <a:spcPts val="0"/>
              </a:spcBef>
              <a:buNone/>
            </a:pPr>
            <a:r>
              <a:rPr lang="en-IN" sz="2000" dirty="0">
                <a:solidFill>
                  <a:srgbClr val="000000"/>
                </a:solidFill>
                <a:latin typeface="Times New Roman" pitchFamily="18" charset="0"/>
                <a:cs typeface="Times New Roman" pitchFamily="18" charset="0"/>
              </a:rPr>
              <a:t>    </a:t>
            </a:r>
            <a:r>
              <a:rPr lang="en-IN" sz="2000" dirty="0" err="1">
                <a:solidFill>
                  <a:srgbClr val="0000FF"/>
                </a:solidFill>
                <a:latin typeface="Times New Roman" pitchFamily="18" charset="0"/>
                <a:cs typeface="Times New Roman" pitchFamily="18" charset="0"/>
              </a:rPr>
              <a:t>def</a:t>
            </a:r>
            <a:r>
              <a:rPr lang="en-IN" sz="2000" dirty="0">
                <a:solidFill>
                  <a:srgbClr val="000000"/>
                </a:solidFill>
                <a:latin typeface="Times New Roman" pitchFamily="18" charset="0"/>
                <a:cs typeface="Times New Roman" pitchFamily="18" charset="0"/>
              </a:rPr>
              <a:t> </a:t>
            </a:r>
            <a:r>
              <a:rPr lang="en-IN" sz="2000" dirty="0" err="1">
                <a:solidFill>
                  <a:srgbClr val="795E26"/>
                </a:solidFill>
                <a:latin typeface="Times New Roman" pitchFamily="18" charset="0"/>
                <a:cs typeface="Times New Roman" pitchFamily="18" charset="0"/>
              </a:rPr>
              <a:t>hashFunction</a:t>
            </a:r>
            <a:r>
              <a:rPr lang="en-IN" sz="2000" dirty="0">
                <a:solidFill>
                  <a:srgbClr val="000000"/>
                </a:solidFill>
                <a:latin typeface="Times New Roman" pitchFamily="18" charset="0"/>
                <a:cs typeface="Times New Roman" pitchFamily="18" charset="0"/>
              </a:rPr>
              <a:t>(</a:t>
            </a:r>
            <a:r>
              <a:rPr lang="en-IN" sz="2000" dirty="0">
                <a:solidFill>
                  <a:srgbClr val="001080"/>
                </a:solidFill>
                <a:latin typeface="Times New Roman" pitchFamily="18" charset="0"/>
                <a:cs typeface="Times New Roman" pitchFamily="18" charset="0"/>
              </a:rPr>
              <a:t>self</a:t>
            </a:r>
            <a:r>
              <a:rPr lang="en-IN" sz="2000" dirty="0">
                <a:solidFill>
                  <a:srgbClr val="000000"/>
                </a:solidFill>
                <a:latin typeface="Times New Roman" pitchFamily="18" charset="0"/>
                <a:cs typeface="Times New Roman" pitchFamily="18" charset="0"/>
              </a:rPr>
              <a:t>, </a:t>
            </a:r>
            <a:r>
              <a:rPr lang="en-IN" sz="2000" dirty="0" smtClean="0">
                <a:solidFill>
                  <a:srgbClr val="001080"/>
                </a:solidFill>
                <a:latin typeface="Times New Roman" pitchFamily="18" charset="0"/>
                <a:cs typeface="Times New Roman" pitchFamily="18" charset="0"/>
              </a:rPr>
              <a:t>key</a:t>
            </a:r>
            <a:r>
              <a:rPr lang="en-IN" sz="2000" dirty="0" smtClean="0">
                <a:solidFill>
                  <a:srgbClr val="000000"/>
                </a:solidFill>
                <a:latin typeface="Times New Roman" pitchFamily="18" charset="0"/>
                <a:cs typeface="Times New Roman" pitchFamily="18" charset="0"/>
              </a:rPr>
              <a:t>): </a:t>
            </a:r>
            <a:r>
              <a:rPr lang="en-IN" sz="2000" dirty="0" smtClean="0">
                <a:solidFill>
                  <a:srgbClr val="00B050"/>
                </a:solidFill>
                <a:latin typeface="Times New Roman" pitchFamily="18" charset="0"/>
                <a:cs typeface="Times New Roman" pitchFamily="18" charset="0"/>
              </a:rPr>
              <a:t># Find Hash code</a:t>
            </a:r>
            <a:endParaRPr lang="en-IN" sz="2000" dirty="0">
              <a:solidFill>
                <a:srgbClr val="00B050"/>
              </a:solidFill>
              <a:latin typeface="Times New Roman" pitchFamily="18" charset="0"/>
              <a:cs typeface="Times New Roman" pitchFamily="18" charset="0"/>
            </a:endParaRPr>
          </a:p>
          <a:p>
            <a:pPr marL="0" indent="0">
              <a:spcBef>
                <a:spcPts val="0"/>
              </a:spcBef>
              <a:buNone/>
            </a:pPr>
            <a:r>
              <a:rPr lang="en-IN" sz="2000" dirty="0">
                <a:solidFill>
                  <a:srgbClr val="000000"/>
                </a:solidFill>
                <a:latin typeface="Times New Roman" pitchFamily="18" charset="0"/>
                <a:cs typeface="Times New Roman" pitchFamily="18" charset="0"/>
              </a:rPr>
              <a:t>        </a:t>
            </a:r>
            <a:r>
              <a:rPr lang="en-IN" sz="2000" dirty="0">
                <a:solidFill>
                  <a:srgbClr val="AF00DB"/>
                </a:solidFill>
                <a:latin typeface="Times New Roman" pitchFamily="18" charset="0"/>
                <a:cs typeface="Times New Roman" pitchFamily="18" charset="0"/>
              </a:rPr>
              <a:t>return</a:t>
            </a:r>
            <a:r>
              <a:rPr lang="en-IN" sz="2000" dirty="0">
                <a:solidFill>
                  <a:srgbClr val="000000"/>
                </a:solidFill>
                <a:latin typeface="Times New Roman" pitchFamily="18" charset="0"/>
                <a:cs typeface="Times New Roman" pitchFamily="18" charset="0"/>
              </a:rPr>
              <a:t> </a:t>
            </a:r>
            <a:r>
              <a:rPr lang="en-IN" sz="2000" dirty="0" smtClean="0">
                <a:solidFill>
                  <a:srgbClr val="000000"/>
                </a:solidFill>
                <a:latin typeface="Times New Roman" pitchFamily="18" charset="0"/>
                <a:cs typeface="Times New Roman" pitchFamily="18" charset="0"/>
              </a:rPr>
              <a:t>key</a:t>
            </a:r>
            <a:r>
              <a:rPr lang="en-IN" sz="2000" dirty="0">
                <a:solidFill>
                  <a:srgbClr val="000000"/>
                </a:solidFill>
                <a:latin typeface="Times New Roman" pitchFamily="18" charset="0"/>
                <a:cs typeface="Times New Roman" pitchFamily="18" charset="0"/>
              </a:rPr>
              <a:t> % </a:t>
            </a:r>
            <a:r>
              <a:rPr lang="en-IN" sz="2000" dirty="0" err="1" smtClean="0">
                <a:solidFill>
                  <a:srgbClr val="001080"/>
                </a:solidFill>
                <a:latin typeface="Times New Roman" pitchFamily="18" charset="0"/>
                <a:cs typeface="Times New Roman" pitchFamily="18" charset="0"/>
              </a:rPr>
              <a:t>self</a:t>
            </a:r>
            <a:r>
              <a:rPr lang="en-IN" sz="2000" dirty="0" err="1" smtClean="0">
                <a:solidFill>
                  <a:srgbClr val="000000"/>
                </a:solidFill>
                <a:latin typeface="Times New Roman" pitchFamily="18" charset="0"/>
                <a:cs typeface="Times New Roman" pitchFamily="18" charset="0"/>
              </a:rPr>
              <a:t>.size</a:t>
            </a:r>
            <a:r>
              <a:rPr lang="en-IN" sz="2000" dirty="0">
                <a:solidFill>
                  <a:srgbClr val="000000"/>
                </a:solidFill>
                <a:latin typeface="Times New Roman" pitchFamily="18" charset="0"/>
                <a:cs typeface="Times New Roman" pitchFamily="18" charset="0"/>
              </a:rPr>
              <a:t>    </a:t>
            </a:r>
          </a:p>
          <a:p>
            <a:pPr marL="0" indent="0">
              <a:spcBef>
                <a:spcPts val="0"/>
              </a:spcBef>
              <a:buNone/>
            </a:pPr>
            <a:r>
              <a:rPr lang="en-IN" sz="2000" dirty="0">
                <a:solidFill>
                  <a:srgbClr val="000000"/>
                </a:solidFill>
                <a:latin typeface="Times New Roman" pitchFamily="18" charset="0"/>
                <a:cs typeface="Times New Roman" pitchFamily="18" charset="0"/>
              </a:rPr>
              <a:t>    </a:t>
            </a:r>
          </a:p>
          <a:p>
            <a:pPr marL="0" indent="0">
              <a:spcBef>
                <a:spcPts val="0"/>
              </a:spcBef>
              <a:buNone/>
            </a:pPr>
            <a:r>
              <a:rPr lang="en-IN" sz="2000" dirty="0">
                <a:solidFill>
                  <a:srgbClr val="000000"/>
                </a:solidFill>
                <a:latin typeface="Times New Roman" pitchFamily="18" charset="0"/>
                <a:cs typeface="Times New Roman" pitchFamily="18" charset="0"/>
              </a:rPr>
              <a:t>    </a:t>
            </a:r>
            <a:r>
              <a:rPr lang="en-IN" sz="2000" dirty="0" err="1">
                <a:solidFill>
                  <a:srgbClr val="0000FF"/>
                </a:solidFill>
                <a:latin typeface="Times New Roman" pitchFamily="18" charset="0"/>
                <a:cs typeface="Times New Roman" pitchFamily="18" charset="0"/>
              </a:rPr>
              <a:t>def</a:t>
            </a:r>
            <a:r>
              <a:rPr lang="en-IN" sz="2000" dirty="0">
                <a:solidFill>
                  <a:srgbClr val="000000"/>
                </a:solidFill>
                <a:latin typeface="Times New Roman" pitchFamily="18" charset="0"/>
                <a:cs typeface="Times New Roman" pitchFamily="18" charset="0"/>
              </a:rPr>
              <a:t> </a:t>
            </a:r>
            <a:r>
              <a:rPr lang="en-IN" sz="2000" dirty="0">
                <a:solidFill>
                  <a:srgbClr val="795E26"/>
                </a:solidFill>
                <a:latin typeface="Times New Roman" pitchFamily="18" charset="0"/>
                <a:cs typeface="Times New Roman" pitchFamily="18" charset="0"/>
              </a:rPr>
              <a:t>insert</a:t>
            </a:r>
            <a:r>
              <a:rPr lang="en-IN" sz="2000" dirty="0">
                <a:solidFill>
                  <a:srgbClr val="000000"/>
                </a:solidFill>
                <a:latin typeface="Times New Roman" pitchFamily="18" charset="0"/>
                <a:cs typeface="Times New Roman" pitchFamily="18" charset="0"/>
              </a:rPr>
              <a:t>(</a:t>
            </a:r>
            <a:r>
              <a:rPr lang="en-IN" sz="2000" dirty="0">
                <a:solidFill>
                  <a:srgbClr val="001080"/>
                </a:solidFill>
                <a:latin typeface="Times New Roman" pitchFamily="18" charset="0"/>
                <a:cs typeface="Times New Roman" pitchFamily="18" charset="0"/>
              </a:rPr>
              <a:t>self</a:t>
            </a:r>
            <a:r>
              <a:rPr lang="en-IN" sz="2000" dirty="0">
                <a:solidFill>
                  <a:srgbClr val="000000"/>
                </a:solidFill>
                <a:latin typeface="Times New Roman" pitchFamily="18" charset="0"/>
                <a:cs typeface="Times New Roman" pitchFamily="18" charset="0"/>
              </a:rPr>
              <a:t>, </a:t>
            </a:r>
            <a:r>
              <a:rPr lang="en-IN" sz="2000" dirty="0" smtClean="0">
                <a:solidFill>
                  <a:srgbClr val="001080"/>
                </a:solidFill>
                <a:latin typeface="Times New Roman" pitchFamily="18" charset="0"/>
                <a:cs typeface="Times New Roman" pitchFamily="18" charset="0"/>
              </a:rPr>
              <a:t>key, element</a:t>
            </a:r>
            <a:r>
              <a:rPr lang="en-IN" sz="2000" dirty="0" smtClean="0">
                <a:solidFill>
                  <a:srgbClr val="000000"/>
                </a:solidFill>
                <a:latin typeface="Times New Roman" pitchFamily="18" charset="0"/>
                <a:cs typeface="Times New Roman" pitchFamily="18" charset="0"/>
              </a:rPr>
              <a:t>):</a:t>
            </a:r>
            <a:r>
              <a:rPr lang="en-IN" sz="2000" dirty="0">
                <a:solidFill>
                  <a:srgbClr val="000000"/>
                </a:solidFill>
                <a:latin typeface="Times New Roman" pitchFamily="18" charset="0"/>
                <a:cs typeface="Times New Roman" pitchFamily="18" charset="0"/>
              </a:rPr>
              <a:t> </a:t>
            </a:r>
            <a:r>
              <a:rPr lang="en-IN" sz="2000" dirty="0" smtClean="0">
                <a:solidFill>
                  <a:srgbClr val="000000"/>
                </a:solidFill>
                <a:latin typeface="Times New Roman" pitchFamily="18" charset="0"/>
                <a:cs typeface="Times New Roman" pitchFamily="18" charset="0"/>
              </a:rPr>
              <a:t> </a:t>
            </a:r>
            <a:r>
              <a:rPr lang="en-IN" sz="2000" dirty="0">
                <a:solidFill>
                  <a:srgbClr val="008000"/>
                </a:solidFill>
                <a:latin typeface="Times New Roman" pitchFamily="18" charset="0"/>
                <a:cs typeface="Times New Roman" pitchFamily="18" charset="0"/>
              </a:rPr>
              <a:t># </a:t>
            </a:r>
            <a:r>
              <a:rPr lang="en-IN" sz="2000" dirty="0" smtClean="0">
                <a:solidFill>
                  <a:srgbClr val="008000"/>
                </a:solidFill>
                <a:latin typeface="Times New Roman" pitchFamily="18" charset="0"/>
                <a:cs typeface="Times New Roman" pitchFamily="18" charset="0"/>
              </a:rPr>
              <a:t>inserts</a:t>
            </a:r>
            <a:r>
              <a:rPr lang="en-IN" sz="2000" dirty="0">
                <a:solidFill>
                  <a:srgbClr val="008000"/>
                </a:solidFill>
                <a:latin typeface="Times New Roman" pitchFamily="18" charset="0"/>
                <a:cs typeface="Times New Roman" pitchFamily="18" charset="0"/>
              </a:rPr>
              <a:t> element into the hash table </a:t>
            </a:r>
            <a:r>
              <a:rPr lang="en-IN" sz="2000" dirty="0">
                <a:solidFill>
                  <a:srgbClr val="000000"/>
                </a:solidFill>
                <a:latin typeface="Times New Roman" pitchFamily="18" charset="0"/>
                <a:cs typeface="Times New Roman" pitchFamily="18" charset="0"/>
              </a:rPr>
              <a:t>           </a:t>
            </a:r>
          </a:p>
          <a:p>
            <a:pPr marL="0" indent="0">
              <a:spcBef>
                <a:spcPts val="0"/>
              </a:spcBef>
              <a:buNone/>
            </a:pPr>
            <a:r>
              <a:rPr lang="en-IN" sz="2000" dirty="0">
                <a:solidFill>
                  <a:srgbClr val="000000"/>
                </a:solidFill>
                <a:latin typeface="Times New Roman" pitchFamily="18" charset="0"/>
                <a:cs typeface="Times New Roman" pitchFamily="18" charset="0"/>
              </a:rPr>
              <a:t>        position = </a:t>
            </a:r>
            <a:r>
              <a:rPr lang="en-IN" sz="2000" dirty="0" err="1" smtClean="0">
                <a:solidFill>
                  <a:srgbClr val="001080"/>
                </a:solidFill>
                <a:latin typeface="Times New Roman" pitchFamily="18" charset="0"/>
                <a:cs typeface="Times New Roman" pitchFamily="18" charset="0"/>
              </a:rPr>
              <a:t>self</a:t>
            </a:r>
            <a:r>
              <a:rPr lang="en-IN" sz="2000" dirty="0" err="1" smtClean="0">
                <a:solidFill>
                  <a:srgbClr val="000000"/>
                </a:solidFill>
                <a:latin typeface="Times New Roman" pitchFamily="18" charset="0"/>
                <a:cs typeface="Times New Roman" pitchFamily="18" charset="0"/>
              </a:rPr>
              <a:t>.hashFunction</a:t>
            </a:r>
            <a:r>
              <a:rPr lang="en-IN" sz="2000" dirty="0" smtClean="0">
                <a:solidFill>
                  <a:srgbClr val="000000"/>
                </a:solidFill>
                <a:latin typeface="Times New Roman" pitchFamily="18" charset="0"/>
                <a:cs typeface="Times New Roman" pitchFamily="18" charset="0"/>
              </a:rPr>
              <a:t>(key)</a:t>
            </a:r>
            <a:r>
              <a:rPr lang="en-IN" sz="2000" dirty="0">
                <a:solidFill>
                  <a:srgbClr val="000000"/>
                </a:solidFill>
                <a:latin typeface="Times New Roman" pitchFamily="18" charset="0"/>
                <a:cs typeface="Times New Roman" pitchFamily="18" charset="0"/>
              </a:rPr>
              <a:t>       </a:t>
            </a:r>
          </a:p>
          <a:p>
            <a:pPr marL="0" indent="0">
              <a:spcBef>
                <a:spcPts val="0"/>
              </a:spcBef>
              <a:buNone/>
            </a:pPr>
            <a:r>
              <a:rPr lang="en-IN" sz="2000" dirty="0">
                <a:solidFill>
                  <a:srgbClr val="000000"/>
                </a:solidFill>
                <a:latin typeface="Times New Roman" pitchFamily="18" charset="0"/>
                <a:cs typeface="Times New Roman" pitchFamily="18" charset="0"/>
              </a:rPr>
              <a:t>        </a:t>
            </a:r>
          </a:p>
          <a:p>
            <a:pPr marL="0" indent="0">
              <a:spcBef>
                <a:spcPts val="0"/>
              </a:spcBef>
              <a:buNone/>
            </a:pPr>
            <a:r>
              <a:rPr lang="en-IN" sz="2000" dirty="0">
                <a:solidFill>
                  <a:srgbClr val="000000"/>
                </a:solidFill>
                <a:latin typeface="Times New Roman" pitchFamily="18" charset="0"/>
                <a:cs typeface="Times New Roman" pitchFamily="18" charset="0"/>
              </a:rPr>
              <a:t>        </a:t>
            </a:r>
            <a:r>
              <a:rPr lang="en-IN" sz="2000" dirty="0">
                <a:solidFill>
                  <a:srgbClr val="AF00DB"/>
                </a:solidFill>
                <a:latin typeface="Times New Roman" pitchFamily="18" charset="0"/>
                <a:cs typeface="Times New Roman" pitchFamily="18" charset="0"/>
              </a:rPr>
              <a:t>if</a:t>
            </a:r>
            <a:r>
              <a:rPr lang="en-IN" sz="2000" dirty="0">
                <a:solidFill>
                  <a:srgbClr val="000000"/>
                </a:solidFill>
                <a:latin typeface="Times New Roman" pitchFamily="18" charset="0"/>
                <a:cs typeface="Times New Roman" pitchFamily="18" charset="0"/>
              </a:rPr>
              <a:t> </a:t>
            </a:r>
            <a:r>
              <a:rPr lang="en-IN" sz="2000" dirty="0" err="1">
                <a:solidFill>
                  <a:srgbClr val="001080"/>
                </a:solidFill>
                <a:latin typeface="Times New Roman" pitchFamily="18" charset="0"/>
                <a:cs typeface="Times New Roman" pitchFamily="18" charset="0"/>
              </a:rPr>
              <a:t>self</a:t>
            </a:r>
            <a:r>
              <a:rPr lang="en-IN" sz="2000" dirty="0" err="1">
                <a:solidFill>
                  <a:srgbClr val="000000"/>
                </a:solidFill>
                <a:latin typeface="Times New Roman" pitchFamily="18" charset="0"/>
                <a:cs typeface="Times New Roman" pitchFamily="18" charset="0"/>
              </a:rPr>
              <a:t>.table</a:t>
            </a:r>
            <a:r>
              <a:rPr lang="en-IN" sz="2000" dirty="0">
                <a:solidFill>
                  <a:srgbClr val="000000"/>
                </a:solidFill>
                <a:latin typeface="Times New Roman" pitchFamily="18" charset="0"/>
                <a:cs typeface="Times New Roman" pitchFamily="18" charset="0"/>
              </a:rPr>
              <a:t>[position] == </a:t>
            </a:r>
            <a:r>
              <a:rPr lang="en-IN" sz="2000" dirty="0">
                <a:solidFill>
                  <a:srgbClr val="0000FF"/>
                </a:solidFill>
                <a:latin typeface="Times New Roman" pitchFamily="18" charset="0"/>
                <a:cs typeface="Times New Roman" pitchFamily="18" charset="0"/>
              </a:rPr>
              <a:t>None</a:t>
            </a:r>
            <a:r>
              <a:rPr lang="en-IN" sz="2000" dirty="0" smtClean="0">
                <a:solidFill>
                  <a:srgbClr val="000000"/>
                </a:solidFill>
                <a:latin typeface="Times New Roman" pitchFamily="18" charset="0"/>
                <a:cs typeface="Times New Roman" pitchFamily="18" charset="0"/>
              </a:rPr>
              <a:t>:</a:t>
            </a:r>
            <a:r>
              <a:rPr lang="en-IN" sz="2000" dirty="0" smtClean="0">
                <a:solidFill>
                  <a:srgbClr val="008000"/>
                </a:solidFill>
                <a:latin typeface="Times New Roman" pitchFamily="18" charset="0"/>
                <a:cs typeface="Times New Roman" pitchFamily="18" charset="0"/>
              </a:rPr>
              <a:t>#checking</a:t>
            </a:r>
            <a:r>
              <a:rPr lang="en-IN" sz="2000" dirty="0">
                <a:solidFill>
                  <a:srgbClr val="008000"/>
                </a:solidFill>
                <a:latin typeface="Times New Roman" pitchFamily="18" charset="0"/>
                <a:cs typeface="Times New Roman" pitchFamily="18" charset="0"/>
              </a:rPr>
              <a:t> if eth position is empty</a:t>
            </a:r>
            <a:endParaRPr lang="en-IN" sz="2000" dirty="0">
              <a:solidFill>
                <a:srgbClr val="000000"/>
              </a:solidFill>
              <a:latin typeface="Times New Roman" pitchFamily="18" charset="0"/>
              <a:cs typeface="Times New Roman" pitchFamily="18" charset="0"/>
            </a:endParaRPr>
          </a:p>
          <a:p>
            <a:pPr marL="0" indent="0">
              <a:spcBef>
                <a:spcPts val="0"/>
              </a:spcBef>
              <a:buNone/>
            </a:pPr>
            <a:r>
              <a:rPr lang="en-IN" sz="2000" dirty="0">
                <a:solidFill>
                  <a:srgbClr val="000000"/>
                </a:solidFill>
                <a:latin typeface="Times New Roman" pitchFamily="18" charset="0"/>
                <a:cs typeface="Times New Roman" pitchFamily="18" charset="0"/>
              </a:rPr>
              <a:t>            </a:t>
            </a:r>
            <a:r>
              <a:rPr lang="en-IN" sz="2000" dirty="0" err="1">
                <a:solidFill>
                  <a:srgbClr val="001080"/>
                </a:solidFill>
                <a:latin typeface="Times New Roman" pitchFamily="18" charset="0"/>
                <a:cs typeface="Times New Roman" pitchFamily="18" charset="0"/>
              </a:rPr>
              <a:t>self</a:t>
            </a:r>
            <a:r>
              <a:rPr lang="en-IN" sz="2000" dirty="0" err="1">
                <a:solidFill>
                  <a:srgbClr val="000000"/>
                </a:solidFill>
                <a:latin typeface="Times New Roman" pitchFamily="18" charset="0"/>
                <a:cs typeface="Times New Roman" pitchFamily="18" charset="0"/>
              </a:rPr>
              <a:t>.table</a:t>
            </a:r>
            <a:r>
              <a:rPr lang="en-IN" sz="2000" dirty="0">
                <a:solidFill>
                  <a:srgbClr val="000000"/>
                </a:solidFill>
                <a:latin typeface="Times New Roman" pitchFamily="18" charset="0"/>
                <a:cs typeface="Times New Roman" pitchFamily="18" charset="0"/>
              </a:rPr>
              <a:t>[position] = element</a:t>
            </a:r>
          </a:p>
          <a:p>
            <a:pPr marL="0" indent="0">
              <a:spcBef>
                <a:spcPts val="0"/>
              </a:spcBef>
              <a:buNone/>
            </a:pPr>
            <a:r>
              <a:rPr lang="en-IN" sz="2000" dirty="0">
                <a:solidFill>
                  <a:srgbClr val="000000"/>
                </a:solidFill>
                <a:latin typeface="Times New Roman" pitchFamily="18" charset="0"/>
                <a:cs typeface="Times New Roman" pitchFamily="18" charset="0"/>
              </a:rPr>
              <a:t>            </a:t>
            </a:r>
            <a:r>
              <a:rPr lang="en-IN" sz="2000" dirty="0" err="1">
                <a:solidFill>
                  <a:srgbClr val="001080"/>
                </a:solidFill>
                <a:latin typeface="Times New Roman" pitchFamily="18" charset="0"/>
                <a:cs typeface="Times New Roman" pitchFamily="18" charset="0"/>
              </a:rPr>
              <a:t>self</a:t>
            </a:r>
            <a:r>
              <a:rPr lang="en-IN" sz="2000" dirty="0" err="1">
                <a:solidFill>
                  <a:srgbClr val="000000"/>
                </a:solidFill>
                <a:latin typeface="Times New Roman" pitchFamily="18" charset="0"/>
                <a:cs typeface="Times New Roman" pitchFamily="18" charset="0"/>
              </a:rPr>
              <a:t>.elementCount</a:t>
            </a:r>
            <a:r>
              <a:rPr lang="en-IN" sz="2000" dirty="0">
                <a:solidFill>
                  <a:srgbClr val="000000"/>
                </a:solidFill>
                <a:latin typeface="Times New Roman" pitchFamily="18" charset="0"/>
                <a:cs typeface="Times New Roman" pitchFamily="18" charset="0"/>
              </a:rPr>
              <a:t> += </a:t>
            </a:r>
            <a:r>
              <a:rPr lang="en-IN" sz="2000" dirty="0" smtClean="0">
                <a:solidFill>
                  <a:srgbClr val="09885A"/>
                </a:solidFill>
                <a:latin typeface="Times New Roman" pitchFamily="18" charset="0"/>
                <a:cs typeface="Times New Roman" pitchFamily="18" charset="0"/>
              </a:rPr>
              <a:t>1</a:t>
            </a:r>
            <a:r>
              <a:rPr lang="en-IN" sz="2000" dirty="0">
                <a:solidFill>
                  <a:srgbClr val="000000"/>
                </a:solidFill>
                <a:latin typeface="Times New Roman" pitchFamily="18" charset="0"/>
                <a:cs typeface="Times New Roman" pitchFamily="18" charset="0"/>
              </a:rPr>
              <a:t>       </a:t>
            </a:r>
          </a:p>
          <a:p>
            <a:pPr marL="0" indent="0">
              <a:spcBef>
                <a:spcPts val="0"/>
              </a:spcBef>
              <a:buNone/>
            </a:pPr>
            <a:r>
              <a:rPr lang="en-IN" sz="2000" dirty="0">
                <a:solidFill>
                  <a:srgbClr val="000000"/>
                </a:solidFill>
                <a:latin typeface="Times New Roman" pitchFamily="18" charset="0"/>
                <a:cs typeface="Times New Roman" pitchFamily="18" charset="0"/>
              </a:rPr>
              <a:t>        </a:t>
            </a:r>
            <a:r>
              <a:rPr lang="en-IN" sz="2000" dirty="0">
                <a:solidFill>
                  <a:srgbClr val="008000"/>
                </a:solidFill>
                <a:latin typeface="Times New Roman" pitchFamily="18" charset="0"/>
                <a:cs typeface="Times New Roman" pitchFamily="18" charset="0"/>
              </a:rPr>
              <a:t># collision </a:t>
            </a:r>
            <a:r>
              <a:rPr lang="en-IN" sz="2000" dirty="0" err="1">
                <a:solidFill>
                  <a:srgbClr val="008000"/>
                </a:solidFill>
                <a:latin typeface="Times New Roman" pitchFamily="18" charset="0"/>
                <a:cs typeface="Times New Roman" pitchFamily="18" charset="0"/>
              </a:rPr>
              <a:t>occured</a:t>
            </a:r>
            <a:r>
              <a:rPr lang="en-IN" sz="2000" dirty="0">
                <a:solidFill>
                  <a:srgbClr val="008000"/>
                </a:solidFill>
                <a:latin typeface="Times New Roman" pitchFamily="18" charset="0"/>
                <a:cs typeface="Times New Roman" pitchFamily="18" charset="0"/>
              </a:rPr>
              <a:t> hence we do linear probing</a:t>
            </a:r>
            <a:endParaRPr lang="en-IN" sz="2000" dirty="0">
              <a:solidFill>
                <a:srgbClr val="000000"/>
              </a:solidFill>
              <a:latin typeface="Times New Roman" pitchFamily="18" charset="0"/>
              <a:cs typeface="Times New Roman" pitchFamily="18" charset="0"/>
            </a:endParaRPr>
          </a:p>
          <a:p>
            <a:pPr marL="0" indent="0">
              <a:spcBef>
                <a:spcPts val="0"/>
              </a:spcBef>
              <a:buNone/>
            </a:pPr>
            <a:r>
              <a:rPr lang="en-IN" sz="2000" dirty="0">
                <a:solidFill>
                  <a:srgbClr val="000000"/>
                </a:solidFill>
                <a:latin typeface="Times New Roman" pitchFamily="18" charset="0"/>
                <a:cs typeface="Times New Roman" pitchFamily="18" charset="0"/>
              </a:rPr>
              <a:t>        </a:t>
            </a:r>
            <a:r>
              <a:rPr lang="en-IN" sz="2000" dirty="0">
                <a:solidFill>
                  <a:srgbClr val="AF00DB"/>
                </a:solidFill>
                <a:latin typeface="Times New Roman" pitchFamily="18" charset="0"/>
                <a:cs typeface="Times New Roman" pitchFamily="18" charset="0"/>
              </a:rPr>
              <a:t>else</a:t>
            </a:r>
            <a:r>
              <a:rPr lang="en-IN" sz="2000" dirty="0">
                <a:solidFill>
                  <a:srgbClr val="000000"/>
                </a:solidFill>
                <a:latin typeface="Times New Roman" pitchFamily="18" charset="0"/>
                <a:cs typeface="Times New Roman" pitchFamily="18" charset="0"/>
              </a:rPr>
              <a:t>:</a:t>
            </a:r>
          </a:p>
          <a:p>
            <a:pPr marL="0" indent="0">
              <a:spcBef>
                <a:spcPts val="0"/>
              </a:spcBef>
              <a:buNone/>
            </a:pPr>
            <a:r>
              <a:rPr lang="en-IN" sz="2000" dirty="0">
                <a:solidFill>
                  <a:srgbClr val="000000"/>
                </a:solidFill>
                <a:latin typeface="Times New Roman" pitchFamily="18" charset="0"/>
                <a:cs typeface="Times New Roman" pitchFamily="18" charset="0"/>
              </a:rPr>
              <a:t>            </a:t>
            </a:r>
            <a:r>
              <a:rPr lang="en-IN" sz="2000" dirty="0">
                <a:solidFill>
                  <a:srgbClr val="AF00DB"/>
                </a:solidFill>
                <a:latin typeface="Times New Roman" pitchFamily="18" charset="0"/>
                <a:cs typeface="Times New Roman" pitchFamily="18" charset="0"/>
              </a:rPr>
              <a:t>while</a:t>
            </a:r>
            <a:r>
              <a:rPr lang="en-IN" sz="2000" dirty="0">
                <a:solidFill>
                  <a:srgbClr val="000000"/>
                </a:solidFill>
                <a:latin typeface="Times New Roman" pitchFamily="18" charset="0"/>
                <a:cs typeface="Times New Roman" pitchFamily="18" charset="0"/>
              </a:rPr>
              <a:t> </a:t>
            </a:r>
            <a:r>
              <a:rPr lang="en-IN" sz="2000" dirty="0" err="1">
                <a:solidFill>
                  <a:srgbClr val="001080"/>
                </a:solidFill>
                <a:latin typeface="Times New Roman" pitchFamily="18" charset="0"/>
                <a:cs typeface="Times New Roman" pitchFamily="18" charset="0"/>
              </a:rPr>
              <a:t>self</a:t>
            </a:r>
            <a:r>
              <a:rPr lang="en-IN" sz="2000" dirty="0" err="1">
                <a:solidFill>
                  <a:srgbClr val="000000"/>
                </a:solidFill>
                <a:latin typeface="Times New Roman" pitchFamily="18" charset="0"/>
                <a:cs typeface="Times New Roman" pitchFamily="18" charset="0"/>
              </a:rPr>
              <a:t>.table</a:t>
            </a:r>
            <a:r>
              <a:rPr lang="en-IN" sz="2000" dirty="0">
                <a:solidFill>
                  <a:srgbClr val="000000"/>
                </a:solidFill>
                <a:latin typeface="Times New Roman" pitchFamily="18" charset="0"/>
                <a:cs typeface="Times New Roman" pitchFamily="18" charset="0"/>
              </a:rPr>
              <a:t>[position] != </a:t>
            </a:r>
            <a:r>
              <a:rPr lang="en-IN" sz="2000" dirty="0">
                <a:solidFill>
                  <a:srgbClr val="0000FF"/>
                </a:solidFill>
                <a:latin typeface="Times New Roman" pitchFamily="18" charset="0"/>
                <a:cs typeface="Times New Roman" pitchFamily="18" charset="0"/>
              </a:rPr>
              <a:t>None</a:t>
            </a:r>
            <a:r>
              <a:rPr lang="en-IN" sz="2000" dirty="0">
                <a:solidFill>
                  <a:srgbClr val="000000"/>
                </a:solidFill>
                <a:latin typeface="Times New Roman" pitchFamily="18" charset="0"/>
                <a:cs typeface="Times New Roman" pitchFamily="18" charset="0"/>
              </a:rPr>
              <a:t>:</a:t>
            </a:r>
          </a:p>
          <a:p>
            <a:pPr marL="0" indent="0">
              <a:spcBef>
                <a:spcPts val="0"/>
              </a:spcBef>
              <a:buNone/>
            </a:pPr>
            <a:r>
              <a:rPr lang="en-IN" sz="2000" dirty="0">
                <a:solidFill>
                  <a:srgbClr val="000000"/>
                </a:solidFill>
                <a:latin typeface="Times New Roman" pitchFamily="18" charset="0"/>
                <a:cs typeface="Times New Roman" pitchFamily="18" charset="0"/>
              </a:rPr>
              <a:t>                position += </a:t>
            </a:r>
            <a:r>
              <a:rPr lang="en-IN" sz="2000" dirty="0">
                <a:solidFill>
                  <a:srgbClr val="09885A"/>
                </a:solidFill>
                <a:latin typeface="Times New Roman" pitchFamily="18" charset="0"/>
                <a:cs typeface="Times New Roman" pitchFamily="18" charset="0"/>
              </a:rPr>
              <a:t>1</a:t>
            </a:r>
            <a:endParaRPr lang="en-IN" sz="2000" dirty="0">
              <a:solidFill>
                <a:srgbClr val="000000"/>
              </a:solidFill>
              <a:latin typeface="Times New Roman" pitchFamily="18" charset="0"/>
              <a:cs typeface="Times New Roman" pitchFamily="18" charset="0"/>
            </a:endParaRPr>
          </a:p>
          <a:p>
            <a:pPr marL="0" indent="0">
              <a:spcBef>
                <a:spcPts val="0"/>
              </a:spcBef>
              <a:buNone/>
            </a:pPr>
            <a:r>
              <a:rPr lang="en-IN" sz="2000" dirty="0">
                <a:solidFill>
                  <a:srgbClr val="000000"/>
                </a:solidFill>
                <a:latin typeface="Times New Roman" pitchFamily="18" charset="0"/>
                <a:cs typeface="Times New Roman" pitchFamily="18" charset="0"/>
              </a:rPr>
              <a:t>           </a:t>
            </a:r>
          </a:p>
          <a:p>
            <a:pPr marL="0" indent="0">
              <a:spcBef>
                <a:spcPts val="0"/>
              </a:spcBef>
              <a:buNone/>
            </a:pPr>
            <a:r>
              <a:rPr lang="en-IN" sz="2000" dirty="0">
                <a:solidFill>
                  <a:srgbClr val="000000"/>
                </a:solidFill>
                <a:latin typeface="Times New Roman" pitchFamily="18" charset="0"/>
                <a:cs typeface="Times New Roman" pitchFamily="18" charset="0"/>
              </a:rPr>
              <a:t>            </a:t>
            </a:r>
            <a:r>
              <a:rPr lang="en-IN" sz="2000" dirty="0" err="1">
                <a:solidFill>
                  <a:srgbClr val="001080"/>
                </a:solidFill>
                <a:latin typeface="Times New Roman" pitchFamily="18" charset="0"/>
                <a:cs typeface="Times New Roman" pitchFamily="18" charset="0"/>
              </a:rPr>
              <a:t>self</a:t>
            </a:r>
            <a:r>
              <a:rPr lang="en-IN" sz="2000" dirty="0" err="1">
                <a:solidFill>
                  <a:srgbClr val="000000"/>
                </a:solidFill>
                <a:latin typeface="Times New Roman" pitchFamily="18" charset="0"/>
                <a:cs typeface="Times New Roman" pitchFamily="18" charset="0"/>
              </a:rPr>
              <a:t>.table</a:t>
            </a:r>
            <a:r>
              <a:rPr lang="en-IN" sz="2000" dirty="0">
                <a:solidFill>
                  <a:srgbClr val="000000"/>
                </a:solidFill>
                <a:latin typeface="Times New Roman" pitchFamily="18" charset="0"/>
                <a:cs typeface="Times New Roman" pitchFamily="18" charset="0"/>
              </a:rPr>
              <a:t>[position] = element</a:t>
            </a:r>
          </a:p>
          <a:p>
            <a:pPr marL="0" indent="0">
              <a:spcBef>
                <a:spcPts val="0"/>
              </a:spcBef>
              <a:buNone/>
            </a:pPr>
            <a:r>
              <a:rPr lang="en-IN" sz="2000" dirty="0">
                <a:solidFill>
                  <a:srgbClr val="000000"/>
                </a:solidFill>
                <a:latin typeface="Times New Roman" pitchFamily="18" charset="0"/>
                <a:cs typeface="Times New Roman" pitchFamily="18" charset="0"/>
              </a:rPr>
              <a:t>            </a:t>
            </a:r>
            <a:r>
              <a:rPr lang="en-IN" sz="2000" dirty="0" err="1">
                <a:solidFill>
                  <a:srgbClr val="001080"/>
                </a:solidFill>
                <a:latin typeface="Times New Roman" pitchFamily="18" charset="0"/>
                <a:cs typeface="Times New Roman" pitchFamily="18" charset="0"/>
              </a:rPr>
              <a:t>self</a:t>
            </a:r>
            <a:r>
              <a:rPr lang="en-IN" sz="2000" dirty="0" err="1">
                <a:solidFill>
                  <a:srgbClr val="000000"/>
                </a:solidFill>
                <a:latin typeface="Times New Roman" pitchFamily="18" charset="0"/>
                <a:cs typeface="Times New Roman" pitchFamily="18" charset="0"/>
              </a:rPr>
              <a:t>.elementCount</a:t>
            </a:r>
            <a:r>
              <a:rPr lang="en-IN" sz="2000" dirty="0">
                <a:solidFill>
                  <a:srgbClr val="000000"/>
                </a:solidFill>
                <a:latin typeface="Times New Roman" pitchFamily="18" charset="0"/>
                <a:cs typeface="Times New Roman" pitchFamily="18" charset="0"/>
              </a:rPr>
              <a:t> += </a:t>
            </a:r>
            <a:r>
              <a:rPr lang="en-IN" sz="2000" dirty="0">
                <a:solidFill>
                  <a:srgbClr val="09885A"/>
                </a:solidFill>
                <a:latin typeface="Times New Roman" pitchFamily="18" charset="0"/>
                <a:cs typeface="Times New Roman" pitchFamily="18" charset="0"/>
              </a:rPr>
              <a:t>1</a:t>
            </a:r>
            <a:endParaRPr lang="en-IN" sz="2000" dirty="0">
              <a:solidFill>
                <a:srgbClr val="000000"/>
              </a:solidFill>
              <a:latin typeface="Times New Roman" pitchFamily="18" charset="0"/>
              <a:cs typeface="Times New Roman" pitchFamily="18" charset="0"/>
            </a:endParaRPr>
          </a:p>
          <a:p>
            <a:pPr>
              <a:spcBef>
                <a:spcPts val="0"/>
              </a:spcBef>
            </a:pPr>
            <a:endParaRPr lang="en-IN"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48634807-172D-47DD-8A8D-20D1AD18FB32}" type="datetime1">
              <a:rPr lang="en-IN" smtClean="0"/>
              <a:t>01-06-2022</a:t>
            </a:fld>
            <a:endParaRPr lang="en-IN" dirty="0"/>
          </a:p>
        </p:txBody>
      </p:sp>
      <p:sp>
        <p:nvSpPr>
          <p:cNvPr id="5" name="Footer Placeholder 4"/>
          <p:cNvSpPr>
            <a:spLocks noGrp="1"/>
          </p:cNvSpPr>
          <p:nvPr>
            <p:ph type="ftr" sz="quarter" idx="11"/>
          </p:nvPr>
        </p:nvSpPr>
        <p:spPr/>
        <p:txBody>
          <a:bodyPr/>
          <a:lstStyle/>
          <a:p>
            <a:r>
              <a:rPr lang="it-IT" dirty="0" smtClean="0"/>
              <a:t>Dr.M.Kaliappan, Professor &amp; Head/ AI&amp; DS</a:t>
            </a:r>
            <a:endParaRPr lang="en-IN" dirty="0"/>
          </a:p>
        </p:txBody>
      </p:sp>
      <p:sp>
        <p:nvSpPr>
          <p:cNvPr id="6" name="Slide Number Placeholder 5"/>
          <p:cNvSpPr>
            <a:spLocks noGrp="1"/>
          </p:cNvSpPr>
          <p:nvPr>
            <p:ph type="sldNum" sz="quarter" idx="12"/>
          </p:nvPr>
        </p:nvSpPr>
        <p:spPr/>
        <p:txBody>
          <a:bodyPr/>
          <a:lstStyle/>
          <a:p>
            <a:fld id="{85A40BF7-2AA2-4856-B83F-AFBEB981B49A}" type="slidenum">
              <a:rPr lang="en-IN" smtClean="0"/>
              <a:t>23</a:t>
            </a:fld>
            <a:endParaRPr lang="en-IN"/>
          </a:p>
        </p:txBody>
      </p:sp>
    </p:spTree>
    <p:extLst>
      <p:ext uri="{BB962C8B-B14F-4D97-AF65-F5344CB8AC3E}">
        <p14:creationId xmlns:p14="http://schemas.microsoft.com/office/powerpoint/2010/main" val="8505495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260648"/>
            <a:ext cx="8496944" cy="6192688"/>
          </a:xfrm>
        </p:spPr>
        <p:txBody>
          <a:bodyPr>
            <a:normAutofit fontScale="70000" lnSpcReduction="20000"/>
          </a:bodyPr>
          <a:lstStyle/>
          <a:p>
            <a:pPr marL="0" indent="0">
              <a:buNone/>
            </a:pPr>
            <a:r>
              <a:rPr lang="en-US" dirty="0">
                <a:solidFill>
                  <a:srgbClr val="008000"/>
                </a:solidFill>
                <a:latin typeface="Times New Roman" pitchFamily="18" charset="0"/>
                <a:cs typeface="Times New Roman" pitchFamily="18" charset="0"/>
              </a:rPr>
              <a:t># method that searches for an element in the table returns position of element if found else returns False</a:t>
            </a:r>
            <a:endParaRPr lang="en-US" dirty="0">
              <a:solidFill>
                <a:srgbClr val="000000"/>
              </a:solidFill>
              <a:latin typeface="Times New Roman" pitchFamily="18" charset="0"/>
              <a:cs typeface="Times New Roman" pitchFamily="18" charset="0"/>
            </a:endParaRPr>
          </a:p>
          <a:p>
            <a:pPr marL="0" indent="0">
              <a:buNone/>
            </a:pPr>
            <a:r>
              <a:rPr lang="en-US" dirty="0">
                <a:solidFill>
                  <a:srgbClr val="000000"/>
                </a:solidFill>
                <a:latin typeface="Times New Roman" pitchFamily="18" charset="0"/>
                <a:cs typeface="Times New Roman" pitchFamily="18" charset="0"/>
              </a:rPr>
              <a:t>    </a:t>
            </a:r>
            <a:r>
              <a:rPr lang="en-US" dirty="0" err="1">
                <a:solidFill>
                  <a:srgbClr val="0000FF"/>
                </a:solidFill>
                <a:latin typeface="Times New Roman" pitchFamily="18" charset="0"/>
                <a:cs typeface="Times New Roman" pitchFamily="18" charset="0"/>
              </a:rPr>
              <a:t>def</a:t>
            </a:r>
            <a:r>
              <a:rPr lang="en-US" dirty="0">
                <a:solidFill>
                  <a:srgbClr val="000000"/>
                </a:solidFill>
                <a:latin typeface="Times New Roman" pitchFamily="18" charset="0"/>
                <a:cs typeface="Times New Roman" pitchFamily="18" charset="0"/>
              </a:rPr>
              <a:t> </a:t>
            </a:r>
            <a:r>
              <a:rPr lang="en-US" dirty="0">
                <a:solidFill>
                  <a:srgbClr val="795E26"/>
                </a:solidFill>
                <a:latin typeface="Times New Roman" pitchFamily="18" charset="0"/>
                <a:cs typeface="Times New Roman" pitchFamily="18" charset="0"/>
              </a:rPr>
              <a:t>search</a:t>
            </a:r>
            <a:r>
              <a:rPr lang="en-US" dirty="0">
                <a:solidFill>
                  <a:srgbClr val="000000"/>
                </a:solidFill>
                <a:latin typeface="Times New Roman" pitchFamily="18" charset="0"/>
                <a:cs typeface="Times New Roman" pitchFamily="18" charset="0"/>
              </a:rPr>
              <a:t>(</a:t>
            </a:r>
            <a:r>
              <a:rPr lang="en-US" dirty="0">
                <a:solidFill>
                  <a:srgbClr val="001080"/>
                </a:solidFill>
                <a:latin typeface="Times New Roman" pitchFamily="18" charset="0"/>
                <a:cs typeface="Times New Roman" pitchFamily="18" charset="0"/>
              </a:rPr>
              <a:t>self</a:t>
            </a:r>
            <a:r>
              <a:rPr lang="en-US" dirty="0">
                <a:solidFill>
                  <a:srgbClr val="000000"/>
                </a:solidFill>
                <a:latin typeface="Times New Roman" pitchFamily="18" charset="0"/>
                <a:cs typeface="Times New Roman" pitchFamily="18" charset="0"/>
              </a:rPr>
              <a:t>, </a:t>
            </a:r>
            <a:r>
              <a:rPr lang="en-US" dirty="0" smtClean="0">
                <a:solidFill>
                  <a:srgbClr val="001080"/>
                </a:solidFill>
                <a:latin typeface="Times New Roman" pitchFamily="18" charset="0"/>
                <a:cs typeface="Times New Roman" pitchFamily="18" charset="0"/>
              </a:rPr>
              <a:t>key</a:t>
            </a:r>
            <a:r>
              <a:rPr lang="en-US" dirty="0" smtClean="0">
                <a:solidFill>
                  <a:srgbClr val="000000"/>
                </a:solidFill>
                <a:latin typeface="Times New Roman" pitchFamily="18" charset="0"/>
                <a:cs typeface="Times New Roman" pitchFamily="18" charset="0"/>
              </a:rPr>
              <a:t>):</a:t>
            </a:r>
            <a:r>
              <a:rPr lang="en-US" dirty="0">
                <a:solidFill>
                  <a:srgbClr val="000000"/>
                </a:solidFill>
                <a:latin typeface="Times New Roman" pitchFamily="18" charset="0"/>
                <a:cs typeface="Times New Roman" pitchFamily="18" charset="0"/>
              </a:rPr>
              <a:t>   </a:t>
            </a:r>
          </a:p>
          <a:p>
            <a:pPr marL="0" indent="0">
              <a:buNone/>
            </a:pPr>
            <a:r>
              <a:rPr lang="en-US" dirty="0">
                <a:solidFill>
                  <a:srgbClr val="000000"/>
                </a:solidFill>
                <a:latin typeface="Times New Roman" pitchFamily="18" charset="0"/>
                <a:cs typeface="Times New Roman" pitchFamily="18" charset="0"/>
              </a:rPr>
              <a:t>    </a:t>
            </a:r>
          </a:p>
          <a:p>
            <a:pPr marL="0" indent="0">
              <a:buNone/>
            </a:pPr>
            <a:r>
              <a:rPr lang="en-US" dirty="0">
                <a:solidFill>
                  <a:srgbClr val="000000"/>
                </a:solidFill>
                <a:latin typeface="Times New Roman" pitchFamily="18" charset="0"/>
                <a:cs typeface="Times New Roman" pitchFamily="18" charset="0"/>
              </a:rPr>
              <a:t>        position = </a:t>
            </a:r>
            <a:r>
              <a:rPr lang="en-US" dirty="0" err="1" smtClean="0">
                <a:solidFill>
                  <a:srgbClr val="001080"/>
                </a:solidFill>
                <a:latin typeface="Times New Roman" pitchFamily="18" charset="0"/>
                <a:cs typeface="Times New Roman" pitchFamily="18" charset="0"/>
              </a:rPr>
              <a:t>self</a:t>
            </a:r>
            <a:r>
              <a:rPr lang="en-US" dirty="0" err="1" smtClean="0">
                <a:solidFill>
                  <a:srgbClr val="000000"/>
                </a:solidFill>
                <a:latin typeface="Times New Roman" pitchFamily="18" charset="0"/>
                <a:cs typeface="Times New Roman" pitchFamily="18" charset="0"/>
              </a:rPr>
              <a:t>.hashFunction</a:t>
            </a:r>
            <a:r>
              <a:rPr lang="en-US" dirty="0" smtClean="0">
                <a:solidFill>
                  <a:srgbClr val="000000"/>
                </a:solidFill>
                <a:latin typeface="Times New Roman" pitchFamily="18" charset="0"/>
                <a:cs typeface="Times New Roman" pitchFamily="18" charset="0"/>
              </a:rPr>
              <a:t>(key)</a:t>
            </a:r>
            <a:r>
              <a:rPr lang="en-US" dirty="0">
                <a:solidFill>
                  <a:srgbClr val="000000"/>
                </a:solidFill>
                <a:latin typeface="Times New Roman" pitchFamily="18" charset="0"/>
                <a:cs typeface="Times New Roman" pitchFamily="18" charset="0"/>
              </a:rPr>
              <a:t>     </a:t>
            </a:r>
          </a:p>
          <a:p>
            <a:pPr marL="0" indent="0">
              <a:buNone/>
            </a:pPr>
            <a:r>
              <a:rPr lang="en-US" dirty="0">
                <a:solidFill>
                  <a:srgbClr val="000000"/>
                </a:solidFill>
                <a:latin typeface="Times New Roman" pitchFamily="18" charset="0"/>
                <a:cs typeface="Times New Roman" pitchFamily="18" charset="0"/>
              </a:rPr>
              <a:t/>
            </a:r>
            <a:br>
              <a:rPr lang="en-US" dirty="0">
                <a:solidFill>
                  <a:srgbClr val="000000"/>
                </a:solidFill>
                <a:latin typeface="Times New Roman" pitchFamily="18" charset="0"/>
                <a:cs typeface="Times New Roman" pitchFamily="18" charset="0"/>
              </a:rPr>
            </a:br>
            <a:r>
              <a:rPr lang="en-US" dirty="0">
                <a:solidFill>
                  <a:srgbClr val="000000"/>
                </a:solidFill>
                <a:latin typeface="Times New Roman" pitchFamily="18" charset="0"/>
                <a:cs typeface="Times New Roman" pitchFamily="18" charset="0"/>
              </a:rPr>
              <a:t>        </a:t>
            </a:r>
            <a:r>
              <a:rPr lang="en-US" dirty="0">
                <a:solidFill>
                  <a:srgbClr val="AF00DB"/>
                </a:solidFill>
                <a:latin typeface="Times New Roman" pitchFamily="18" charset="0"/>
                <a:cs typeface="Times New Roman" pitchFamily="18" charset="0"/>
              </a:rPr>
              <a:t>if</a:t>
            </a:r>
            <a:r>
              <a:rPr lang="en-US" dirty="0">
                <a:solidFill>
                  <a:srgbClr val="000000"/>
                </a:solidFill>
                <a:latin typeface="Times New Roman" pitchFamily="18" charset="0"/>
                <a:cs typeface="Times New Roman" pitchFamily="18" charset="0"/>
              </a:rPr>
              <a:t>(</a:t>
            </a:r>
            <a:r>
              <a:rPr lang="en-US" dirty="0" err="1">
                <a:solidFill>
                  <a:srgbClr val="001080"/>
                </a:solidFill>
                <a:latin typeface="Times New Roman" pitchFamily="18" charset="0"/>
                <a:cs typeface="Times New Roman" pitchFamily="18" charset="0"/>
              </a:rPr>
              <a:t>self</a:t>
            </a:r>
            <a:r>
              <a:rPr lang="en-US" dirty="0" err="1">
                <a:solidFill>
                  <a:srgbClr val="000000"/>
                </a:solidFill>
                <a:latin typeface="Times New Roman" pitchFamily="18" charset="0"/>
                <a:cs typeface="Times New Roman" pitchFamily="18" charset="0"/>
              </a:rPr>
              <a:t>.table</a:t>
            </a:r>
            <a:r>
              <a:rPr lang="en-US" dirty="0">
                <a:solidFill>
                  <a:srgbClr val="000000"/>
                </a:solidFill>
                <a:latin typeface="Times New Roman" pitchFamily="18" charset="0"/>
                <a:cs typeface="Times New Roman" pitchFamily="18" charset="0"/>
              </a:rPr>
              <a:t>[position] == element):</a:t>
            </a:r>
          </a:p>
          <a:p>
            <a:pPr marL="0" indent="0">
              <a:buNone/>
            </a:pPr>
            <a:r>
              <a:rPr lang="en-US" dirty="0">
                <a:solidFill>
                  <a:srgbClr val="000000"/>
                </a:solidFill>
                <a:latin typeface="Times New Roman" pitchFamily="18" charset="0"/>
                <a:cs typeface="Times New Roman" pitchFamily="18" charset="0"/>
              </a:rPr>
              <a:t>            </a:t>
            </a:r>
            <a:r>
              <a:rPr lang="en-US" dirty="0">
                <a:solidFill>
                  <a:srgbClr val="795E26"/>
                </a:solidFill>
                <a:latin typeface="Times New Roman" pitchFamily="18" charset="0"/>
                <a:cs typeface="Times New Roman" pitchFamily="18" charset="0"/>
              </a:rPr>
              <a:t>print</a:t>
            </a:r>
            <a:r>
              <a:rPr lang="en-US" dirty="0">
                <a:solidFill>
                  <a:srgbClr val="000000"/>
                </a:solidFill>
                <a:latin typeface="Times New Roman" pitchFamily="18" charset="0"/>
                <a:cs typeface="Times New Roman" pitchFamily="18" charset="0"/>
              </a:rPr>
              <a:t>(</a:t>
            </a:r>
            <a:r>
              <a:rPr lang="en-US" dirty="0">
                <a:solidFill>
                  <a:srgbClr val="A31515"/>
                </a:solidFill>
                <a:latin typeface="Times New Roman" pitchFamily="18" charset="0"/>
                <a:cs typeface="Times New Roman" pitchFamily="18" charset="0"/>
              </a:rPr>
              <a:t>"element found "</a:t>
            </a:r>
            <a:r>
              <a:rPr lang="en-US" dirty="0">
                <a:solidFill>
                  <a:srgbClr val="000000"/>
                </a:solidFill>
                <a:latin typeface="Times New Roman" pitchFamily="18" charset="0"/>
                <a:cs typeface="Times New Roman" pitchFamily="18" charset="0"/>
              </a:rPr>
              <a:t>)</a:t>
            </a:r>
          </a:p>
          <a:p>
            <a:pPr marL="0" indent="0">
              <a:buNone/>
            </a:pPr>
            <a:r>
              <a:rPr lang="en-US" dirty="0">
                <a:solidFill>
                  <a:srgbClr val="000000"/>
                </a:solidFill>
                <a:latin typeface="Times New Roman" pitchFamily="18" charset="0"/>
                <a:cs typeface="Times New Roman" pitchFamily="18" charset="0"/>
              </a:rPr>
              <a:t>            </a:t>
            </a:r>
            <a:r>
              <a:rPr lang="en-US" dirty="0">
                <a:solidFill>
                  <a:srgbClr val="AF00DB"/>
                </a:solidFill>
                <a:latin typeface="Times New Roman" pitchFamily="18" charset="0"/>
                <a:cs typeface="Times New Roman" pitchFamily="18" charset="0"/>
              </a:rPr>
              <a:t>return</a:t>
            </a:r>
            <a:r>
              <a:rPr lang="en-US" dirty="0">
                <a:solidFill>
                  <a:srgbClr val="000000"/>
                </a:solidFill>
                <a:latin typeface="Times New Roman" pitchFamily="18" charset="0"/>
                <a:cs typeface="Times New Roman" pitchFamily="18" charset="0"/>
              </a:rPr>
              <a:t> position</a:t>
            </a:r>
          </a:p>
          <a:p>
            <a:pPr marL="0" indent="0">
              <a:buNone/>
            </a:pPr>
            <a:r>
              <a:rPr lang="en-US" dirty="0">
                <a:solidFill>
                  <a:srgbClr val="000000"/>
                </a:solidFill>
                <a:latin typeface="Times New Roman" pitchFamily="18" charset="0"/>
                <a:cs typeface="Times New Roman" pitchFamily="18" charset="0"/>
              </a:rPr>
              <a:t>        </a:t>
            </a:r>
            <a:r>
              <a:rPr lang="en-US" dirty="0">
                <a:solidFill>
                  <a:srgbClr val="AF00DB"/>
                </a:solidFill>
                <a:latin typeface="Times New Roman" pitchFamily="18" charset="0"/>
                <a:cs typeface="Times New Roman" pitchFamily="18" charset="0"/>
              </a:rPr>
              <a:t>else</a:t>
            </a:r>
            <a:r>
              <a:rPr lang="en-US" dirty="0">
                <a:solidFill>
                  <a:srgbClr val="000000"/>
                </a:solidFill>
                <a:latin typeface="Times New Roman" pitchFamily="18" charset="0"/>
                <a:cs typeface="Times New Roman" pitchFamily="18" charset="0"/>
              </a:rPr>
              <a:t>:</a:t>
            </a:r>
          </a:p>
          <a:p>
            <a:pPr marL="0" indent="0">
              <a:buNone/>
            </a:pPr>
            <a:r>
              <a:rPr lang="en-US" dirty="0">
                <a:solidFill>
                  <a:srgbClr val="000000"/>
                </a:solidFill>
                <a:latin typeface="Times New Roman" pitchFamily="18" charset="0"/>
                <a:cs typeface="Times New Roman" pitchFamily="18" charset="0"/>
              </a:rPr>
              <a:t>            </a:t>
            </a:r>
            <a:r>
              <a:rPr lang="en-US" dirty="0">
                <a:solidFill>
                  <a:srgbClr val="795E26"/>
                </a:solidFill>
                <a:latin typeface="Times New Roman" pitchFamily="18" charset="0"/>
                <a:cs typeface="Times New Roman" pitchFamily="18" charset="0"/>
              </a:rPr>
              <a:t>print</a:t>
            </a:r>
            <a:r>
              <a:rPr lang="en-US" dirty="0">
                <a:solidFill>
                  <a:srgbClr val="000000"/>
                </a:solidFill>
                <a:latin typeface="Times New Roman" pitchFamily="18" charset="0"/>
                <a:cs typeface="Times New Roman" pitchFamily="18" charset="0"/>
              </a:rPr>
              <a:t>(</a:t>
            </a:r>
            <a:r>
              <a:rPr lang="en-US" dirty="0">
                <a:solidFill>
                  <a:srgbClr val="A31515"/>
                </a:solidFill>
                <a:latin typeface="Times New Roman" pitchFamily="18" charset="0"/>
                <a:cs typeface="Times New Roman" pitchFamily="18" charset="0"/>
              </a:rPr>
              <a:t>"element found </a:t>
            </a:r>
            <a:r>
              <a:rPr lang="en-US" dirty="0" smtClean="0">
                <a:solidFill>
                  <a:srgbClr val="A31515"/>
                </a:solidFill>
                <a:latin typeface="Times New Roman" pitchFamily="18" charset="0"/>
                <a:cs typeface="Times New Roman" pitchFamily="18" charset="0"/>
              </a:rPr>
              <a:t>"</a:t>
            </a:r>
            <a:r>
              <a:rPr lang="en-US" dirty="0" smtClean="0">
                <a:solidFill>
                  <a:srgbClr val="000000"/>
                </a:solidFill>
                <a:latin typeface="Times New Roman" pitchFamily="18" charset="0"/>
                <a:cs typeface="Times New Roman" pitchFamily="18" charset="0"/>
              </a:rPr>
              <a:t>)</a:t>
            </a:r>
            <a:r>
              <a:rPr lang="en-US" dirty="0">
                <a:solidFill>
                  <a:srgbClr val="000000"/>
                </a:solidFill>
                <a:latin typeface="Times New Roman" pitchFamily="18" charset="0"/>
                <a:cs typeface="Times New Roman" pitchFamily="18" charset="0"/>
              </a:rPr>
              <a:t>     </a:t>
            </a:r>
          </a:p>
          <a:p>
            <a:pPr marL="0" indent="0">
              <a:buNone/>
            </a:pPr>
            <a:r>
              <a:rPr lang="en-US" dirty="0">
                <a:solidFill>
                  <a:srgbClr val="000000"/>
                </a:solidFill>
                <a:latin typeface="Times New Roman" pitchFamily="18" charset="0"/>
                <a:cs typeface="Times New Roman" pitchFamily="18" charset="0"/>
              </a:rPr>
              <a:t>   </a:t>
            </a:r>
          </a:p>
          <a:p>
            <a:pPr marL="0" indent="0">
              <a:buNone/>
            </a:pPr>
            <a:r>
              <a:rPr lang="en-US" dirty="0">
                <a:solidFill>
                  <a:srgbClr val="000000"/>
                </a:solidFill>
                <a:latin typeface="Times New Roman" pitchFamily="18" charset="0"/>
                <a:cs typeface="Times New Roman" pitchFamily="18" charset="0"/>
              </a:rPr>
              <a:t> </a:t>
            </a:r>
          </a:p>
          <a:p>
            <a:pPr marL="0" indent="0">
              <a:buNone/>
            </a:pPr>
            <a:r>
              <a:rPr lang="en-US" dirty="0">
                <a:solidFill>
                  <a:srgbClr val="000000"/>
                </a:solidFill>
                <a:latin typeface="Times New Roman" pitchFamily="18" charset="0"/>
                <a:cs typeface="Times New Roman" pitchFamily="18" charset="0"/>
              </a:rPr>
              <a:t>    </a:t>
            </a:r>
            <a:r>
              <a:rPr lang="en-US" dirty="0">
                <a:solidFill>
                  <a:srgbClr val="008000"/>
                </a:solidFill>
                <a:latin typeface="Times New Roman" pitchFamily="18" charset="0"/>
                <a:cs typeface="Times New Roman" pitchFamily="18" charset="0"/>
              </a:rPr>
              <a:t># method to display the hash table</a:t>
            </a:r>
            <a:endParaRPr lang="en-US" dirty="0">
              <a:solidFill>
                <a:srgbClr val="000000"/>
              </a:solidFill>
              <a:latin typeface="Times New Roman" pitchFamily="18" charset="0"/>
              <a:cs typeface="Times New Roman" pitchFamily="18" charset="0"/>
            </a:endParaRPr>
          </a:p>
          <a:p>
            <a:pPr marL="0" indent="0">
              <a:buNone/>
            </a:pPr>
            <a:r>
              <a:rPr lang="en-US" dirty="0">
                <a:solidFill>
                  <a:srgbClr val="000000"/>
                </a:solidFill>
                <a:latin typeface="Times New Roman" pitchFamily="18" charset="0"/>
                <a:cs typeface="Times New Roman" pitchFamily="18" charset="0"/>
              </a:rPr>
              <a:t>    </a:t>
            </a:r>
            <a:r>
              <a:rPr lang="en-US" dirty="0" err="1">
                <a:solidFill>
                  <a:srgbClr val="0000FF"/>
                </a:solidFill>
                <a:latin typeface="Times New Roman" pitchFamily="18" charset="0"/>
                <a:cs typeface="Times New Roman" pitchFamily="18" charset="0"/>
              </a:rPr>
              <a:t>def</a:t>
            </a:r>
            <a:r>
              <a:rPr lang="en-US" dirty="0">
                <a:solidFill>
                  <a:srgbClr val="000000"/>
                </a:solidFill>
                <a:latin typeface="Times New Roman" pitchFamily="18" charset="0"/>
                <a:cs typeface="Times New Roman" pitchFamily="18" charset="0"/>
              </a:rPr>
              <a:t> </a:t>
            </a:r>
            <a:r>
              <a:rPr lang="en-US" dirty="0">
                <a:solidFill>
                  <a:srgbClr val="795E26"/>
                </a:solidFill>
                <a:latin typeface="Times New Roman" pitchFamily="18" charset="0"/>
                <a:cs typeface="Times New Roman" pitchFamily="18" charset="0"/>
              </a:rPr>
              <a:t>display</a:t>
            </a:r>
            <a:r>
              <a:rPr lang="en-US" dirty="0">
                <a:solidFill>
                  <a:srgbClr val="000000"/>
                </a:solidFill>
                <a:latin typeface="Times New Roman" pitchFamily="18" charset="0"/>
                <a:cs typeface="Times New Roman" pitchFamily="18" charset="0"/>
              </a:rPr>
              <a:t>(</a:t>
            </a:r>
            <a:r>
              <a:rPr lang="en-US" dirty="0">
                <a:solidFill>
                  <a:srgbClr val="001080"/>
                </a:solidFill>
                <a:latin typeface="Times New Roman" pitchFamily="18" charset="0"/>
                <a:cs typeface="Times New Roman" pitchFamily="18" charset="0"/>
              </a:rPr>
              <a:t>self</a:t>
            </a:r>
            <a:r>
              <a:rPr lang="en-US" dirty="0">
                <a:solidFill>
                  <a:srgbClr val="000000"/>
                </a:solidFill>
                <a:latin typeface="Times New Roman" pitchFamily="18" charset="0"/>
                <a:cs typeface="Times New Roman" pitchFamily="18" charset="0"/>
              </a:rPr>
              <a:t>):</a:t>
            </a:r>
          </a:p>
          <a:p>
            <a:pPr marL="0" indent="0">
              <a:buNone/>
            </a:pPr>
            <a:r>
              <a:rPr lang="en-US" dirty="0">
                <a:solidFill>
                  <a:srgbClr val="000000"/>
                </a:solidFill>
                <a:latin typeface="Times New Roman" pitchFamily="18" charset="0"/>
                <a:cs typeface="Times New Roman" pitchFamily="18" charset="0"/>
              </a:rPr>
              <a:t>        </a:t>
            </a:r>
            <a:r>
              <a:rPr lang="en-US" dirty="0">
                <a:solidFill>
                  <a:srgbClr val="795E26"/>
                </a:solidFill>
                <a:latin typeface="Times New Roman" pitchFamily="18" charset="0"/>
                <a:cs typeface="Times New Roman" pitchFamily="18" charset="0"/>
              </a:rPr>
              <a:t>print</a:t>
            </a:r>
            <a:r>
              <a:rPr lang="en-US" dirty="0">
                <a:solidFill>
                  <a:srgbClr val="000000"/>
                </a:solidFill>
                <a:latin typeface="Times New Roman" pitchFamily="18" charset="0"/>
                <a:cs typeface="Times New Roman" pitchFamily="18" charset="0"/>
              </a:rPr>
              <a:t>(</a:t>
            </a:r>
            <a:r>
              <a:rPr lang="en-US" dirty="0">
                <a:solidFill>
                  <a:srgbClr val="A31515"/>
                </a:solidFill>
                <a:latin typeface="Times New Roman" pitchFamily="18" charset="0"/>
                <a:cs typeface="Times New Roman" pitchFamily="18" charset="0"/>
              </a:rPr>
              <a:t>"\n"</a:t>
            </a:r>
            <a:r>
              <a:rPr lang="en-US" dirty="0">
                <a:solidFill>
                  <a:srgbClr val="000000"/>
                </a:solidFill>
                <a:latin typeface="Times New Roman" pitchFamily="18" charset="0"/>
                <a:cs typeface="Times New Roman" pitchFamily="18" charset="0"/>
              </a:rPr>
              <a:t>)</a:t>
            </a:r>
          </a:p>
          <a:p>
            <a:pPr marL="0" indent="0">
              <a:buNone/>
            </a:pPr>
            <a:r>
              <a:rPr lang="en-US" dirty="0">
                <a:solidFill>
                  <a:srgbClr val="000000"/>
                </a:solidFill>
                <a:latin typeface="Times New Roman" pitchFamily="18" charset="0"/>
                <a:cs typeface="Times New Roman" pitchFamily="18" charset="0"/>
              </a:rPr>
              <a:t>        </a:t>
            </a:r>
            <a:r>
              <a:rPr lang="en-US" dirty="0">
                <a:solidFill>
                  <a:srgbClr val="AF00DB"/>
                </a:solidFill>
                <a:latin typeface="Times New Roman" pitchFamily="18" charset="0"/>
                <a:cs typeface="Times New Roman" pitchFamily="18" charset="0"/>
              </a:rPr>
              <a:t>for</a:t>
            </a:r>
            <a:r>
              <a:rPr lang="en-US" dirty="0">
                <a:solidFill>
                  <a:srgbClr val="000000"/>
                </a:solidFill>
                <a:latin typeface="Times New Roman" pitchFamily="18" charset="0"/>
                <a:cs typeface="Times New Roman" pitchFamily="18" charset="0"/>
              </a:rPr>
              <a:t> i </a:t>
            </a:r>
            <a:r>
              <a:rPr lang="en-US" dirty="0">
                <a:solidFill>
                  <a:srgbClr val="0000FF"/>
                </a:solidFill>
                <a:latin typeface="Times New Roman" pitchFamily="18" charset="0"/>
                <a:cs typeface="Times New Roman" pitchFamily="18" charset="0"/>
              </a:rPr>
              <a:t>in</a:t>
            </a:r>
            <a:r>
              <a:rPr lang="en-US" dirty="0">
                <a:solidFill>
                  <a:srgbClr val="000000"/>
                </a:solidFill>
                <a:latin typeface="Times New Roman" pitchFamily="18" charset="0"/>
                <a:cs typeface="Times New Roman" pitchFamily="18" charset="0"/>
              </a:rPr>
              <a:t> </a:t>
            </a:r>
            <a:r>
              <a:rPr lang="en-US" dirty="0">
                <a:solidFill>
                  <a:srgbClr val="795E26"/>
                </a:solidFill>
                <a:latin typeface="Times New Roman" pitchFamily="18" charset="0"/>
                <a:cs typeface="Times New Roman" pitchFamily="18" charset="0"/>
              </a:rPr>
              <a:t>range</a:t>
            </a:r>
            <a:r>
              <a:rPr lang="en-US" dirty="0">
                <a:solidFill>
                  <a:srgbClr val="000000"/>
                </a:solidFill>
                <a:latin typeface="Times New Roman" pitchFamily="18" charset="0"/>
                <a:cs typeface="Times New Roman" pitchFamily="18" charset="0"/>
              </a:rPr>
              <a:t>(</a:t>
            </a:r>
            <a:r>
              <a:rPr lang="en-US" dirty="0" err="1">
                <a:solidFill>
                  <a:srgbClr val="001080"/>
                </a:solidFill>
                <a:latin typeface="Times New Roman" pitchFamily="18" charset="0"/>
                <a:cs typeface="Times New Roman" pitchFamily="18" charset="0"/>
              </a:rPr>
              <a:t>self</a:t>
            </a:r>
            <a:r>
              <a:rPr lang="en-US" dirty="0" err="1">
                <a:solidFill>
                  <a:srgbClr val="000000"/>
                </a:solidFill>
                <a:latin typeface="Times New Roman" pitchFamily="18" charset="0"/>
                <a:cs typeface="Times New Roman" pitchFamily="18" charset="0"/>
              </a:rPr>
              <a:t>.size</a:t>
            </a:r>
            <a:r>
              <a:rPr lang="en-US" dirty="0">
                <a:solidFill>
                  <a:srgbClr val="000000"/>
                </a:solidFill>
                <a:latin typeface="Times New Roman" pitchFamily="18" charset="0"/>
                <a:cs typeface="Times New Roman" pitchFamily="18" charset="0"/>
              </a:rPr>
              <a:t>):</a:t>
            </a:r>
          </a:p>
          <a:p>
            <a:pPr marL="0" indent="0">
              <a:buNone/>
            </a:pPr>
            <a:r>
              <a:rPr lang="en-US" dirty="0">
                <a:solidFill>
                  <a:srgbClr val="000000"/>
                </a:solidFill>
                <a:latin typeface="Times New Roman" pitchFamily="18" charset="0"/>
                <a:cs typeface="Times New Roman" pitchFamily="18" charset="0"/>
              </a:rPr>
              <a:t>            </a:t>
            </a:r>
            <a:r>
              <a:rPr lang="en-US" dirty="0">
                <a:solidFill>
                  <a:srgbClr val="795E26"/>
                </a:solidFill>
                <a:latin typeface="Times New Roman" pitchFamily="18" charset="0"/>
                <a:cs typeface="Times New Roman" pitchFamily="18" charset="0"/>
              </a:rPr>
              <a:t>print</a:t>
            </a:r>
            <a:r>
              <a:rPr lang="en-US" dirty="0">
                <a:solidFill>
                  <a:srgbClr val="000000"/>
                </a:solidFill>
                <a:latin typeface="Times New Roman" pitchFamily="18" charset="0"/>
                <a:cs typeface="Times New Roman" pitchFamily="18" charset="0"/>
              </a:rPr>
              <a:t>(</a:t>
            </a:r>
            <a:r>
              <a:rPr lang="en-US" dirty="0">
                <a:solidFill>
                  <a:srgbClr val="A31515"/>
                </a:solidFill>
                <a:latin typeface="Times New Roman" pitchFamily="18" charset="0"/>
                <a:cs typeface="Times New Roman" pitchFamily="18" charset="0"/>
              </a:rPr>
              <a:t>"Hash Value: "</a:t>
            </a:r>
            <a:r>
              <a:rPr lang="en-US" dirty="0">
                <a:solidFill>
                  <a:srgbClr val="000000"/>
                </a:solidFill>
                <a:latin typeface="Times New Roman" pitchFamily="18" charset="0"/>
                <a:cs typeface="Times New Roman" pitchFamily="18" charset="0"/>
              </a:rPr>
              <a:t>+i + </a:t>
            </a:r>
            <a:r>
              <a:rPr lang="en-US" dirty="0">
                <a:solidFill>
                  <a:srgbClr val="A31515"/>
                </a:solidFill>
                <a:latin typeface="Times New Roman" pitchFamily="18" charset="0"/>
                <a:cs typeface="Times New Roman" pitchFamily="18" charset="0"/>
              </a:rPr>
              <a:t>"\t\t"</a:t>
            </a:r>
            <a:r>
              <a:rPr lang="en-US" dirty="0">
                <a:solidFill>
                  <a:srgbClr val="000000"/>
                </a:solidFill>
                <a:latin typeface="Times New Roman" pitchFamily="18" charset="0"/>
                <a:cs typeface="Times New Roman" pitchFamily="18" charset="0"/>
              </a:rPr>
              <a:t> + </a:t>
            </a:r>
            <a:r>
              <a:rPr lang="en-US" dirty="0" err="1">
                <a:solidFill>
                  <a:srgbClr val="001080"/>
                </a:solidFill>
                <a:latin typeface="Times New Roman" pitchFamily="18" charset="0"/>
                <a:cs typeface="Times New Roman" pitchFamily="18" charset="0"/>
              </a:rPr>
              <a:t>self</a:t>
            </a:r>
            <a:r>
              <a:rPr lang="en-US" dirty="0" err="1">
                <a:solidFill>
                  <a:srgbClr val="000000"/>
                </a:solidFill>
                <a:latin typeface="Times New Roman" pitchFamily="18" charset="0"/>
                <a:cs typeface="Times New Roman" pitchFamily="18" charset="0"/>
              </a:rPr>
              <a:t>.table</a:t>
            </a:r>
            <a:r>
              <a:rPr lang="en-US" dirty="0">
                <a:solidFill>
                  <a:srgbClr val="000000"/>
                </a:solidFill>
                <a:latin typeface="Times New Roman" pitchFamily="18" charset="0"/>
                <a:cs typeface="Times New Roman" pitchFamily="18" charset="0"/>
              </a:rPr>
              <a:t>[i])</a:t>
            </a:r>
          </a:p>
          <a:p>
            <a:endParaRPr lang="en-IN"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48634807-172D-47DD-8A8D-20D1AD18FB32}" type="datetime1">
              <a:rPr lang="en-IN" smtClean="0"/>
              <a:t>01-06-2022</a:t>
            </a:fld>
            <a:endParaRPr lang="en-IN"/>
          </a:p>
        </p:txBody>
      </p:sp>
      <p:sp>
        <p:nvSpPr>
          <p:cNvPr id="5" name="Footer Placeholder 4"/>
          <p:cNvSpPr>
            <a:spLocks noGrp="1"/>
          </p:cNvSpPr>
          <p:nvPr>
            <p:ph type="ftr" sz="quarter" idx="11"/>
          </p:nvPr>
        </p:nvSpPr>
        <p:spPr/>
        <p:txBody>
          <a:bodyPr/>
          <a:lstStyle/>
          <a:p>
            <a:r>
              <a:rPr lang="it-IT" smtClean="0"/>
              <a:t>Dr.M.Kaliappan, Professor &amp; Head/ AI&amp; DS</a:t>
            </a:r>
            <a:endParaRPr lang="en-IN"/>
          </a:p>
        </p:txBody>
      </p:sp>
      <p:sp>
        <p:nvSpPr>
          <p:cNvPr id="6" name="Slide Number Placeholder 5"/>
          <p:cNvSpPr>
            <a:spLocks noGrp="1"/>
          </p:cNvSpPr>
          <p:nvPr>
            <p:ph type="sldNum" sz="quarter" idx="12"/>
          </p:nvPr>
        </p:nvSpPr>
        <p:spPr/>
        <p:txBody>
          <a:bodyPr/>
          <a:lstStyle/>
          <a:p>
            <a:fld id="{85A40BF7-2AA2-4856-B83F-AFBEB981B49A}" type="slidenum">
              <a:rPr lang="en-IN" smtClean="0"/>
              <a:t>24</a:t>
            </a:fld>
            <a:endParaRPr lang="en-IN"/>
          </a:p>
        </p:txBody>
      </p:sp>
    </p:spTree>
    <p:extLst>
      <p:ext uri="{BB962C8B-B14F-4D97-AF65-F5344CB8AC3E}">
        <p14:creationId xmlns:p14="http://schemas.microsoft.com/office/powerpoint/2010/main" val="42367656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6192688"/>
          </a:xfrm>
        </p:spPr>
        <p:txBody>
          <a:bodyPr>
            <a:normAutofit fontScale="47500" lnSpcReduction="20000"/>
          </a:bodyPr>
          <a:lstStyle/>
          <a:p>
            <a:pPr marL="0" indent="0">
              <a:buNone/>
            </a:pPr>
            <a:r>
              <a:rPr lang="en-US" dirty="0">
                <a:solidFill>
                  <a:srgbClr val="008000"/>
                </a:solidFill>
                <a:latin typeface="Times New Roman" pitchFamily="18" charset="0"/>
                <a:cs typeface="Times New Roman" pitchFamily="18" charset="0"/>
              </a:rPr>
              <a:t># Function to implement the quadratic probing</a:t>
            </a:r>
            <a:endParaRPr lang="en-US" dirty="0">
              <a:solidFill>
                <a:srgbClr val="000000"/>
              </a:solidFill>
              <a:latin typeface="Times New Roman" pitchFamily="18" charset="0"/>
              <a:cs typeface="Times New Roman" pitchFamily="18" charset="0"/>
            </a:endParaRPr>
          </a:p>
          <a:p>
            <a:pPr marL="0" indent="0">
              <a:buNone/>
            </a:pPr>
            <a:r>
              <a:rPr lang="en-US" dirty="0" err="1">
                <a:solidFill>
                  <a:srgbClr val="0000FF"/>
                </a:solidFill>
                <a:latin typeface="Times New Roman" pitchFamily="18" charset="0"/>
                <a:cs typeface="Times New Roman" pitchFamily="18" charset="0"/>
              </a:rPr>
              <a:t>def</a:t>
            </a:r>
            <a:r>
              <a:rPr lang="en-US" dirty="0">
                <a:solidFill>
                  <a:srgbClr val="000000"/>
                </a:solidFill>
                <a:latin typeface="Times New Roman" pitchFamily="18" charset="0"/>
                <a:cs typeface="Times New Roman" pitchFamily="18" charset="0"/>
              </a:rPr>
              <a:t> </a:t>
            </a:r>
            <a:r>
              <a:rPr lang="en-US" dirty="0">
                <a:solidFill>
                  <a:srgbClr val="795E26"/>
                </a:solidFill>
                <a:latin typeface="Times New Roman" pitchFamily="18" charset="0"/>
                <a:cs typeface="Times New Roman" pitchFamily="18" charset="0"/>
              </a:rPr>
              <a:t>hashing</a:t>
            </a:r>
            <a:r>
              <a:rPr lang="en-US" dirty="0">
                <a:solidFill>
                  <a:srgbClr val="000000"/>
                </a:solidFill>
                <a:latin typeface="Times New Roman" pitchFamily="18" charset="0"/>
                <a:cs typeface="Times New Roman" pitchFamily="18" charset="0"/>
              </a:rPr>
              <a:t>(</a:t>
            </a:r>
            <a:r>
              <a:rPr lang="en-US" dirty="0">
                <a:solidFill>
                  <a:srgbClr val="001080"/>
                </a:solidFill>
                <a:latin typeface="Times New Roman" pitchFamily="18" charset="0"/>
                <a:cs typeface="Times New Roman" pitchFamily="18" charset="0"/>
              </a:rPr>
              <a:t>table</a:t>
            </a:r>
            <a:r>
              <a:rPr lang="en-US" dirty="0">
                <a:solidFill>
                  <a:srgbClr val="000000"/>
                </a:solidFill>
                <a:latin typeface="Times New Roman" pitchFamily="18" charset="0"/>
                <a:cs typeface="Times New Roman" pitchFamily="18" charset="0"/>
              </a:rPr>
              <a:t>, </a:t>
            </a:r>
            <a:r>
              <a:rPr lang="en-US" dirty="0" err="1">
                <a:solidFill>
                  <a:srgbClr val="001080"/>
                </a:solidFill>
                <a:latin typeface="Times New Roman" pitchFamily="18" charset="0"/>
                <a:cs typeface="Times New Roman" pitchFamily="18" charset="0"/>
              </a:rPr>
              <a:t>tsize</a:t>
            </a:r>
            <a:r>
              <a:rPr lang="en-US" dirty="0">
                <a:solidFill>
                  <a:srgbClr val="000000"/>
                </a:solidFill>
                <a:latin typeface="Times New Roman" pitchFamily="18" charset="0"/>
                <a:cs typeface="Times New Roman" pitchFamily="18" charset="0"/>
              </a:rPr>
              <a:t>, </a:t>
            </a:r>
            <a:r>
              <a:rPr lang="en-US" dirty="0" err="1">
                <a:solidFill>
                  <a:srgbClr val="001080"/>
                </a:solidFill>
                <a:latin typeface="Times New Roman" pitchFamily="18" charset="0"/>
                <a:cs typeface="Times New Roman" pitchFamily="18" charset="0"/>
              </a:rPr>
              <a:t>arr</a:t>
            </a:r>
            <a:r>
              <a:rPr lang="en-US" dirty="0">
                <a:solidFill>
                  <a:srgbClr val="000000"/>
                </a:solidFill>
                <a:latin typeface="Times New Roman" pitchFamily="18" charset="0"/>
                <a:cs typeface="Times New Roman" pitchFamily="18" charset="0"/>
              </a:rPr>
              <a:t>, </a:t>
            </a:r>
            <a:r>
              <a:rPr lang="en-US" dirty="0">
                <a:solidFill>
                  <a:srgbClr val="001080"/>
                </a:solidFill>
                <a:latin typeface="Times New Roman" pitchFamily="18" charset="0"/>
                <a:cs typeface="Times New Roman" pitchFamily="18" charset="0"/>
              </a:rPr>
              <a:t>N</a:t>
            </a:r>
            <a:r>
              <a:rPr lang="en-US" dirty="0">
                <a:solidFill>
                  <a:srgbClr val="000000"/>
                </a:solidFill>
                <a:latin typeface="Times New Roman" pitchFamily="18" charset="0"/>
                <a:cs typeface="Times New Roman" pitchFamily="18" charset="0"/>
              </a:rPr>
              <a:t>):</a:t>
            </a:r>
          </a:p>
          <a:p>
            <a:pPr marL="0" indent="0">
              <a:buNone/>
            </a:pPr>
            <a:r>
              <a:rPr lang="en-US" dirty="0">
                <a:solidFill>
                  <a:srgbClr val="000000"/>
                </a:solidFill>
                <a:latin typeface="Times New Roman" pitchFamily="18" charset="0"/>
                <a:cs typeface="Times New Roman" pitchFamily="18" charset="0"/>
              </a:rPr>
              <a:t>  </a:t>
            </a:r>
          </a:p>
          <a:p>
            <a:pPr marL="0" indent="0">
              <a:buNone/>
            </a:pPr>
            <a:r>
              <a:rPr lang="en-US" dirty="0">
                <a:solidFill>
                  <a:srgbClr val="000000"/>
                </a:solidFill>
                <a:latin typeface="Times New Roman" pitchFamily="18" charset="0"/>
                <a:cs typeface="Times New Roman" pitchFamily="18" charset="0"/>
              </a:rPr>
              <a:t>  </a:t>
            </a:r>
            <a:r>
              <a:rPr lang="en-US" dirty="0">
                <a:solidFill>
                  <a:srgbClr val="008000"/>
                </a:solidFill>
                <a:latin typeface="Times New Roman" pitchFamily="18" charset="0"/>
                <a:cs typeface="Times New Roman" pitchFamily="18" charset="0"/>
              </a:rPr>
              <a:t># Iterating through the array</a:t>
            </a:r>
            <a:endParaRPr lang="en-US" dirty="0">
              <a:solidFill>
                <a:srgbClr val="000000"/>
              </a:solidFill>
              <a:latin typeface="Times New Roman" pitchFamily="18" charset="0"/>
              <a:cs typeface="Times New Roman" pitchFamily="18" charset="0"/>
            </a:endParaRPr>
          </a:p>
          <a:p>
            <a:pPr marL="0" indent="0">
              <a:buNone/>
            </a:pPr>
            <a:r>
              <a:rPr lang="en-US" dirty="0">
                <a:solidFill>
                  <a:srgbClr val="000000"/>
                </a:solidFill>
                <a:latin typeface="Times New Roman" pitchFamily="18" charset="0"/>
                <a:cs typeface="Times New Roman" pitchFamily="18" charset="0"/>
              </a:rPr>
              <a:t>  </a:t>
            </a:r>
            <a:r>
              <a:rPr lang="en-US" dirty="0">
                <a:solidFill>
                  <a:srgbClr val="AF00DB"/>
                </a:solidFill>
                <a:latin typeface="Times New Roman" pitchFamily="18" charset="0"/>
                <a:cs typeface="Times New Roman" pitchFamily="18" charset="0"/>
              </a:rPr>
              <a:t>for</a:t>
            </a:r>
            <a:r>
              <a:rPr lang="en-US" dirty="0">
                <a:solidFill>
                  <a:srgbClr val="000000"/>
                </a:solidFill>
                <a:latin typeface="Times New Roman" pitchFamily="18" charset="0"/>
                <a:cs typeface="Times New Roman" pitchFamily="18" charset="0"/>
              </a:rPr>
              <a:t> i </a:t>
            </a:r>
            <a:r>
              <a:rPr lang="en-US" dirty="0">
                <a:solidFill>
                  <a:srgbClr val="0000FF"/>
                </a:solidFill>
                <a:latin typeface="Times New Roman" pitchFamily="18" charset="0"/>
                <a:cs typeface="Times New Roman" pitchFamily="18" charset="0"/>
              </a:rPr>
              <a:t>in</a:t>
            </a:r>
            <a:r>
              <a:rPr lang="en-US" dirty="0">
                <a:solidFill>
                  <a:srgbClr val="000000"/>
                </a:solidFill>
                <a:latin typeface="Times New Roman" pitchFamily="18" charset="0"/>
                <a:cs typeface="Times New Roman" pitchFamily="18" charset="0"/>
              </a:rPr>
              <a:t> </a:t>
            </a:r>
            <a:r>
              <a:rPr lang="en-US" dirty="0">
                <a:solidFill>
                  <a:srgbClr val="795E26"/>
                </a:solidFill>
                <a:latin typeface="Times New Roman" pitchFamily="18" charset="0"/>
                <a:cs typeface="Times New Roman" pitchFamily="18" charset="0"/>
              </a:rPr>
              <a:t>range</a:t>
            </a:r>
            <a:r>
              <a:rPr lang="en-US" dirty="0">
                <a:solidFill>
                  <a:srgbClr val="000000"/>
                </a:solidFill>
                <a:latin typeface="Times New Roman" pitchFamily="18" charset="0"/>
                <a:cs typeface="Times New Roman" pitchFamily="18" charset="0"/>
              </a:rPr>
              <a:t>(N):</a:t>
            </a:r>
          </a:p>
          <a:p>
            <a:pPr marL="0" indent="0">
              <a:buNone/>
            </a:pPr>
            <a:r>
              <a:rPr lang="en-US" dirty="0">
                <a:solidFill>
                  <a:srgbClr val="000000"/>
                </a:solidFill>
                <a:latin typeface="Times New Roman" pitchFamily="18" charset="0"/>
                <a:cs typeface="Times New Roman" pitchFamily="18" charset="0"/>
              </a:rPr>
              <a:t>    </a:t>
            </a:r>
          </a:p>
          <a:p>
            <a:pPr marL="0" indent="0">
              <a:buNone/>
            </a:pPr>
            <a:r>
              <a:rPr lang="en-US" dirty="0">
                <a:solidFill>
                  <a:srgbClr val="000000"/>
                </a:solidFill>
                <a:latin typeface="Times New Roman" pitchFamily="18" charset="0"/>
                <a:cs typeface="Times New Roman" pitchFamily="18" charset="0"/>
              </a:rPr>
              <a:t>    </a:t>
            </a:r>
            <a:r>
              <a:rPr lang="en-US" dirty="0">
                <a:solidFill>
                  <a:srgbClr val="008000"/>
                </a:solidFill>
                <a:latin typeface="Times New Roman" pitchFamily="18" charset="0"/>
                <a:cs typeface="Times New Roman" pitchFamily="18" charset="0"/>
              </a:rPr>
              <a:t># Computing the hash value</a:t>
            </a:r>
            <a:endParaRPr lang="en-US" dirty="0">
              <a:solidFill>
                <a:srgbClr val="000000"/>
              </a:solidFill>
              <a:latin typeface="Times New Roman" pitchFamily="18" charset="0"/>
              <a:cs typeface="Times New Roman" pitchFamily="18" charset="0"/>
            </a:endParaRPr>
          </a:p>
          <a:p>
            <a:pPr marL="0" indent="0">
              <a:buNone/>
            </a:pPr>
            <a:r>
              <a:rPr lang="en-US" dirty="0">
                <a:solidFill>
                  <a:srgbClr val="000000"/>
                </a:solidFill>
                <a:latin typeface="Times New Roman" pitchFamily="18" charset="0"/>
                <a:cs typeface="Times New Roman" pitchFamily="18" charset="0"/>
              </a:rPr>
              <a:t>    </a:t>
            </a:r>
            <a:r>
              <a:rPr lang="en-US" dirty="0" err="1">
                <a:solidFill>
                  <a:srgbClr val="000000"/>
                </a:solidFill>
                <a:latin typeface="Times New Roman" pitchFamily="18" charset="0"/>
                <a:cs typeface="Times New Roman" pitchFamily="18" charset="0"/>
              </a:rPr>
              <a:t>hv</a:t>
            </a:r>
            <a:r>
              <a:rPr lang="en-US" dirty="0">
                <a:solidFill>
                  <a:srgbClr val="000000"/>
                </a:solidFill>
                <a:latin typeface="Times New Roman" pitchFamily="18" charset="0"/>
                <a:cs typeface="Times New Roman" pitchFamily="18" charset="0"/>
              </a:rPr>
              <a:t> = </a:t>
            </a:r>
            <a:r>
              <a:rPr lang="en-US" dirty="0" err="1">
                <a:solidFill>
                  <a:srgbClr val="000000"/>
                </a:solidFill>
                <a:latin typeface="Times New Roman" pitchFamily="18" charset="0"/>
                <a:cs typeface="Times New Roman" pitchFamily="18" charset="0"/>
              </a:rPr>
              <a:t>arr</a:t>
            </a:r>
            <a:r>
              <a:rPr lang="en-US" dirty="0">
                <a:solidFill>
                  <a:srgbClr val="000000"/>
                </a:solidFill>
                <a:latin typeface="Times New Roman" pitchFamily="18" charset="0"/>
                <a:cs typeface="Times New Roman" pitchFamily="18" charset="0"/>
              </a:rPr>
              <a:t>[i] % </a:t>
            </a:r>
            <a:r>
              <a:rPr lang="en-US" dirty="0" err="1">
                <a:solidFill>
                  <a:srgbClr val="000000"/>
                </a:solidFill>
                <a:latin typeface="Times New Roman" pitchFamily="18" charset="0"/>
                <a:cs typeface="Times New Roman" pitchFamily="18" charset="0"/>
              </a:rPr>
              <a:t>tsize</a:t>
            </a:r>
            <a:endParaRPr lang="en-US" dirty="0">
              <a:solidFill>
                <a:srgbClr val="000000"/>
              </a:solidFill>
              <a:latin typeface="Times New Roman" pitchFamily="18" charset="0"/>
              <a:cs typeface="Times New Roman" pitchFamily="18" charset="0"/>
            </a:endParaRPr>
          </a:p>
          <a:p>
            <a:pPr marL="0" indent="0">
              <a:buNone/>
            </a:pPr>
            <a:r>
              <a:rPr lang="en-US" dirty="0">
                <a:solidFill>
                  <a:srgbClr val="000000"/>
                </a:solidFill>
                <a:latin typeface="Times New Roman" pitchFamily="18" charset="0"/>
                <a:cs typeface="Times New Roman" pitchFamily="18" charset="0"/>
              </a:rPr>
              <a:t/>
            </a:r>
            <a:br>
              <a:rPr lang="en-US" dirty="0">
                <a:solidFill>
                  <a:srgbClr val="000000"/>
                </a:solidFill>
                <a:latin typeface="Times New Roman" pitchFamily="18" charset="0"/>
                <a:cs typeface="Times New Roman" pitchFamily="18" charset="0"/>
              </a:rPr>
            </a:br>
            <a:r>
              <a:rPr lang="en-US" dirty="0">
                <a:solidFill>
                  <a:srgbClr val="000000"/>
                </a:solidFill>
                <a:latin typeface="Times New Roman" pitchFamily="18" charset="0"/>
                <a:cs typeface="Times New Roman" pitchFamily="18" charset="0"/>
              </a:rPr>
              <a:t>    </a:t>
            </a:r>
            <a:r>
              <a:rPr lang="en-US" dirty="0">
                <a:solidFill>
                  <a:srgbClr val="008000"/>
                </a:solidFill>
                <a:latin typeface="Times New Roman" pitchFamily="18" charset="0"/>
                <a:cs typeface="Times New Roman" pitchFamily="18" charset="0"/>
              </a:rPr>
              <a:t># Insert in the table if there is no collision</a:t>
            </a:r>
            <a:endParaRPr lang="en-US" dirty="0">
              <a:solidFill>
                <a:srgbClr val="000000"/>
              </a:solidFill>
              <a:latin typeface="Times New Roman" pitchFamily="18" charset="0"/>
              <a:cs typeface="Times New Roman" pitchFamily="18" charset="0"/>
            </a:endParaRPr>
          </a:p>
          <a:p>
            <a:pPr marL="0" indent="0">
              <a:buNone/>
            </a:pPr>
            <a:r>
              <a:rPr lang="en-US" dirty="0">
                <a:solidFill>
                  <a:srgbClr val="000000"/>
                </a:solidFill>
                <a:latin typeface="Times New Roman" pitchFamily="18" charset="0"/>
                <a:cs typeface="Times New Roman" pitchFamily="18" charset="0"/>
              </a:rPr>
              <a:t>    </a:t>
            </a:r>
            <a:r>
              <a:rPr lang="en-US" dirty="0">
                <a:solidFill>
                  <a:srgbClr val="AF00DB"/>
                </a:solidFill>
                <a:latin typeface="Times New Roman" pitchFamily="18" charset="0"/>
                <a:cs typeface="Times New Roman" pitchFamily="18" charset="0"/>
              </a:rPr>
              <a:t>if</a:t>
            </a:r>
            <a:r>
              <a:rPr lang="en-US" dirty="0">
                <a:solidFill>
                  <a:srgbClr val="000000"/>
                </a:solidFill>
                <a:latin typeface="Times New Roman" pitchFamily="18" charset="0"/>
                <a:cs typeface="Times New Roman" pitchFamily="18" charset="0"/>
              </a:rPr>
              <a:t> (table[</a:t>
            </a:r>
            <a:r>
              <a:rPr lang="en-US" dirty="0" err="1">
                <a:solidFill>
                  <a:srgbClr val="000000"/>
                </a:solidFill>
                <a:latin typeface="Times New Roman" pitchFamily="18" charset="0"/>
                <a:cs typeface="Times New Roman" pitchFamily="18" charset="0"/>
              </a:rPr>
              <a:t>hv</a:t>
            </a:r>
            <a:r>
              <a:rPr lang="en-US" dirty="0">
                <a:solidFill>
                  <a:srgbClr val="000000"/>
                </a:solidFill>
                <a:latin typeface="Times New Roman" pitchFamily="18" charset="0"/>
                <a:cs typeface="Times New Roman" pitchFamily="18" charset="0"/>
              </a:rPr>
              <a:t>] == </a:t>
            </a:r>
            <a:r>
              <a:rPr lang="en-US" dirty="0">
                <a:solidFill>
                  <a:srgbClr val="09885A"/>
                </a:solidFill>
                <a:latin typeface="Times New Roman" pitchFamily="18" charset="0"/>
                <a:cs typeface="Times New Roman" pitchFamily="18" charset="0"/>
              </a:rPr>
              <a:t>-1</a:t>
            </a:r>
            <a:r>
              <a:rPr lang="en-US" dirty="0">
                <a:solidFill>
                  <a:srgbClr val="000000"/>
                </a:solidFill>
                <a:latin typeface="Times New Roman" pitchFamily="18" charset="0"/>
                <a:cs typeface="Times New Roman" pitchFamily="18" charset="0"/>
              </a:rPr>
              <a:t>):</a:t>
            </a:r>
          </a:p>
          <a:p>
            <a:pPr marL="0" indent="0">
              <a:buNone/>
            </a:pPr>
            <a:r>
              <a:rPr lang="en-US" dirty="0">
                <a:solidFill>
                  <a:srgbClr val="000000"/>
                </a:solidFill>
                <a:latin typeface="Times New Roman" pitchFamily="18" charset="0"/>
                <a:cs typeface="Times New Roman" pitchFamily="18" charset="0"/>
              </a:rPr>
              <a:t>      table[</a:t>
            </a:r>
            <a:r>
              <a:rPr lang="en-US" dirty="0" err="1">
                <a:solidFill>
                  <a:srgbClr val="000000"/>
                </a:solidFill>
                <a:latin typeface="Times New Roman" pitchFamily="18" charset="0"/>
                <a:cs typeface="Times New Roman" pitchFamily="18" charset="0"/>
              </a:rPr>
              <a:t>hv</a:t>
            </a:r>
            <a:r>
              <a:rPr lang="en-US" dirty="0">
                <a:solidFill>
                  <a:srgbClr val="000000"/>
                </a:solidFill>
                <a:latin typeface="Times New Roman" pitchFamily="18" charset="0"/>
                <a:cs typeface="Times New Roman" pitchFamily="18" charset="0"/>
              </a:rPr>
              <a:t>] = </a:t>
            </a:r>
            <a:r>
              <a:rPr lang="en-US" dirty="0" err="1">
                <a:solidFill>
                  <a:srgbClr val="000000"/>
                </a:solidFill>
                <a:latin typeface="Times New Roman" pitchFamily="18" charset="0"/>
                <a:cs typeface="Times New Roman" pitchFamily="18" charset="0"/>
              </a:rPr>
              <a:t>arr</a:t>
            </a:r>
            <a:r>
              <a:rPr lang="en-US" dirty="0">
                <a:solidFill>
                  <a:srgbClr val="000000"/>
                </a:solidFill>
                <a:latin typeface="Times New Roman" pitchFamily="18" charset="0"/>
                <a:cs typeface="Times New Roman" pitchFamily="18" charset="0"/>
              </a:rPr>
              <a:t>[i]</a:t>
            </a:r>
          </a:p>
          <a:p>
            <a:pPr marL="0" indent="0">
              <a:buNone/>
            </a:pPr>
            <a:r>
              <a:rPr lang="en-US" dirty="0">
                <a:solidFill>
                  <a:srgbClr val="000000"/>
                </a:solidFill>
                <a:latin typeface="Times New Roman" pitchFamily="18" charset="0"/>
                <a:cs typeface="Times New Roman" pitchFamily="18" charset="0"/>
              </a:rPr>
              <a:t>      </a:t>
            </a:r>
          </a:p>
          <a:p>
            <a:pPr marL="0" indent="0">
              <a:buNone/>
            </a:pPr>
            <a:r>
              <a:rPr lang="en-US" dirty="0">
                <a:solidFill>
                  <a:srgbClr val="000000"/>
                </a:solidFill>
                <a:latin typeface="Times New Roman" pitchFamily="18" charset="0"/>
                <a:cs typeface="Times New Roman" pitchFamily="18" charset="0"/>
              </a:rPr>
              <a:t>    </a:t>
            </a:r>
            <a:r>
              <a:rPr lang="en-US" dirty="0">
                <a:solidFill>
                  <a:srgbClr val="AF00DB"/>
                </a:solidFill>
                <a:latin typeface="Times New Roman" pitchFamily="18" charset="0"/>
                <a:cs typeface="Times New Roman" pitchFamily="18" charset="0"/>
              </a:rPr>
              <a:t>else</a:t>
            </a:r>
            <a:r>
              <a:rPr lang="en-US" dirty="0">
                <a:solidFill>
                  <a:srgbClr val="000000"/>
                </a:solidFill>
                <a:latin typeface="Times New Roman" pitchFamily="18" charset="0"/>
                <a:cs typeface="Times New Roman" pitchFamily="18" charset="0"/>
              </a:rPr>
              <a:t>:</a:t>
            </a:r>
          </a:p>
          <a:p>
            <a:pPr marL="0" indent="0">
              <a:buNone/>
            </a:pPr>
            <a:r>
              <a:rPr lang="en-US" dirty="0">
                <a:solidFill>
                  <a:srgbClr val="000000"/>
                </a:solidFill>
                <a:latin typeface="Times New Roman" pitchFamily="18" charset="0"/>
                <a:cs typeface="Times New Roman" pitchFamily="18" charset="0"/>
              </a:rPr>
              <a:t>      </a:t>
            </a:r>
          </a:p>
          <a:p>
            <a:pPr marL="0" indent="0">
              <a:buNone/>
            </a:pPr>
            <a:r>
              <a:rPr lang="en-US" dirty="0">
                <a:solidFill>
                  <a:srgbClr val="000000"/>
                </a:solidFill>
                <a:latin typeface="Times New Roman" pitchFamily="18" charset="0"/>
                <a:cs typeface="Times New Roman" pitchFamily="18" charset="0"/>
              </a:rPr>
              <a:t>      </a:t>
            </a:r>
            <a:r>
              <a:rPr lang="en-US" dirty="0">
                <a:solidFill>
                  <a:srgbClr val="008000"/>
                </a:solidFill>
                <a:latin typeface="Times New Roman" pitchFamily="18" charset="0"/>
                <a:cs typeface="Times New Roman" pitchFamily="18" charset="0"/>
              </a:rPr>
              <a:t># If there is a collision iterating through all possible quadratic values</a:t>
            </a:r>
            <a:endParaRPr lang="en-US" dirty="0">
              <a:solidFill>
                <a:srgbClr val="000000"/>
              </a:solidFill>
              <a:latin typeface="Times New Roman" pitchFamily="18" charset="0"/>
              <a:cs typeface="Times New Roman" pitchFamily="18" charset="0"/>
            </a:endParaRPr>
          </a:p>
          <a:p>
            <a:pPr marL="0" indent="0">
              <a:buNone/>
            </a:pPr>
            <a:r>
              <a:rPr lang="en-US" dirty="0">
                <a:solidFill>
                  <a:srgbClr val="000000"/>
                </a:solidFill>
                <a:latin typeface="Times New Roman" pitchFamily="18" charset="0"/>
                <a:cs typeface="Times New Roman" pitchFamily="18" charset="0"/>
              </a:rPr>
              <a:t>      </a:t>
            </a:r>
            <a:r>
              <a:rPr lang="en-US" dirty="0">
                <a:solidFill>
                  <a:srgbClr val="AF00DB"/>
                </a:solidFill>
                <a:latin typeface="Times New Roman" pitchFamily="18" charset="0"/>
                <a:cs typeface="Times New Roman" pitchFamily="18" charset="0"/>
              </a:rPr>
              <a:t>for</a:t>
            </a:r>
            <a:r>
              <a:rPr lang="en-US" dirty="0">
                <a:solidFill>
                  <a:srgbClr val="000000"/>
                </a:solidFill>
                <a:latin typeface="Times New Roman" pitchFamily="18" charset="0"/>
                <a:cs typeface="Times New Roman" pitchFamily="18" charset="0"/>
              </a:rPr>
              <a:t> j </a:t>
            </a:r>
            <a:r>
              <a:rPr lang="en-US" dirty="0">
                <a:solidFill>
                  <a:srgbClr val="0000FF"/>
                </a:solidFill>
                <a:latin typeface="Times New Roman" pitchFamily="18" charset="0"/>
                <a:cs typeface="Times New Roman" pitchFamily="18" charset="0"/>
              </a:rPr>
              <a:t>in</a:t>
            </a:r>
            <a:r>
              <a:rPr lang="en-US" dirty="0">
                <a:solidFill>
                  <a:srgbClr val="000000"/>
                </a:solidFill>
                <a:latin typeface="Times New Roman" pitchFamily="18" charset="0"/>
                <a:cs typeface="Times New Roman" pitchFamily="18" charset="0"/>
              </a:rPr>
              <a:t> </a:t>
            </a:r>
            <a:r>
              <a:rPr lang="en-US" dirty="0">
                <a:solidFill>
                  <a:srgbClr val="795E26"/>
                </a:solidFill>
                <a:latin typeface="Times New Roman" pitchFamily="18" charset="0"/>
                <a:cs typeface="Times New Roman" pitchFamily="18" charset="0"/>
              </a:rPr>
              <a:t>range</a:t>
            </a:r>
            <a:r>
              <a:rPr lang="en-US" dirty="0">
                <a:solidFill>
                  <a:srgbClr val="000000"/>
                </a:solidFill>
                <a:latin typeface="Times New Roman" pitchFamily="18" charset="0"/>
                <a:cs typeface="Times New Roman" pitchFamily="18" charset="0"/>
              </a:rPr>
              <a:t>(</a:t>
            </a:r>
            <a:r>
              <a:rPr lang="en-US" dirty="0" err="1">
                <a:solidFill>
                  <a:srgbClr val="000000"/>
                </a:solidFill>
                <a:latin typeface="Times New Roman" pitchFamily="18" charset="0"/>
                <a:cs typeface="Times New Roman" pitchFamily="18" charset="0"/>
              </a:rPr>
              <a:t>tsize</a:t>
            </a:r>
            <a:r>
              <a:rPr lang="en-US" dirty="0">
                <a:solidFill>
                  <a:srgbClr val="000000"/>
                </a:solidFill>
                <a:latin typeface="Times New Roman" pitchFamily="18" charset="0"/>
                <a:cs typeface="Times New Roman" pitchFamily="18" charset="0"/>
              </a:rPr>
              <a:t>):</a:t>
            </a:r>
          </a:p>
          <a:p>
            <a:pPr marL="0" indent="0">
              <a:buNone/>
            </a:pPr>
            <a:r>
              <a:rPr lang="en-US" dirty="0">
                <a:solidFill>
                  <a:srgbClr val="000000"/>
                </a:solidFill>
                <a:latin typeface="Times New Roman" pitchFamily="18" charset="0"/>
                <a:cs typeface="Times New Roman" pitchFamily="18" charset="0"/>
              </a:rPr>
              <a:t>        </a:t>
            </a:r>
          </a:p>
          <a:p>
            <a:pPr marL="0" indent="0">
              <a:buNone/>
            </a:pPr>
            <a:r>
              <a:rPr lang="en-US" dirty="0">
                <a:solidFill>
                  <a:srgbClr val="000000"/>
                </a:solidFill>
                <a:latin typeface="Times New Roman" pitchFamily="18" charset="0"/>
                <a:cs typeface="Times New Roman" pitchFamily="18" charset="0"/>
              </a:rPr>
              <a:t>        </a:t>
            </a:r>
            <a:r>
              <a:rPr lang="en-US" dirty="0">
                <a:solidFill>
                  <a:srgbClr val="008000"/>
                </a:solidFill>
                <a:latin typeface="Times New Roman" pitchFamily="18" charset="0"/>
                <a:cs typeface="Times New Roman" pitchFamily="18" charset="0"/>
              </a:rPr>
              <a:t># Computing the new hash value</a:t>
            </a:r>
            <a:endParaRPr lang="en-US" dirty="0">
              <a:solidFill>
                <a:srgbClr val="000000"/>
              </a:solidFill>
              <a:latin typeface="Times New Roman" pitchFamily="18" charset="0"/>
              <a:cs typeface="Times New Roman" pitchFamily="18" charset="0"/>
            </a:endParaRPr>
          </a:p>
          <a:p>
            <a:pPr marL="0" indent="0">
              <a:buNone/>
            </a:pPr>
            <a:r>
              <a:rPr lang="en-US" dirty="0">
                <a:solidFill>
                  <a:srgbClr val="000000"/>
                </a:solidFill>
                <a:latin typeface="Times New Roman" pitchFamily="18" charset="0"/>
                <a:cs typeface="Times New Roman" pitchFamily="18" charset="0"/>
              </a:rPr>
              <a:t>        t = (</a:t>
            </a:r>
            <a:r>
              <a:rPr lang="en-US" dirty="0" err="1">
                <a:solidFill>
                  <a:srgbClr val="000000"/>
                </a:solidFill>
                <a:latin typeface="Times New Roman" pitchFamily="18" charset="0"/>
                <a:cs typeface="Times New Roman" pitchFamily="18" charset="0"/>
              </a:rPr>
              <a:t>hv</a:t>
            </a:r>
            <a:r>
              <a:rPr lang="en-US" dirty="0">
                <a:solidFill>
                  <a:srgbClr val="000000"/>
                </a:solidFill>
                <a:latin typeface="Times New Roman" pitchFamily="18" charset="0"/>
                <a:cs typeface="Times New Roman" pitchFamily="18" charset="0"/>
              </a:rPr>
              <a:t> + j * j) % </a:t>
            </a:r>
            <a:r>
              <a:rPr lang="en-US" dirty="0" err="1">
                <a:solidFill>
                  <a:srgbClr val="000000"/>
                </a:solidFill>
                <a:latin typeface="Times New Roman" pitchFamily="18" charset="0"/>
                <a:cs typeface="Times New Roman" pitchFamily="18" charset="0"/>
              </a:rPr>
              <a:t>tsize</a:t>
            </a:r>
            <a:endParaRPr lang="en-US" dirty="0">
              <a:solidFill>
                <a:srgbClr val="000000"/>
              </a:solidFill>
              <a:latin typeface="Times New Roman" pitchFamily="18" charset="0"/>
              <a:cs typeface="Times New Roman" pitchFamily="18" charset="0"/>
            </a:endParaRPr>
          </a:p>
          <a:p>
            <a:pPr marL="0" indent="0">
              <a:buNone/>
            </a:pPr>
            <a:r>
              <a:rPr lang="en-US" dirty="0">
                <a:solidFill>
                  <a:srgbClr val="000000"/>
                </a:solidFill>
                <a:latin typeface="Times New Roman" pitchFamily="18" charset="0"/>
                <a:cs typeface="Times New Roman" pitchFamily="18" charset="0"/>
              </a:rPr>
              <a:t>        </a:t>
            </a:r>
          </a:p>
          <a:p>
            <a:pPr marL="0" indent="0">
              <a:buNone/>
            </a:pPr>
            <a:r>
              <a:rPr lang="en-US" dirty="0">
                <a:solidFill>
                  <a:srgbClr val="000000"/>
                </a:solidFill>
                <a:latin typeface="Times New Roman" pitchFamily="18" charset="0"/>
                <a:cs typeface="Times New Roman" pitchFamily="18" charset="0"/>
              </a:rPr>
              <a:t>        </a:t>
            </a:r>
            <a:r>
              <a:rPr lang="en-US" dirty="0">
                <a:solidFill>
                  <a:srgbClr val="AF00DB"/>
                </a:solidFill>
                <a:latin typeface="Times New Roman" pitchFamily="18" charset="0"/>
                <a:cs typeface="Times New Roman" pitchFamily="18" charset="0"/>
              </a:rPr>
              <a:t>if</a:t>
            </a:r>
            <a:r>
              <a:rPr lang="en-US" dirty="0">
                <a:solidFill>
                  <a:srgbClr val="000000"/>
                </a:solidFill>
                <a:latin typeface="Times New Roman" pitchFamily="18" charset="0"/>
                <a:cs typeface="Times New Roman" pitchFamily="18" charset="0"/>
              </a:rPr>
              <a:t> (table[t] == </a:t>
            </a:r>
            <a:r>
              <a:rPr lang="en-US" dirty="0">
                <a:solidFill>
                  <a:srgbClr val="09885A"/>
                </a:solidFill>
                <a:latin typeface="Times New Roman" pitchFamily="18" charset="0"/>
                <a:cs typeface="Times New Roman" pitchFamily="18" charset="0"/>
              </a:rPr>
              <a:t>-1</a:t>
            </a:r>
            <a:r>
              <a:rPr lang="en-US" dirty="0">
                <a:solidFill>
                  <a:srgbClr val="000000"/>
                </a:solidFill>
                <a:latin typeface="Times New Roman" pitchFamily="18" charset="0"/>
                <a:cs typeface="Times New Roman" pitchFamily="18" charset="0"/>
              </a:rPr>
              <a:t>):</a:t>
            </a:r>
          </a:p>
          <a:p>
            <a:pPr marL="0" indent="0">
              <a:buNone/>
            </a:pPr>
            <a:r>
              <a:rPr lang="en-US" dirty="0">
                <a:solidFill>
                  <a:srgbClr val="000000"/>
                </a:solidFill>
                <a:latin typeface="Times New Roman" pitchFamily="18" charset="0"/>
                <a:cs typeface="Times New Roman" pitchFamily="18" charset="0"/>
              </a:rPr>
              <a:t>          </a:t>
            </a:r>
          </a:p>
          <a:p>
            <a:pPr marL="0" indent="0">
              <a:buNone/>
            </a:pPr>
            <a:r>
              <a:rPr lang="en-US" dirty="0">
                <a:solidFill>
                  <a:srgbClr val="000000"/>
                </a:solidFill>
                <a:latin typeface="Times New Roman" pitchFamily="18" charset="0"/>
                <a:cs typeface="Times New Roman" pitchFamily="18" charset="0"/>
              </a:rPr>
              <a:t>          </a:t>
            </a:r>
            <a:r>
              <a:rPr lang="en-US" dirty="0">
                <a:solidFill>
                  <a:srgbClr val="008000"/>
                </a:solidFill>
                <a:latin typeface="Times New Roman" pitchFamily="18" charset="0"/>
                <a:cs typeface="Times New Roman" pitchFamily="18" charset="0"/>
              </a:rPr>
              <a:t># Break the loop after  inserting the value  in the table</a:t>
            </a:r>
            <a:endParaRPr lang="en-US" dirty="0">
              <a:solidFill>
                <a:srgbClr val="000000"/>
              </a:solidFill>
              <a:latin typeface="Times New Roman" pitchFamily="18" charset="0"/>
              <a:cs typeface="Times New Roman" pitchFamily="18" charset="0"/>
            </a:endParaRPr>
          </a:p>
          <a:p>
            <a:pPr marL="0" indent="0">
              <a:buNone/>
            </a:pPr>
            <a:r>
              <a:rPr lang="en-US" dirty="0">
                <a:solidFill>
                  <a:srgbClr val="000000"/>
                </a:solidFill>
                <a:latin typeface="Times New Roman" pitchFamily="18" charset="0"/>
                <a:cs typeface="Times New Roman" pitchFamily="18" charset="0"/>
              </a:rPr>
              <a:t>          table[t] = </a:t>
            </a:r>
            <a:r>
              <a:rPr lang="en-US" dirty="0" err="1">
                <a:solidFill>
                  <a:srgbClr val="000000"/>
                </a:solidFill>
                <a:latin typeface="Times New Roman" pitchFamily="18" charset="0"/>
                <a:cs typeface="Times New Roman" pitchFamily="18" charset="0"/>
              </a:rPr>
              <a:t>arr</a:t>
            </a:r>
            <a:r>
              <a:rPr lang="en-US" dirty="0">
                <a:solidFill>
                  <a:srgbClr val="000000"/>
                </a:solidFill>
                <a:latin typeface="Times New Roman" pitchFamily="18" charset="0"/>
                <a:cs typeface="Times New Roman" pitchFamily="18" charset="0"/>
              </a:rPr>
              <a:t>[i]</a:t>
            </a:r>
          </a:p>
          <a:p>
            <a:pPr marL="0" indent="0">
              <a:buNone/>
            </a:pPr>
            <a:r>
              <a:rPr lang="en-US" dirty="0">
                <a:solidFill>
                  <a:srgbClr val="000000"/>
                </a:solidFill>
                <a:latin typeface="Times New Roman" pitchFamily="18" charset="0"/>
                <a:cs typeface="Times New Roman" pitchFamily="18" charset="0"/>
              </a:rPr>
              <a:t>          </a:t>
            </a:r>
            <a:r>
              <a:rPr lang="en-US" dirty="0">
                <a:solidFill>
                  <a:srgbClr val="AF00DB"/>
                </a:solidFill>
                <a:latin typeface="Times New Roman" pitchFamily="18" charset="0"/>
                <a:cs typeface="Times New Roman" pitchFamily="18" charset="0"/>
              </a:rPr>
              <a:t>break</a:t>
            </a:r>
            <a:endParaRPr lang="en-US" dirty="0">
              <a:solidFill>
                <a:srgbClr val="000000"/>
              </a:solidFill>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48634807-172D-47DD-8A8D-20D1AD18FB32}" type="datetime1">
              <a:rPr lang="en-IN" smtClean="0"/>
              <a:t>01-06-2022</a:t>
            </a:fld>
            <a:endParaRPr lang="en-IN"/>
          </a:p>
        </p:txBody>
      </p:sp>
      <p:sp>
        <p:nvSpPr>
          <p:cNvPr id="5" name="Footer Placeholder 4"/>
          <p:cNvSpPr>
            <a:spLocks noGrp="1"/>
          </p:cNvSpPr>
          <p:nvPr>
            <p:ph type="ftr" sz="quarter" idx="11"/>
          </p:nvPr>
        </p:nvSpPr>
        <p:spPr/>
        <p:txBody>
          <a:bodyPr/>
          <a:lstStyle/>
          <a:p>
            <a:r>
              <a:rPr lang="it-IT" smtClean="0"/>
              <a:t>Dr.M.Kaliappan, Professor &amp; Head/ AI&amp; DS</a:t>
            </a:r>
            <a:endParaRPr lang="en-IN"/>
          </a:p>
        </p:txBody>
      </p:sp>
      <p:sp>
        <p:nvSpPr>
          <p:cNvPr id="6" name="Slide Number Placeholder 5"/>
          <p:cNvSpPr>
            <a:spLocks noGrp="1"/>
          </p:cNvSpPr>
          <p:nvPr>
            <p:ph type="sldNum" sz="quarter" idx="12"/>
          </p:nvPr>
        </p:nvSpPr>
        <p:spPr/>
        <p:txBody>
          <a:bodyPr/>
          <a:lstStyle/>
          <a:p>
            <a:fld id="{85A40BF7-2AA2-4856-B83F-AFBEB981B49A}" type="slidenum">
              <a:rPr lang="en-IN" smtClean="0"/>
              <a:t>25</a:t>
            </a:fld>
            <a:endParaRPr lang="en-IN"/>
          </a:p>
        </p:txBody>
      </p:sp>
    </p:spTree>
    <p:extLst>
      <p:ext uri="{BB962C8B-B14F-4D97-AF65-F5344CB8AC3E}">
        <p14:creationId xmlns:p14="http://schemas.microsoft.com/office/powerpoint/2010/main" val="17530850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Rehashing</a:t>
            </a:r>
            <a:endParaRPr lang="en-IN" dirty="0"/>
          </a:p>
        </p:txBody>
      </p:sp>
      <p:sp>
        <p:nvSpPr>
          <p:cNvPr id="3" name="Content Placeholder 2"/>
          <p:cNvSpPr>
            <a:spLocks noGrp="1"/>
          </p:cNvSpPr>
          <p:nvPr>
            <p:ph idx="1"/>
          </p:nvPr>
        </p:nvSpPr>
        <p:spPr>
          <a:xfrm>
            <a:off x="457200" y="1268760"/>
            <a:ext cx="8229600" cy="4857403"/>
          </a:xfrm>
        </p:spPr>
        <p:txBody>
          <a:bodyPr>
            <a:normAutofit lnSpcReduction="10000"/>
          </a:bodyPr>
          <a:lstStyle/>
          <a:p>
            <a:pPr marL="0" indent="0" algn="just">
              <a:buNone/>
            </a:pPr>
            <a:r>
              <a:rPr lang="en-US" b="1" dirty="0"/>
              <a:t>load factor</a:t>
            </a:r>
            <a:endParaRPr lang="en-US" dirty="0" smtClean="0"/>
          </a:p>
          <a:p>
            <a:pPr lvl="1" algn="just"/>
            <a:r>
              <a:rPr lang="en-US" dirty="0" smtClean="0"/>
              <a:t>if </a:t>
            </a:r>
            <a:r>
              <a:rPr lang="en-US" dirty="0"/>
              <a:t>there are n entries and b is the size of the array there would be n/b entries on each index. This value n/b is called the </a:t>
            </a:r>
            <a:r>
              <a:rPr lang="en-US" b="1" dirty="0"/>
              <a:t>load factor</a:t>
            </a:r>
            <a:r>
              <a:rPr lang="en-US" dirty="0"/>
              <a:t> that represents the load that is there on our map</a:t>
            </a:r>
            <a:r>
              <a:rPr lang="en-US" dirty="0" smtClean="0"/>
              <a:t>.</a:t>
            </a:r>
          </a:p>
          <a:p>
            <a:pPr lvl="1" algn="just"/>
            <a:endParaRPr lang="en-US" dirty="0" smtClean="0"/>
          </a:p>
          <a:p>
            <a:pPr lvl="1" algn="just"/>
            <a:r>
              <a:rPr lang="en-US" dirty="0" smtClean="0"/>
              <a:t>Default Load factor=0.75</a:t>
            </a:r>
          </a:p>
          <a:p>
            <a:pPr lvl="1" algn="just"/>
            <a:endParaRPr lang="en-US" dirty="0" smtClean="0"/>
          </a:p>
          <a:p>
            <a:pPr lvl="1" algn="just"/>
            <a:r>
              <a:rPr lang="en-US" dirty="0"/>
              <a:t>This Load Factor needs to be kept low, so that number of entries at one index is less and so is the complexity almost constant, i.e., O(1)</a:t>
            </a:r>
            <a:endParaRPr lang="en-IN" dirty="0"/>
          </a:p>
        </p:txBody>
      </p:sp>
      <p:sp>
        <p:nvSpPr>
          <p:cNvPr id="4" name="Date Placeholder 3"/>
          <p:cNvSpPr>
            <a:spLocks noGrp="1"/>
          </p:cNvSpPr>
          <p:nvPr>
            <p:ph type="dt" sz="half" idx="10"/>
          </p:nvPr>
        </p:nvSpPr>
        <p:spPr/>
        <p:txBody>
          <a:bodyPr/>
          <a:lstStyle/>
          <a:p>
            <a:fld id="{48634807-172D-47DD-8A8D-20D1AD18FB32}" type="datetime1">
              <a:rPr lang="en-IN" smtClean="0"/>
              <a:t>01-06-2022</a:t>
            </a:fld>
            <a:endParaRPr lang="en-IN"/>
          </a:p>
        </p:txBody>
      </p:sp>
      <p:sp>
        <p:nvSpPr>
          <p:cNvPr id="5" name="Footer Placeholder 4"/>
          <p:cNvSpPr>
            <a:spLocks noGrp="1"/>
          </p:cNvSpPr>
          <p:nvPr>
            <p:ph type="ftr" sz="quarter" idx="11"/>
          </p:nvPr>
        </p:nvSpPr>
        <p:spPr/>
        <p:txBody>
          <a:bodyPr/>
          <a:lstStyle/>
          <a:p>
            <a:r>
              <a:rPr lang="it-IT" smtClean="0"/>
              <a:t>Dr.M.Kaliappan, Professor &amp; Head/ AI&amp; DS</a:t>
            </a:r>
            <a:endParaRPr lang="en-IN"/>
          </a:p>
        </p:txBody>
      </p:sp>
      <p:sp>
        <p:nvSpPr>
          <p:cNvPr id="6" name="Slide Number Placeholder 5"/>
          <p:cNvSpPr>
            <a:spLocks noGrp="1"/>
          </p:cNvSpPr>
          <p:nvPr>
            <p:ph type="sldNum" sz="quarter" idx="12"/>
          </p:nvPr>
        </p:nvSpPr>
        <p:spPr/>
        <p:txBody>
          <a:bodyPr/>
          <a:lstStyle/>
          <a:p>
            <a:fld id="{85A40BF7-2AA2-4856-B83F-AFBEB981B49A}" type="slidenum">
              <a:rPr lang="en-IN" smtClean="0"/>
              <a:t>26</a:t>
            </a:fld>
            <a:endParaRPr lang="en-IN"/>
          </a:p>
        </p:txBody>
      </p:sp>
    </p:spTree>
    <p:extLst>
      <p:ext uri="{BB962C8B-B14F-4D97-AF65-F5344CB8AC3E}">
        <p14:creationId xmlns:p14="http://schemas.microsoft.com/office/powerpoint/2010/main" val="10174240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361459"/>
          </a:xfrm>
        </p:spPr>
        <p:txBody>
          <a:bodyPr>
            <a:normAutofit fontScale="92500" lnSpcReduction="20000"/>
          </a:bodyPr>
          <a:lstStyle/>
          <a:p>
            <a:pPr marL="0" indent="0" fontAlgn="base">
              <a:buNone/>
            </a:pPr>
            <a:r>
              <a:rPr lang="en-US" b="1" dirty="0"/>
              <a:t>Rehashing can be done as follows:</a:t>
            </a:r>
            <a:r>
              <a:rPr lang="en-US" dirty="0"/>
              <a:t/>
            </a:r>
            <a:br>
              <a:rPr lang="en-US" dirty="0"/>
            </a:br>
            <a:r>
              <a:rPr lang="en-US" dirty="0"/>
              <a:t> </a:t>
            </a:r>
          </a:p>
          <a:p>
            <a:pPr lvl="1" algn="just" fontAlgn="base"/>
            <a:r>
              <a:rPr lang="en-US" dirty="0"/>
              <a:t>For each addition of a new entry to the map, check the load factor</a:t>
            </a:r>
            <a:r>
              <a:rPr lang="en-US" dirty="0" smtClean="0"/>
              <a:t>.</a:t>
            </a:r>
          </a:p>
          <a:p>
            <a:pPr lvl="1" algn="just" fontAlgn="base"/>
            <a:endParaRPr lang="en-US" dirty="0"/>
          </a:p>
          <a:p>
            <a:pPr lvl="1" algn="just" fontAlgn="base"/>
            <a:r>
              <a:rPr lang="en-US" dirty="0"/>
              <a:t>If it’s greater than its pre-defined value (or default value of 0.75 if not given), then Rehash</a:t>
            </a:r>
            <a:r>
              <a:rPr lang="en-US" dirty="0" smtClean="0"/>
              <a:t>.</a:t>
            </a:r>
          </a:p>
          <a:p>
            <a:pPr lvl="1" algn="just" fontAlgn="base"/>
            <a:endParaRPr lang="en-US" dirty="0"/>
          </a:p>
          <a:p>
            <a:pPr lvl="1" algn="just" fontAlgn="base"/>
            <a:r>
              <a:rPr lang="en-US" dirty="0"/>
              <a:t>For Rehash, make a new array of double the previous size and make it the new </a:t>
            </a:r>
            <a:r>
              <a:rPr lang="en-US" dirty="0" err="1"/>
              <a:t>bucketarray</a:t>
            </a:r>
            <a:r>
              <a:rPr lang="en-US" dirty="0" smtClean="0"/>
              <a:t>.</a:t>
            </a:r>
          </a:p>
          <a:p>
            <a:pPr lvl="1" algn="just" fontAlgn="base"/>
            <a:endParaRPr lang="en-US" dirty="0"/>
          </a:p>
          <a:p>
            <a:pPr lvl="1" algn="just" fontAlgn="base"/>
            <a:r>
              <a:rPr lang="en-US" dirty="0"/>
              <a:t>Then traverse to each element in the old </a:t>
            </a:r>
            <a:r>
              <a:rPr lang="en-US" dirty="0" err="1"/>
              <a:t>bucketArray</a:t>
            </a:r>
            <a:r>
              <a:rPr lang="en-US" dirty="0"/>
              <a:t> and call the insert() for each so as to insert it into the new larger bucket array.</a:t>
            </a:r>
          </a:p>
          <a:p>
            <a:pPr algn="just"/>
            <a:endParaRPr lang="en-IN" dirty="0"/>
          </a:p>
        </p:txBody>
      </p:sp>
      <p:sp>
        <p:nvSpPr>
          <p:cNvPr id="4" name="Date Placeholder 3"/>
          <p:cNvSpPr>
            <a:spLocks noGrp="1"/>
          </p:cNvSpPr>
          <p:nvPr>
            <p:ph type="dt" sz="half" idx="10"/>
          </p:nvPr>
        </p:nvSpPr>
        <p:spPr/>
        <p:txBody>
          <a:bodyPr/>
          <a:lstStyle/>
          <a:p>
            <a:fld id="{48634807-172D-47DD-8A8D-20D1AD18FB32}" type="datetime1">
              <a:rPr lang="en-IN" smtClean="0"/>
              <a:t>01-06-2022</a:t>
            </a:fld>
            <a:endParaRPr lang="en-IN"/>
          </a:p>
        </p:txBody>
      </p:sp>
      <p:sp>
        <p:nvSpPr>
          <p:cNvPr id="5" name="Footer Placeholder 4"/>
          <p:cNvSpPr>
            <a:spLocks noGrp="1"/>
          </p:cNvSpPr>
          <p:nvPr>
            <p:ph type="ftr" sz="quarter" idx="11"/>
          </p:nvPr>
        </p:nvSpPr>
        <p:spPr/>
        <p:txBody>
          <a:bodyPr/>
          <a:lstStyle/>
          <a:p>
            <a:r>
              <a:rPr lang="it-IT" smtClean="0"/>
              <a:t>Dr.M.Kaliappan, Professor &amp; Head/ AI&amp; DS</a:t>
            </a:r>
            <a:endParaRPr lang="en-IN"/>
          </a:p>
        </p:txBody>
      </p:sp>
      <p:sp>
        <p:nvSpPr>
          <p:cNvPr id="6" name="Slide Number Placeholder 5"/>
          <p:cNvSpPr>
            <a:spLocks noGrp="1"/>
          </p:cNvSpPr>
          <p:nvPr>
            <p:ph type="sldNum" sz="quarter" idx="12"/>
          </p:nvPr>
        </p:nvSpPr>
        <p:spPr/>
        <p:txBody>
          <a:bodyPr/>
          <a:lstStyle/>
          <a:p>
            <a:fld id="{85A40BF7-2AA2-4856-B83F-AFBEB981B49A}" type="slidenum">
              <a:rPr lang="en-IN" smtClean="0"/>
              <a:t>27</a:t>
            </a:fld>
            <a:endParaRPr lang="en-IN"/>
          </a:p>
        </p:txBody>
      </p:sp>
    </p:spTree>
    <p:extLst>
      <p:ext uri="{BB962C8B-B14F-4D97-AF65-F5344CB8AC3E}">
        <p14:creationId xmlns:p14="http://schemas.microsoft.com/office/powerpoint/2010/main" val="17372401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760640"/>
          </a:xfrm>
        </p:spPr>
        <p:txBody>
          <a:bodyPr>
            <a:normAutofit fontScale="62500" lnSpcReduction="20000"/>
          </a:bodyPr>
          <a:lstStyle/>
          <a:p>
            <a:pPr marL="0" indent="0">
              <a:buNone/>
            </a:pPr>
            <a:r>
              <a:rPr lang="en-IN" dirty="0" err="1" smtClean="0">
                <a:solidFill>
                  <a:srgbClr val="0000FF"/>
                </a:solidFill>
                <a:latin typeface="Times New Roman" pitchFamily="18" charset="0"/>
                <a:cs typeface="Times New Roman" pitchFamily="18" charset="0"/>
              </a:rPr>
              <a:t>def</a:t>
            </a:r>
            <a:r>
              <a:rPr lang="en-IN" dirty="0">
                <a:solidFill>
                  <a:srgbClr val="000000"/>
                </a:solidFill>
                <a:latin typeface="Times New Roman" pitchFamily="18" charset="0"/>
                <a:cs typeface="Times New Roman" pitchFamily="18" charset="0"/>
              </a:rPr>
              <a:t> </a:t>
            </a:r>
            <a:r>
              <a:rPr lang="en-IN" dirty="0">
                <a:solidFill>
                  <a:srgbClr val="795E26"/>
                </a:solidFill>
                <a:latin typeface="Times New Roman" pitchFamily="18" charset="0"/>
                <a:cs typeface="Times New Roman" pitchFamily="18" charset="0"/>
              </a:rPr>
              <a:t>__</a:t>
            </a:r>
            <a:r>
              <a:rPr lang="en-IN" dirty="0" err="1">
                <a:solidFill>
                  <a:srgbClr val="795E26"/>
                </a:solidFill>
                <a:latin typeface="Times New Roman" pitchFamily="18" charset="0"/>
                <a:cs typeface="Times New Roman" pitchFamily="18" charset="0"/>
              </a:rPr>
              <a:t>setitem</a:t>
            </a:r>
            <a:r>
              <a:rPr lang="en-IN" dirty="0">
                <a:solidFill>
                  <a:srgbClr val="795E26"/>
                </a:solidFill>
                <a:latin typeface="Times New Roman" pitchFamily="18" charset="0"/>
                <a:cs typeface="Times New Roman" pitchFamily="18" charset="0"/>
              </a:rPr>
              <a:t>__</a:t>
            </a:r>
            <a:r>
              <a:rPr lang="en-IN" dirty="0">
                <a:solidFill>
                  <a:srgbClr val="000000"/>
                </a:solidFill>
                <a:latin typeface="Times New Roman" pitchFamily="18" charset="0"/>
                <a:cs typeface="Times New Roman" pitchFamily="18" charset="0"/>
              </a:rPr>
              <a:t>(</a:t>
            </a:r>
            <a:r>
              <a:rPr lang="en-IN" dirty="0">
                <a:solidFill>
                  <a:srgbClr val="001080"/>
                </a:solidFill>
                <a:latin typeface="Times New Roman" pitchFamily="18" charset="0"/>
                <a:cs typeface="Times New Roman" pitchFamily="18" charset="0"/>
              </a:rPr>
              <a:t>self</a:t>
            </a:r>
            <a:r>
              <a:rPr lang="en-IN" dirty="0">
                <a:solidFill>
                  <a:srgbClr val="000000"/>
                </a:solidFill>
                <a:latin typeface="Times New Roman" pitchFamily="18" charset="0"/>
                <a:cs typeface="Times New Roman" pitchFamily="18" charset="0"/>
              </a:rPr>
              <a:t>, </a:t>
            </a:r>
            <a:r>
              <a:rPr lang="en-IN" dirty="0">
                <a:solidFill>
                  <a:srgbClr val="001080"/>
                </a:solidFill>
                <a:latin typeface="Times New Roman" pitchFamily="18" charset="0"/>
                <a:cs typeface="Times New Roman" pitchFamily="18" charset="0"/>
              </a:rPr>
              <a:t>k</a:t>
            </a:r>
            <a:r>
              <a:rPr lang="en-IN" dirty="0">
                <a:solidFill>
                  <a:srgbClr val="000000"/>
                </a:solidFill>
                <a:latin typeface="Times New Roman" pitchFamily="18" charset="0"/>
                <a:cs typeface="Times New Roman" pitchFamily="18" charset="0"/>
              </a:rPr>
              <a:t>, </a:t>
            </a:r>
            <a:r>
              <a:rPr lang="en-IN" dirty="0">
                <a:solidFill>
                  <a:srgbClr val="001080"/>
                </a:solidFill>
                <a:latin typeface="Times New Roman" pitchFamily="18" charset="0"/>
                <a:cs typeface="Times New Roman" pitchFamily="18" charset="0"/>
              </a:rPr>
              <a:t>v</a:t>
            </a:r>
            <a:r>
              <a:rPr lang="en-IN" dirty="0">
                <a:solidFill>
                  <a:srgbClr val="000000"/>
                </a:solidFill>
                <a:latin typeface="Times New Roman" pitchFamily="18" charset="0"/>
                <a:cs typeface="Times New Roman" pitchFamily="18" charset="0"/>
              </a:rPr>
              <a:t>):</a:t>
            </a:r>
          </a:p>
          <a:p>
            <a:pPr marL="0" indent="0">
              <a:buNone/>
            </a:pPr>
            <a:r>
              <a:rPr lang="en-IN" dirty="0">
                <a:solidFill>
                  <a:srgbClr val="000000"/>
                </a:solidFill>
                <a:latin typeface="Times New Roman" pitchFamily="18" charset="0"/>
                <a:cs typeface="Times New Roman" pitchFamily="18" charset="0"/>
              </a:rPr>
              <a:t>    j = </a:t>
            </a:r>
            <a:r>
              <a:rPr lang="en-IN" dirty="0">
                <a:solidFill>
                  <a:srgbClr val="001080"/>
                </a:solidFill>
                <a:latin typeface="Times New Roman" pitchFamily="18" charset="0"/>
                <a:cs typeface="Times New Roman" pitchFamily="18" charset="0"/>
              </a:rPr>
              <a:t>self</a:t>
            </a:r>
            <a:r>
              <a:rPr lang="en-IN" dirty="0">
                <a:solidFill>
                  <a:srgbClr val="000000"/>
                </a:solidFill>
                <a:latin typeface="Times New Roman" pitchFamily="18" charset="0"/>
                <a:cs typeface="Times New Roman" pitchFamily="18" charset="0"/>
              </a:rPr>
              <a:t>._</a:t>
            </a:r>
            <a:r>
              <a:rPr lang="en-IN" dirty="0" err="1">
                <a:solidFill>
                  <a:srgbClr val="000000"/>
                </a:solidFill>
                <a:latin typeface="Times New Roman" pitchFamily="18" charset="0"/>
                <a:cs typeface="Times New Roman" pitchFamily="18" charset="0"/>
              </a:rPr>
              <a:t>hash_function</a:t>
            </a:r>
            <a:r>
              <a:rPr lang="en-IN" dirty="0">
                <a:solidFill>
                  <a:srgbClr val="000000"/>
                </a:solidFill>
                <a:latin typeface="Times New Roman" pitchFamily="18" charset="0"/>
                <a:cs typeface="Times New Roman" pitchFamily="18" charset="0"/>
              </a:rPr>
              <a:t>(k)</a:t>
            </a:r>
          </a:p>
          <a:p>
            <a:pPr marL="0" indent="0">
              <a:buNone/>
            </a:pPr>
            <a:r>
              <a:rPr lang="en-IN" dirty="0">
                <a:solidFill>
                  <a:srgbClr val="000000"/>
                </a:solidFill>
                <a:latin typeface="Times New Roman" pitchFamily="18" charset="0"/>
                <a:cs typeface="Times New Roman" pitchFamily="18" charset="0"/>
              </a:rPr>
              <a:t>    </a:t>
            </a:r>
            <a:r>
              <a:rPr lang="en-IN" dirty="0">
                <a:solidFill>
                  <a:srgbClr val="001080"/>
                </a:solidFill>
                <a:latin typeface="Times New Roman" pitchFamily="18" charset="0"/>
                <a:cs typeface="Times New Roman" pitchFamily="18" charset="0"/>
              </a:rPr>
              <a:t>self</a:t>
            </a:r>
            <a:r>
              <a:rPr lang="en-IN" dirty="0">
                <a:solidFill>
                  <a:srgbClr val="000000"/>
                </a:solidFill>
                <a:latin typeface="Times New Roman" pitchFamily="18" charset="0"/>
                <a:cs typeface="Times New Roman" pitchFamily="18" charset="0"/>
              </a:rPr>
              <a:t>._</a:t>
            </a:r>
            <a:r>
              <a:rPr lang="en-IN" dirty="0" err="1">
                <a:solidFill>
                  <a:srgbClr val="000000"/>
                </a:solidFill>
                <a:latin typeface="Times New Roman" pitchFamily="18" charset="0"/>
                <a:cs typeface="Times New Roman" pitchFamily="18" charset="0"/>
              </a:rPr>
              <a:t>bucket_setitem</a:t>
            </a:r>
            <a:r>
              <a:rPr lang="en-IN" dirty="0">
                <a:solidFill>
                  <a:srgbClr val="000000"/>
                </a:solidFill>
                <a:latin typeface="Times New Roman" pitchFamily="18" charset="0"/>
                <a:cs typeface="Times New Roman" pitchFamily="18" charset="0"/>
              </a:rPr>
              <a:t>(j, k, v)                 </a:t>
            </a:r>
            <a:r>
              <a:rPr lang="en-IN" dirty="0">
                <a:solidFill>
                  <a:srgbClr val="008000"/>
                </a:solidFill>
                <a:latin typeface="Times New Roman" pitchFamily="18" charset="0"/>
                <a:cs typeface="Times New Roman" pitchFamily="18" charset="0"/>
              </a:rPr>
              <a:t># subroutine maintains </a:t>
            </a:r>
            <a:r>
              <a:rPr lang="en-IN" dirty="0" err="1">
                <a:solidFill>
                  <a:srgbClr val="008000"/>
                </a:solidFill>
                <a:latin typeface="Times New Roman" pitchFamily="18" charset="0"/>
                <a:cs typeface="Times New Roman" pitchFamily="18" charset="0"/>
              </a:rPr>
              <a:t>self._n</a:t>
            </a:r>
            <a:endParaRPr lang="en-IN" dirty="0">
              <a:solidFill>
                <a:srgbClr val="000000"/>
              </a:solidFill>
              <a:latin typeface="Times New Roman" pitchFamily="18" charset="0"/>
              <a:cs typeface="Times New Roman" pitchFamily="18" charset="0"/>
            </a:endParaRPr>
          </a:p>
          <a:p>
            <a:pPr marL="0" indent="0">
              <a:buNone/>
            </a:pPr>
            <a:r>
              <a:rPr lang="en-IN" dirty="0">
                <a:solidFill>
                  <a:srgbClr val="000000"/>
                </a:solidFill>
                <a:latin typeface="Times New Roman" pitchFamily="18" charset="0"/>
                <a:cs typeface="Times New Roman" pitchFamily="18" charset="0"/>
              </a:rPr>
              <a:t>    </a:t>
            </a:r>
            <a:r>
              <a:rPr lang="en-IN" dirty="0">
                <a:solidFill>
                  <a:srgbClr val="AF00DB"/>
                </a:solidFill>
                <a:latin typeface="Times New Roman" pitchFamily="18" charset="0"/>
                <a:cs typeface="Times New Roman" pitchFamily="18" charset="0"/>
              </a:rPr>
              <a:t>if</a:t>
            </a:r>
            <a:r>
              <a:rPr lang="en-IN" dirty="0">
                <a:solidFill>
                  <a:srgbClr val="000000"/>
                </a:solidFill>
                <a:latin typeface="Times New Roman" pitchFamily="18" charset="0"/>
                <a:cs typeface="Times New Roman" pitchFamily="18" charset="0"/>
              </a:rPr>
              <a:t> </a:t>
            </a:r>
            <a:r>
              <a:rPr lang="en-IN" dirty="0" err="1">
                <a:solidFill>
                  <a:srgbClr val="001080"/>
                </a:solidFill>
                <a:latin typeface="Times New Roman" pitchFamily="18" charset="0"/>
                <a:cs typeface="Times New Roman" pitchFamily="18" charset="0"/>
              </a:rPr>
              <a:t>self</a:t>
            </a:r>
            <a:r>
              <a:rPr lang="en-IN" dirty="0" err="1">
                <a:solidFill>
                  <a:srgbClr val="000000"/>
                </a:solidFill>
                <a:latin typeface="Times New Roman" pitchFamily="18" charset="0"/>
                <a:cs typeface="Times New Roman" pitchFamily="18" charset="0"/>
              </a:rPr>
              <a:t>._n</a:t>
            </a:r>
            <a:r>
              <a:rPr lang="en-IN" dirty="0">
                <a:solidFill>
                  <a:srgbClr val="000000"/>
                </a:solidFill>
                <a:latin typeface="Times New Roman" pitchFamily="18" charset="0"/>
                <a:cs typeface="Times New Roman" pitchFamily="18" charset="0"/>
              </a:rPr>
              <a:t> &gt; </a:t>
            </a:r>
            <a:r>
              <a:rPr lang="en-IN" dirty="0" err="1">
                <a:solidFill>
                  <a:srgbClr val="795E26"/>
                </a:solidFill>
                <a:latin typeface="Times New Roman" pitchFamily="18" charset="0"/>
                <a:cs typeface="Times New Roman" pitchFamily="18" charset="0"/>
              </a:rPr>
              <a:t>len</a:t>
            </a:r>
            <a:r>
              <a:rPr lang="en-IN" dirty="0">
                <a:solidFill>
                  <a:srgbClr val="000000"/>
                </a:solidFill>
                <a:latin typeface="Times New Roman" pitchFamily="18" charset="0"/>
                <a:cs typeface="Times New Roman" pitchFamily="18" charset="0"/>
              </a:rPr>
              <a:t>(</a:t>
            </a:r>
            <a:r>
              <a:rPr lang="en-IN" dirty="0" err="1">
                <a:solidFill>
                  <a:srgbClr val="001080"/>
                </a:solidFill>
                <a:latin typeface="Times New Roman" pitchFamily="18" charset="0"/>
                <a:cs typeface="Times New Roman" pitchFamily="18" charset="0"/>
              </a:rPr>
              <a:t>self</a:t>
            </a:r>
            <a:r>
              <a:rPr lang="en-IN" dirty="0" err="1">
                <a:solidFill>
                  <a:srgbClr val="000000"/>
                </a:solidFill>
                <a:latin typeface="Times New Roman" pitchFamily="18" charset="0"/>
                <a:cs typeface="Times New Roman" pitchFamily="18" charset="0"/>
              </a:rPr>
              <a:t>._table</a:t>
            </a:r>
            <a:r>
              <a:rPr lang="en-IN" dirty="0">
                <a:solidFill>
                  <a:srgbClr val="000000"/>
                </a:solidFill>
                <a:latin typeface="Times New Roman" pitchFamily="18" charset="0"/>
                <a:cs typeface="Times New Roman" pitchFamily="18" charset="0"/>
              </a:rPr>
              <a:t>) // </a:t>
            </a:r>
            <a:r>
              <a:rPr lang="en-IN" dirty="0">
                <a:solidFill>
                  <a:srgbClr val="09885A"/>
                </a:solidFill>
                <a:latin typeface="Times New Roman" pitchFamily="18" charset="0"/>
                <a:cs typeface="Times New Roman" pitchFamily="18" charset="0"/>
              </a:rPr>
              <a:t>2</a:t>
            </a:r>
            <a:r>
              <a:rPr lang="en-IN" dirty="0">
                <a:solidFill>
                  <a:srgbClr val="000000"/>
                </a:solidFill>
                <a:latin typeface="Times New Roman" pitchFamily="18" charset="0"/>
                <a:cs typeface="Times New Roman" pitchFamily="18" charset="0"/>
              </a:rPr>
              <a:t>:           </a:t>
            </a:r>
            <a:r>
              <a:rPr lang="en-IN" dirty="0">
                <a:solidFill>
                  <a:srgbClr val="FF0000"/>
                </a:solidFill>
                <a:latin typeface="Times New Roman" pitchFamily="18" charset="0"/>
                <a:cs typeface="Times New Roman" pitchFamily="18" charset="0"/>
              </a:rPr>
              <a:t># keep load factor &lt;= 0.5</a:t>
            </a:r>
          </a:p>
          <a:p>
            <a:pPr marL="0" indent="0">
              <a:buNone/>
            </a:pPr>
            <a:r>
              <a:rPr lang="en-IN" dirty="0">
                <a:solidFill>
                  <a:srgbClr val="000000"/>
                </a:solidFill>
                <a:latin typeface="Times New Roman" pitchFamily="18" charset="0"/>
                <a:cs typeface="Times New Roman" pitchFamily="18" charset="0"/>
              </a:rPr>
              <a:t>      </a:t>
            </a:r>
            <a:r>
              <a:rPr lang="en-IN" dirty="0" err="1">
                <a:solidFill>
                  <a:srgbClr val="001080"/>
                </a:solidFill>
                <a:latin typeface="Times New Roman" pitchFamily="18" charset="0"/>
                <a:cs typeface="Times New Roman" pitchFamily="18" charset="0"/>
              </a:rPr>
              <a:t>self</a:t>
            </a:r>
            <a:r>
              <a:rPr lang="en-IN" dirty="0" err="1">
                <a:solidFill>
                  <a:srgbClr val="000000"/>
                </a:solidFill>
                <a:latin typeface="Times New Roman" pitchFamily="18" charset="0"/>
                <a:cs typeface="Times New Roman" pitchFamily="18" charset="0"/>
              </a:rPr>
              <a:t>._resize</a:t>
            </a:r>
            <a:r>
              <a:rPr lang="en-IN" dirty="0">
                <a:solidFill>
                  <a:srgbClr val="000000"/>
                </a:solidFill>
                <a:latin typeface="Times New Roman" pitchFamily="18" charset="0"/>
                <a:cs typeface="Times New Roman" pitchFamily="18" charset="0"/>
              </a:rPr>
              <a:t>(</a:t>
            </a:r>
            <a:r>
              <a:rPr lang="en-IN" dirty="0">
                <a:solidFill>
                  <a:srgbClr val="09885A"/>
                </a:solidFill>
                <a:latin typeface="Times New Roman" pitchFamily="18" charset="0"/>
                <a:cs typeface="Times New Roman" pitchFamily="18" charset="0"/>
              </a:rPr>
              <a:t>2</a:t>
            </a:r>
            <a:r>
              <a:rPr lang="en-IN" dirty="0">
                <a:solidFill>
                  <a:srgbClr val="000000"/>
                </a:solidFill>
                <a:latin typeface="Times New Roman" pitchFamily="18" charset="0"/>
                <a:cs typeface="Times New Roman" pitchFamily="18" charset="0"/>
              </a:rPr>
              <a:t> * </a:t>
            </a:r>
            <a:r>
              <a:rPr lang="en-IN" dirty="0" err="1">
                <a:solidFill>
                  <a:srgbClr val="795E26"/>
                </a:solidFill>
                <a:latin typeface="Times New Roman" pitchFamily="18" charset="0"/>
                <a:cs typeface="Times New Roman" pitchFamily="18" charset="0"/>
              </a:rPr>
              <a:t>len</a:t>
            </a:r>
            <a:r>
              <a:rPr lang="en-IN" dirty="0">
                <a:solidFill>
                  <a:srgbClr val="000000"/>
                </a:solidFill>
                <a:latin typeface="Times New Roman" pitchFamily="18" charset="0"/>
                <a:cs typeface="Times New Roman" pitchFamily="18" charset="0"/>
              </a:rPr>
              <a:t>(</a:t>
            </a:r>
            <a:r>
              <a:rPr lang="en-IN" dirty="0" err="1">
                <a:solidFill>
                  <a:srgbClr val="001080"/>
                </a:solidFill>
                <a:latin typeface="Times New Roman" pitchFamily="18" charset="0"/>
                <a:cs typeface="Times New Roman" pitchFamily="18" charset="0"/>
              </a:rPr>
              <a:t>self</a:t>
            </a:r>
            <a:r>
              <a:rPr lang="en-IN" dirty="0" err="1">
                <a:solidFill>
                  <a:srgbClr val="000000"/>
                </a:solidFill>
                <a:latin typeface="Times New Roman" pitchFamily="18" charset="0"/>
                <a:cs typeface="Times New Roman" pitchFamily="18" charset="0"/>
              </a:rPr>
              <a:t>._table</a:t>
            </a:r>
            <a:r>
              <a:rPr lang="en-IN" dirty="0">
                <a:solidFill>
                  <a:srgbClr val="000000"/>
                </a:solidFill>
                <a:latin typeface="Times New Roman" pitchFamily="18" charset="0"/>
                <a:cs typeface="Times New Roman" pitchFamily="18" charset="0"/>
              </a:rPr>
              <a:t>) - </a:t>
            </a:r>
            <a:r>
              <a:rPr lang="en-IN" dirty="0">
                <a:solidFill>
                  <a:srgbClr val="09885A"/>
                </a:solidFill>
                <a:latin typeface="Times New Roman" pitchFamily="18" charset="0"/>
                <a:cs typeface="Times New Roman" pitchFamily="18" charset="0"/>
              </a:rPr>
              <a:t>1</a:t>
            </a:r>
            <a:r>
              <a:rPr lang="en-IN" dirty="0">
                <a:solidFill>
                  <a:srgbClr val="000000"/>
                </a:solidFill>
                <a:latin typeface="Times New Roman" pitchFamily="18" charset="0"/>
                <a:cs typeface="Times New Roman" pitchFamily="18" charset="0"/>
              </a:rPr>
              <a:t>)      </a:t>
            </a:r>
            <a:r>
              <a:rPr lang="en-IN" dirty="0">
                <a:solidFill>
                  <a:srgbClr val="008000"/>
                </a:solidFill>
                <a:latin typeface="Times New Roman" pitchFamily="18" charset="0"/>
                <a:cs typeface="Times New Roman" pitchFamily="18" charset="0"/>
              </a:rPr>
              <a:t># number 2^x - 1 is often prime</a:t>
            </a:r>
            <a:endParaRPr lang="en-IN" dirty="0">
              <a:solidFill>
                <a:srgbClr val="000000"/>
              </a:solidFill>
              <a:latin typeface="Times New Roman" pitchFamily="18" charset="0"/>
              <a:cs typeface="Times New Roman" pitchFamily="18" charset="0"/>
            </a:endParaRPr>
          </a:p>
          <a:p>
            <a:pPr marL="0" indent="0">
              <a:buNone/>
            </a:pPr>
            <a:r>
              <a:rPr lang="en-IN" dirty="0">
                <a:solidFill>
                  <a:srgbClr val="000000"/>
                </a:solidFill>
                <a:latin typeface="Times New Roman" pitchFamily="18" charset="0"/>
                <a:cs typeface="Times New Roman" pitchFamily="18" charset="0"/>
              </a:rPr>
              <a:t/>
            </a:r>
            <a:br>
              <a:rPr lang="en-IN" dirty="0">
                <a:solidFill>
                  <a:srgbClr val="000000"/>
                </a:solidFill>
                <a:latin typeface="Times New Roman" pitchFamily="18" charset="0"/>
                <a:cs typeface="Times New Roman" pitchFamily="18" charset="0"/>
              </a:rPr>
            </a:br>
            <a:r>
              <a:rPr lang="en-IN" dirty="0">
                <a:solidFill>
                  <a:srgbClr val="000000"/>
                </a:solidFill>
                <a:latin typeface="Times New Roman" pitchFamily="18" charset="0"/>
                <a:cs typeface="Times New Roman" pitchFamily="18" charset="0"/>
              </a:rPr>
              <a:t>  </a:t>
            </a:r>
            <a:r>
              <a:rPr lang="en-IN" dirty="0" err="1" smtClean="0">
                <a:solidFill>
                  <a:srgbClr val="0000FF"/>
                </a:solidFill>
                <a:latin typeface="Times New Roman" pitchFamily="18" charset="0"/>
                <a:cs typeface="Times New Roman" pitchFamily="18" charset="0"/>
              </a:rPr>
              <a:t>def</a:t>
            </a:r>
            <a:r>
              <a:rPr lang="en-IN" dirty="0">
                <a:solidFill>
                  <a:srgbClr val="000000"/>
                </a:solidFill>
                <a:latin typeface="Times New Roman" pitchFamily="18" charset="0"/>
                <a:cs typeface="Times New Roman" pitchFamily="18" charset="0"/>
              </a:rPr>
              <a:t> </a:t>
            </a:r>
            <a:r>
              <a:rPr lang="en-IN" dirty="0">
                <a:solidFill>
                  <a:srgbClr val="795E26"/>
                </a:solidFill>
                <a:latin typeface="Times New Roman" pitchFamily="18" charset="0"/>
                <a:cs typeface="Times New Roman" pitchFamily="18" charset="0"/>
              </a:rPr>
              <a:t>__</a:t>
            </a:r>
            <a:r>
              <a:rPr lang="en-IN" dirty="0" err="1">
                <a:solidFill>
                  <a:srgbClr val="795E26"/>
                </a:solidFill>
                <a:latin typeface="Times New Roman" pitchFamily="18" charset="0"/>
                <a:cs typeface="Times New Roman" pitchFamily="18" charset="0"/>
              </a:rPr>
              <a:t>delitem</a:t>
            </a:r>
            <a:r>
              <a:rPr lang="en-IN" dirty="0">
                <a:solidFill>
                  <a:srgbClr val="795E26"/>
                </a:solidFill>
                <a:latin typeface="Times New Roman" pitchFamily="18" charset="0"/>
                <a:cs typeface="Times New Roman" pitchFamily="18" charset="0"/>
              </a:rPr>
              <a:t>__</a:t>
            </a:r>
            <a:r>
              <a:rPr lang="en-IN" dirty="0">
                <a:solidFill>
                  <a:srgbClr val="000000"/>
                </a:solidFill>
                <a:latin typeface="Times New Roman" pitchFamily="18" charset="0"/>
                <a:cs typeface="Times New Roman" pitchFamily="18" charset="0"/>
              </a:rPr>
              <a:t>(</a:t>
            </a:r>
            <a:r>
              <a:rPr lang="en-IN" dirty="0">
                <a:solidFill>
                  <a:srgbClr val="001080"/>
                </a:solidFill>
                <a:latin typeface="Times New Roman" pitchFamily="18" charset="0"/>
                <a:cs typeface="Times New Roman" pitchFamily="18" charset="0"/>
              </a:rPr>
              <a:t>self</a:t>
            </a:r>
            <a:r>
              <a:rPr lang="en-IN" dirty="0">
                <a:solidFill>
                  <a:srgbClr val="000000"/>
                </a:solidFill>
                <a:latin typeface="Times New Roman" pitchFamily="18" charset="0"/>
                <a:cs typeface="Times New Roman" pitchFamily="18" charset="0"/>
              </a:rPr>
              <a:t>, </a:t>
            </a:r>
            <a:r>
              <a:rPr lang="en-IN" dirty="0">
                <a:solidFill>
                  <a:srgbClr val="001080"/>
                </a:solidFill>
                <a:latin typeface="Times New Roman" pitchFamily="18" charset="0"/>
                <a:cs typeface="Times New Roman" pitchFamily="18" charset="0"/>
              </a:rPr>
              <a:t>k</a:t>
            </a:r>
            <a:r>
              <a:rPr lang="en-IN" dirty="0">
                <a:solidFill>
                  <a:srgbClr val="000000"/>
                </a:solidFill>
                <a:latin typeface="Times New Roman" pitchFamily="18" charset="0"/>
                <a:cs typeface="Times New Roman" pitchFamily="18" charset="0"/>
              </a:rPr>
              <a:t>):</a:t>
            </a:r>
          </a:p>
          <a:p>
            <a:pPr marL="0" indent="0">
              <a:buNone/>
            </a:pPr>
            <a:r>
              <a:rPr lang="en-IN" dirty="0">
                <a:solidFill>
                  <a:srgbClr val="000000"/>
                </a:solidFill>
                <a:latin typeface="Times New Roman" pitchFamily="18" charset="0"/>
                <a:cs typeface="Times New Roman" pitchFamily="18" charset="0"/>
              </a:rPr>
              <a:t>   j = </a:t>
            </a:r>
            <a:r>
              <a:rPr lang="en-IN" dirty="0">
                <a:solidFill>
                  <a:srgbClr val="001080"/>
                </a:solidFill>
                <a:latin typeface="Times New Roman" pitchFamily="18" charset="0"/>
                <a:cs typeface="Times New Roman" pitchFamily="18" charset="0"/>
              </a:rPr>
              <a:t>self</a:t>
            </a:r>
            <a:r>
              <a:rPr lang="en-IN" dirty="0">
                <a:solidFill>
                  <a:srgbClr val="000000"/>
                </a:solidFill>
                <a:latin typeface="Times New Roman" pitchFamily="18" charset="0"/>
                <a:cs typeface="Times New Roman" pitchFamily="18" charset="0"/>
              </a:rPr>
              <a:t>._</a:t>
            </a:r>
            <a:r>
              <a:rPr lang="en-IN" dirty="0" err="1">
                <a:solidFill>
                  <a:srgbClr val="000000"/>
                </a:solidFill>
                <a:latin typeface="Times New Roman" pitchFamily="18" charset="0"/>
                <a:cs typeface="Times New Roman" pitchFamily="18" charset="0"/>
              </a:rPr>
              <a:t>hash_function</a:t>
            </a:r>
            <a:r>
              <a:rPr lang="en-IN" dirty="0">
                <a:solidFill>
                  <a:srgbClr val="000000"/>
                </a:solidFill>
                <a:latin typeface="Times New Roman" pitchFamily="18" charset="0"/>
                <a:cs typeface="Times New Roman" pitchFamily="18" charset="0"/>
              </a:rPr>
              <a:t>(k)</a:t>
            </a:r>
          </a:p>
          <a:p>
            <a:pPr marL="0" indent="0">
              <a:buNone/>
            </a:pPr>
            <a:r>
              <a:rPr lang="en-IN" dirty="0">
                <a:solidFill>
                  <a:srgbClr val="000000"/>
                </a:solidFill>
                <a:latin typeface="Times New Roman" pitchFamily="18" charset="0"/>
                <a:cs typeface="Times New Roman" pitchFamily="18" charset="0"/>
              </a:rPr>
              <a:t>    </a:t>
            </a:r>
            <a:r>
              <a:rPr lang="en-IN" dirty="0">
                <a:solidFill>
                  <a:srgbClr val="001080"/>
                </a:solidFill>
                <a:latin typeface="Times New Roman" pitchFamily="18" charset="0"/>
                <a:cs typeface="Times New Roman" pitchFamily="18" charset="0"/>
              </a:rPr>
              <a:t>self</a:t>
            </a:r>
            <a:r>
              <a:rPr lang="en-IN" dirty="0">
                <a:solidFill>
                  <a:srgbClr val="000000"/>
                </a:solidFill>
                <a:latin typeface="Times New Roman" pitchFamily="18" charset="0"/>
                <a:cs typeface="Times New Roman" pitchFamily="18" charset="0"/>
              </a:rPr>
              <a:t>._</a:t>
            </a:r>
            <a:r>
              <a:rPr lang="en-IN" dirty="0" err="1">
                <a:solidFill>
                  <a:srgbClr val="000000"/>
                </a:solidFill>
                <a:latin typeface="Times New Roman" pitchFamily="18" charset="0"/>
                <a:cs typeface="Times New Roman" pitchFamily="18" charset="0"/>
              </a:rPr>
              <a:t>bucket_delitem</a:t>
            </a:r>
            <a:r>
              <a:rPr lang="en-IN" dirty="0">
                <a:solidFill>
                  <a:srgbClr val="000000"/>
                </a:solidFill>
                <a:latin typeface="Times New Roman" pitchFamily="18" charset="0"/>
                <a:cs typeface="Times New Roman" pitchFamily="18" charset="0"/>
              </a:rPr>
              <a:t>(j, k)                    </a:t>
            </a:r>
            <a:r>
              <a:rPr lang="en-IN" dirty="0">
                <a:solidFill>
                  <a:srgbClr val="008000"/>
                </a:solidFill>
                <a:latin typeface="Times New Roman" pitchFamily="18" charset="0"/>
                <a:cs typeface="Times New Roman" pitchFamily="18" charset="0"/>
              </a:rPr>
              <a:t># may raise </a:t>
            </a:r>
            <a:r>
              <a:rPr lang="en-IN" dirty="0" err="1">
                <a:solidFill>
                  <a:srgbClr val="008000"/>
                </a:solidFill>
                <a:latin typeface="Times New Roman" pitchFamily="18" charset="0"/>
                <a:cs typeface="Times New Roman" pitchFamily="18" charset="0"/>
              </a:rPr>
              <a:t>KeyError</a:t>
            </a:r>
            <a:endParaRPr lang="en-IN" dirty="0">
              <a:solidFill>
                <a:srgbClr val="000000"/>
              </a:solidFill>
              <a:latin typeface="Times New Roman" pitchFamily="18" charset="0"/>
              <a:cs typeface="Times New Roman" pitchFamily="18" charset="0"/>
            </a:endParaRPr>
          </a:p>
          <a:p>
            <a:pPr marL="0" indent="0">
              <a:buNone/>
            </a:pPr>
            <a:r>
              <a:rPr lang="en-IN" dirty="0">
                <a:solidFill>
                  <a:srgbClr val="000000"/>
                </a:solidFill>
                <a:latin typeface="Times New Roman" pitchFamily="18" charset="0"/>
                <a:cs typeface="Times New Roman" pitchFamily="18" charset="0"/>
              </a:rPr>
              <a:t>    </a:t>
            </a:r>
            <a:r>
              <a:rPr lang="en-IN" dirty="0" err="1">
                <a:solidFill>
                  <a:srgbClr val="001080"/>
                </a:solidFill>
                <a:latin typeface="Times New Roman" pitchFamily="18" charset="0"/>
                <a:cs typeface="Times New Roman" pitchFamily="18" charset="0"/>
              </a:rPr>
              <a:t>self</a:t>
            </a:r>
            <a:r>
              <a:rPr lang="en-IN" dirty="0" err="1">
                <a:solidFill>
                  <a:srgbClr val="000000"/>
                </a:solidFill>
                <a:latin typeface="Times New Roman" pitchFamily="18" charset="0"/>
                <a:cs typeface="Times New Roman" pitchFamily="18" charset="0"/>
              </a:rPr>
              <a:t>._n</a:t>
            </a:r>
            <a:r>
              <a:rPr lang="en-IN" dirty="0">
                <a:solidFill>
                  <a:srgbClr val="000000"/>
                </a:solidFill>
                <a:latin typeface="Times New Roman" pitchFamily="18" charset="0"/>
                <a:cs typeface="Times New Roman" pitchFamily="18" charset="0"/>
              </a:rPr>
              <a:t> -= </a:t>
            </a:r>
            <a:r>
              <a:rPr lang="en-IN" dirty="0">
                <a:solidFill>
                  <a:srgbClr val="09885A"/>
                </a:solidFill>
                <a:latin typeface="Times New Roman" pitchFamily="18" charset="0"/>
                <a:cs typeface="Times New Roman" pitchFamily="18" charset="0"/>
              </a:rPr>
              <a:t>1</a:t>
            </a:r>
            <a:endParaRPr lang="en-IN" dirty="0">
              <a:solidFill>
                <a:srgbClr val="000000"/>
              </a:solidFill>
              <a:latin typeface="Times New Roman" pitchFamily="18" charset="0"/>
              <a:cs typeface="Times New Roman" pitchFamily="18" charset="0"/>
            </a:endParaRPr>
          </a:p>
          <a:p>
            <a:pPr marL="0" indent="0">
              <a:buNone/>
            </a:pPr>
            <a:r>
              <a:rPr lang="en-IN" dirty="0">
                <a:solidFill>
                  <a:srgbClr val="000000"/>
                </a:solidFill>
                <a:latin typeface="Times New Roman" pitchFamily="18" charset="0"/>
                <a:cs typeface="Times New Roman" pitchFamily="18" charset="0"/>
              </a:rPr>
              <a:t/>
            </a:r>
            <a:br>
              <a:rPr lang="en-IN" dirty="0">
                <a:solidFill>
                  <a:srgbClr val="000000"/>
                </a:solidFill>
                <a:latin typeface="Times New Roman" pitchFamily="18" charset="0"/>
                <a:cs typeface="Times New Roman" pitchFamily="18" charset="0"/>
              </a:rPr>
            </a:br>
            <a:r>
              <a:rPr lang="en-IN" dirty="0">
                <a:solidFill>
                  <a:srgbClr val="000000"/>
                </a:solidFill>
                <a:latin typeface="Times New Roman" pitchFamily="18" charset="0"/>
                <a:cs typeface="Times New Roman" pitchFamily="18" charset="0"/>
              </a:rPr>
              <a:t>  </a:t>
            </a:r>
            <a:r>
              <a:rPr lang="en-IN" dirty="0" err="1">
                <a:solidFill>
                  <a:srgbClr val="0000FF"/>
                </a:solidFill>
                <a:latin typeface="Times New Roman" pitchFamily="18" charset="0"/>
                <a:cs typeface="Times New Roman" pitchFamily="18" charset="0"/>
              </a:rPr>
              <a:t>def</a:t>
            </a:r>
            <a:r>
              <a:rPr lang="en-IN" dirty="0">
                <a:solidFill>
                  <a:srgbClr val="000000"/>
                </a:solidFill>
                <a:latin typeface="Times New Roman" pitchFamily="18" charset="0"/>
                <a:cs typeface="Times New Roman" pitchFamily="18" charset="0"/>
              </a:rPr>
              <a:t> </a:t>
            </a:r>
            <a:r>
              <a:rPr lang="en-IN" dirty="0">
                <a:solidFill>
                  <a:srgbClr val="795E26"/>
                </a:solidFill>
                <a:latin typeface="Times New Roman" pitchFamily="18" charset="0"/>
                <a:cs typeface="Times New Roman" pitchFamily="18" charset="0"/>
              </a:rPr>
              <a:t>_resize</a:t>
            </a:r>
            <a:r>
              <a:rPr lang="en-IN" dirty="0">
                <a:solidFill>
                  <a:srgbClr val="000000"/>
                </a:solidFill>
                <a:latin typeface="Times New Roman" pitchFamily="18" charset="0"/>
                <a:cs typeface="Times New Roman" pitchFamily="18" charset="0"/>
              </a:rPr>
              <a:t>(</a:t>
            </a:r>
            <a:r>
              <a:rPr lang="en-IN" dirty="0">
                <a:solidFill>
                  <a:srgbClr val="001080"/>
                </a:solidFill>
                <a:latin typeface="Times New Roman" pitchFamily="18" charset="0"/>
                <a:cs typeface="Times New Roman" pitchFamily="18" charset="0"/>
              </a:rPr>
              <a:t>self</a:t>
            </a:r>
            <a:r>
              <a:rPr lang="en-IN" dirty="0">
                <a:solidFill>
                  <a:srgbClr val="000000"/>
                </a:solidFill>
                <a:latin typeface="Times New Roman" pitchFamily="18" charset="0"/>
                <a:cs typeface="Times New Roman" pitchFamily="18" charset="0"/>
              </a:rPr>
              <a:t>, </a:t>
            </a:r>
            <a:r>
              <a:rPr lang="en-IN" dirty="0">
                <a:solidFill>
                  <a:srgbClr val="001080"/>
                </a:solidFill>
                <a:latin typeface="Times New Roman" pitchFamily="18" charset="0"/>
                <a:cs typeface="Times New Roman" pitchFamily="18" charset="0"/>
              </a:rPr>
              <a:t>c</a:t>
            </a:r>
            <a:r>
              <a:rPr lang="en-IN" dirty="0">
                <a:solidFill>
                  <a:srgbClr val="000000"/>
                </a:solidFill>
                <a:latin typeface="Times New Roman" pitchFamily="18" charset="0"/>
                <a:cs typeface="Times New Roman" pitchFamily="18" charset="0"/>
              </a:rPr>
              <a:t>):</a:t>
            </a:r>
          </a:p>
          <a:p>
            <a:pPr marL="0" indent="0">
              <a:buNone/>
            </a:pPr>
            <a:r>
              <a:rPr lang="en-IN" dirty="0">
                <a:solidFill>
                  <a:srgbClr val="000000"/>
                </a:solidFill>
                <a:latin typeface="Times New Roman" pitchFamily="18" charset="0"/>
                <a:cs typeface="Times New Roman" pitchFamily="18" charset="0"/>
              </a:rPr>
              <a:t>    </a:t>
            </a:r>
            <a:r>
              <a:rPr lang="en-IN" dirty="0">
                <a:solidFill>
                  <a:srgbClr val="00B050"/>
                </a:solidFill>
                <a:latin typeface="Times New Roman" pitchFamily="18" charset="0"/>
                <a:cs typeface="Times New Roman" pitchFamily="18" charset="0"/>
              </a:rPr>
              <a:t>"""Resize bucket array to capacity c and rehash all items."""</a:t>
            </a:r>
          </a:p>
          <a:p>
            <a:pPr marL="0" indent="0">
              <a:buNone/>
            </a:pPr>
            <a:r>
              <a:rPr lang="en-IN" dirty="0">
                <a:solidFill>
                  <a:srgbClr val="000000"/>
                </a:solidFill>
                <a:latin typeface="Times New Roman" pitchFamily="18" charset="0"/>
                <a:cs typeface="Times New Roman" pitchFamily="18" charset="0"/>
              </a:rPr>
              <a:t>    old = </a:t>
            </a:r>
            <a:r>
              <a:rPr lang="en-IN" dirty="0">
                <a:solidFill>
                  <a:srgbClr val="267F99"/>
                </a:solidFill>
                <a:latin typeface="Times New Roman" pitchFamily="18" charset="0"/>
                <a:cs typeface="Times New Roman" pitchFamily="18" charset="0"/>
              </a:rPr>
              <a:t>list</a:t>
            </a:r>
            <a:r>
              <a:rPr lang="en-IN" dirty="0">
                <a:solidFill>
                  <a:srgbClr val="000000"/>
                </a:solidFill>
                <a:latin typeface="Times New Roman" pitchFamily="18" charset="0"/>
                <a:cs typeface="Times New Roman" pitchFamily="18" charset="0"/>
              </a:rPr>
              <a:t>(</a:t>
            </a:r>
            <a:r>
              <a:rPr lang="en-IN" dirty="0" err="1">
                <a:solidFill>
                  <a:srgbClr val="001080"/>
                </a:solidFill>
                <a:latin typeface="Times New Roman" pitchFamily="18" charset="0"/>
                <a:cs typeface="Times New Roman" pitchFamily="18" charset="0"/>
              </a:rPr>
              <a:t>self</a:t>
            </a:r>
            <a:r>
              <a:rPr lang="en-IN" dirty="0" err="1">
                <a:solidFill>
                  <a:srgbClr val="000000"/>
                </a:solidFill>
                <a:latin typeface="Times New Roman" pitchFamily="18" charset="0"/>
                <a:cs typeface="Times New Roman" pitchFamily="18" charset="0"/>
              </a:rPr>
              <a:t>.items</a:t>
            </a:r>
            <a:r>
              <a:rPr lang="en-IN" dirty="0">
                <a:solidFill>
                  <a:srgbClr val="000000"/>
                </a:solidFill>
                <a:latin typeface="Times New Roman" pitchFamily="18" charset="0"/>
                <a:cs typeface="Times New Roman" pitchFamily="18" charset="0"/>
              </a:rPr>
              <a:t>())       </a:t>
            </a:r>
            <a:r>
              <a:rPr lang="en-IN" dirty="0">
                <a:solidFill>
                  <a:srgbClr val="008000"/>
                </a:solidFill>
                <a:latin typeface="Times New Roman" pitchFamily="18" charset="0"/>
                <a:cs typeface="Times New Roman" pitchFamily="18" charset="0"/>
              </a:rPr>
              <a:t># use iteration to record existing items</a:t>
            </a:r>
            <a:endParaRPr lang="en-IN" dirty="0">
              <a:solidFill>
                <a:srgbClr val="000000"/>
              </a:solidFill>
              <a:latin typeface="Times New Roman" pitchFamily="18" charset="0"/>
              <a:cs typeface="Times New Roman" pitchFamily="18" charset="0"/>
            </a:endParaRPr>
          </a:p>
          <a:p>
            <a:pPr marL="0" indent="0">
              <a:buNone/>
            </a:pPr>
            <a:r>
              <a:rPr lang="en-IN" dirty="0">
                <a:solidFill>
                  <a:srgbClr val="000000"/>
                </a:solidFill>
                <a:latin typeface="Times New Roman" pitchFamily="18" charset="0"/>
                <a:cs typeface="Times New Roman" pitchFamily="18" charset="0"/>
              </a:rPr>
              <a:t>    </a:t>
            </a:r>
            <a:r>
              <a:rPr lang="en-IN" dirty="0" err="1">
                <a:solidFill>
                  <a:srgbClr val="001080"/>
                </a:solidFill>
                <a:latin typeface="Times New Roman" pitchFamily="18" charset="0"/>
                <a:cs typeface="Times New Roman" pitchFamily="18" charset="0"/>
              </a:rPr>
              <a:t>self</a:t>
            </a:r>
            <a:r>
              <a:rPr lang="en-IN" dirty="0" err="1">
                <a:solidFill>
                  <a:srgbClr val="000000"/>
                </a:solidFill>
                <a:latin typeface="Times New Roman" pitchFamily="18" charset="0"/>
                <a:cs typeface="Times New Roman" pitchFamily="18" charset="0"/>
              </a:rPr>
              <a:t>._table</a:t>
            </a:r>
            <a:r>
              <a:rPr lang="en-IN" dirty="0">
                <a:solidFill>
                  <a:srgbClr val="000000"/>
                </a:solidFill>
                <a:latin typeface="Times New Roman" pitchFamily="18" charset="0"/>
                <a:cs typeface="Times New Roman" pitchFamily="18" charset="0"/>
              </a:rPr>
              <a:t> = c * [</a:t>
            </a:r>
            <a:r>
              <a:rPr lang="en-IN" dirty="0">
                <a:solidFill>
                  <a:srgbClr val="0000FF"/>
                </a:solidFill>
                <a:latin typeface="Times New Roman" pitchFamily="18" charset="0"/>
                <a:cs typeface="Times New Roman" pitchFamily="18" charset="0"/>
              </a:rPr>
              <a:t>None</a:t>
            </a:r>
            <a:r>
              <a:rPr lang="en-IN" dirty="0">
                <a:solidFill>
                  <a:srgbClr val="000000"/>
                </a:solidFill>
                <a:latin typeface="Times New Roman" pitchFamily="18" charset="0"/>
                <a:cs typeface="Times New Roman" pitchFamily="18" charset="0"/>
              </a:rPr>
              <a:t>]       </a:t>
            </a:r>
            <a:r>
              <a:rPr lang="en-IN" dirty="0">
                <a:solidFill>
                  <a:srgbClr val="008000"/>
                </a:solidFill>
                <a:latin typeface="Times New Roman" pitchFamily="18" charset="0"/>
                <a:cs typeface="Times New Roman" pitchFamily="18" charset="0"/>
              </a:rPr>
              <a:t># then reset table to desired capacity</a:t>
            </a:r>
            <a:endParaRPr lang="en-IN" dirty="0">
              <a:solidFill>
                <a:srgbClr val="000000"/>
              </a:solidFill>
              <a:latin typeface="Times New Roman" pitchFamily="18" charset="0"/>
              <a:cs typeface="Times New Roman" pitchFamily="18" charset="0"/>
            </a:endParaRPr>
          </a:p>
          <a:p>
            <a:pPr marL="0" indent="0">
              <a:buNone/>
            </a:pPr>
            <a:r>
              <a:rPr lang="en-IN" dirty="0">
                <a:solidFill>
                  <a:srgbClr val="000000"/>
                </a:solidFill>
                <a:latin typeface="Times New Roman" pitchFamily="18" charset="0"/>
                <a:cs typeface="Times New Roman" pitchFamily="18" charset="0"/>
              </a:rPr>
              <a:t>    </a:t>
            </a:r>
            <a:r>
              <a:rPr lang="en-IN" dirty="0" err="1">
                <a:solidFill>
                  <a:srgbClr val="001080"/>
                </a:solidFill>
                <a:latin typeface="Times New Roman" pitchFamily="18" charset="0"/>
                <a:cs typeface="Times New Roman" pitchFamily="18" charset="0"/>
              </a:rPr>
              <a:t>self</a:t>
            </a:r>
            <a:r>
              <a:rPr lang="en-IN" dirty="0" err="1">
                <a:solidFill>
                  <a:srgbClr val="000000"/>
                </a:solidFill>
                <a:latin typeface="Times New Roman" pitchFamily="18" charset="0"/>
                <a:cs typeface="Times New Roman" pitchFamily="18" charset="0"/>
              </a:rPr>
              <a:t>._n</a:t>
            </a:r>
            <a:r>
              <a:rPr lang="en-IN" dirty="0">
                <a:solidFill>
                  <a:srgbClr val="000000"/>
                </a:solidFill>
                <a:latin typeface="Times New Roman" pitchFamily="18" charset="0"/>
                <a:cs typeface="Times New Roman" pitchFamily="18" charset="0"/>
              </a:rPr>
              <a:t> = </a:t>
            </a:r>
            <a:r>
              <a:rPr lang="en-IN" dirty="0">
                <a:solidFill>
                  <a:srgbClr val="09885A"/>
                </a:solidFill>
                <a:latin typeface="Times New Roman" pitchFamily="18" charset="0"/>
                <a:cs typeface="Times New Roman" pitchFamily="18" charset="0"/>
              </a:rPr>
              <a:t>0</a:t>
            </a:r>
            <a:r>
              <a:rPr lang="en-IN" dirty="0">
                <a:solidFill>
                  <a:srgbClr val="000000"/>
                </a:solidFill>
                <a:latin typeface="Times New Roman" pitchFamily="18" charset="0"/>
                <a:cs typeface="Times New Roman" pitchFamily="18" charset="0"/>
              </a:rPr>
              <a:t>                    </a:t>
            </a:r>
            <a:r>
              <a:rPr lang="en-IN" dirty="0">
                <a:solidFill>
                  <a:srgbClr val="008000"/>
                </a:solidFill>
                <a:latin typeface="Times New Roman" pitchFamily="18" charset="0"/>
                <a:cs typeface="Times New Roman" pitchFamily="18" charset="0"/>
              </a:rPr>
              <a:t># n recomputed during subsequent adds</a:t>
            </a:r>
            <a:endParaRPr lang="en-IN" dirty="0">
              <a:solidFill>
                <a:srgbClr val="000000"/>
              </a:solidFill>
              <a:latin typeface="Times New Roman" pitchFamily="18" charset="0"/>
              <a:cs typeface="Times New Roman" pitchFamily="18" charset="0"/>
            </a:endParaRPr>
          </a:p>
          <a:p>
            <a:pPr marL="0" indent="0">
              <a:buNone/>
            </a:pPr>
            <a:r>
              <a:rPr lang="en-IN" dirty="0">
                <a:solidFill>
                  <a:srgbClr val="000000"/>
                </a:solidFill>
                <a:latin typeface="Times New Roman" pitchFamily="18" charset="0"/>
                <a:cs typeface="Times New Roman" pitchFamily="18" charset="0"/>
              </a:rPr>
              <a:t>    </a:t>
            </a:r>
            <a:r>
              <a:rPr lang="en-IN" dirty="0">
                <a:solidFill>
                  <a:srgbClr val="AF00DB"/>
                </a:solidFill>
                <a:latin typeface="Times New Roman" pitchFamily="18" charset="0"/>
                <a:cs typeface="Times New Roman" pitchFamily="18" charset="0"/>
              </a:rPr>
              <a:t>for</a:t>
            </a:r>
            <a:r>
              <a:rPr lang="en-IN" dirty="0">
                <a:solidFill>
                  <a:srgbClr val="000000"/>
                </a:solidFill>
                <a:latin typeface="Times New Roman" pitchFamily="18" charset="0"/>
                <a:cs typeface="Times New Roman" pitchFamily="18" charset="0"/>
              </a:rPr>
              <a:t> (</a:t>
            </a:r>
            <a:r>
              <a:rPr lang="en-IN" dirty="0" err="1">
                <a:solidFill>
                  <a:srgbClr val="000000"/>
                </a:solidFill>
                <a:latin typeface="Times New Roman" pitchFamily="18" charset="0"/>
                <a:cs typeface="Times New Roman" pitchFamily="18" charset="0"/>
              </a:rPr>
              <a:t>k,v</a:t>
            </a:r>
            <a:r>
              <a:rPr lang="en-IN" dirty="0">
                <a:solidFill>
                  <a:srgbClr val="000000"/>
                </a:solidFill>
                <a:latin typeface="Times New Roman" pitchFamily="18" charset="0"/>
                <a:cs typeface="Times New Roman" pitchFamily="18" charset="0"/>
              </a:rPr>
              <a:t>) </a:t>
            </a:r>
            <a:r>
              <a:rPr lang="en-IN" dirty="0">
                <a:solidFill>
                  <a:srgbClr val="0000FF"/>
                </a:solidFill>
                <a:latin typeface="Times New Roman" pitchFamily="18" charset="0"/>
                <a:cs typeface="Times New Roman" pitchFamily="18" charset="0"/>
              </a:rPr>
              <a:t>in</a:t>
            </a:r>
            <a:r>
              <a:rPr lang="en-IN" dirty="0">
                <a:solidFill>
                  <a:srgbClr val="000000"/>
                </a:solidFill>
                <a:latin typeface="Times New Roman" pitchFamily="18" charset="0"/>
                <a:cs typeface="Times New Roman" pitchFamily="18" charset="0"/>
              </a:rPr>
              <a:t> old:</a:t>
            </a:r>
          </a:p>
          <a:p>
            <a:pPr marL="0" indent="0">
              <a:buNone/>
            </a:pPr>
            <a:r>
              <a:rPr lang="en-IN" dirty="0">
                <a:solidFill>
                  <a:srgbClr val="000000"/>
                </a:solidFill>
                <a:latin typeface="Times New Roman" pitchFamily="18" charset="0"/>
                <a:cs typeface="Times New Roman" pitchFamily="18" charset="0"/>
              </a:rPr>
              <a:t>      </a:t>
            </a:r>
            <a:r>
              <a:rPr lang="en-IN" dirty="0">
                <a:solidFill>
                  <a:srgbClr val="001080"/>
                </a:solidFill>
                <a:latin typeface="Times New Roman" pitchFamily="18" charset="0"/>
                <a:cs typeface="Times New Roman" pitchFamily="18" charset="0"/>
              </a:rPr>
              <a:t>self</a:t>
            </a:r>
            <a:r>
              <a:rPr lang="en-IN" dirty="0">
                <a:solidFill>
                  <a:srgbClr val="000000"/>
                </a:solidFill>
                <a:latin typeface="Times New Roman" pitchFamily="18" charset="0"/>
                <a:cs typeface="Times New Roman" pitchFamily="18" charset="0"/>
              </a:rPr>
              <a:t>[k] = v                  </a:t>
            </a:r>
            <a:r>
              <a:rPr lang="en-IN" dirty="0">
                <a:solidFill>
                  <a:srgbClr val="008000"/>
                </a:solidFill>
                <a:latin typeface="Times New Roman" pitchFamily="18" charset="0"/>
                <a:cs typeface="Times New Roman" pitchFamily="18" charset="0"/>
              </a:rPr>
              <a:t># reinsert old key-value pair</a:t>
            </a:r>
            <a:endParaRPr lang="en-IN" dirty="0">
              <a:solidFill>
                <a:srgbClr val="000000"/>
              </a:solidFill>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48634807-172D-47DD-8A8D-20D1AD18FB32}" type="datetime1">
              <a:rPr lang="en-IN" smtClean="0"/>
              <a:t>01-06-2022</a:t>
            </a:fld>
            <a:endParaRPr lang="en-IN"/>
          </a:p>
        </p:txBody>
      </p:sp>
      <p:sp>
        <p:nvSpPr>
          <p:cNvPr id="5" name="Footer Placeholder 4"/>
          <p:cNvSpPr>
            <a:spLocks noGrp="1"/>
          </p:cNvSpPr>
          <p:nvPr>
            <p:ph type="ftr" sz="quarter" idx="11"/>
          </p:nvPr>
        </p:nvSpPr>
        <p:spPr/>
        <p:txBody>
          <a:bodyPr/>
          <a:lstStyle/>
          <a:p>
            <a:r>
              <a:rPr lang="it-IT" smtClean="0"/>
              <a:t>Dr.M.Kaliappan, Professor &amp; Head/ AI&amp; DS</a:t>
            </a:r>
            <a:endParaRPr lang="en-IN"/>
          </a:p>
        </p:txBody>
      </p:sp>
      <p:sp>
        <p:nvSpPr>
          <p:cNvPr id="6" name="Slide Number Placeholder 5"/>
          <p:cNvSpPr>
            <a:spLocks noGrp="1"/>
          </p:cNvSpPr>
          <p:nvPr>
            <p:ph type="sldNum" sz="quarter" idx="12"/>
          </p:nvPr>
        </p:nvSpPr>
        <p:spPr/>
        <p:txBody>
          <a:bodyPr/>
          <a:lstStyle/>
          <a:p>
            <a:fld id="{85A40BF7-2AA2-4856-B83F-AFBEB981B49A}" type="slidenum">
              <a:rPr lang="en-IN" smtClean="0"/>
              <a:t>28</a:t>
            </a:fld>
            <a:endParaRPr lang="en-IN"/>
          </a:p>
        </p:txBody>
      </p:sp>
    </p:spTree>
    <p:extLst>
      <p:ext uri="{BB962C8B-B14F-4D97-AF65-F5344CB8AC3E}">
        <p14:creationId xmlns:p14="http://schemas.microsoft.com/office/powerpoint/2010/main" val="16647791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normAutofit/>
          </a:bodyPr>
          <a:lstStyle/>
          <a:p>
            <a:pPr marL="0" indent="0">
              <a:buNone/>
            </a:pPr>
            <a:r>
              <a:rPr lang="en-US" sz="2400" dirty="0" err="1">
                <a:solidFill>
                  <a:srgbClr val="0000FF"/>
                </a:solidFill>
                <a:latin typeface="Times New Roman" pitchFamily="18" charset="0"/>
                <a:cs typeface="Times New Roman" pitchFamily="18" charset="0"/>
              </a:rPr>
              <a:t>def</a:t>
            </a:r>
            <a:r>
              <a:rPr lang="en-US" sz="2400" dirty="0">
                <a:solidFill>
                  <a:srgbClr val="000000"/>
                </a:solidFill>
                <a:latin typeface="Times New Roman" pitchFamily="18" charset="0"/>
                <a:cs typeface="Times New Roman" pitchFamily="18" charset="0"/>
              </a:rPr>
              <a:t> </a:t>
            </a:r>
            <a:r>
              <a:rPr lang="en-US" sz="2400" dirty="0">
                <a:solidFill>
                  <a:srgbClr val="795E26"/>
                </a:solidFill>
                <a:latin typeface="Times New Roman" pitchFamily="18" charset="0"/>
                <a:cs typeface="Times New Roman" pitchFamily="18" charset="0"/>
              </a:rPr>
              <a:t>_</a:t>
            </a:r>
            <a:r>
              <a:rPr lang="en-US" sz="2400" dirty="0" err="1">
                <a:solidFill>
                  <a:srgbClr val="795E26"/>
                </a:solidFill>
                <a:latin typeface="Times New Roman" pitchFamily="18" charset="0"/>
                <a:cs typeface="Times New Roman" pitchFamily="18" charset="0"/>
              </a:rPr>
              <a:t>bucket_setitem</a:t>
            </a:r>
            <a:r>
              <a:rPr lang="en-US" sz="2400" dirty="0">
                <a:solidFill>
                  <a:srgbClr val="000000"/>
                </a:solidFill>
                <a:latin typeface="Times New Roman" pitchFamily="18" charset="0"/>
                <a:cs typeface="Times New Roman" pitchFamily="18" charset="0"/>
              </a:rPr>
              <a:t>(</a:t>
            </a:r>
            <a:r>
              <a:rPr lang="en-US" sz="2400" dirty="0">
                <a:solidFill>
                  <a:srgbClr val="001080"/>
                </a:solidFill>
                <a:latin typeface="Times New Roman" pitchFamily="18" charset="0"/>
                <a:cs typeface="Times New Roman" pitchFamily="18" charset="0"/>
              </a:rPr>
              <a:t>self</a:t>
            </a:r>
            <a:r>
              <a:rPr lang="en-US" sz="2400" dirty="0">
                <a:solidFill>
                  <a:srgbClr val="000000"/>
                </a:solidFill>
                <a:latin typeface="Times New Roman" pitchFamily="18" charset="0"/>
                <a:cs typeface="Times New Roman" pitchFamily="18" charset="0"/>
              </a:rPr>
              <a:t>, </a:t>
            </a:r>
            <a:r>
              <a:rPr lang="en-US" sz="2400" dirty="0">
                <a:solidFill>
                  <a:srgbClr val="001080"/>
                </a:solidFill>
                <a:latin typeface="Times New Roman" pitchFamily="18" charset="0"/>
                <a:cs typeface="Times New Roman" pitchFamily="18" charset="0"/>
              </a:rPr>
              <a:t>j</a:t>
            </a:r>
            <a:r>
              <a:rPr lang="en-US" sz="2400" dirty="0">
                <a:solidFill>
                  <a:srgbClr val="000000"/>
                </a:solidFill>
                <a:latin typeface="Times New Roman" pitchFamily="18" charset="0"/>
                <a:cs typeface="Times New Roman" pitchFamily="18" charset="0"/>
              </a:rPr>
              <a:t>, </a:t>
            </a:r>
            <a:r>
              <a:rPr lang="en-US" sz="2400" dirty="0">
                <a:solidFill>
                  <a:srgbClr val="001080"/>
                </a:solidFill>
                <a:latin typeface="Times New Roman" pitchFamily="18" charset="0"/>
                <a:cs typeface="Times New Roman" pitchFamily="18" charset="0"/>
              </a:rPr>
              <a:t>k</a:t>
            </a:r>
            <a:r>
              <a:rPr lang="en-US" sz="2400" dirty="0">
                <a:solidFill>
                  <a:srgbClr val="000000"/>
                </a:solidFill>
                <a:latin typeface="Times New Roman" pitchFamily="18" charset="0"/>
                <a:cs typeface="Times New Roman" pitchFamily="18" charset="0"/>
              </a:rPr>
              <a:t>, </a:t>
            </a:r>
            <a:r>
              <a:rPr lang="en-US" sz="2400" dirty="0">
                <a:solidFill>
                  <a:srgbClr val="001080"/>
                </a:solidFill>
                <a:latin typeface="Times New Roman" pitchFamily="18" charset="0"/>
                <a:cs typeface="Times New Roman" pitchFamily="18" charset="0"/>
              </a:rPr>
              <a:t>v</a:t>
            </a:r>
            <a:r>
              <a:rPr lang="en-US" sz="2400" dirty="0">
                <a:solidFill>
                  <a:srgbClr val="000000"/>
                </a:solidFill>
                <a:latin typeface="Times New Roman" pitchFamily="18" charset="0"/>
                <a:cs typeface="Times New Roman" pitchFamily="18" charset="0"/>
              </a:rPr>
              <a:t>):</a:t>
            </a:r>
          </a:p>
          <a:p>
            <a:pPr marL="0" indent="0">
              <a:buNone/>
            </a:pPr>
            <a:r>
              <a:rPr lang="en-US" sz="2400" dirty="0">
                <a:solidFill>
                  <a:srgbClr val="000000"/>
                </a:solidFill>
                <a:latin typeface="Times New Roman" pitchFamily="18" charset="0"/>
                <a:cs typeface="Times New Roman" pitchFamily="18" charset="0"/>
              </a:rPr>
              <a:t>    found, s = </a:t>
            </a:r>
            <a:r>
              <a:rPr lang="en-US" sz="2400" dirty="0">
                <a:solidFill>
                  <a:srgbClr val="001080"/>
                </a:solidFill>
                <a:latin typeface="Times New Roman" pitchFamily="18" charset="0"/>
                <a:cs typeface="Times New Roman" pitchFamily="18" charset="0"/>
              </a:rPr>
              <a:t>self</a:t>
            </a:r>
            <a:r>
              <a:rPr lang="en-US" sz="2400" dirty="0">
                <a:solidFill>
                  <a:srgbClr val="000000"/>
                </a:solidFill>
                <a:latin typeface="Times New Roman" pitchFamily="18" charset="0"/>
                <a:cs typeface="Times New Roman" pitchFamily="18" charset="0"/>
              </a:rPr>
              <a:t>._</a:t>
            </a:r>
            <a:r>
              <a:rPr lang="en-US" sz="2400" dirty="0" err="1">
                <a:solidFill>
                  <a:srgbClr val="000000"/>
                </a:solidFill>
                <a:latin typeface="Times New Roman" pitchFamily="18" charset="0"/>
                <a:cs typeface="Times New Roman" pitchFamily="18" charset="0"/>
              </a:rPr>
              <a:t>find_slot</a:t>
            </a:r>
            <a:r>
              <a:rPr lang="en-US" sz="2400" dirty="0">
                <a:solidFill>
                  <a:srgbClr val="000000"/>
                </a:solidFill>
                <a:latin typeface="Times New Roman" pitchFamily="18" charset="0"/>
                <a:cs typeface="Times New Roman" pitchFamily="18" charset="0"/>
              </a:rPr>
              <a:t>(j, k)</a:t>
            </a:r>
          </a:p>
          <a:p>
            <a:pPr marL="0" indent="0">
              <a:buNone/>
            </a:pPr>
            <a:r>
              <a:rPr lang="en-US" sz="2400" dirty="0">
                <a:solidFill>
                  <a:srgbClr val="000000"/>
                </a:solidFill>
                <a:latin typeface="Times New Roman" pitchFamily="18" charset="0"/>
                <a:cs typeface="Times New Roman" pitchFamily="18" charset="0"/>
              </a:rPr>
              <a:t>    </a:t>
            </a:r>
            <a:r>
              <a:rPr lang="en-US" sz="2400" dirty="0">
                <a:solidFill>
                  <a:srgbClr val="AF00DB"/>
                </a:solidFill>
                <a:latin typeface="Times New Roman" pitchFamily="18" charset="0"/>
                <a:cs typeface="Times New Roman" pitchFamily="18" charset="0"/>
              </a:rPr>
              <a:t>if</a:t>
            </a:r>
            <a:r>
              <a:rPr lang="en-US" sz="2400" dirty="0">
                <a:solidFill>
                  <a:srgbClr val="000000"/>
                </a:solidFill>
                <a:latin typeface="Times New Roman" pitchFamily="18" charset="0"/>
                <a:cs typeface="Times New Roman" pitchFamily="18" charset="0"/>
              </a:rPr>
              <a:t> </a:t>
            </a:r>
            <a:r>
              <a:rPr lang="en-US" sz="2400" dirty="0">
                <a:solidFill>
                  <a:srgbClr val="0000FF"/>
                </a:solidFill>
                <a:latin typeface="Times New Roman" pitchFamily="18" charset="0"/>
                <a:cs typeface="Times New Roman" pitchFamily="18" charset="0"/>
              </a:rPr>
              <a:t>not</a:t>
            </a:r>
            <a:r>
              <a:rPr lang="en-US" sz="2400" dirty="0">
                <a:solidFill>
                  <a:srgbClr val="000000"/>
                </a:solidFill>
                <a:latin typeface="Times New Roman" pitchFamily="18" charset="0"/>
                <a:cs typeface="Times New Roman" pitchFamily="18" charset="0"/>
              </a:rPr>
              <a:t> found:</a:t>
            </a:r>
          </a:p>
          <a:p>
            <a:pPr marL="0" indent="0">
              <a:buNone/>
            </a:pPr>
            <a:r>
              <a:rPr lang="en-US" sz="2400" dirty="0">
                <a:solidFill>
                  <a:srgbClr val="000000"/>
                </a:solidFill>
                <a:latin typeface="Times New Roman" pitchFamily="18" charset="0"/>
                <a:cs typeface="Times New Roman" pitchFamily="18" charset="0"/>
              </a:rPr>
              <a:t>      </a:t>
            </a:r>
            <a:r>
              <a:rPr lang="en-US" sz="2400" dirty="0" err="1">
                <a:solidFill>
                  <a:srgbClr val="001080"/>
                </a:solidFill>
                <a:latin typeface="Times New Roman" pitchFamily="18" charset="0"/>
                <a:cs typeface="Times New Roman" pitchFamily="18" charset="0"/>
              </a:rPr>
              <a:t>self</a:t>
            </a:r>
            <a:r>
              <a:rPr lang="en-US" sz="2400" dirty="0" err="1">
                <a:solidFill>
                  <a:srgbClr val="000000"/>
                </a:solidFill>
                <a:latin typeface="Times New Roman" pitchFamily="18" charset="0"/>
                <a:cs typeface="Times New Roman" pitchFamily="18" charset="0"/>
              </a:rPr>
              <a:t>._table</a:t>
            </a:r>
            <a:r>
              <a:rPr lang="en-US" sz="2400" dirty="0">
                <a:solidFill>
                  <a:srgbClr val="000000"/>
                </a:solidFill>
                <a:latin typeface="Times New Roman" pitchFamily="18" charset="0"/>
                <a:cs typeface="Times New Roman" pitchFamily="18" charset="0"/>
              </a:rPr>
              <a:t>[s] = </a:t>
            </a:r>
            <a:r>
              <a:rPr lang="en-US" sz="2400" dirty="0" err="1">
                <a:solidFill>
                  <a:srgbClr val="001080"/>
                </a:solidFill>
                <a:latin typeface="Times New Roman" pitchFamily="18" charset="0"/>
                <a:cs typeface="Times New Roman" pitchFamily="18" charset="0"/>
              </a:rPr>
              <a:t>self</a:t>
            </a:r>
            <a:r>
              <a:rPr lang="en-US" sz="2400" dirty="0" err="1">
                <a:solidFill>
                  <a:srgbClr val="000000"/>
                </a:solidFill>
                <a:latin typeface="Times New Roman" pitchFamily="18" charset="0"/>
                <a:cs typeface="Times New Roman" pitchFamily="18" charset="0"/>
              </a:rPr>
              <a:t>._Item</a:t>
            </a:r>
            <a:r>
              <a:rPr lang="en-US" sz="2400" dirty="0">
                <a:solidFill>
                  <a:srgbClr val="000000"/>
                </a:solidFill>
                <a:latin typeface="Times New Roman" pitchFamily="18" charset="0"/>
                <a:cs typeface="Times New Roman" pitchFamily="18" charset="0"/>
              </a:rPr>
              <a:t>(</a:t>
            </a:r>
            <a:r>
              <a:rPr lang="en-US" sz="2400" dirty="0" err="1">
                <a:solidFill>
                  <a:srgbClr val="000000"/>
                </a:solidFill>
                <a:latin typeface="Times New Roman" pitchFamily="18" charset="0"/>
                <a:cs typeface="Times New Roman" pitchFamily="18" charset="0"/>
              </a:rPr>
              <a:t>k,v</a:t>
            </a:r>
            <a:r>
              <a:rPr lang="en-US" sz="2400" dirty="0">
                <a:solidFill>
                  <a:srgbClr val="000000"/>
                </a:solidFill>
                <a:latin typeface="Times New Roman" pitchFamily="18" charset="0"/>
                <a:cs typeface="Times New Roman" pitchFamily="18" charset="0"/>
              </a:rPr>
              <a:t>)               </a:t>
            </a:r>
            <a:r>
              <a:rPr lang="en-US" sz="2400" dirty="0">
                <a:solidFill>
                  <a:srgbClr val="008000"/>
                </a:solidFill>
                <a:latin typeface="Times New Roman" pitchFamily="18" charset="0"/>
                <a:cs typeface="Times New Roman" pitchFamily="18" charset="0"/>
              </a:rPr>
              <a:t># insert new item</a:t>
            </a:r>
            <a:endParaRPr lang="en-US" sz="2400" dirty="0">
              <a:solidFill>
                <a:srgbClr val="000000"/>
              </a:solidFill>
              <a:latin typeface="Times New Roman" pitchFamily="18" charset="0"/>
              <a:cs typeface="Times New Roman" pitchFamily="18" charset="0"/>
            </a:endParaRPr>
          </a:p>
          <a:p>
            <a:pPr marL="0" indent="0">
              <a:buNone/>
            </a:pPr>
            <a:r>
              <a:rPr lang="en-US" sz="2400" dirty="0">
                <a:solidFill>
                  <a:srgbClr val="000000"/>
                </a:solidFill>
                <a:latin typeface="Times New Roman" pitchFamily="18" charset="0"/>
                <a:cs typeface="Times New Roman" pitchFamily="18" charset="0"/>
              </a:rPr>
              <a:t>      </a:t>
            </a:r>
            <a:r>
              <a:rPr lang="en-US" sz="2400" dirty="0" err="1">
                <a:solidFill>
                  <a:srgbClr val="001080"/>
                </a:solidFill>
                <a:latin typeface="Times New Roman" pitchFamily="18" charset="0"/>
                <a:cs typeface="Times New Roman" pitchFamily="18" charset="0"/>
              </a:rPr>
              <a:t>self</a:t>
            </a:r>
            <a:r>
              <a:rPr lang="en-US" sz="2400" dirty="0" err="1">
                <a:solidFill>
                  <a:srgbClr val="000000"/>
                </a:solidFill>
                <a:latin typeface="Times New Roman" pitchFamily="18" charset="0"/>
                <a:cs typeface="Times New Roman" pitchFamily="18" charset="0"/>
              </a:rPr>
              <a:t>._n</a:t>
            </a:r>
            <a:r>
              <a:rPr lang="en-US" sz="2400" dirty="0">
                <a:solidFill>
                  <a:srgbClr val="000000"/>
                </a:solidFill>
                <a:latin typeface="Times New Roman" pitchFamily="18" charset="0"/>
                <a:cs typeface="Times New Roman" pitchFamily="18" charset="0"/>
              </a:rPr>
              <a:t> += </a:t>
            </a:r>
            <a:r>
              <a:rPr lang="en-US" sz="2400" dirty="0">
                <a:solidFill>
                  <a:srgbClr val="09885A"/>
                </a:solidFill>
                <a:latin typeface="Times New Roman" pitchFamily="18" charset="0"/>
                <a:cs typeface="Times New Roman" pitchFamily="18" charset="0"/>
              </a:rPr>
              <a:t>1</a:t>
            </a:r>
            <a:r>
              <a:rPr lang="en-US" sz="2400" dirty="0">
                <a:solidFill>
                  <a:srgbClr val="000000"/>
                </a:solidFill>
                <a:latin typeface="Times New Roman" pitchFamily="18" charset="0"/>
                <a:cs typeface="Times New Roman" pitchFamily="18" charset="0"/>
              </a:rPr>
              <a:t>                                   </a:t>
            </a:r>
            <a:r>
              <a:rPr lang="en-US" sz="2400" dirty="0" smtClean="0">
                <a:solidFill>
                  <a:srgbClr val="000000"/>
                </a:solidFill>
                <a:latin typeface="Times New Roman" pitchFamily="18" charset="0"/>
                <a:cs typeface="Times New Roman" pitchFamily="18" charset="0"/>
              </a:rPr>
              <a:t>    </a:t>
            </a:r>
            <a:r>
              <a:rPr lang="en-US" sz="2400" dirty="0" smtClean="0">
                <a:solidFill>
                  <a:srgbClr val="008000"/>
                </a:solidFill>
                <a:latin typeface="Times New Roman" pitchFamily="18" charset="0"/>
                <a:cs typeface="Times New Roman" pitchFamily="18" charset="0"/>
              </a:rPr>
              <a:t>#</a:t>
            </a:r>
            <a:r>
              <a:rPr lang="en-US" sz="2400" dirty="0">
                <a:solidFill>
                  <a:srgbClr val="008000"/>
                </a:solidFill>
                <a:latin typeface="Times New Roman" pitchFamily="18" charset="0"/>
                <a:cs typeface="Times New Roman" pitchFamily="18" charset="0"/>
              </a:rPr>
              <a:t> size has increased</a:t>
            </a:r>
            <a:endParaRPr lang="en-US" sz="2400" dirty="0">
              <a:solidFill>
                <a:srgbClr val="000000"/>
              </a:solidFill>
              <a:latin typeface="Times New Roman" pitchFamily="18" charset="0"/>
              <a:cs typeface="Times New Roman" pitchFamily="18" charset="0"/>
            </a:endParaRPr>
          </a:p>
          <a:p>
            <a:pPr marL="0" indent="0">
              <a:buNone/>
            </a:pPr>
            <a:r>
              <a:rPr lang="en-US" sz="2400" dirty="0">
                <a:solidFill>
                  <a:srgbClr val="000000"/>
                </a:solidFill>
                <a:latin typeface="Times New Roman" pitchFamily="18" charset="0"/>
                <a:cs typeface="Times New Roman" pitchFamily="18" charset="0"/>
              </a:rPr>
              <a:t>    </a:t>
            </a:r>
            <a:r>
              <a:rPr lang="en-US" sz="2400" dirty="0">
                <a:solidFill>
                  <a:srgbClr val="AF00DB"/>
                </a:solidFill>
                <a:latin typeface="Times New Roman" pitchFamily="18" charset="0"/>
                <a:cs typeface="Times New Roman" pitchFamily="18" charset="0"/>
              </a:rPr>
              <a:t>else</a:t>
            </a:r>
            <a:r>
              <a:rPr lang="en-US" sz="2400" dirty="0">
                <a:solidFill>
                  <a:srgbClr val="000000"/>
                </a:solidFill>
                <a:latin typeface="Times New Roman" pitchFamily="18" charset="0"/>
                <a:cs typeface="Times New Roman" pitchFamily="18" charset="0"/>
              </a:rPr>
              <a:t>:</a:t>
            </a:r>
          </a:p>
          <a:p>
            <a:pPr marL="0" indent="0">
              <a:buNone/>
            </a:pPr>
            <a:r>
              <a:rPr lang="en-US" sz="2400" dirty="0">
                <a:solidFill>
                  <a:srgbClr val="000000"/>
                </a:solidFill>
                <a:latin typeface="Times New Roman" pitchFamily="18" charset="0"/>
                <a:cs typeface="Times New Roman" pitchFamily="18" charset="0"/>
              </a:rPr>
              <a:t>      </a:t>
            </a:r>
            <a:r>
              <a:rPr lang="en-US" sz="2400" dirty="0" err="1">
                <a:solidFill>
                  <a:srgbClr val="001080"/>
                </a:solidFill>
                <a:latin typeface="Times New Roman" pitchFamily="18" charset="0"/>
                <a:cs typeface="Times New Roman" pitchFamily="18" charset="0"/>
              </a:rPr>
              <a:t>self</a:t>
            </a:r>
            <a:r>
              <a:rPr lang="en-US" sz="2400" dirty="0" err="1">
                <a:solidFill>
                  <a:srgbClr val="000000"/>
                </a:solidFill>
                <a:latin typeface="Times New Roman" pitchFamily="18" charset="0"/>
                <a:cs typeface="Times New Roman" pitchFamily="18" charset="0"/>
              </a:rPr>
              <a:t>._table</a:t>
            </a:r>
            <a:r>
              <a:rPr lang="en-US" sz="2400" dirty="0">
                <a:solidFill>
                  <a:srgbClr val="000000"/>
                </a:solidFill>
                <a:latin typeface="Times New Roman" pitchFamily="18" charset="0"/>
                <a:cs typeface="Times New Roman" pitchFamily="18" charset="0"/>
              </a:rPr>
              <a:t>[s]._value = v                      </a:t>
            </a:r>
            <a:r>
              <a:rPr lang="en-US" sz="2400" dirty="0">
                <a:solidFill>
                  <a:srgbClr val="008000"/>
                </a:solidFill>
                <a:latin typeface="Times New Roman" pitchFamily="18" charset="0"/>
                <a:cs typeface="Times New Roman" pitchFamily="18" charset="0"/>
              </a:rPr>
              <a:t># overwrite existing</a:t>
            </a:r>
            <a:endParaRPr lang="en-US" sz="2400" dirty="0">
              <a:solidFill>
                <a:srgbClr val="000000"/>
              </a:solidFill>
              <a:latin typeface="Times New Roman" pitchFamily="18" charset="0"/>
              <a:cs typeface="Times New Roman" pitchFamily="18" charset="0"/>
            </a:endParaRPr>
          </a:p>
          <a:p>
            <a:pPr marL="0" indent="0">
              <a:buNone/>
            </a:pPr>
            <a:endParaRPr lang="en-IN"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48634807-172D-47DD-8A8D-20D1AD18FB32}" type="datetime1">
              <a:rPr lang="en-IN" smtClean="0"/>
              <a:t>01-06-2022</a:t>
            </a:fld>
            <a:endParaRPr lang="en-IN"/>
          </a:p>
        </p:txBody>
      </p:sp>
      <p:sp>
        <p:nvSpPr>
          <p:cNvPr id="5" name="Footer Placeholder 4"/>
          <p:cNvSpPr>
            <a:spLocks noGrp="1"/>
          </p:cNvSpPr>
          <p:nvPr>
            <p:ph type="ftr" sz="quarter" idx="11"/>
          </p:nvPr>
        </p:nvSpPr>
        <p:spPr/>
        <p:txBody>
          <a:bodyPr/>
          <a:lstStyle/>
          <a:p>
            <a:r>
              <a:rPr lang="it-IT" smtClean="0"/>
              <a:t>Dr.M.Kaliappan, Professor &amp; Head/ AI&amp; DS</a:t>
            </a:r>
            <a:endParaRPr lang="en-IN"/>
          </a:p>
        </p:txBody>
      </p:sp>
      <p:sp>
        <p:nvSpPr>
          <p:cNvPr id="6" name="Slide Number Placeholder 5"/>
          <p:cNvSpPr>
            <a:spLocks noGrp="1"/>
          </p:cNvSpPr>
          <p:nvPr>
            <p:ph type="sldNum" sz="quarter" idx="12"/>
          </p:nvPr>
        </p:nvSpPr>
        <p:spPr/>
        <p:txBody>
          <a:bodyPr/>
          <a:lstStyle/>
          <a:p>
            <a:fld id="{85A40BF7-2AA2-4856-B83F-AFBEB981B49A}" type="slidenum">
              <a:rPr lang="en-IN" smtClean="0"/>
              <a:t>29</a:t>
            </a:fld>
            <a:endParaRPr lang="en-IN"/>
          </a:p>
        </p:txBody>
      </p:sp>
    </p:spTree>
    <p:extLst>
      <p:ext uri="{BB962C8B-B14F-4D97-AF65-F5344CB8AC3E}">
        <p14:creationId xmlns:p14="http://schemas.microsoft.com/office/powerpoint/2010/main" val="933745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332657"/>
            <a:ext cx="8229600" cy="3960440"/>
          </a:xfrm>
        </p:spPr>
        <p:txBody>
          <a:bodyPr>
            <a:normAutofit fontScale="92500" lnSpcReduction="20000"/>
          </a:bodyPr>
          <a:lstStyle/>
          <a:p>
            <a:pPr marL="0" indent="0" algn="just" fontAlgn="base">
              <a:buNone/>
            </a:pPr>
            <a:r>
              <a:rPr lang="en-US" b="1" dirty="0"/>
              <a:t>linear search</a:t>
            </a:r>
            <a:endParaRPr lang="en-US" b="1" dirty="0" smtClean="0"/>
          </a:p>
          <a:p>
            <a:pPr algn="just" fontAlgn="base"/>
            <a:r>
              <a:rPr lang="en-US" dirty="0" smtClean="0"/>
              <a:t>A </a:t>
            </a:r>
            <a:r>
              <a:rPr lang="en-US" dirty="0"/>
              <a:t>linear search scans one item at a time, without jumping to any item </a:t>
            </a:r>
            <a:r>
              <a:rPr lang="en-US" dirty="0" smtClean="0"/>
              <a:t>.</a:t>
            </a:r>
          </a:p>
          <a:p>
            <a:pPr algn="just" fontAlgn="base"/>
            <a:endParaRPr lang="en-US" dirty="0"/>
          </a:p>
          <a:p>
            <a:pPr algn="just" fontAlgn="base"/>
            <a:r>
              <a:rPr lang="en-US" dirty="0"/>
              <a:t>The worst case complexity is  O(n), sometimes known an O(n) </a:t>
            </a:r>
            <a:r>
              <a:rPr lang="en-US" dirty="0" smtClean="0"/>
              <a:t>search</a:t>
            </a:r>
          </a:p>
          <a:p>
            <a:pPr algn="just" fontAlgn="base"/>
            <a:endParaRPr lang="en-US" dirty="0"/>
          </a:p>
          <a:p>
            <a:pPr algn="just" fontAlgn="base"/>
            <a:r>
              <a:rPr lang="en-US" dirty="0"/>
              <a:t>Time taken to search elements keep increasing as the number of elements are increased</a:t>
            </a:r>
          </a:p>
          <a:p>
            <a:pPr algn="just"/>
            <a:endParaRPr lang="en-IN" dirty="0"/>
          </a:p>
        </p:txBody>
      </p:sp>
      <p:sp>
        <p:nvSpPr>
          <p:cNvPr id="4" name="Date Placeholder 3"/>
          <p:cNvSpPr>
            <a:spLocks noGrp="1"/>
          </p:cNvSpPr>
          <p:nvPr>
            <p:ph type="dt" sz="half" idx="10"/>
          </p:nvPr>
        </p:nvSpPr>
        <p:spPr/>
        <p:txBody>
          <a:bodyPr/>
          <a:lstStyle/>
          <a:p>
            <a:fld id="{48634807-172D-47DD-8A8D-20D1AD18FB32}" type="datetime1">
              <a:rPr lang="en-IN" smtClean="0"/>
              <a:t>01-06-2022</a:t>
            </a:fld>
            <a:endParaRPr lang="en-IN"/>
          </a:p>
        </p:txBody>
      </p:sp>
      <p:sp>
        <p:nvSpPr>
          <p:cNvPr id="5" name="Footer Placeholder 4"/>
          <p:cNvSpPr>
            <a:spLocks noGrp="1"/>
          </p:cNvSpPr>
          <p:nvPr>
            <p:ph type="ftr" sz="quarter" idx="11"/>
          </p:nvPr>
        </p:nvSpPr>
        <p:spPr/>
        <p:txBody>
          <a:bodyPr/>
          <a:lstStyle/>
          <a:p>
            <a:r>
              <a:rPr lang="it-IT" smtClean="0"/>
              <a:t>Dr.M.Kaliappan, Professor &amp; Head/ AI&amp; DS</a:t>
            </a:r>
            <a:endParaRPr lang="en-IN"/>
          </a:p>
        </p:txBody>
      </p:sp>
      <p:sp>
        <p:nvSpPr>
          <p:cNvPr id="6" name="Slide Number Placeholder 5"/>
          <p:cNvSpPr>
            <a:spLocks noGrp="1"/>
          </p:cNvSpPr>
          <p:nvPr>
            <p:ph type="sldNum" sz="quarter" idx="12"/>
          </p:nvPr>
        </p:nvSpPr>
        <p:spPr/>
        <p:txBody>
          <a:bodyPr/>
          <a:lstStyle/>
          <a:p>
            <a:fld id="{85A40BF7-2AA2-4856-B83F-AFBEB981B49A}" type="slidenum">
              <a:rPr lang="en-IN" smtClean="0"/>
              <a:t>3</a:t>
            </a:fld>
            <a:endParaRPr lang="en-IN"/>
          </a:p>
        </p:txBody>
      </p:sp>
    </p:spTree>
    <p:extLst>
      <p:ext uri="{BB962C8B-B14F-4D97-AF65-F5344CB8AC3E}">
        <p14:creationId xmlns:p14="http://schemas.microsoft.com/office/powerpoint/2010/main" val="20520569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435280" cy="2880320"/>
          </a:xfrm>
        </p:spPr>
        <p:txBody>
          <a:bodyPr>
            <a:normAutofit fontScale="70000" lnSpcReduction="20000"/>
          </a:bodyPr>
          <a:lstStyle/>
          <a:p>
            <a:pPr marL="0" indent="0" algn="just">
              <a:buNone/>
            </a:pPr>
            <a:r>
              <a:rPr lang="en-IN" b="1" dirty="0"/>
              <a:t>Efficiency of Hash Tables</a:t>
            </a:r>
            <a:endParaRPr lang="en-US" b="1" dirty="0" smtClean="0"/>
          </a:p>
          <a:p>
            <a:pPr algn="just"/>
            <a:r>
              <a:rPr lang="en-US" dirty="0" smtClean="0"/>
              <a:t>If </a:t>
            </a:r>
            <a:r>
              <a:rPr lang="en-US" dirty="0"/>
              <a:t>our hash function is good</a:t>
            </a:r>
            <a:r>
              <a:rPr lang="en-US" dirty="0" smtClean="0"/>
              <a:t>, then </a:t>
            </a:r>
            <a:r>
              <a:rPr lang="en-US" dirty="0"/>
              <a:t>we expect the entries to be uniformly distributed in the </a:t>
            </a:r>
            <a:r>
              <a:rPr lang="en-US" i="1" dirty="0"/>
              <a:t>N </a:t>
            </a:r>
            <a:r>
              <a:rPr lang="en-US" dirty="0"/>
              <a:t>cells of the </a:t>
            </a:r>
            <a:r>
              <a:rPr lang="en-US" dirty="0" smtClean="0"/>
              <a:t>bucket array</a:t>
            </a:r>
            <a:r>
              <a:rPr lang="en-US" dirty="0"/>
              <a:t>. Thus, to store </a:t>
            </a:r>
            <a:r>
              <a:rPr lang="en-US" i="1" dirty="0"/>
              <a:t>n </a:t>
            </a:r>
            <a:r>
              <a:rPr lang="en-US" dirty="0"/>
              <a:t>entries, the expected number of keys in a bucket </a:t>
            </a:r>
            <a:r>
              <a:rPr lang="en-US" dirty="0" smtClean="0"/>
              <a:t>would be </a:t>
            </a:r>
            <a:r>
              <a:rPr lang="en-US" i="1" dirty="0"/>
              <a:t>n</a:t>
            </a:r>
            <a:r>
              <a:rPr lang="en-US" dirty="0"/>
              <a:t>/</a:t>
            </a:r>
            <a:r>
              <a:rPr lang="en-US" i="1" dirty="0"/>
              <a:t>N</a:t>
            </a:r>
            <a:r>
              <a:rPr lang="en-US" dirty="0"/>
              <a:t>, which is </a:t>
            </a:r>
            <a:r>
              <a:rPr lang="en-US" i="1" dirty="0"/>
              <a:t>O</a:t>
            </a:r>
            <a:r>
              <a:rPr lang="en-US" dirty="0"/>
              <a:t>(1) if </a:t>
            </a:r>
            <a:r>
              <a:rPr lang="en-US" i="1" dirty="0"/>
              <a:t>n </a:t>
            </a:r>
            <a:r>
              <a:rPr lang="en-US" dirty="0"/>
              <a:t>is </a:t>
            </a:r>
            <a:r>
              <a:rPr lang="en-US" i="1" dirty="0"/>
              <a:t>O</a:t>
            </a:r>
            <a:r>
              <a:rPr lang="en-US" dirty="0"/>
              <a:t>(</a:t>
            </a:r>
            <a:r>
              <a:rPr lang="en-US" i="1" dirty="0"/>
              <a:t>N</a:t>
            </a:r>
            <a:r>
              <a:rPr lang="en-US" dirty="0" smtClean="0"/>
              <a:t>). </a:t>
            </a:r>
            <a:r>
              <a:rPr lang="en-US" i="1" dirty="0" smtClean="0"/>
              <a:t>n</a:t>
            </a:r>
            <a:r>
              <a:rPr lang="en-US" dirty="0" smtClean="0"/>
              <a:t>/</a:t>
            </a:r>
            <a:r>
              <a:rPr lang="en-US" i="1" dirty="0" smtClean="0"/>
              <a:t>N is a load factor. </a:t>
            </a:r>
            <a:r>
              <a:rPr lang="en-US" dirty="0" smtClean="0"/>
              <a:t>The default load factor is 0.75</a:t>
            </a:r>
          </a:p>
          <a:p>
            <a:pPr algn="just"/>
            <a:endParaRPr lang="en-US" dirty="0"/>
          </a:p>
          <a:p>
            <a:pPr algn="just"/>
            <a:r>
              <a:rPr lang="en-US" dirty="0"/>
              <a:t>The costs associated with a periodic rehashing, to resize a table after </a:t>
            </a:r>
            <a:r>
              <a:rPr lang="en-US" dirty="0" smtClean="0"/>
              <a:t>occasional insertions </a:t>
            </a:r>
            <a:r>
              <a:rPr lang="en-US" dirty="0"/>
              <a:t>or deletions can be accounted for separately</a:t>
            </a:r>
            <a:endParaRPr lang="en-IN" dirty="0"/>
          </a:p>
        </p:txBody>
      </p:sp>
      <p:sp>
        <p:nvSpPr>
          <p:cNvPr id="4" name="Date Placeholder 3"/>
          <p:cNvSpPr>
            <a:spLocks noGrp="1"/>
          </p:cNvSpPr>
          <p:nvPr>
            <p:ph type="dt" sz="half" idx="10"/>
          </p:nvPr>
        </p:nvSpPr>
        <p:spPr/>
        <p:txBody>
          <a:bodyPr/>
          <a:lstStyle/>
          <a:p>
            <a:fld id="{48634807-172D-47DD-8A8D-20D1AD18FB32}" type="datetime1">
              <a:rPr lang="en-IN" smtClean="0"/>
              <a:t>01-06-2022</a:t>
            </a:fld>
            <a:endParaRPr lang="en-IN"/>
          </a:p>
        </p:txBody>
      </p:sp>
      <p:sp>
        <p:nvSpPr>
          <p:cNvPr id="5" name="Footer Placeholder 4"/>
          <p:cNvSpPr>
            <a:spLocks noGrp="1"/>
          </p:cNvSpPr>
          <p:nvPr>
            <p:ph type="ftr" sz="quarter" idx="11"/>
          </p:nvPr>
        </p:nvSpPr>
        <p:spPr/>
        <p:txBody>
          <a:bodyPr/>
          <a:lstStyle/>
          <a:p>
            <a:r>
              <a:rPr lang="it-IT" smtClean="0"/>
              <a:t>Dr.M.Kaliappan, Professor &amp; Head/ AI&amp; DS</a:t>
            </a:r>
            <a:endParaRPr lang="en-IN"/>
          </a:p>
        </p:txBody>
      </p:sp>
      <p:sp>
        <p:nvSpPr>
          <p:cNvPr id="6" name="Slide Number Placeholder 5"/>
          <p:cNvSpPr>
            <a:spLocks noGrp="1"/>
          </p:cNvSpPr>
          <p:nvPr>
            <p:ph type="sldNum" sz="quarter" idx="12"/>
          </p:nvPr>
        </p:nvSpPr>
        <p:spPr/>
        <p:txBody>
          <a:bodyPr/>
          <a:lstStyle/>
          <a:p>
            <a:fld id="{85A40BF7-2AA2-4856-B83F-AFBEB981B49A}" type="slidenum">
              <a:rPr lang="en-IN" smtClean="0"/>
              <a:t>30</a:t>
            </a:fld>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3140968"/>
            <a:ext cx="7257723" cy="3312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33540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Class assignment</a:t>
            </a:r>
            <a:endParaRPr lang="en-IN" dirty="0"/>
          </a:p>
        </p:txBody>
      </p:sp>
      <p:sp>
        <p:nvSpPr>
          <p:cNvPr id="3" name="Content Placeholder 2"/>
          <p:cNvSpPr>
            <a:spLocks noGrp="1"/>
          </p:cNvSpPr>
          <p:nvPr>
            <p:ph idx="1"/>
          </p:nvPr>
        </p:nvSpPr>
        <p:spPr>
          <a:xfrm>
            <a:off x="457200" y="1268760"/>
            <a:ext cx="8229600" cy="4857403"/>
          </a:xfrm>
        </p:spPr>
        <p:txBody>
          <a:bodyPr>
            <a:normAutofit fontScale="77500" lnSpcReduction="20000"/>
          </a:bodyPr>
          <a:lstStyle/>
          <a:p>
            <a:pPr algn="just" fontAlgn="base"/>
            <a:r>
              <a:rPr lang="en-US" dirty="0"/>
              <a:t># Python3 implementation of the Quadratic Probing</a:t>
            </a:r>
          </a:p>
          <a:p>
            <a:pPr algn="just" fontAlgn="base"/>
            <a:endParaRPr lang="en-US" b="1" dirty="0" smtClean="0"/>
          </a:p>
          <a:p>
            <a:pPr algn="just" fontAlgn="base"/>
            <a:r>
              <a:rPr lang="en-US" b="1" dirty="0" smtClean="0"/>
              <a:t>Implement </a:t>
            </a:r>
            <a:r>
              <a:rPr lang="en-US" b="1" dirty="0"/>
              <a:t>Phone Directory using Hashing</a:t>
            </a:r>
          </a:p>
          <a:p>
            <a:pPr algn="just" fontAlgn="base"/>
            <a:endParaRPr lang="en-US" b="1" dirty="0" smtClean="0"/>
          </a:p>
          <a:p>
            <a:pPr algn="just" fontAlgn="base"/>
            <a:r>
              <a:rPr lang="en-US" b="1" dirty="0" smtClean="0"/>
              <a:t>Find </a:t>
            </a:r>
            <a:r>
              <a:rPr lang="en-US" b="1" dirty="0"/>
              <a:t>frequency of each element in given 3D </a:t>
            </a:r>
            <a:r>
              <a:rPr lang="en-US" b="1" dirty="0" smtClean="0"/>
              <a:t>Array. </a:t>
            </a:r>
            <a:r>
              <a:rPr lang="en-US" dirty="0" smtClean="0"/>
              <a:t>Given </a:t>
            </a:r>
            <a:r>
              <a:rPr lang="en-US" dirty="0"/>
              <a:t>a </a:t>
            </a:r>
            <a:r>
              <a:rPr lang="en-US" b="1" dirty="0"/>
              <a:t>3D array</a:t>
            </a:r>
            <a:r>
              <a:rPr lang="en-US" dirty="0"/>
              <a:t> of size </a:t>
            </a:r>
            <a:r>
              <a:rPr lang="en-US" b="1" dirty="0"/>
              <a:t>N*M*P</a:t>
            </a:r>
            <a:r>
              <a:rPr lang="en-US" dirty="0"/>
              <a:t> consisting only of English alphabet characters, the task is to print the frequency of all the elements in increasing order. If the frequency is the same, print them in lexicographic ordering</a:t>
            </a:r>
            <a:r>
              <a:rPr lang="en-US" dirty="0" smtClean="0"/>
              <a:t>.</a:t>
            </a:r>
          </a:p>
          <a:p>
            <a:pPr algn="just" fontAlgn="base"/>
            <a:endParaRPr lang="en-US" dirty="0" smtClean="0"/>
          </a:p>
          <a:p>
            <a:pPr algn="just"/>
            <a:r>
              <a:rPr lang="en-US" b="1" dirty="0"/>
              <a:t>Compare two files using Hashing in </a:t>
            </a:r>
            <a:r>
              <a:rPr lang="en-US" b="1" dirty="0" smtClean="0"/>
              <a:t>Python</a:t>
            </a:r>
          </a:p>
          <a:p>
            <a:pPr algn="just"/>
            <a:endParaRPr lang="en-US" b="1" dirty="0"/>
          </a:p>
          <a:p>
            <a:pPr algn="just"/>
            <a:r>
              <a:rPr lang="en-IN" b="1" dirty="0"/>
              <a:t>Mid-Square </a:t>
            </a:r>
            <a:r>
              <a:rPr lang="en-IN" b="1" dirty="0" smtClean="0"/>
              <a:t>hashing</a:t>
            </a:r>
          </a:p>
          <a:p>
            <a:pPr algn="just"/>
            <a:endParaRPr lang="en-IN" b="1" dirty="0" smtClean="0"/>
          </a:p>
          <a:p>
            <a:pPr algn="just"/>
            <a:endParaRPr lang="en-IN" dirty="0"/>
          </a:p>
        </p:txBody>
      </p:sp>
      <p:sp>
        <p:nvSpPr>
          <p:cNvPr id="4" name="Date Placeholder 3"/>
          <p:cNvSpPr>
            <a:spLocks noGrp="1"/>
          </p:cNvSpPr>
          <p:nvPr>
            <p:ph type="dt" sz="half" idx="10"/>
          </p:nvPr>
        </p:nvSpPr>
        <p:spPr/>
        <p:txBody>
          <a:bodyPr/>
          <a:lstStyle/>
          <a:p>
            <a:fld id="{48634807-172D-47DD-8A8D-20D1AD18FB32}" type="datetime1">
              <a:rPr lang="en-IN" smtClean="0"/>
              <a:t>01-06-2022</a:t>
            </a:fld>
            <a:endParaRPr lang="en-IN"/>
          </a:p>
        </p:txBody>
      </p:sp>
      <p:sp>
        <p:nvSpPr>
          <p:cNvPr id="5" name="Footer Placeholder 4"/>
          <p:cNvSpPr>
            <a:spLocks noGrp="1"/>
          </p:cNvSpPr>
          <p:nvPr>
            <p:ph type="ftr" sz="quarter" idx="11"/>
          </p:nvPr>
        </p:nvSpPr>
        <p:spPr/>
        <p:txBody>
          <a:bodyPr/>
          <a:lstStyle/>
          <a:p>
            <a:r>
              <a:rPr lang="it-IT" smtClean="0"/>
              <a:t>Dr.M.Kaliappan, Professor &amp; Head/ AI&amp; DS</a:t>
            </a:r>
            <a:endParaRPr lang="en-IN"/>
          </a:p>
        </p:txBody>
      </p:sp>
      <p:sp>
        <p:nvSpPr>
          <p:cNvPr id="6" name="Slide Number Placeholder 5"/>
          <p:cNvSpPr>
            <a:spLocks noGrp="1"/>
          </p:cNvSpPr>
          <p:nvPr>
            <p:ph type="sldNum" sz="quarter" idx="12"/>
          </p:nvPr>
        </p:nvSpPr>
        <p:spPr/>
        <p:txBody>
          <a:bodyPr/>
          <a:lstStyle/>
          <a:p>
            <a:fld id="{85A40BF7-2AA2-4856-B83F-AFBEB981B49A}" type="slidenum">
              <a:rPr lang="en-IN" smtClean="0"/>
              <a:t>31</a:t>
            </a:fld>
            <a:endParaRPr lang="en-IN"/>
          </a:p>
        </p:txBody>
      </p:sp>
    </p:spTree>
    <p:extLst>
      <p:ext uri="{BB962C8B-B14F-4D97-AF65-F5344CB8AC3E}">
        <p14:creationId xmlns:p14="http://schemas.microsoft.com/office/powerpoint/2010/main" val="23093990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p:txBody>
          <a:bodyPr>
            <a:normAutofit fontScale="62500" lnSpcReduction="20000"/>
          </a:bodyPr>
          <a:lstStyle/>
          <a:p>
            <a:pPr marL="0" indent="0">
              <a:buNone/>
            </a:pPr>
            <a:r>
              <a:rPr lang="en-IN" dirty="0" smtClean="0">
                <a:hlinkClick r:id="rId2"/>
              </a:rPr>
              <a:t>https://www.geeksforgeeks.org/python-oops-concepts/</a:t>
            </a:r>
            <a:endParaRPr lang="en-IN" dirty="0" smtClean="0"/>
          </a:p>
          <a:p>
            <a:pPr marL="0" indent="0">
              <a:buNone/>
            </a:pPr>
            <a:r>
              <a:rPr lang="en-IN" dirty="0" smtClean="0">
                <a:hlinkClick r:id="rId3"/>
              </a:rPr>
              <a:t>https</a:t>
            </a:r>
            <a:r>
              <a:rPr lang="en-IN" dirty="0">
                <a:hlinkClick r:id="rId3"/>
              </a:rPr>
              <a:t>://</a:t>
            </a:r>
            <a:r>
              <a:rPr lang="en-IN" dirty="0" smtClean="0">
                <a:hlinkClick r:id="rId3"/>
              </a:rPr>
              <a:t>www.programiz.com/dsa/circular-queue</a:t>
            </a:r>
            <a:endParaRPr lang="en-IN" dirty="0" smtClean="0"/>
          </a:p>
          <a:p>
            <a:pPr marL="0" indent="0">
              <a:buNone/>
            </a:pPr>
            <a:endParaRPr lang="en-IN" dirty="0"/>
          </a:p>
          <a:p>
            <a:pPr marL="0" indent="0">
              <a:buNone/>
            </a:pPr>
            <a:r>
              <a:rPr lang="en-IN" dirty="0">
                <a:hlinkClick r:id="rId4"/>
              </a:rPr>
              <a:t>https://www.techiedelight.com/iterative-merge-sort-algorithm-bottom-up</a:t>
            </a:r>
            <a:r>
              <a:rPr lang="en-IN" dirty="0" smtClean="0">
                <a:hlinkClick r:id="rId4"/>
              </a:rPr>
              <a:t>/</a:t>
            </a:r>
            <a:endParaRPr lang="en-IN" dirty="0" smtClean="0"/>
          </a:p>
          <a:p>
            <a:pPr marL="0" indent="0">
              <a:buNone/>
            </a:pPr>
            <a:endParaRPr lang="en-IN" dirty="0"/>
          </a:p>
          <a:p>
            <a:pPr marL="0" indent="0">
              <a:buNone/>
            </a:pPr>
            <a:r>
              <a:rPr lang="en-IN" dirty="0">
                <a:hlinkClick r:id="rId5"/>
              </a:rPr>
              <a:t>https://blog.chapagain.com.np/hash-table-implementation-in-python-data-structures-algorithms</a:t>
            </a:r>
            <a:r>
              <a:rPr lang="en-IN" dirty="0" smtClean="0">
                <a:hlinkClick r:id="rId5"/>
              </a:rPr>
              <a:t>/</a:t>
            </a:r>
            <a:endParaRPr lang="en-IN" dirty="0" smtClean="0"/>
          </a:p>
          <a:p>
            <a:pPr marL="0" indent="0">
              <a:buNone/>
            </a:pPr>
            <a:endParaRPr lang="en-US" dirty="0"/>
          </a:p>
          <a:p>
            <a:pPr marL="0" indent="0">
              <a:buNone/>
            </a:pPr>
            <a:r>
              <a:rPr lang="en-IN" dirty="0">
                <a:hlinkClick r:id="rId6"/>
              </a:rPr>
              <a:t>https://</a:t>
            </a:r>
            <a:r>
              <a:rPr lang="en-IN" dirty="0" smtClean="0">
                <a:hlinkClick r:id="rId6"/>
              </a:rPr>
              <a:t>www.codingninjas.com/codestudio/library/load-factor-and-rehashing</a:t>
            </a:r>
            <a:endParaRPr lang="en-IN" dirty="0" smtClean="0"/>
          </a:p>
          <a:p>
            <a:pPr marL="0" indent="0">
              <a:buNone/>
            </a:pPr>
            <a:r>
              <a:rPr lang="en-IN" dirty="0"/>
              <a:t>https://onecompiler.com/python/3wq9gxuuy</a:t>
            </a:r>
            <a:endParaRPr lang="en-IN" dirty="0" smtClean="0"/>
          </a:p>
          <a:p>
            <a:pPr marL="0" indent="0">
              <a:buNone/>
            </a:pPr>
            <a:endParaRPr lang="en-IN" dirty="0"/>
          </a:p>
          <a:p>
            <a:pPr marL="0" indent="0">
              <a:buNone/>
            </a:pPr>
            <a:r>
              <a:rPr lang="en-IN" dirty="0" err="1" smtClean="0"/>
              <a:t>Madhavan</a:t>
            </a:r>
            <a:r>
              <a:rPr lang="en-IN" dirty="0" smtClean="0"/>
              <a:t> </a:t>
            </a:r>
            <a:r>
              <a:rPr lang="en-IN" dirty="0" err="1" smtClean="0"/>
              <a:t>Mukund</a:t>
            </a:r>
            <a:r>
              <a:rPr lang="en-IN" dirty="0" smtClean="0"/>
              <a:t>, Chennai Mathematical Institute</a:t>
            </a:r>
            <a:r>
              <a:rPr lang="en-IN" dirty="0"/>
              <a:t>, NPTEL MOOC </a:t>
            </a:r>
            <a:r>
              <a:rPr lang="en-IN" dirty="0" smtClean="0"/>
              <a:t>on Programming Data Structure and Algorithms in Python</a:t>
            </a:r>
          </a:p>
          <a:p>
            <a:pPr marL="0" indent="0">
              <a:buNone/>
            </a:pPr>
            <a:endParaRPr lang="en-IN" dirty="0"/>
          </a:p>
        </p:txBody>
      </p:sp>
      <p:sp>
        <p:nvSpPr>
          <p:cNvPr id="4" name="Date Placeholder 3"/>
          <p:cNvSpPr>
            <a:spLocks noGrp="1"/>
          </p:cNvSpPr>
          <p:nvPr>
            <p:ph type="dt" sz="half" idx="10"/>
          </p:nvPr>
        </p:nvSpPr>
        <p:spPr/>
        <p:txBody>
          <a:bodyPr/>
          <a:lstStyle/>
          <a:p>
            <a:fld id="{9D7F7116-44AE-4148-8218-89060DF1D232}" type="datetime1">
              <a:rPr lang="en-IN" smtClean="0"/>
              <a:t>01-06-2022</a:t>
            </a:fld>
            <a:endParaRPr lang="en-IN"/>
          </a:p>
        </p:txBody>
      </p:sp>
      <p:sp>
        <p:nvSpPr>
          <p:cNvPr id="5" name="Footer Placeholder 4"/>
          <p:cNvSpPr>
            <a:spLocks noGrp="1"/>
          </p:cNvSpPr>
          <p:nvPr>
            <p:ph type="ftr" sz="quarter" idx="11"/>
          </p:nvPr>
        </p:nvSpPr>
        <p:spPr/>
        <p:txBody>
          <a:bodyPr/>
          <a:lstStyle/>
          <a:p>
            <a:r>
              <a:rPr lang="it-IT" smtClean="0"/>
              <a:t>Dr.M.Kaliappan, Professor &amp; Head/ AI&amp; DS</a:t>
            </a:r>
            <a:endParaRPr lang="en-IN"/>
          </a:p>
        </p:txBody>
      </p:sp>
      <p:sp>
        <p:nvSpPr>
          <p:cNvPr id="6" name="Slide Number Placeholder 5"/>
          <p:cNvSpPr>
            <a:spLocks noGrp="1"/>
          </p:cNvSpPr>
          <p:nvPr>
            <p:ph type="sldNum" sz="quarter" idx="12"/>
          </p:nvPr>
        </p:nvSpPr>
        <p:spPr/>
        <p:txBody>
          <a:bodyPr/>
          <a:lstStyle/>
          <a:p>
            <a:fld id="{85A40BF7-2AA2-4856-B83F-AFBEB981B49A}" type="slidenum">
              <a:rPr lang="en-IN" smtClean="0"/>
              <a:t>32</a:t>
            </a:fld>
            <a:endParaRPr lang="en-IN"/>
          </a:p>
        </p:txBody>
      </p:sp>
    </p:spTree>
    <p:extLst>
      <p:ext uri="{BB962C8B-B14F-4D97-AF65-F5344CB8AC3E}">
        <p14:creationId xmlns:p14="http://schemas.microsoft.com/office/powerpoint/2010/main" val="15518901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7"/>
            <a:ext cx="8229600" cy="2736304"/>
          </a:xfrm>
        </p:spPr>
        <p:txBody>
          <a:bodyPr>
            <a:normAutofit fontScale="77500" lnSpcReduction="20000"/>
          </a:bodyPr>
          <a:lstStyle/>
          <a:p>
            <a:pPr marL="0" indent="0" fontAlgn="base">
              <a:buNone/>
            </a:pPr>
            <a:r>
              <a:rPr lang="en-US" b="1" dirty="0" smtClean="0"/>
              <a:t>A simple approach is to do a</a:t>
            </a:r>
            <a:r>
              <a:rPr lang="en-US" b="1" dirty="0"/>
              <a:t> linear search, </a:t>
            </a:r>
            <a:endParaRPr lang="en-US" b="1" dirty="0" smtClean="0"/>
          </a:p>
          <a:p>
            <a:pPr fontAlgn="base"/>
            <a:r>
              <a:rPr lang="en-US" dirty="0" smtClean="0"/>
              <a:t>Start </a:t>
            </a:r>
            <a:r>
              <a:rPr lang="en-US" dirty="0"/>
              <a:t>from the leftmost element of </a:t>
            </a:r>
            <a:r>
              <a:rPr lang="en-US" dirty="0" err="1"/>
              <a:t>arr</a:t>
            </a:r>
            <a:r>
              <a:rPr lang="en-US" dirty="0"/>
              <a:t>[] and one by one compare x with each element of </a:t>
            </a:r>
            <a:r>
              <a:rPr lang="en-US" dirty="0" err="1"/>
              <a:t>arr</a:t>
            </a:r>
            <a:r>
              <a:rPr lang="en-US" dirty="0" smtClean="0"/>
              <a:t>[]</a:t>
            </a:r>
          </a:p>
          <a:p>
            <a:pPr fontAlgn="base"/>
            <a:endParaRPr lang="en-US" dirty="0"/>
          </a:p>
          <a:p>
            <a:pPr fontAlgn="base"/>
            <a:r>
              <a:rPr lang="en-US" dirty="0"/>
              <a:t>If x matches with an element, return the index</a:t>
            </a:r>
            <a:r>
              <a:rPr lang="en-US" dirty="0" smtClean="0"/>
              <a:t>.</a:t>
            </a:r>
          </a:p>
          <a:p>
            <a:pPr fontAlgn="base"/>
            <a:endParaRPr lang="en-US" dirty="0"/>
          </a:p>
          <a:p>
            <a:pPr fontAlgn="base"/>
            <a:r>
              <a:rPr lang="en-US" dirty="0"/>
              <a:t>If x doesn’t match with any of elements, return -1.</a:t>
            </a:r>
          </a:p>
          <a:p>
            <a:endParaRPr lang="en-IN" dirty="0"/>
          </a:p>
        </p:txBody>
      </p:sp>
      <p:sp>
        <p:nvSpPr>
          <p:cNvPr id="4" name="Date Placeholder 3"/>
          <p:cNvSpPr>
            <a:spLocks noGrp="1"/>
          </p:cNvSpPr>
          <p:nvPr>
            <p:ph type="dt" sz="half" idx="10"/>
          </p:nvPr>
        </p:nvSpPr>
        <p:spPr/>
        <p:txBody>
          <a:bodyPr/>
          <a:lstStyle/>
          <a:p>
            <a:fld id="{48634807-172D-47DD-8A8D-20D1AD18FB32}" type="datetime1">
              <a:rPr lang="en-IN" smtClean="0"/>
              <a:t>01-06-2022</a:t>
            </a:fld>
            <a:endParaRPr lang="en-IN"/>
          </a:p>
        </p:txBody>
      </p:sp>
      <p:sp>
        <p:nvSpPr>
          <p:cNvPr id="5" name="Footer Placeholder 4"/>
          <p:cNvSpPr>
            <a:spLocks noGrp="1"/>
          </p:cNvSpPr>
          <p:nvPr>
            <p:ph type="ftr" sz="quarter" idx="11"/>
          </p:nvPr>
        </p:nvSpPr>
        <p:spPr/>
        <p:txBody>
          <a:bodyPr/>
          <a:lstStyle/>
          <a:p>
            <a:r>
              <a:rPr lang="it-IT" smtClean="0"/>
              <a:t>Dr.M.Kaliappan, Professor &amp; Head/ AI&amp; DS</a:t>
            </a:r>
            <a:endParaRPr lang="en-IN"/>
          </a:p>
        </p:txBody>
      </p:sp>
      <p:sp>
        <p:nvSpPr>
          <p:cNvPr id="6" name="Slide Number Placeholder 5"/>
          <p:cNvSpPr>
            <a:spLocks noGrp="1"/>
          </p:cNvSpPr>
          <p:nvPr>
            <p:ph type="sldNum" sz="quarter" idx="12"/>
          </p:nvPr>
        </p:nvSpPr>
        <p:spPr/>
        <p:txBody>
          <a:bodyPr/>
          <a:lstStyle/>
          <a:p>
            <a:fld id="{85A40BF7-2AA2-4856-B83F-AFBEB981B49A}" type="slidenum">
              <a:rPr lang="en-IN" smtClean="0"/>
              <a:t>4</a:t>
            </a:fld>
            <a:endParaRPr lang="en-IN"/>
          </a:p>
        </p:txBody>
      </p:sp>
      <p:pic>
        <p:nvPicPr>
          <p:cNvPr id="2050"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3068960"/>
            <a:ext cx="7620000" cy="2781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2891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6048672"/>
          </a:xfrm>
        </p:spPr>
        <p:txBody>
          <a:bodyPr>
            <a:normAutofit fontScale="62500" lnSpcReduction="20000"/>
          </a:bodyPr>
          <a:lstStyle/>
          <a:p>
            <a:pPr marL="0" indent="0">
              <a:buNone/>
            </a:pPr>
            <a:r>
              <a:rPr lang="en-US" dirty="0" err="1">
                <a:solidFill>
                  <a:srgbClr val="0000FF"/>
                </a:solidFill>
                <a:latin typeface="Times New Roman" pitchFamily="18" charset="0"/>
                <a:cs typeface="Times New Roman" pitchFamily="18" charset="0"/>
              </a:rPr>
              <a:t>def</a:t>
            </a:r>
            <a:r>
              <a:rPr lang="en-US" dirty="0">
                <a:solidFill>
                  <a:srgbClr val="000000"/>
                </a:solidFill>
                <a:latin typeface="Times New Roman" pitchFamily="18" charset="0"/>
                <a:cs typeface="Times New Roman" pitchFamily="18" charset="0"/>
              </a:rPr>
              <a:t> </a:t>
            </a:r>
            <a:r>
              <a:rPr lang="en-US" dirty="0">
                <a:solidFill>
                  <a:srgbClr val="795E26"/>
                </a:solidFill>
                <a:latin typeface="Times New Roman" pitchFamily="18" charset="0"/>
                <a:cs typeface="Times New Roman" pitchFamily="18" charset="0"/>
              </a:rPr>
              <a:t>search</a:t>
            </a:r>
            <a:r>
              <a:rPr lang="en-US" dirty="0">
                <a:solidFill>
                  <a:srgbClr val="000000"/>
                </a:solidFill>
                <a:latin typeface="Times New Roman" pitchFamily="18" charset="0"/>
                <a:cs typeface="Times New Roman" pitchFamily="18" charset="0"/>
              </a:rPr>
              <a:t>(</a:t>
            </a:r>
            <a:r>
              <a:rPr lang="en-US" dirty="0" err="1">
                <a:solidFill>
                  <a:srgbClr val="001080"/>
                </a:solidFill>
                <a:latin typeface="Times New Roman" pitchFamily="18" charset="0"/>
                <a:cs typeface="Times New Roman" pitchFamily="18" charset="0"/>
              </a:rPr>
              <a:t>arr</a:t>
            </a:r>
            <a:r>
              <a:rPr lang="en-US" dirty="0">
                <a:solidFill>
                  <a:srgbClr val="000000"/>
                </a:solidFill>
                <a:latin typeface="Times New Roman" pitchFamily="18" charset="0"/>
                <a:cs typeface="Times New Roman" pitchFamily="18" charset="0"/>
              </a:rPr>
              <a:t>, </a:t>
            </a:r>
            <a:r>
              <a:rPr lang="en-US" dirty="0">
                <a:solidFill>
                  <a:srgbClr val="001080"/>
                </a:solidFill>
                <a:latin typeface="Times New Roman" pitchFamily="18" charset="0"/>
                <a:cs typeface="Times New Roman" pitchFamily="18" charset="0"/>
              </a:rPr>
              <a:t>n</a:t>
            </a:r>
            <a:r>
              <a:rPr lang="en-US" dirty="0">
                <a:solidFill>
                  <a:srgbClr val="000000"/>
                </a:solidFill>
                <a:latin typeface="Times New Roman" pitchFamily="18" charset="0"/>
                <a:cs typeface="Times New Roman" pitchFamily="18" charset="0"/>
              </a:rPr>
              <a:t>, </a:t>
            </a:r>
            <a:r>
              <a:rPr lang="en-US" dirty="0">
                <a:solidFill>
                  <a:srgbClr val="001080"/>
                </a:solidFill>
                <a:latin typeface="Times New Roman" pitchFamily="18" charset="0"/>
                <a:cs typeface="Times New Roman" pitchFamily="18" charset="0"/>
              </a:rPr>
              <a:t>x</a:t>
            </a:r>
            <a:r>
              <a:rPr lang="en-US" dirty="0">
                <a:solidFill>
                  <a:srgbClr val="000000"/>
                </a:solidFill>
                <a:latin typeface="Times New Roman" pitchFamily="18" charset="0"/>
                <a:cs typeface="Times New Roman" pitchFamily="18" charset="0"/>
              </a:rPr>
              <a:t>):</a:t>
            </a:r>
          </a:p>
          <a:p>
            <a:pPr marL="0" indent="0">
              <a:buNone/>
            </a:pPr>
            <a:r>
              <a:rPr lang="en-US" dirty="0">
                <a:solidFill>
                  <a:srgbClr val="000000"/>
                </a:solidFill>
                <a:latin typeface="Times New Roman" pitchFamily="18" charset="0"/>
                <a:cs typeface="Times New Roman" pitchFamily="18" charset="0"/>
              </a:rPr>
              <a:t> </a:t>
            </a:r>
          </a:p>
          <a:p>
            <a:pPr marL="0" indent="0">
              <a:buNone/>
            </a:pPr>
            <a:r>
              <a:rPr lang="en-US" dirty="0">
                <a:solidFill>
                  <a:srgbClr val="000000"/>
                </a:solidFill>
                <a:latin typeface="Times New Roman" pitchFamily="18" charset="0"/>
                <a:cs typeface="Times New Roman" pitchFamily="18" charset="0"/>
              </a:rPr>
              <a:t>    </a:t>
            </a:r>
            <a:r>
              <a:rPr lang="en-US" dirty="0">
                <a:solidFill>
                  <a:srgbClr val="AF00DB"/>
                </a:solidFill>
                <a:latin typeface="Times New Roman" pitchFamily="18" charset="0"/>
                <a:cs typeface="Times New Roman" pitchFamily="18" charset="0"/>
              </a:rPr>
              <a:t>for</a:t>
            </a:r>
            <a:r>
              <a:rPr lang="en-US" dirty="0">
                <a:solidFill>
                  <a:srgbClr val="000000"/>
                </a:solidFill>
                <a:latin typeface="Times New Roman" pitchFamily="18" charset="0"/>
                <a:cs typeface="Times New Roman" pitchFamily="18" charset="0"/>
              </a:rPr>
              <a:t> i </a:t>
            </a:r>
            <a:r>
              <a:rPr lang="en-US" dirty="0">
                <a:solidFill>
                  <a:srgbClr val="0000FF"/>
                </a:solidFill>
                <a:latin typeface="Times New Roman" pitchFamily="18" charset="0"/>
                <a:cs typeface="Times New Roman" pitchFamily="18" charset="0"/>
              </a:rPr>
              <a:t>in</a:t>
            </a:r>
            <a:r>
              <a:rPr lang="en-US" dirty="0">
                <a:solidFill>
                  <a:srgbClr val="000000"/>
                </a:solidFill>
                <a:latin typeface="Times New Roman" pitchFamily="18" charset="0"/>
                <a:cs typeface="Times New Roman" pitchFamily="18" charset="0"/>
              </a:rPr>
              <a:t> </a:t>
            </a:r>
            <a:r>
              <a:rPr lang="en-US" dirty="0">
                <a:solidFill>
                  <a:srgbClr val="795E26"/>
                </a:solidFill>
                <a:latin typeface="Times New Roman" pitchFamily="18" charset="0"/>
                <a:cs typeface="Times New Roman" pitchFamily="18" charset="0"/>
              </a:rPr>
              <a:t>range</a:t>
            </a:r>
            <a:r>
              <a:rPr lang="en-US" dirty="0">
                <a:solidFill>
                  <a:srgbClr val="000000"/>
                </a:solidFill>
                <a:latin typeface="Times New Roman" pitchFamily="18" charset="0"/>
                <a:cs typeface="Times New Roman" pitchFamily="18" charset="0"/>
              </a:rPr>
              <a:t>(</a:t>
            </a:r>
            <a:r>
              <a:rPr lang="en-US" dirty="0">
                <a:solidFill>
                  <a:srgbClr val="09885A"/>
                </a:solidFill>
                <a:latin typeface="Times New Roman" pitchFamily="18" charset="0"/>
                <a:cs typeface="Times New Roman" pitchFamily="18" charset="0"/>
              </a:rPr>
              <a:t>0</a:t>
            </a:r>
            <a:r>
              <a:rPr lang="en-US" dirty="0">
                <a:solidFill>
                  <a:srgbClr val="000000"/>
                </a:solidFill>
                <a:latin typeface="Times New Roman" pitchFamily="18" charset="0"/>
                <a:cs typeface="Times New Roman" pitchFamily="18" charset="0"/>
              </a:rPr>
              <a:t>, n):</a:t>
            </a:r>
          </a:p>
          <a:p>
            <a:pPr marL="0" indent="0">
              <a:buNone/>
            </a:pPr>
            <a:r>
              <a:rPr lang="en-US" dirty="0">
                <a:solidFill>
                  <a:srgbClr val="000000"/>
                </a:solidFill>
                <a:latin typeface="Times New Roman" pitchFamily="18" charset="0"/>
                <a:cs typeface="Times New Roman" pitchFamily="18" charset="0"/>
              </a:rPr>
              <a:t>        </a:t>
            </a:r>
            <a:r>
              <a:rPr lang="en-US" dirty="0">
                <a:solidFill>
                  <a:srgbClr val="AF00DB"/>
                </a:solidFill>
                <a:latin typeface="Times New Roman" pitchFamily="18" charset="0"/>
                <a:cs typeface="Times New Roman" pitchFamily="18" charset="0"/>
              </a:rPr>
              <a:t>if</a:t>
            </a:r>
            <a:r>
              <a:rPr lang="en-US" dirty="0">
                <a:solidFill>
                  <a:srgbClr val="000000"/>
                </a:solidFill>
                <a:latin typeface="Times New Roman" pitchFamily="18" charset="0"/>
                <a:cs typeface="Times New Roman" pitchFamily="18" charset="0"/>
              </a:rPr>
              <a:t> (</a:t>
            </a:r>
            <a:r>
              <a:rPr lang="en-US" dirty="0" err="1">
                <a:solidFill>
                  <a:srgbClr val="000000"/>
                </a:solidFill>
                <a:latin typeface="Times New Roman" pitchFamily="18" charset="0"/>
                <a:cs typeface="Times New Roman" pitchFamily="18" charset="0"/>
              </a:rPr>
              <a:t>arr</a:t>
            </a:r>
            <a:r>
              <a:rPr lang="en-US" dirty="0">
                <a:solidFill>
                  <a:srgbClr val="000000"/>
                </a:solidFill>
                <a:latin typeface="Times New Roman" pitchFamily="18" charset="0"/>
                <a:cs typeface="Times New Roman" pitchFamily="18" charset="0"/>
              </a:rPr>
              <a:t>[i] == x):</a:t>
            </a:r>
          </a:p>
          <a:p>
            <a:pPr marL="0" indent="0">
              <a:buNone/>
            </a:pPr>
            <a:r>
              <a:rPr lang="en-US" dirty="0">
                <a:solidFill>
                  <a:srgbClr val="000000"/>
                </a:solidFill>
                <a:latin typeface="Times New Roman" pitchFamily="18" charset="0"/>
                <a:cs typeface="Times New Roman" pitchFamily="18" charset="0"/>
              </a:rPr>
              <a:t>            </a:t>
            </a:r>
            <a:r>
              <a:rPr lang="en-US" dirty="0">
                <a:solidFill>
                  <a:srgbClr val="AF00DB"/>
                </a:solidFill>
                <a:latin typeface="Times New Roman" pitchFamily="18" charset="0"/>
                <a:cs typeface="Times New Roman" pitchFamily="18" charset="0"/>
              </a:rPr>
              <a:t>return</a:t>
            </a:r>
            <a:r>
              <a:rPr lang="en-US" dirty="0">
                <a:solidFill>
                  <a:srgbClr val="000000"/>
                </a:solidFill>
                <a:latin typeface="Times New Roman" pitchFamily="18" charset="0"/>
                <a:cs typeface="Times New Roman" pitchFamily="18" charset="0"/>
              </a:rPr>
              <a:t> i</a:t>
            </a:r>
          </a:p>
          <a:p>
            <a:pPr marL="0" indent="0">
              <a:buNone/>
            </a:pPr>
            <a:r>
              <a:rPr lang="en-US" dirty="0">
                <a:solidFill>
                  <a:srgbClr val="000000"/>
                </a:solidFill>
                <a:latin typeface="Times New Roman" pitchFamily="18" charset="0"/>
                <a:cs typeface="Times New Roman" pitchFamily="18" charset="0"/>
              </a:rPr>
              <a:t>    </a:t>
            </a:r>
            <a:r>
              <a:rPr lang="en-US" dirty="0">
                <a:solidFill>
                  <a:srgbClr val="AF00DB"/>
                </a:solidFill>
                <a:latin typeface="Times New Roman" pitchFamily="18" charset="0"/>
                <a:cs typeface="Times New Roman" pitchFamily="18" charset="0"/>
              </a:rPr>
              <a:t>return</a:t>
            </a:r>
            <a:r>
              <a:rPr lang="en-US" dirty="0">
                <a:solidFill>
                  <a:srgbClr val="000000"/>
                </a:solidFill>
                <a:latin typeface="Times New Roman" pitchFamily="18" charset="0"/>
                <a:cs typeface="Times New Roman" pitchFamily="18" charset="0"/>
              </a:rPr>
              <a:t> </a:t>
            </a:r>
            <a:r>
              <a:rPr lang="en-US" dirty="0">
                <a:solidFill>
                  <a:srgbClr val="09885A"/>
                </a:solidFill>
                <a:latin typeface="Times New Roman" pitchFamily="18" charset="0"/>
                <a:cs typeface="Times New Roman" pitchFamily="18" charset="0"/>
              </a:rPr>
              <a:t>-1</a:t>
            </a:r>
            <a:endParaRPr lang="en-US" dirty="0">
              <a:solidFill>
                <a:srgbClr val="000000"/>
              </a:solidFill>
              <a:latin typeface="Times New Roman" pitchFamily="18" charset="0"/>
              <a:cs typeface="Times New Roman" pitchFamily="18" charset="0"/>
            </a:endParaRPr>
          </a:p>
          <a:p>
            <a:pPr marL="0" indent="0">
              <a:buNone/>
            </a:pPr>
            <a:r>
              <a:rPr lang="en-US" dirty="0">
                <a:solidFill>
                  <a:srgbClr val="000000"/>
                </a:solidFill>
                <a:latin typeface="Times New Roman" pitchFamily="18" charset="0"/>
                <a:cs typeface="Times New Roman" pitchFamily="18" charset="0"/>
              </a:rPr>
              <a:t> </a:t>
            </a:r>
          </a:p>
          <a:p>
            <a:pPr marL="0" indent="0">
              <a:buNone/>
            </a:pPr>
            <a:endParaRPr lang="en-US" dirty="0">
              <a:solidFill>
                <a:srgbClr val="000000"/>
              </a:solidFill>
              <a:latin typeface="Times New Roman" pitchFamily="18" charset="0"/>
              <a:cs typeface="Times New Roman" pitchFamily="18" charset="0"/>
            </a:endParaRPr>
          </a:p>
          <a:p>
            <a:pPr marL="0" indent="0">
              <a:buNone/>
            </a:pPr>
            <a:r>
              <a:rPr lang="en-US" dirty="0" err="1">
                <a:solidFill>
                  <a:srgbClr val="000000"/>
                </a:solidFill>
                <a:latin typeface="Times New Roman" pitchFamily="18" charset="0"/>
                <a:cs typeface="Times New Roman" pitchFamily="18" charset="0"/>
              </a:rPr>
              <a:t>arr</a:t>
            </a:r>
            <a:r>
              <a:rPr lang="en-US" dirty="0">
                <a:solidFill>
                  <a:srgbClr val="000000"/>
                </a:solidFill>
                <a:latin typeface="Times New Roman" pitchFamily="18" charset="0"/>
                <a:cs typeface="Times New Roman" pitchFamily="18" charset="0"/>
              </a:rPr>
              <a:t> = [</a:t>
            </a:r>
            <a:r>
              <a:rPr lang="en-US" dirty="0">
                <a:solidFill>
                  <a:srgbClr val="09885A"/>
                </a:solidFill>
                <a:latin typeface="Times New Roman" pitchFamily="18" charset="0"/>
                <a:cs typeface="Times New Roman" pitchFamily="18" charset="0"/>
              </a:rPr>
              <a:t>2</a:t>
            </a:r>
            <a:r>
              <a:rPr lang="en-US" dirty="0">
                <a:solidFill>
                  <a:srgbClr val="000000"/>
                </a:solidFill>
                <a:latin typeface="Times New Roman" pitchFamily="18" charset="0"/>
                <a:cs typeface="Times New Roman" pitchFamily="18" charset="0"/>
              </a:rPr>
              <a:t>, </a:t>
            </a:r>
            <a:r>
              <a:rPr lang="en-US" dirty="0">
                <a:solidFill>
                  <a:srgbClr val="09885A"/>
                </a:solidFill>
                <a:latin typeface="Times New Roman" pitchFamily="18" charset="0"/>
                <a:cs typeface="Times New Roman" pitchFamily="18" charset="0"/>
              </a:rPr>
              <a:t>3</a:t>
            </a:r>
            <a:r>
              <a:rPr lang="en-US" dirty="0">
                <a:solidFill>
                  <a:srgbClr val="000000"/>
                </a:solidFill>
                <a:latin typeface="Times New Roman" pitchFamily="18" charset="0"/>
                <a:cs typeface="Times New Roman" pitchFamily="18" charset="0"/>
              </a:rPr>
              <a:t>, </a:t>
            </a:r>
            <a:r>
              <a:rPr lang="en-US" dirty="0">
                <a:solidFill>
                  <a:srgbClr val="09885A"/>
                </a:solidFill>
                <a:latin typeface="Times New Roman" pitchFamily="18" charset="0"/>
                <a:cs typeface="Times New Roman" pitchFamily="18" charset="0"/>
              </a:rPr>
              <a:t>4</a:t>
            </a:r>
            <a:r>
              <a:rPr lang="en-US" dirty="0">
                <a:solidFill>
                  <a:srgbClr val="000000"/>
                </a:solidFill>
                <a:latin typeface="Times New Roman" pitchFamily="18" charset="0"/>
                <a:cs typeface="Times New Roman" pitchFamily="18" charset="0"/>
              </a:rPr>
              <a:t>, </a:t>
            </a:r>
            <a:r>
              <a:rPr lang="en-US" dirty="0">
                <a:solidFill>
                  <a:srgbClr val="09885A"/>
                </a:solidFill>
                <a:latin typeface="Times New Roman" pitchFamily="18" charset="0"/>
                <a:cs typeface="Times New Roman" pitchFamily="18" charset="0"/>
              </a:rPr>
              <a:t>10</a:t>
            </a:r>
            <a:r>
              <a:rPr lang="en-US" dirty="0">
                <a:solidFill>
                  <a:srgbClr val="000000"/>
                </a:solidFill>
                <a:latin typeface="Times New Roman" pitchFamily="18" charset="0"/>
                <a:cs typeface="Times New Roman" pitchFamily="18" charset="0"/>
              </a:rPr>
              <a:t>, </a:t>
            </a:r>
            <a:r>
              <a:rPr lang="en-US" dirty="0">
                <a:solidFill>
                  <a:srgbClr val="09885A"/>
                </a:solidFill>
                <a:latin typeface="Times New Roman" pitchFamily="18" charset="0"/>
                <a:cs typeface="Times New Roman" pitchFamily="18" charset="0"/>
              </a:rPr>
              <a:t>40</a:t>
            </a:r>
            <a:r>
              <a:rPr lang="en-US" dirty="0">
                <a:solidFill>
                  <a:srgbClr val="000000"/>
                </a:solidFill>
                <a:latin typeface="Times New Roman" pitchFamily="18" charset="0"/>
                <a:cs typeface="Times New Roman" pitchFamily="18" charset="0"/>
              </a:rPr>
              <a:t>]</a:t>
            </a:r>
          </a:p>
          <a:p>
            <a:pPr marL="0" indent="0">
              <a:buNone/>
            </a:pPr>
            <a:r>
              <a:rPr lang="en-US" dirty="0">
                <a:solidFill>
                  <a:srgbClr val="000000"/>
                </a:solidFill>
                <a:latin typeface="Times New Roman" pitchFamily="18" charset="0"/>
                <a:cs typeface="Times New Roman" pitchFamily="18" charset="0"/>
              </a:rPr>
              <a:t>x = </a:t>
            </a:r>
            <a:r>
              <a:rPr lang="en-US" dirty="0">
                <a:solidFill>
                  <a:srgbClr val="09885A"/>
                </a:solidFill>
                <a:latin typeface="Times New Roman" pitchFamily="18" charset="0"/>
                <a:cs typeface="Times New Roman" pitchFamily="18" charset="0"/>
              </a:rPr>
              <a:t>10</a:t>
            </a:r>
            <a:endParaRPr lang="en-US" dirty="0">
              <a:solidFill>
                <a:srgbClr val="000000"/>
              </a:solidFill>
              <a:latin typeface="Times New Roman" pitchFamily="18" charset="0"/>
              <a:cs typeface="Times New Roman" pitchFamily="18" charset="0"/>
            </a:endParaRPr>
          </a:p>
          <a:p>
            <a:pPr marL="0" indent="0">
              <a:buNone/>
            </a:pPr>
            <a:r>
              <a:rPr lang="en-US" dirty="0">
                <a:solidFill>
                  <a:srgbClr val="000000"/>
                </a:solidFill>
                <a:latin typeface="Times New Roman" pitchFamily="18" charset="0"/>
                <a:cs typeface="Times New Roman" pitchFamily="18" charset="0"/>
              </a:rPr>
              <a:t>n = </a:t>
            </a:r>
            <a:r>
              <a:rPr lang="en-US" dirty="0" err="1">
                <a:solidFill>
                  <a:srgbClr val="795E26"/>
                </a:solidFill>
                <a:latin typeface="Times New Roman" pitchFamily="18" charset="0"/>
                <a:cs typeface="Times New Roman" pitchFamily="18" charset="0"/>
              </a:rPr>
              <a:t>len</a:t>
            </a:r>
            <a:r>
              <a:rPr lang="en-US" dirty="0">
                <a:solidFill>
                  <a:srgbClr val="000000"/>
                </a:solidFill>
                <a:latin typeface="Times New Roman" pitchFamily="18" charset="0"/>
                <a:cs typeface="Times New Roman" pitchFamily="18" charset="0"/>
              </a:rPr>
              <a:t>(</a:t>
            </a:r>
            <a:r>
              <a:rPr lang="en-US" dirty="0" err="1">
                <a:solidFill>
                  <a:srgbClr val="000000"/>
                </a:solidFill>
                <a:latin typeface="Times New Roman" pitchFamily="18" charset="0"/>
                <a:cs typeface="Times New Roman" pitchFamily="18" charset="0"/>
              </a:rPr>
              <a:t>arr</a:t>
            </a:r>
            <a:r>
              <a:rPr lang="en-US" dirty="0">
                <a:solidFill>
                  <a:srgbClr val="000000"/>
                </a:solidFill>
                <a:latin typeface="Times New Roman" pitchFamily="18" charset="0"/>
                <a:cs typeface="Times New Roman" pitchFamily="18" charset="0"/>
              </a:rPr>
              <a:t>)</a:t>
            </a:r>
          </a:p>
          <a:p>
            <a:pPr marL="0" indent="0">
              <a:buNone/>
            </a:pPr>
            <a:r>
              <a:rPr lang="en-US" dirty="0">
                <a:solidFill>
                  <a:srgbClr val="000000"/>
                </a:solidFill>
                <a:latin typeface="Times New Roman" pitchFamily="18" charset="0"/>
                <a:cs typeface="Times New Roman" pitchFamily="18" charset="0"/>
              </a:rPr>
              <a:t> </a:t>
            </a:r>
          </a:p>
          <a:p>
            <a:pPr marL="0" indent="0">
              <a:buNone/>
            </a:pPr>
            <a:r>
              <a:rPr lang="en-US" dirty="0">
                <a:solidFill>
                  <a:srgbClr val="008000"/>
                </a:solidFill>
                <a:latin typeface="Times New Roman" pitchFamily="18" charset="0"/>
                <a:cs typeface="Times New Roman" pitchFamily="18" charset="0"/>
              </a:rPr>
              <a:t># Function call</a:t>
            </a:r>
            <a:endParaRPr lang="en-US" dirty="0">
              <a:solidFill>
                <a:srgbClr val="000000"/>
              </a:solidFill>
              <a:latin typeface="Times New Roman" pitchFamily="18" charset="0"/>
              <a:cs typeface="Times New Roman" pitchFamily="18" charset="0"/>
            </a:endParaRPr>
          </a:p>
          <a:p>
            <a:pPr marL="0" indent="0">
              <a:buNone/>
            </a:pPr>
            <a:r>
              <a:rPr lang="en-US" dirty="0">
                <a:solidFill>
                  <a:srgbClr val="000000"/>
                </a:solidFill>
                <a:latin typeface="Times New Roman" pitchFamily="18" charset="0"/>
                <a:cs typeface="Times New Roman" pitchFamily="18" charset="0"/>
              </a:rPr>
              <a:t>result = search(</a:t>
            </a:r>
            <a:r>
              <a:rPr lang="en-US" dirty="0" err="1">
                <a:solidFill>
                  <a:srgbClr val="000000"/>
                </a:solidFill>
                <a:latin typeface="Times New Roman" pitchFamily="18" charset="0"/>
                <a:cs typeface="Times New Roman" pitchFamily="18" charset="0"/>
              </a:rPr>
              <a:t>arr</a:t>
            </a:r>
            <a:r>
              <a:rPr lang="en-US" dirty="0">
                <a:solidFill>
                  <a:srgbClr val="000000"/>
                </a:solidFill>
                <a:latin typeface="Times New Roman" pitchFamily="18" charset="0"/>
                <a:cs typeface="Times New Roman" pitchFamily="18" charset="0"/>
              </a:rPr>
              <a:t>, n, x)</a:t>
            </a:r>
          </a:p>
          <a:p>
            <a:pPr marL="0" indent="0">
              <a:buNone/>
            </a:pPr>
            <a:r>
              <a:rPr lang="en-US" dirty="0">
                <a:solidFill>
                  <a:srgbClr val="AF00DB"/>
                </a:solidFill>
                <a:latin typeface="Times New Roman" pitchFamily="18" charset="0"/>
                <a:cs typeface="Times New Roman" pitchFamily="18" charset="0"/>
              </a:rPr>
              <a:t>if</a:t>
            </a:r>
            <a:r>
              <a:rPr lang="en-US" dirty="0">
                <a:solidFill>
                  <a:srgbClr val="000000"/>
                </a:solidFill>
                <a:latin typeface="Times New Roman" pitchFamily="18" charset="0"/>
                <a:cs typeface="Times New Roman" pitchFamily="18" charset="0"/>
              </a:rPr>
              <a:t>(result == </a:t>
            </a:r>
            <a:r>
              <a:rPr lang="en-US" dirty="0">
                <a:solidFill>
                  <a:srgbClr val="09885A"/>
                </a:solidFill>
                <a:latin typeface="Times New Roman" pitchFamily="18" charset="0"/>
                <a:cs typeface="Times New Roman" pitchFamily="18" charset="0"/>
              </a:rPr>
              <a:t>-1</a:t>
            </a:r>
            <a:r>
              <a:rPr lang="en-US" dirty="0">
                <a:solidFill>
                  <a:srgbClr val="000000"/>
                </a:solidFill>
                <a:latin typeface="Times New Roman" pitchFamily="18" charset="0"/>
                <a:cs typeface="Times New Roman" pitchFamily="18" charset="0"/>
              </a:rPr>
              <a:t>):</a:t>
            </a:r>
          </a:p>
          <a:p>
            <a:pPr marL="0" indent="0">
              <a:buNone/>
            </a:pPr>
            <a:r>
              <a:rPr lang="en-US" dirty="0">
                <a:solidFill>
                  <a:srgbClr val="000000"/>
                </a:solidFill>
                <a:latin typeface="Times New Roman" pitchFamily="18" charset="0"/>
                <a:cs typeface="Times New Roman" pitchFamily="18" charset="0"/>
              </a:rPr>
              <a:t>    </a:t>
            </a:r>
            <a:r>
              <a:rPr lang="en-US" dirty="0">
                <a:solidFill>
                  <a:srgbClr val="795E26"/>
                </a:solidFill>
                <a:latin typeface="Times New Roman" pitchFamily="18" charset="0"/>
                <a:cs typeface="Times New Roman" pitchFamily="18" charset="0"/>
              </a:rPr>
              <a:t>print</a:t>
            </a:r>
            <a:r>
              <a:rPr lang="en-US" dirty="0">
                <a:solidFill>
                  <a:srgbClr val="000000"/>
                </a:solidFill>
                <a:latin typeface="Times New Roman" pitchFamily="18" charset="0"/>
                <a:cs typeface="Times New Roman" pitchFamily="18" charset="0"/>
              </a:rPr>
              <a:t>(</a:t>
            </a:r>
            <a:r>
              <a:rPr lang="en-US" dirty="0">
                <a:solidFill>
                  <a:srgbClr val="A31515"/>
                </a:solidFill>
                <a:latin typeface="Times New Roman" pitchFamily="18" charset="0"/>
                <a:cs typeface="Times New Roman" pitchFamily="18" charset="0"/>
              </a:rPr>
              <a:t>"Element is not present in array"</a:t>
            </a:r>
            <a:r>
              <a:rPr lang="en-US" dirty="0">
                <a:solidFill>
                  <a:srgbClr val="000000"/>
                </a:solidFill>
                <a:latin typeface="Times New Roman" pitchFamily="18" charset="0"/>
                <a:cs typeface="Times New Roman" pitchFamily="18" charset="0"/>
              </a:rPr>
              <a:t>)</a:t>
            </a:r>
          </a:p>
          <a:p>
            <a:pPr marL="0" indent="0">
              <a:buNone/>
            </a:pPr>
            <a:r>
              <a:rPr lang="en-US" dirty="0">
                <a:solidFill>
                  <a:srgbClr val="AF00DB"/>
                </a:solidFill>
                <a:latin typeface="Times New Roman" pitchFamily="18" charset="0"/>
                <a:cs typeface="Times New Roman" pitchFamily="18" charset="0"/>
              </a:rPr>
              <a:t>else</a:t>
            </a:r>
            <a:r>
              <a:rPr lang="en-US" dirty="0">
                <a:solidFill>
                  <a:srgbClr val="000000"/>
                </a:solidFill>
                <a:latin typeface="Times New Roman" pitchFamily="18" charset="0"/>
                <a:cs typeface="Times New Roman" pitchFamily="18" charset="0"/>
              </a:rPr>
              <a:t>:</a:t>
            </a:r>
          </a:p>
          <a:p>
            <a:pPr marL="0" indent="0">
              <a:buNone/>
            </a:pPr>
            <a:r>
              <a:rPr lang="en-US" dirty="0">
                <a:solidFill>
                  <a:srgbClr val="000000"/>
                </a:solidFill>
                <a:latin typeface="Times New Roman" pitchFamily="18" charset="0"/>
                <a:cs typeface="Times New Roman" pitchFamily="18" charset="0"/>
              </a:rPr>
              <a:t>    </a:t>
            </a:r>
            <a:r>
              <a:rPr lang="en-US" dirty="0">
                <a:solidFill>
                  <a:srgbClr val="795E26"/>
                </a:solidFill>
                <a:latin typeface="Times New Roman" pitchFamily="18" charset="0"/>
                <a:cs typeface="Times New Roman" pitchFamily="18" charset="0"/>
              </a:rPr>
              <a:t>print</a:t>
            </a:r>
            <a:r>
              <a:rPr lang="en-US" dirty="0">
                <a:solidFill>
                  <a:srgbClr val="000000"/>
                </a:solidFill>
                <a:latin typeface="Times New Roman" pitchFamily="18" charset="0"/>
                <a:cs typeface="Times New Roman" pitchFamily="18" charset="0"/>
              </a:rPr>
              <a:t>(</a:t>
            </a:r>
            <a:r>
              <a:rPr lang="en-US" dirty="0">
                <a:solidFill>
                  <a:srgbClr val="A31515"/>
                </a:solidFill>
                <a:latin typeface="Times New Roman" pitchFamily="18" charset="0"/>
                <a:cs typeface="Times New Roman" pitchFamily="18" charset="0"/>
              </a:rPr>
              <a:t>"Element is present at index"</a:t>
            </a:r>
            <a:r>
              <a:rPr lang="en-US" dirty="0">
                <a:solidFill>
                  <a:srgbClr val="000000"/>
                </a:solidFill>
                <a:latin typeface="Times New Roman" pitchFamily="18" charset="0"/>
                <a:cs typeface="Times New Roman" pitchFamily="18" charset="0"/>
              </a:rPr>
              <a:t>, result)</a:t>
            </a:r>
          </a:p>
          <a:p>
            <a:endParaRPr lang="en-IN"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48634807-172D-47DD-8A8D-20D1AD18FB32}" type="datetime1">
              <a:rPr lang="en-IN" smtClean="0"/>
              <a:t>01-06-2022</a:t>
            </a:fld>
            <a:endParaRPr lang="en-IN"/>
          </a:p>
        </p:txBody>
      </p:sp>
      <p:sp>
        <p:nvSpPr>
          <p:cNvPr id="5" name="Footer Placeholder 4"/>
          <p:cNvSpPr>
            <a:spLocks noGrp="1"/>
          </p:cNvSpPr>
          <p:nvPr>
            <p:ph type="ftr" sz="quarter" idx="11"/>
          </p:nvPr>
        </p:nvSpPr>
        <p:spPr/>
        <p:txBody>
          <a:bodyPr/>
          <a:lstStyle/>
          <a:p>
            <a:r>
              <a:rPr lang="it-IT" smtClean="0"/>
              <a:t>Dr.M.Kaliappan, Professor &amp; Head/ AI&amp; DS</a:t>
            </a:r>
            <a:endParaRPr lang="en-IN"/>
          </a:p>
        </p:txBody>
      </p:sp>
      <p:sp>
        <p:nvSpPr>
          <p:cNvPr id="6" name="Slide Number Placeholder 5"/>
          <p:cNvSpPr>
            <a:spLocks noGrp="1"/>
          </p:cNvSpPr>
          <p:nvPr>
            <p:ph type="sldNum" sz="quarter" idx="12"/>
          </p:nvPr>
        </p:nvSpPr>
        <p:spPr/>
        <p:txBody>
          <a:bodyPr/>
          <a:lstStyle/>
          <a:p>
            <a:fld id="{85A40BF7-2AA2-4856-B83F-AFBEB981B49A}" type="slidenum">
              <a:rPr lang="en-IN" smtClean="0"/>
              <a:t>5</a:t>
            </a:fld>
            <a:endParaRPr lang="en-IN"/>
          </a:p>
        </p:txBody>
      </p:sp>
    </p:spTree>
    <p:extLst>
      <p:ext uri="{BB962C8B-B14F-4D97-AF65-F5344CB8AC3E}">
        <p14:creationId xmlns:p14="http://schemas.microsoft.com/office/powerpoint/2010/main" val="14040143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32"/>
            <a:ext cx="8435280" cy="6480720"/>
          </a:xfrm>
        </p:spPr>
        <p:txBody>
          <a:bodyPr>
            <a:noAutofit/>
          </a:bodyPr>
          <a:lstStyle/>
          <a:p>
            <a:pPr marL="0" indent="0">
              <a:buNone/>
            </a:pPr>
            <a:r>
              <a:rPr lang="en-US" sz="1600" dirty="0" err="1">
                <a:solidFill>
                  <a:srgbClr val="0000FF"/>
                </a:solidFill>
                <a:latin typeface="Times New Roman" pitchFamily="18" charset="0"/>
                <a:cs typeface="Times New Roman" pitchFamily="18" charset="0"/>
              </a:rPr>
              <a:t>def</a:t>
            </a:r>
            <a:r>
              <a:rPr lang="en-US" sz="1600" dirty="0">
                <a:solidFill>
                  <a:srgbClr val="000000"/>
                </a:solidFill>
                <a:latin typeface="Times New Roman" pitchFamily="18" charset="0"/>
                <a:cs typeface="Times New Roman" pitchFamily="18" charset="0"/>
              </a:rPr>
              <a:t> </a:t>
            </a:r>
            <a:r>
              <a:rPr lang="en-US" sz="1600" dirty="0">
                <a:solidFill>
                  <a:srgbClr val="795E26"/>
                </a:solidFill>
                <a:latin typeface="Times New Roman" pitchFamily="18" charset="0"/>
                <a:cs typeface="Times New Roman" pitchFamily="18" charset="0"/>
              </a:rPr>
              <a:t>search</a:t>
            </a:r>
            <a:r>
              <a:rPr lang="en-US" sz="1600" dirty="0">
                <a:solidFill>
                  <a:srgbClr val="000000"/>
                </a:solidFill>
                <a:latin typeface="Times New Roman" pitchFamily="18" charset="0"/>
                <a:cs typeface="Times New Roman" pitchFamily="18" charset="0"/>
              </a:rPr>
              <a:t>(</a:t>
            </a:r>
            <a:r>
              <a:rPr lang="en-US" sz="1600" dirty="0" err="1">
                <a:solidFill>
                  <a:srgbClr val="001080"/>
                </a:solidFill>
                <a:latin typeface="Times New Roman" pitchFamily="18" charset="0"/>
                <a:cs typeface="Times New Roman" pitchFamily="18" charset="0"/>
              </a:rPr>
              <a:t>arr</a:t>
            </a:r>
            <a:r>
              <a:rPr lang="en-US" sz="1600" dirty="0">
                <a:solidFill>
                  <a:srgbClr val="000000"/>
                </a:solidFill>
                <a:latin typeface="Times New Roman" pitchFamily="18" charset="0"/>
                <a:cs typeface="Times New Roman" pitchFamily="18" charset="0"/>
              </a:rPr>
              <a:t>, </a:t>
            </a:r>
            <a:r>
              <a:rPr lang="en-US" sz="1600" dirty="0" err="1">
                <a:solidFill>
                  <a:srgbClr val="001080"/>
                </a:solidFill>
                <a:latin typeface="Times New Roman" pitchFamily="18" charset="0"/>
                <a:cs typeface="Times New Roman" pitchFamily="18" charset="0"/>
              </a:rPr>
              <a:t>search_Element</a:t>
            </a:r>
            <a:r>
              <a:rPr lang="en-US" sz="1600" dirty="0">
                <a:solidFill>
                  <a:srgbClr val="000000"/>
                </a:solidFill>
                <a:latin typeface="Times New Roman" pitchFamily="18" charset="0"/>
                <a:cs typeface="Times New Roman" pitchFamily="18" charset="0"/>
              </a:rPr>
              <a:t>):</a:t>
            </a:r>
          </a:p>
          <a:p>
            <a:pPr marL="0" indent="0">
              <a:buNone/>
            </a:pPr>
            <a:r>
              <a:rPr lang="en-US" sz="1600" dirty="0">
                <a:solidFill>
                  <a:srgbClr val="000000"/>
                </a:solidFill>
                <a:latin typeface="Times New Roman" pitchFamily="18" charset="0"/>
                <a:cs typeface="Times New Roman" pitchFamily="18" charset="0"/>
              </a:rPr>
              <a:t>    left = </a:t>
            </a:r>
            <a:r>
              <a:rPr lang="en-US" sz="1600" dirty="0">
                <a:solidFill>
                  <a:srgbClr val="09885A"/>
                </a:solidFill>
                <a:latin typeface="Times New Roman" pitchFamily="18" charset="0"/>
                <a:cs typeface="Times New Roman" pitchFamily="18" charset="0"/>
              </a:rPr>
              <a:t>0</a:t>
            </a:r>
            <a:endParaRPr lang="en-US" sz="1600" dirty="0">
              <a:solidFill>
                <a:srgbClr val="000000"/>
              </a:solidFill>
              <a:latin typeface="Times New Roman" pitchFamily="18" charset="0"/>
              <a:cs typeface="Times New Roman" pitchFamily="18" charset="0"/>
            </a:endParaRPr>
          </a:p>
          <a:p>
            <a:pPr marL="0" indent="0">
              <a:buNone/>
            </a:pPr>
            <a:r>
              <a:rPr lang="en-US" sz="1600" dirty="0">
                <a:solidFill>
                  <a:srgbClr val="000000"/>
                </a:solidFill>
                <a:latin typeface="Times New Roman" pitchFamily="18" charset="0"/>
                <a:cs typeface="Times New Roman" pitchFamily="18" charset="0"/>
              </a:rPr>
              <a:t>    length = </a:t>
            </a:r>
            <a:r>
              <a:rPr lang="en-US" sz="1600" dirty="0" err="1">
                <a:solidFill>
                  <a:srgbClr val="795E26"/>
                </a:solidFill>
                <a:latin typeface="Times New Roman" pitchFamily="18" charset="0"/>
                <a:cs typeface="Times New Roman" pitchFamily="18" charset="0"/>
              </a:rPr>
              <a:t>len</a:t>
            </a:r>
            <a:r>
              <a:rPr lang="en-US" sz="1600" dirty="0">
                <a:solidFill>
                  <a:srgbClr val="000000"/>
                </a:solidFill>
                <a:latin typeface="Times New Roman" pitchFamily="18" charset="0"/>
                <a:cs typeface="Times New Roman" pitchFamily="18" charset="0"/>
              </a:rPr>
              <a:t>(</a:t>
            </a:r>
            <a:r>
              <a:rPr lang="en-US" sz="1600" dirty="0" err="1">
                <a:solidFill>
                  <a:srgbClr val="000000"/>
                </a:solidFill>
                <a:latin typeface="Times New Roman" pitchFamily="18" charset="0"/>
                <a:cs typeface="Times New Roman" pitchFamily="18" charset="0"/>
              </a:rPr>
              <a:t>arr</a:t>
            </a:r>
            <a:r>
              <a:rPr lang="en-US" sz="1600" dirty="0">
                <a:solidFill>
                  <a:srgbClr val="000000"/>
                </a:solidFill>
                <a:latin typeface="Times New Roman" pitchFamily="18" charset="0"/>
                <a:cs typeface="Times New Roman" pitchFamily="18" charset="0"/>
              </a:rPr>
              <a:t>)</a:t>
            </a:r>
          </a:p>
          <a:p>
            <a:pPr marL="0" indent="0">
              <a:buNone/>
            </a:pPr>
            <a:r>
              <a:rPr lang="en-US" sz="1600" dirty="0">
                <a:solidFill>
                  <a:srgbClr val="000000"/>
                </a:solidFill>
                <a:latin typeface="Times New Roman" pitchFamily="18" charset="0"/>
                <a:cs typeface="Times New Roman" pitchFamily="18" charset="0"/>
              </a:rPr>
              <a:t>    position = </a:t>
            </a:r>
            <a:r>
              <a:rPr lang="en-US" sz="1600" dirty="0">
                <a:solidFill>
                  <a:srgbClr val="09885A"/>
                </a:solidFill>
                <a:latin typeface="Times New Roman" pitchFamily="18" charset="0"/>
                <a:cs typeface="Times New Roman" pitchFamily="18" charset="0"/>
              </a:rPr>
              <a:t>-1</a:t>
            </a:r>
            <a:endParaRPr lang="en-US" sz="1600" dirty="0">
              <a:solidFill>
                <a:srgbClr val="000000"/>
              </a:solidFill>
              <a:latin typeface="Times New Roman" pitchFamily="18" charset="0"/>
              <a:cs typeface="Times New Roman" pitchFamily="18" charset="0"/>
            </a:endParaRPr>
          </a:p>
          <a:p>
            <a:pPr marL="0" indent="0">
              <a:buNone/>
            </a:pPr>
            <a:r>
              <a:rPr lang="en-US" sz="1600" dirty="0">
                <a:solidFill>
                  <a:srgbClr val="000000"/>
                </a:solidFill>
                <a:latin typeface="Times New Roman" pitchFamily="18" charset="0"/>
                <a:cs typeface="Times New Roman" pitchFamily="18" charset="0"/>
              </a:rPr>
              <a:t>    right = length - </a:t>
            </a:r>
            <a:r>
              <a:rPr lang="en-US" sz="1600" dirty="0" smtClean="0">
                <a:solidFill>
                  <a:srgbClr val="09885A"/>
                </a:solidFill>
                <a:latin typeface="Times New Roman" pitchFamily="18" charset="0"/>
                <a:cs typeface="Times New Roman" pitchFamily="18" charset="0"/>
              </a:rPr>
              <a:t>1</a:t>
            </a:r>
            <a:r>
              <a:rPr lang="en-US" sz="1600" dirty="0">
                <a:solidFill>
                  <a:srgbClr val="000000"/>
                </a:solidFill>
                <a:latin typeface="Times New Roman" pitchFamily="18" charset="0"/>
                <a:cs typeface="Times New Roman" pitchFamily="18" charset="0"/>
              </a:rPr>
              <a:t>     </a:t>
            </a:r>
          </a:p>
          <a:p>
            <a:pPr marL="0" indent="0">
              <a:buNone/>
            </a:pPr>
            <a:r>
              <a:rPr lang="en-US" sz="1600" dirty="0">
                <a:solidFill>
                  <a:srgbClr val="000000"/>
                </a:solidFill>
                <a:latin typeface="Times New Roman" pitchFamily="18" charset="0"/>
                <a:cs typeface="Times New Roman" pitchFamily="18" charset="0"/>
              </a:rPr>
              <a:t>    </a:t>
            </a:r>
            <a:r>
              <a:rPr lang="en-US" sz="1600" dirty="0">
                <a:solidFill>
                  <a:srgbClr val="AF00DB"/>
                </a:solidFill>
                <a:latin typeface="Times New Roman" pitchFamily="18" charset="0"/>
                <a:cs typeface="Times New Roman" pitchFamily="18" charset="0"/>
              </a:rPr>
              <a:t>for</a:t>
            </a:r>
            <a:r>
              <a:rPr lang="en-US" sz="1600" dirty="0">
                <a:solidFill>
                  <a:srgbClr val="000000"/>
                </a:solidFill>
                <a:latin typeface="Times New Roman" pitchFamily="18" charset="0"/>
                <a:cs typeface="Times New Roman" pitchFamily="18" charset="0"/>
              </a:rPr>
              <a:t> left </a:t>
            </a:r>
            <a:r>
              <a:rPr lang="en-US" sz="1600" dirty="0">
                <a:solidFill>
                  <a:srgbClr val="0000FF"/>
                </a:solidFill>
                <a:latin typeface="Times New Roman" pitchFamily="18" charset="0"/>
                <a:cs typeface="Times New Roman" pitchFamily="18" charset="0"/>
              </a:rPr>
              <a:t>in</a:t>
            </a:r>
            <a:r>
              <a:rPr lang="en-US" sz="1600" dirty="0">
                <a:solidFill>
                  <a:srgbClr val="000000"/>
                </a:solidFill>
                <a:latin typeface="Times New Roman" pitchFamily="18" charset="0"/>
                <a:cs typeface="Times New Roman" pitchFamily="18" charset="0"/>
              </a:rPr>
              <a:t> </a:t>
            </a:r>
            <a:r>
              <a:rPr lang="en-US" sz="1600" dirty="0">
                <a:solidFill>
                  <a:srgbClr val="795E26"/>
                </a:solidFill>
                <a:latin typeface="Times New Roman" pitchFamily="18" charset="0"/>
                <a:cs typeface="Times New Roman" pitchFamily="18" charset="0"/>
              </a:rPr>
              <a:t>range</a:t>
            </a:r>
            <a:r>
              <a:rPr lang="en-US" sz="1600" dirty="0">
                <a:solidFill>
                  <a:srgbClr val="000000"/>
                </a:solidFill>
                <a:latin typeface="Times New Roman" pitchFamily="18" charset="0"/>
                <a:cs typeface="Times New Roman" pitchFamily="18" charset="0"/>
              </a:rPr>
              <a:t>(</a:t>
            </a:r>
            <a:r>
              <a:rPr lang="en-US" sz="1600" dirty="0">
                <a:solidFill>
                  <a:srgbClr val="09885A"/>
                </a:solidFill>
                <a:latin typeface="Times New Roman" pitchFamily="18" charset="0"/>
                <a:cs typeface="Times New Roman" pitchFamily="18" charset="0"/>
              </a:rPr>
              <a:t>0</a:t>
            </a:r>
            <a:r>
              <a:rPr lang="en-US" sz="1600" dirty="0">
                <a:solidFill>
                  <a:srgbClr val="000000"/>
                </a:solidFill>
                <a:latin typeface="Times New Roman" pitchFamily="18" charset="0"/>
                <a:cs typeface="Times New Roman" pitchFamily="18" charset="0"/>
              </a:rPr>
              <a:t>, right, </a:t>
            </a:r>
            <a:r>
              <a:rPr lang="en-US" sz="1600" dirty="0">
                <a:solidFill>
                  <a:srgbClr val="09885A"/>
                </a:solidFill>
                <a:latin typeface="Times New Roman" pitchFamily="18" charset="0"/>
                <a:cs typeface="Times New Roman" pitchFamily="18" charset="0"/>
              </a:rPr>
              <a:t>1</a:t>
            </a:r>
            <a:r>
              <a:rPr lang="en-US" sz="1600" dirty="0" smtClean="0">
                <a:solidFill>
                  <a:srgbClr val="000000"/>
                </a:solidFill>
                <a:latin typeface="Times New Roman" pitchFamily="18" charset="0"/>
                <a:cs typeface="Times New Roman" pitchFamily="18" charset="0"/>
              </a:rPr>
              <a:t>):</a:t>
            </a:r>
            <a:r>
              <a:rPr lang="en-US" sz="1600" dirty="0">
                <a:solidFill>
                  <a:srgbClr val="000000"/>
                </a:solidFill>
                <a:latin typeface="Times New Roman" pitchFamily="18" charset="0"/>
                <a:cs typeface="Times New Roman" pitchFamily="18" charset="0"/>
              </a:rPr>
              <a:t> </a:t>
            </a:r>
            <a:r>
              <a:rPr lang="en-US" sz="1600" dirty="0" smtClean="0">
                <a:solidFill>
                  <a:srgbClr val="000000"/>
                </a:solidFill>
                <a:latin typeface="Times New Roman" pitchFamily="18" charset="0"/>
                <a:cs typeface="Times New Roman" pitchFamily="18" charset="0"/>
              </a:rPr>
              <a:t> </a:t>
            </a:r>
            <a:r>
              <a:rPr lang="en-US" sz="1600" dirty="0">
                <a:solidFill>
                  <a:srgbClr val="008000"/>
                </a:solidFill>
                <a:latin typeface="Times New Roman" pitchFamily="18" charset="0"/>
                <a:cs typeface="Times New Roman" pitchFamily="18" charset="0"/>
              </a:rPr>
              <a:t># Run loop from 0 to </a:t>
            </a:r>
            <a:r>
              <a:rPr lang="en-US" sz="1600" dirty="0" smtClean="0">
                <a:solidFill>
                  <a:srgbClr val="008000"/>
                </a:solidFill>
                <a:latin typeface="Times New Roman" pitchFamily="18" charset="0"/>
                <a:cs typeface="Times New Roman" pitchFamily="18" charset="0"/>
              </a:rPr>
              <a:t>right</a:t>
            </a:r>
            <a:r>
              <a:rPr lang="en-US" sz="1600" dirty="0">
                <a:solidFill>
                  <a:srgbClr val="000000"/>
                </a:solidFill>
                <a:latin typeface="Times New Roman" pitchFamily="18" charset="0"/>
                <a:cs typeface="Times New Roman" pitchFamily="18" charset="0"/>
              </a:rPr>
              <a:t>        </a:t>
            </a:r>
          </a:p>
          <a:p>
            <a:pPr marL="0" indent="0">
              <a:buNone/>
            </a:pPr>
            <a:r>
              <a:rPr lang="en-US" sz="1600" dirty="0">
                <a:solidFill>
                  <a:srgbClr val="000000"/>
                </a:solidFill>
                <a:latin typeface="Times New Roman" pitchFamily="18" charset="0"/>
                <a:cs typeface="Times New Roman" pitchFamily="18" charset="0"/>
              </a:rPr>
              <a:t>        </a:t>
            </a:r>
            <a:r>
              <a:rPr lang="en-US" sz="1600" dirty="0">
                <a:solidFill>
                  <a:srgbClr val="AF00DB"/>
                </a:solidFill>
                <a:latin typeface="Times New Roman" pitchFamily="18" charset="0"/>
                <a:cs typeface="Times New Roman" pitchFamily="18" charset="0"/>
              </a:rPr>
              <a:t>if</a:t>
            </a:r>
            <a:r>
              <a:rPr lang="en-US" sz="1600" dirty="0">
                <a:solidFill>
                  <a:srgbClr val="000000"/>
                </a:solidFill>
                <a:latin typeface="Times New Roman" pitchFamily="18" charset="0"/>
                <a:cs typeface="Times New Roman" pitchFamily="18" charset="0"/>
              </a:rPr>
              <a:t> (</a:t>
            </a:r>
            <a:r>
              <a:rPr lang="en-US" sz="1600" dirty="0" err="1">
                <a:solidFill>
                  <a:srgbClr val="000000"/>
                </a:solidFill>
                <a:latin typeface="Times New Roman" pitchFamily="18" charset="0"/>
                <a:cs typeface="Times New Roman" pitchFamily="18" charset="0"/>
              </a:rPr>
              <a:t>arr</a:t>
            </a:r>
            <a:r>
              <a:rPr lang="en-US" sz="1600" dirty="0">
                <a:solidFill>
                  <a:srgbClr val="000000"/>
                </a:solidFill>
                <a:latin typeface="Times New Roman" pitchFamily="18" charset="0"/>
                <a:cs typeface="Times New Roman" pitchFamily="18" charset="0"/>
              </a:rPr>
              <a:t>[left] == </a:t>
            </a:r>
            <a:r>
              <a:rPr lang="en-US" sz="1600" dirty="0" err="1">
                <a:solidFill>
                  <a:srgbClr val="000000"/>
                </a:solidFill>
                <a:latin typeface="Times New Roman" pitchFamily="18" charset="0"/>
                <a:cs typeface="Times New Roman" pitchFamily="18" charset="0"/>
              </a:rPr>
              <a:t>search_Element</a:t>
            </a:r>
            <a:r>
              <a:rPr lang="en-US" sz="1600" dirty="0" smtClean="0">
                <a:solidFill>
                  <a:srgbClr val="000000"/>
                </a:solidFill>
                <a:latin typeface="Times New Roman" pitchFamily="18" charset="0"/>
                <a:cs typeface="Times New Roman" pitchFamily="18" charset="0"/>
              </a:rPr>
              <a:t>): </a:t>
            </a:r>
            <a:r>
              <a:rPr lang="en-US" sz="1600" dirty="0">
                <a:solidFill>
                  <a:srgbClr val="008000"/>
                </a:solidFill>
                <a:latin typeface="Times New Roman" pitchFamily="18" charset="0"/>
                <a:cs typeface="Times New Roman" pitchFamily="18" charset="0"/>
              </a:rPr>
              <a:t># If </a:t>
            </a:r>
            <a:r>
              <a:rPr lang="en-US" sz="1600" dirty="0" err="1">
                <a:solidFill>
                  <a:srgbClr val="008000"/>
                </a:solidFill>
                <a:latin typeface="Times New Roman" pitchFamily="18" charset="0"/>
                <a:cs typeface="Times New Roman" pitchFamily="18" charset="0"/>
              </a:rPr>
              <a:t>search_element</a:t>
            </a:r>
            <a:r>
              <a:rPr lang="en-US" sz="1600" dirty="0">
                <a:solidFill>
                  <a:srgbClr val="008000"/>
                </a:solidFill>
                <a:latin typeface="Times New Roman" pitchFamily="18" charset="0"/>
                <a:cs typeface="Times New Roman" pitchFamily="18" charset="0"/>
              </a:rPr>
              <a:t> is found with  left variable</a:t>
            </a:r>
            <a:endParaRPr lang="en-US" sz="1600" dirty="0">
              <a:solidFill>
                <a:srgbClr val="000000"/>
              </a:solidFill>
              <a:latin typeface="Times New Roman" pitchFamily="18" charset="0"/>
              <a:cs typeface="Times New Roman" pitchFamily="18" charset="0"/>
            </a:endParaRPr>
          </a:p>
          <a:p>
            <a:pPr marL="0" indent="0">
              <a:buNone/>
            </a:pPr>
            <a:r>
              <a:rPr lang="en-US" sz="1600" dirty="0">
                <a:solidFill>
                  <a:srgbClr val="000000"/>
                </a:solidFill>
                <a:latin typeface="Times New Roman" pitchFamily="18" charset="0"/>
                <a:cs typeface="Times New Roman" pitchFamily="18" charset="0"/>
              </a:rPr>
              <a:t>            position = left</a:t>
            </a:r>
          </a:p>
          <a:p>
            <a:pPr marL="0" indent="0">
              <a:buNone/>
            </a:pPr>
            <a:r>
              <a:rPr lang="en-US" sz="1600" dirty="0">
                <a:solidFill>
                  <a:srgbClr val="000000"/>
                </a:solidFill>
                <a:latin typeface="Times New Roman" pitchFamily="18" charset="0"/>
                <a:cs typeface="Times New Roman" pitchFamily="18" charset="0"/>
              </a:rPr>
              <a:t>            </a:t>
            </a:r>
            <a:r>
              <a:rPr lang="en-US" sz="1600" dirty="0">
                <a:solidFill>
                  <a:srgbClr val="795E26"/>
                </a:solidFill>
                <a:latin typeface="Times New Roman" pitchFamily="18" charset="0"/>
                <a:cs typeface="Times New Roman" pitchFamily="18" charset="0"/>
              </a:rPr>
              <a:t>print</a:t>
            </a:r>
            <a:r>
              <a:rPr lang="en-US" sz="1600" dirty="0">
                <a:solidFill>
                  <a:srgbClr val="000000"/>
                </a:solidFill>
                <a:latin typeface="Times New Roman" pitchFamily="18" charset="0"/>
                <a:cs typeface="Times New Roman" pitchFamily="18" charset="0"/>
              </a:rPr>
              <a:t>(</a:t>
            </a:r>
            <a:r>
              <a:rPr lang="en-US" sz="1600" dirty="0">
                <a:solidFill>
                  <a:srgbClr val="A31515"/>
                </a:solidFill>
                <a:latin typeface="Times New Roman" pitchFamily="18" charset="0"/>
                <a:cs typeface="Times New Roman" pitchFamily="18" charset="0"/>
              </a:rPr>
              <a:t>"Element found in Array at "</a:t>
            </a:r>
            <a:r>
              <a:rPr lang="en-US" sz="1600" dirty="0">
                <a:solidFill>
                  <a:srgbClr val="000000"/>
                </a:solidFill>
                <a:latin typeface="Times New Roman" pitchFamily="18" charset="0"/>
                <a:cs typeface="Times New Roman" pitchFamily="18" charset="0"/>
              </a:rPr>
              <a:t>, position </a:t>
            </a:r>
            <a:r>
              <a:rPr lang="en-US" sz="1600" dirty="0" smtClean="0">
                <a:solidFill>
                  <a:srgbClr val="000000"/>
                </a:solidFill>
                <a:latin typeface="Times New Roman" pitchFamily="18" charset="0"/>
                <a:cs typeface="Times New Roman" pitchFamily="18" charset="0"/>
              </a:rPr>
              <a:t>+</a:t>
            </a:r>
            <a:r>
              <a:rPr lang="en-US" sz="1600" dirty="0" smtClean="0">
                <a:solidFill>
                  <a:srgbClr val="09885A"/>
                </a:solidFill>
                <a:latin typeface="Times New Roman" pitchFamily="18" charset="0"/>
                <a:cs typeface="Times New Roman" pitchFamily="18" charset="0"/>
              </a:rPr>
              <a:t>1</a:t>
            </a:r>
            <a:r>
              <a:rPr lang="en-US" sz="1600" dirty="0">
                <a:solidFill>
                  <a:srgbClr val="000000"/>
                </a:solidFill>
                <a:latin typeface="Times New Roman" pitchFamily="18" charset="0"/>
                <a:cs typeface="Times New Roman" pitchFamily="18" charset="0"/>
              </a:rPr>
              <a:t>, </a:t>
            </a:r>
            <a:r>
              <a:rPr lang="en-US" sz="1600" dirty="0">
                <a:solidFill>
                  <a:srgbClr val="A31515"/>
                </a:solidFill>
                <a:latin typeface="Times New Roman" pitchFamily="18" charset="0"/>
                <a:cs typeface="Times New Roman" pitchFamily="18" charset="0"/>
              </a:rPr>
              <a:t>" Position with "</a:t>
            </a:r>
            <a:r>
              <a:rPr lang="en-US" sz="1600" dirty="0">
                <a:solidFill>
                  <a:srgbClr val="000000"/>
                </a:solidFill>
                <a:latin typeface="Times New Roman" pitchFamily="18" charset="0"/>
                <a:cs typeface="Times New Roman" pitchFamily="18" charset="0"/>
              </a:rPr>
              <a:t>, left + </a:t>
            </a:r>
            <a:r>
              <a:rPr lang="en-US" sz="1600" dirty="0">
                <a:solidFill>
                  <a:srgbClr val="09885A"/>
                </a:solidFill>
                <a:latin typeface="Times New Roman" pitchFamily="18" charset="0"/>
                <a:cs typeface="Times New Roman" pitchFamily="18" charset="0"/>
              </a:rPr>
              <a:t>1</a:t>
            </a:r>
            <a:r>
              <a:rPr lang="en-US" sz="1600" dirty="0">
                <a:solidFill>
                  <a:srgbClr val="000000"/>
                </a:solidFill>
                <a:latin typeface="Times New Roman" pitchFamily="18" charset="0"/>
                <a:cs typeface="Times New Roman" pitchFamily="18" charset="0"/>
              </a:rPr>
              <a:t>, </a:t>
            </a:r>
            <a:r>
              <a:rPr lang="en-US" sz="1600" dirty="0">
                <a:solidFill>
                  <a:srgbClr val="A31515"/>
                </a:solidFill>
                <a:latin typeface="Times New Roman" pitchFamily="18" charset="0"/>
                <a:cs typeface="Times New Roman" pitchFamily="18" charset="0"/>
              </a:rPr>
              <a:t>" Attempt"</a:t>
            </a:r>
            <a:r>
              <a:rPr lang="en-US" sz="1600" dirty="0">
                <a:solidFill>
                  <a:srgbClr val="000000"/>
                </a:solidFill>
                <a:latin typeface="Times New Roman" pitchFamily="18" charset="0"/>
                <a:cs typeface="Times New Roman" pitchFamily="18" charset="0"/>
              </a:rPr>
              <a:t>)</a:t>
            </a:r>
          </a:p>
          <a:p>
            <a:pPr marL="0" indent="0">
              <a:buNone/>
            </a:pPr>
            <a:r>
              <a:rPr lang="en-US" sz="1600" dirty="0">
                <a:solidFill>
                  <a:srgbClr val="000000"/>
                </a:solidFill>
                <a:latin typeface="Times New Roman" pitchFamily="18" charset="0"/>
                <a:cs typeface="Times New Roman" pitchFamily="18" charset="0"/>
              </a:rPr>
              <a:t>            </a:t>
            </a:r>
            <a:r>
              <a:rPr lang="en-US" sz="1600" dirty="0" smtClean="0">
                <a:solidFill>
                  <a:srgbClr val="AF00DB"/>
                </a:solidFill>
                <a:latin typeface="Times New Roman" pitchFamily="18" charset="0"/>
                <a:cs typeface="Times New Roman" pitchFamily="18" charset="0"/>
              </a:rPr>
              <a:t>break</a:t>
            </a:r>
            <a:r>
              <a:rPr lang="en-US" sz="1600" dirty="0">
                <a:solidFill>
                  <a:srgbClr val="000000"/>
                </a:solidFill>
                <a:latin typeface="Times New Roman" pitchFamily="18" charset="0"/>
                <a:cs typeface="Times New Roman" pitchFamily="18" charset="0"/>
              </a:rPr>
              <a:t>        </a:t>
            </a:r>
          </a:p>
          <a:p>
            <a:pPr marL="0" indent="0">
              <a:buNone/>
            </a:pPr>
            <a:r>
              <a:rPr lang="en-US" sz="1600" dirty="0">
                <a:solidFill>
                  <a:srgbClr val="000000"/>
                </a:solidFill>
                <a:latin typeface="Times New Roman" pitchFamily="18" charset="0"/>
                <a:cs typeface="Times New Roman" pitchFamily="18" charset="0"/>
              </a:rPr>
              <a:t>        </a:t>
            </a:r>
            <a:r>
              <a:rPr lang="en-US" sz="1600" dirty="0">
                <a:solidFill>
                  <a:srgbClr val="AF00DB"/>
                </a:solidFill>
                <a:latin typeface="Times New Roman" pitchFamily="18" charset="0"/>
                <a:cs typeface="Times New Roman" pitchFamily="18" charset="0"/>
              </a:rPr>
              <a:t>if</a:t>
            </a:r>
            <a:r>
              <a:rPr lang="en-US" sz="1600" dirty="0">
                <a:solidFill>
                  <a:srgbClr val="000000"/>
                </a:solidFill>
                <a:latin typeface="Times New Roman" pitchFamily="18" charset="0"/>
                <a:cs typeface="Times New Roman" pitchFamily="18" charset="0"/>
              </a:rPr>
              <a:t> (</a:t>
            </a:r>
            <a:r>
              <a:rPr lang="en-US" sz="1600" dirty="0" err="1">
                <a:solidFill>
                  <a:srgbClr val="000000"/>
                </a:solidFill>
                <a:latin typeface="Times New Roman" pitchFamily="18" charset="0"/>
                <a:cs typeface="Times New Roman" pitchFamily="18" charset="0"/>
              </a:rPr>
              <a:t>arr</a:t>
            </a:r>
            <a:r>
              <a:rPr lang="en-US" sz="1600" dirty="0">
                <a:solidFill>
                  <a:srgbClr val="000000"/>
                </a:solidFill>
                <a:latin typeface="Times New Roman" pitchFamily="18" charset="0"/>
                <a:cs typeface="Times New Roman" pitchFamily="18" charset="0"/>
              </a:rPr>
              <a:t>[right] == </a:t>
            </a:r>
            <a:r>
              <a:rPr lang="en-US" sz="1600" dirty="0" err="1">
                <a:solidFill>
                  <a:srgbClr val="000000"/>
                </a:solidFill>
                <a:latin typeface="Times New Roman" pitchFamily="18" charset="0"/>
                <a:cs typeface="Times New Roman" pitchFamily="18" charset="0"/>
              </a:rPr>
              <a:t>search_Element</a:t>
            </a:r>
            <a:r>
              <a:rPr lang="en-US" sz="1600" dirty="0" smtClean="0">
                <a:solidFill>
                  <a:srgbClr val="000000"/>
                </a:solidFill>
                <a:latin typeface="Times New Roman" pitchFamily="18" charset="0"/>
                <a:cs typeface="Times New Roman" pitchFamily="18" charset="0"/>
              </a:rPr>
              <a:t>): </a:t>
            </a:r>
            <a:r>
              <a:rPr lang="en-US" sz="1600" dirty="0">
                <a:solidFill>
                  <a:srgbClr val="000000"/>
                </a:solidFill>
                <a:latin typeface="Times New Roman" pitchFamily="18" charset="0"/>
                <a:cs typeface="Times New Roman" pitchFamily="18" charset="0"/>
              </a:rPr>
              <a:t> </a:t>
            </a:r>
            <a:r>
              <a:rPr lang="en-US" sz="1600" dirty="0">
                <a:solidFill>
                  <a:srgbClr val="008000"/>
                </a:solidFill>
                <a:latin typeface="Times New Roman" pitchFamily="18" charset="0"/>
                <a:cs typeface="Times New Roman" pitchFamily="18" charset="0"/>
              </a:rPr>
              <a:t># If </a:t>
            </a:r>
            <a:r>
              <a:rPr lang="en-US" sz="1600" dirty="0" err="1">
                <a:solidFill>
                  <a:srgbClr val="008000"/>
                </a:solidFill>
                <a:latin typeface="Times New Roman" pitchFamily="18" charset="0"/>
                <a:cs typeface="Times New Roman" pitchFamily="18" charset="0"/>
              </a:rPr>
              <a:t>search_element</a:t>
            </a:r>
            <a:r>
              <a:rPr lang="en-US" sz="1600" dirty="0">
                <a:solidFill>
                  <a:srgbClr val="008000"/>
                </a:solidFill>
                <a:latin typeface="Times New Roman" pitchFamily="18" charset="0"/>
                <a:cs typeface="Times New Roman" pitchFamily="18" charset="0"/>
              </a:rPr>
              <a:t> is found with  right variable</a:t>
            </a:r>
            <a:endParaRPr lang="en-US" sz="1600" dirty="0">
              <a:solidFill>
                <a:srgbClr val="000000"/>
              </a:solidFill>
              <a:latin typeface="Times New Roman" pitchFamily="18" charset="0"/>
              <a:cs typeface="Times New Roman" pitchFamily="18" charset="0"/>
            </a:endParaRPr>
          </a:p>
          <a:p>
            <a:pPr marL="0" indent="0">
              <a:buNone/>
            </a:pPr>
            <a:r>
              <a:rPr lang="en-US" sz="1600" dirty="0">
                <a:solidFill>
                  <a:srgbClr val="000000"/>
                </a:solidFill>
                <a:latin typeface="Times New Roman" pitchFamily="18" charset="0"/>
                <a:cs typeface="Times New Roman" pitchFamily="18" charset="0"/>
              </a:rPr>
              <a:t>            position = right</a:t>
            </a:r>
          </a:p>
          <a:p>
            <a:pPr marL="0" indent="0">
              <a:buNone/>
            </a:pPr>
            <a:r>
              <a:rPr lang="en-US" sz="1600" dirty="0">
                <a:solidFill>
                  <a:srgbClr val="000000"/>
                </a:solidFill>
                <a:latin typeface="Times New Roman" pitchFamily="18" charset="0"/>
                <a:cs typeface="Times New Roman" pitchFamily="18" charset="0"/>
              </a:rPr>
              <a:t>            </a:t>
            </a:r>
            <a:r>
              <a:rPr lang="en-US" sz="1600" dirty="0">
                <a:solidFill>
                  <a:srgbClr val="795E26"/>
                </a:solidFill>
                <a:latin typeface="Times New Roman" pitchFamily="18" charset="0"/>
                <a:cs typeface="Times New Roman" pitchFamily="18" charset="0"/>
              </a:rPr>
              <a:t>print</a:t>
            </a:r>
            <a:r>
              <a:rPr lang="en-US" sz="1600" dirty="0">
                <a:solidFill>
                  <a:srgbClr val="000000"/>
                </a:solidFill>
                <a:latin typeface="Times New Roman" pitchFamily="18" charset="0"/>
                <a:cs typeface="Times New Roman" pitchFamily="18" charset="0"/>
              </a:rPr>
              <a:t>(</a:t>
            </a:r>
            <a:r>
              <a:rPr lang="en-US" sz="1600" dirty="0">
                <a:solidFill>
                  <a:srgbClr val="A31515"/>
                </a:solidFill>
                <a:latin typeface="Times New Roman" pitchFamily="18" charset="0"/>
                <a:cs typeface="Times New Roman" pitchFamily="18" charset="0"/>
              </a:rPr>
              <a:t>"Element found in Array at "</a:t>
            </a:r>
            <a:r>
              <a:rPr lang="en-US" sz="1600" dirty="0">
                <a:solidFill>
                  <a:srgbClr val="000000"/>
                </a:solidFill>
                <a:latin typeface="Times New Roman" pitchFamily="18" charset="0"/>
                <a:cs typeface="Times New Roman" pitchFamily="18" charset="0"/>
              </a:rPr>
              <a:t>, position + </a:t>
            </a:r>
            <a:r>
              <a:rPr lang="en-US" sz="1600" dirty="0">
                <a:solidFill>
                  <a:srgbClr val="09885A"/>
                </a:solidFill>
                <a:latin typeface="Times New Roman" pitchFamily="18" charset="0"/>
                <a:cs typeface="Times New Roman" pitchFamily="18" charset="0"/>
              </a:rPr>
              <a:t>1</a:t>
            </a:r>
            <a:r>
              <a:rPr lang="en-US" sz="1600" dirty="0" smtClean="0">
                <a:solidFill>
                  <a:srgbClr val="000000"/>
                </a:solidFill>
                <a:latin typeface="Times New Roman" pitchFamily="18" charset="0"/>
                <a:cs typeface="Times New Roman" pitchFamily="18" charset="0"/>
              </a:rPr>
              <a:t>,</a:t>
            </a:r>
            <a:r>
              <a:rPr lang="en-US" sz="1600" dirty="0">
                <a:solidFill>
                  <a:srgbClr val="000000"/>
                </a:solidFill>
                <a:latin typeface="Times New Roman" pitchFamily="18" charset="0"/>
                <a:cs typeface="Times New Roman" pitchFamily="18" charset="0"/>
              </a:rPr>
              <a:t> </a:t>
            </a:r>
            <a:r>
              <a:rPr lang="en-US" sz="1600" dirty="0">
                <a:solidFill>
                  <a:srgbClr val="A31515"/>
                </a:solidFill>
                <a:latin typeface="Times New Roman" pitchFamily="18" charset="0"/>
                <a:cs typeface="Times New Roman" pitchFamily="18" charset="0"/>
              </a:rPr>
              <a:t>" Position with "</a:t>
            </a:r>
            <a:r>
              <a:rPr lang="en-US" sz="1600" dirty="0">
                <a:solidFill>
                  <a:srgbClr val="000000"/>
                </a:solidFill>
                <a:latin typeface="Times New Roman" pitchFamily="18" charset="0"/>
                <a:cs typeface="Times New Roman" pitchFamily="18" charset="0"/>
              </a:rPr>
              <a:t>, length - right, </a:t>
            </a:r>
            <a:r>
              <a:rPr lang="en-US" sz="1600" dirty="0">
                <a:solidFill>
                  <a:srgbClr val="A31515"/>
                </a:solidFill>
                <a:latin typeface="Times New Roman" pitchFamily="18" charset="0"/>
                <a:cs typeface="Times New Roman" pitchFamily="18" charset="0"/>
              </a:rPr>
              <a:t>" Attempt"</a:t>
            </a:r>
            <a:r>
              <a:rPr lang="en-US" sz="1600" dirty="0">
                <a:solidFill>
                  <a:srgbClr val="000000"/>
                </a:solidFill>
                <a:latin typeface="Times New Roman" pitchFamily="18" charset="0"/>
                <a:cs typeface="Times New Roman" pitchFamily="18" charset="0"/>
              </a:rPr>
              <a:t>)</a:t>
            </a:r>
          </a:p>
          <a:p>
            <a:pPr marL="0" indent="0">
              <a:buNone/>
            </a:pPr>
            <a:r>
              <a:rPr lang="en-US" sz="1600" dirty="0">
                <a:solidFill>
                  <a:srgbClr val="000000"/>
                </a:solidFill>
                <a:latin typeface="Times New Roman" pitchFamily="18" charset="0"/>
                <a:cs typeface="Times New Roman" pitchFamily="18" charset="0"/>
              </a:rPr>
              <a:t>            </a:t>
            </a:r>
            <a:r>
              <a:rPr lang="en-US" sz="1600" dirty="0">
                <a:solidFill>
                  <a:srgbClr val="AF00DB"/>
                </a:solidFill>
                <a:latin typeface="Times New Roman" pitchFamily="18" charset="0"/>
                <a:cs typeface="Times New Roman" pitchFamily="18" charset="0"/>
              </a:rPr>
              <a:t>break</a:t>
            </a:r>
            <a:endParaRPr lang="en-US" sz="1600" dirty="0">
              <a:solidFill>
                <a:srgbClr val="000000"/>
              </a:solidFill>
              <a:latin typeface="Times New Roman" pitchFamily="18" charset="0"/>
              <a:cs typeface="Times New Roman" pitchFamily="18" charset="0"/>
            </a:endParaRPr>
          </a:p>
          <a:p>
            <a:pPr marL="0" indent="0">
              <a:buNone/>
            </a:pPr>
            <a:r>
              <a:rPr lang="en-US" sz="1600" dirty="0">
                <a:solidFill>
                  <a:srgbClr val="000000"/>
                </a:solidFill>
                <a:latin typeface="Times New Roman" pitchFamily="18" charset="0"/>
                <a:cs typeface="Times New Roman" pitchFamily="18" charset="0"/>
              </a:rPr>
              <a:t>        left += </a:t>
            </a:r>
            <a:r>
              <a:rPr lang="en-US" sz="1600" dirty="0">
                <a:solidFill>
                  <a:srgbClr val="09885A"/>
                </a:solidFill>
                <a:latin typeface="Times New Roman" pitchFamily="18" charset="0"/>
                <a:cs typeface="Times New Roman" pitchFamily="18" charset="0"/>
              </a:rPr>
              <a:t>1</a:t>
            </a:r>
            <a:endParaRPr lang="en-US" sz="1600" dirty="0">
              <a:solidFill>
                <a:srgbClr val="000000"/>
              </a:solidFill>
              <a:latin typeface="Times New Roman" pitchFamily="18" charset="0"/>
              <a:cs typeface="Times New Roman" pitchFamily="18" charset="0"/>
            </a:endParaRPr>
          </a:p>
          <a:p>
            <a:pPr marL="0" indent="0">
              <a:buNone/>
            </a:pPr>
            <a:r>
              <a:rPr lang="en-US" sz="1600" dirty="0">
                <a:solidFill>
                  <a:srgbClr val="000000"/>
                </a:solidFill>
                <a:latin typeface="Times New Roman" pitchFamily="18" charset="0"/>
                <a:cs typeface="Times New Roman" pitchFamily="18" charset="0"/>
              </a:rPr>
              <a:t>        right -= </a:t>
            </a:r>
            <a:r>
              <a:rPr lang="en-US" sz="1600" dirty="0" smtClean="0">
                <a:solidFill>
                  <a:srgbClr val="09885A"/>
                </a:solidFill>
                <a:latin typeface="Times New Roman" pitchFamily="18" charset="0"/>
                <a:cs typeface="Times New Roman" pitchFamily="18" charset="0"/>
              </a:rPr>
              <a:t>1</a:t>
            </a:r>
            <a:r>
              <a:rPr lang="en-US" sz="1600" dirty="0">
                <a:solidFill>
                  <a:srgbClr val="000000"/>
                </a:solidFill>
                <a:latin typeface="Times New Roman" pitchFamily="18" charset="0"/>
                <a:cs typeface="Times New Roman" pitchFamily="18" charset="0"/>
              </a:rPr>
              <a:t>    </a:t>
            </a:r>
          </a:p>
          <a:p>
            <a:pPr marL="0" indent="0">
              <a:buNone/>
            </a:pPr>
            <a:r>
              <a:rPr lang="en-US" sz="1600" dirty="0">
                <a:solidFill>
                  <a:srgbClr val="000000"/>
                </a:solidFill>
                <a:latin typeface="Times New Roman" pitchFamily="18" charset="0"/>
                <a:cs typeface="Times New Roman" pitchFamily="18" charset="0"/>
              </a:rPr>
              <a:t>    </a:t>
            </a:r>
            <a:r>
              <a:rPr lang="en-US" sz="1600" dirty="0">
                <a:solidFill>
                  <a:srgbClr val="AF00DB"/>
                </a:solidFill>
                <a:latin typeface="Times New Roman" pitchFamily="18" charset="0"/>
                <a:cs typeface="Times New Roman" pitchFamily="18" charset="0"/>
              </a:rPr>
              <a:t>if</a:t>
            </a:r>
            <a:r>
              <a:rPr lang="en-US" sz="1600" dirty="0">
                <a:solidFill>
                  <a:srgbClr val="000000"/>
                </a:solidFill>
                <a:latin typeface="Times New Roman" pitchFamily="18" charset="0"/>
                <a:cs typeface="Times New Roman" pitchFamily="18" charset="0"/>
              </a:rPr>
              <a:t> (position == </a:t>
            </a:r>
            <a:r>
              <a:rPr lang="en-US" sz="1600" dirty="0">
                <a:solidFill>
                  <a:srgbClr val="09885A"/>
                </a:solidFill>
                <a:latin typeface="Times New Roman" pitchFamily="18" charset="0"/>
                <a:cs typeface="Times New Roman" pitchFamily="18" charset="0"/>
              </a:rPr>
              <a:t>-1</a:t>
            </a:r>
            <a:r>
              <a:rPr lang="en-US" sz="1600" dirty="0" smtClean="0">
                <a:solidFill>
                  <a:srgbClr val="000000"/>
                </a:solidFill>
                <a:latin typeface="Times New Roman" pitchFamily="18" charset="0"/>
                <a:cs typeface="Times New Roman" pitchFamily="18" charset="0"/>
              </a:rPr>
              <a:t>): </a:t>
            </a:r>
            <a:r>
              <a:rPr lang="en-US" sz="1600" dirty="0">
                <a:solidFill>
                  <a:srgbClr val="000000"/>
                </a:solidFill>
                <a:latin typeface="Times New Roman" pitchFamily="18" charset="0"/>
                <a:cs typeface="Times New Roman" pitchFamily="18" charset="0"/>
              </a:rPr>
              <a:t> </a:t>
            </a:r>
            <a:r>
              <a:rPr lang="en-US" sz="1600" dirty="0">
                <a:solidFill>
                  <a:srgbClr val="008000"/>
                </a:solidFill>
                <a:latin typeface="Times New Roman" pitchFamily="18" charset="0"/>
                <a:cs typeface="Times New Roman" pitchFamily="18" charset="0"/>
              </a:rPr>
              <a:t># If element not found</a:t>
            </a:r>
            <a:endParaRPr lang="en-US" sz="1600" dirty="0">
              <a:solidFill>
                <a:srgbClr val="000000"/>
              </a:solidFill>
              <a:latin typeface="Times New Roman" pitchFamily="18" charset="0"/>
              <a:cs typeface="Times New Roman" pitchFamily="18" charset="0"/>
            </a:endParaRPr>
          </a:p>
          <a:p>
            <a:pPr marL="0" indent="0">
              <a:buNone/>
            </a:pPr>
            <a:r>
              <a:rPr lang="en-US" sz="1600" dirty="0">
                <a:solidFill>
                  <a:srgbClr val="000000"/>
                </a:solidFill>
                <a:latin typeface="Times New Roman" pitchFamily="18" charset="0"/>
                <a:cs typeface="Times New Roman" pitchFamily="18" charset="0"/>
              </a:rPr>
              <a:t>        </a:t>
            </a:r>
            <a:r>
              <a:rPr lang="en-US" sz="1600" dirty="0">
                <a:solidFill>
                  <a:srgbClr val="795E26"/>
                </a:solidFill>
                <a:latin typeface="Times New Roman" pitchFamily="18" charset="0"/>
                <a:cs typeface="Times New Roman" pitchFamily="18" charset="0"/>
              </a:rPr>
              <a:t>print</a:t>
            </a:r>
            <a:r>
              <a:rPr lang="en-US" sz="1600" dirty="0">
                <a:solidFill>
                  <a:srgbClr val="000000"/>
                </a:solidFill>
                <a:latin typeface="Times New Roman" pitchFamily="18" charset="0"/>
                <a:cs typeface="Times New Roman" pitchFamily="18" charset="0"/>
              </a:rPr>
              <a:t>(</a:t>
            </a:r>
            <a:r>
              <a:rPr lang="en-US" sz="1600" dirty="0">
                <a:solidFill>
                  <a:srgbClr val="A31515"/>
                </a:solidFill>
                <a:latin typeface="Times New Roman" pitchFamily="18" charset="0"/>
                <a:cs typeface="Times New Roman" pitchFamily="18" charset="0"/>
              </a:rPr>
              <a:t>"Not found in Array with "</a:t>
            </a:r>
            <a:r>
              <a:rPr lang="en-US" sz="1600" dirty="0">
                <a:solidFill>
                  <a:srgbClr val="000000"/>
                </a:solidFill>
                <a:latin typeface="Times New Roman" pitchFamily="18" charset="0"/>
                <a:cs typeface="Times New Roman" pitchFamily="18" charset="0"/>
              </a:rPr>
              <a:t>, left, </a:t>
            </a:r>
            <a:r>
              <a:rPr lang="en-US" sz="1600" dirty="0">
                <a:solidFill>
                  <a:srgbClr val="A31515"/>
                </a:solidFill>
                <a:latin typeface="Times New Roman" pitchFamily="18" charset="0"/>
                <a:cs typeface="Times New Roman" pitchFamily="18" charset="0"/>
              </a:rPr>
              <a:t>" Attempt</a:t>
            </a:r>
            <a:r>
              <a:rPr lang="en-US" sz="1600" dirty="0" smtClean="0">
                <a:solidFill>
                  <a:srgbClr val="A31515"/>
                </a:solidFill>
                <a:latin typeface="Times New Roman" pitchFamily="18" charset="0"/>
                <a:cs typeface="Times New Roman" pitchFamily="18" charset="0"/>
              </a:rPr>
              <a:t>"</a:t>
            </a:r>
            <a:r>
              <a:rPr lang="en-US" sz="1600" dirty="0" smtClean="0">
                <a:solidFill>
                  <a:srgbClr val="000000"/>
                </a:solidFill>
                <a:latin typeface="Times New Roman" pitchFamily="18" charset="0"/>
                <a:cs typeface="Times New Roman" pitchFamily="18" charset="0"/>
              </a:rPr>
              <a:t>)</a:t>
            </a:r>
            <a:r>
              <a:rPr lang="en-US" sz="1600" dirty="0">
                <a:solidFill>
                  <a:srgbClr val="000000"/>
                </a:solidFill>
                <a:latin typeface="Times New Roman" pitchFamily="18" charset="0"/>
                <a:cs typeface="Times New Roman" pitchFamily="18" charset="0"/>
              </a:rPr>
              <a:t> </a:t>
            </a:r>
          </a:p>
          <a:p>
            <a:pPr marL="0" indent="0">
              <a:buNone/>
            </a:pPr>
            <a:r>
              <a:rPr lang="en-US" sz="1600" dirty="0" err="1" smtClean="0">
                <a:solidFill>
                  <a:srgbClr val="000000"/>
                </a:solidFill>
                <a:latin typeface="Times New Roman" pitchFamily="18" charset="0"/>
                <a:cs typeface="Times New Roman" pitchFamily="18" charset="0"/>
              </a:rPr>
              <a:t>arr</a:t>
            </a:r>
            <a:r>
              <a:rPr lang="en-US" sz="1600" dirty="0">
                <a:solidFill>
                  <a:srgbClr val="000000"/>
                </a:solidFill>
                <a:latin typeface="Times New Roman" pitchFamily="18" charset="0"/>
                <a:cs typeface="Times New Roman" pitchFamily="18" charset="0"/>
              </a:rPr>
              <a:t> = [</a:t>
            </a:r>
            <a:r>
              <a:rPr lang="en-US" sz="1600" dirty="0">
                <a:solidFill>
                  <a:srgbClr val="09885A"/>
                </a:solidFill>
                <a:latin typeface="Times New Roman" pitchFamily="18" charset="0"/>
                <a:cs typeface="Times New Roman" pitchFamily="18" charset="0"/>
              </a:rPr>
              <a:t>1</a:t>
            </a:r>
            <a:r>
              <a:rPr lang="en-US" sz="1600" dirty="0">
                <a:solidFill>
                  <a:srgbClr val="000000"/>
                </a:solidFill>
                <a:latin typeface="Times New Roman" pitchFamily="18" charset="0"/>
                <a:cs typeface="Times New Roman" pitchFamily="18" charset="0"/>
              </a:rPr>
              <a:t>, </a:t>
            </a:r>
            <a:r>
              <a:rPr lang="en-US" sz="1600" dirty="0">
                <a:solidFill>
                  <a:srgbClr val="09885A"/>
                </a:solidFill>
                <a:latin typeface="Times New Roman" pitchFamily="18" charset="0"/>
                <a:cs typeface="Times New Roman" pitchFamily="18" charset="0"/>
              </a:rPr>
              <a:t>2</a:t>
            </a:r>
            <a:r>
              <a:rPr lang="en-US" sz="1600" dirty="0">
                <a:solidFill>
                  <a:srgbClr val="000000"/>
                </a:solidFill>
                <a:latin typeface="Times New Roman" pitchFamily="18" charset="0"/>
                <a:cs typeface="Times New Roman" pitchFamily="18" charset="0"/>
              </a:rPr>
              <a:t>, </a:t>
            </a:r>
            <a:r>
              <a:rPr lang="en-US" sz="1600" dirty="0">
                <a:solidFill>
                  <a:srgbClr val="09885A"/>
                </a:solidFill>
                <a:latin typeface="Times New Roman" pitchFamily="18" charset="0"/>
                <a:cs typeface="Times New Roman" pitchFamily="18" charset="0"/>
              </a:rPr>
              <a:t>3</a:t>
            </a:r>
            <a:r>
              <a:rPr lang="en-US" sz="1600" dirty="0">
                <a:solidFill>
                  <a:srgbClr val="000000"/>
                </a:solidFill>
                <a:latin typeface="Times New Roman" pitchFamily="18" charset="0"/>
                <a:cs typeface="Times New Roman" pitchFamily="18" charset="0"/>
              </a:rPr>
              <a:t>, </a:t>
            </a:r>
            <a:r>
              <a:rPr lang="en-US" sz="1600" dirty="0">
                <a:solidFill>
                  <a:srgbClr val="09885A"/>
                </a:solidFill>
                <a:latin typeface="Times New Roman" pitchFamily="18" charset="0"/>
                <a:cs typeface="Times New Roman" pitchFamily="18" charset="0"/>
              </a:rPr>
              <a:t>4</a:t>
            </a:r>
            <a:r>
              <a:rPr lang="en-US" sz="1600" dirty="0">
                <a:solidFill>
                  <a:srgbClr val="000000"/>
                </a:solidFill>
                <a:latin typeface="Times New Roman" pitchFamily="18" charset="0"/>
                <a:cs typeface="Times New Roman" pitchFamily="18" charset="0"/>
              </a:rPr>
              <a:t>, </a:t>
            </a:r>
            <a:r>
              <a:rPr lang="en-US" sz="1600" dirty="0">
                <a:solidFill>
                  <a:srgbClr val="09885A"/>
                </a:solidFill>
                <a:latin typeface="Times New Roman" pitchFamily="18" charset="0"/>
                <a:cs typeface="Times New Roman" pitchFamily="18" charset="0"/>
              </a:rPr>
              <a:t>5</a:t>
            </a:r>
            <a:r>
              <a:rPr lang="en-US" sz="1600" dirty="0">
                <a:solidFill>
                  <a:srgbClr val="000000"/>
                </a:solidFill>
                <a:latin typeface="Times New Roman" pitchFamily="18" charset="0"/>
                <a:cs typeface="Times New Roman" pitchFamily="18" charset="0"/>
              </a:rPr>
              <a:t>]</a:t>
            </a:r>
          </a:p>
          <a:p>
            <a:pPr marL="0" indent="0">
              <a:buNone/>
            </a:pPr>
            <a:r>
              <a:rPr lang="en-US" sz="1600" dirty="0" err="1">
                <a:solidFill>
                  <a:srgbClr val="000000"/>
                </a:solidFill>
                <a:latin typeface="Times New Roman" pitchFamily="18" charset="0"/>
                <a:cs typeface="Times New Roman" pitchFamily="18" charset="0"/>
              </a:rPr>
              <a:t>search_element</a:t>
            </a:r>
            <a:r>
              <a:rPr lang="en-US" sz="1600" dirty="0">
                <a:solidFill>
                  <a:srgbClr val="000000"/>
                </a:solidFill>
                <a:latin typeface="Times New Roman" pitchFamily="18" charset="0"/>
                <a:cs typeface="Times New Roman" pitchFamily="18" charset="0"/>
              </a:rPr>
              <a:t> = </a:t>
            </a:r>
            <a:r>
              <a:rPr lang="en-US" sz="1600" dirty="0" smtClean="0">
                <a:solidFill>
                  <a:srgbClr val="09885A"/>
                </a:solidFill>
                <a:latin typeface="Times New Roman" pitchFamily="18" charset="0"/>
                <a:cs typeface="Times New Roman" pitchFamily="18" charset="0"/>
              </a:rPr>
              <a:t>5</a:t>
            </a:r>
            <a:r>
              <a:rPr lang="en-US" sz="1600" dirty="0">
                <a:solidFill>
                  <a:srgbClr val="000000"/>
                </a:solidFill>
                <a:latin typeface="Times New Roman" pitchFamily="18" charset="0"/>
                <a:cs typeface="Times New Roman" pitchFamily="18" charset="0"/>
              </a:rPr>
              <a:t> </a:t>
            </a:r>
          </a:p>
          <a:p>
            <a:pPr marL="0" indent="0">
              <a:buNone/>
            </a:pPr>
            <a:r>
              <a:rPr lang="en-US" sz="1600" dirty="0" smtClean="0">
                <a:solidFill>
                  <a:srgbClr val="000000"/>
                </a:solidFill>
                <a:latin typeface="Times New Roman" pitchFamily="18" charset="0"/>
                <a:cs typeface="Times New Roman" pitchFamily="18" charset="0"/>
              </a:rPr>
              <a:t>search(</a:t>
            </a:r>
            <a:r>
              <a:rPr lang="en-US" sz="1600" dirty="0" err="1" smtClean="0">
                <a:solidFill>
                  <a:srgbClr val="000000"/>
                </a:solidFill>
                <a:latin typeface="Times New Roman" pitchFamily="18" charset="0"/>
                <a:cs typeface="Times New Roman" pitchFamily="18" charset="0"/>
              </a:rPr>
              <a:t>arr</a:t>
            </a:r>
            <a:r>
              <a:rPr lang="en-US" sz="1600" dirty="0">
                <a:solidFill>
                  <a:srgbClr val="000000"/>
                </a:solidFill>
                <a:latin typeface="Times New Roman" pitchFamily="18" charset="0"/>
                <a:cs typeface="Times New Roman" pitchFamily="18" charset="0"/>
              </a:rPr>
              <a:t>, </a:t>
            </a:r>
            <a:r>
              <a:rPr lang="en-US" sz="1600" dirty="0" err="1">
                <a:solidFill>
                  <a:srgbClr val="000000"/>
                </a:solidFill>
                <a:latin typeface="Times New Roman" pitchFamily="18" charset="0"/>
                <a:cs typeface="Times New Roman" pitchFamily="18" charset="0"/>
              </a:rPr>
              <a:t>search_element</a:t>
            </a:r>
            <a:r>
              <a:rPr lang="en-US" sz="1600" dirty="0" smtClean="0">
                <a:solidFill>
                  <a:srgbClr val="000000"/>
                </a:solidFill>
                <a:latin typeface="Times New Roman" pitchFamily="18" charset="0"/>
                <a:cs typeface="Times New Roman" pitchFamily="18" charset="0"/>
              </a:rPr>
              <a:t>) </a:t>
            </a:r>
            <a:r>
              <a:rPr lang="en-US" sz="1600" dirty="0">
                <a:solidFill>
                  <a:srgbClr val="008000"/>
                </a:solidFill>
                <a:latin typeface="Times New Roman" pitchFamily="18" charset="0"/>
                <a:cs typeface="Times New Roman" pitchFamily="18" charset="0"/>
              </a:rPr>
              <a:t># Function call</a:t>
            </a:r>
            <a:endParaRPr lang="en-US" sz="1600" dirty="0">
              <a:solidFill>
                <a:srgbClr val="000000"/>
              </a:solidFill>
              <a:latin typeface="Times New Roman" pitchFamily="18" charset="0"/>
              <a:cs typeface="Times New Roman" pitchFamily="18" charset="0"/>
            </a:endParaRPr>
          </a:p>
          <a:p>
            <a:pPr marL="0" indent="0">
              <a:buNone/>
            </a:pPr>
            <a:endParaRPr lang="en-US" sz="1600" dirty="0">
              <a:solidFill>
                <a:srgbClr val="000000"/>
              </a:solidFill>
              <a:latin typeface="Times New Roman" pitchFamily="18" charset="0"/>
              <a:cs typeface="Times New Roman" pitchFamily="18" charset="0"/>
            </a:endParaRPr>
          </a:p>
          <a:p>
            <a:endParaRPr lang="en-IN" sz="16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48634807-172D-47DD-8A8D-20D1AD18FB32}" type="datetime1">
              <a:rPr lang="en-IN" smtClean="0"/>
              <a:t>01-06-2022</a:t>
            </a:fld>
            <a:endParaRPr lang="en-IN"/>
          </a:p>
        </p:txBody>
      </p:sp>
      <p:sp>
        <p:nvSpPr>
          <p:cNvPr id="5" name="Footer Placeholder 4"/>
          <p:cNvSpPr>
            <a:spLocks noGrp="1"/>
          </p:cNvSpPr>
          <p:nvPr>
            <p:ph type="ftr" sz="quarter" idx="11"/>
          </p:nvPr>
        </p:nvSpPr>
        <p:spPr/>
        <p:txBody>
          <a:bodyPr/>
          <a:lstStyle/>
          <a:p>
            <a:r>
              <a:rPr lang="it-IT" smtClean="0"/>
              <a:t>Dr.M.Kaliappan, Professor &amp; Head/ AI&amp; DS</a:t>
            </a:r>
            <a:endParaRPr lang="en-IN"/>
          </a:p>
        </p:txBody>
      </p:sp>
      <p:sp>
        <p:nvSpPr>
          <p:cNvPr id="6" name="Slide Number Placeholder 5"/>
          <p:cNvSpPr>
            <a:spLocks noGrp="1"/>
          </p:cNvSpPr>
          <p:nvPr>
            <p:ph type="sldNum" sz="quarter" idx="12"/>
          </p:nvPr>
        </p:nvSpPr>
        <p:spPr/>
        <p:txBody>
          <a:bodyPr/>
          <a:lstStyle/>
          <a:p>
            <a:fld id="{85A40BF7-2AA2-4856-B83F-AFBEB981B49A}" type="slidenum">
              <a:rPr lang="en-IN" smtClean="0"/>
              <a:t>6</a:t>
            </a:fld>
            <a:endParaRPr lang="en-IN"/>
          </a:p>
        </p:txBody>
      </p:sp>
      <p:sp>
        <p:nvSpPr>
          <p:cNvPr id="8" name="Rectangle 7"/>
          <p:cNvSpPr/>
          <p:nvPr/>
        </p:nvSpPr>
        <p:spPr>
          <a:xfrm>
            <a:off x="4355976" y="5445224"/>
            <a:ext cx="4572000" cy="646331"/>
          </a:xfrm>
          <a:prstGeom prst="rect">
            <a:avLst/>
          </a:prstGeom>
        </p:spPr>
        <p:txBody>
          <a:bodyPr>
            <a:spAutoFit/>
          </a:bodyPr>
          <a:lstStyle/>
          <a:p>
            <a:pPr fontAlgn="base"/>
            <a:r>
              <a:rPr lang="en-IN" b="1" dirty="0"/>
              <a:t>Time Complexity : </a:t>
            </a:r>
            <a:r>
              <a:rPr lang="en-IN" dirty="0"/>
              <a:t>O(n)</a:t>
            </a:r>
          </a:p>
          <a:p>
            <a:pPr fontAlgn="base"/>
            <a:r>
              <a:rPr lang="en-IN" b="1" dirty="0"/>
              <a:t>Auxiliary Space: </a:t>
            </a:r>
            <a:r>
              <a:rPr lang="en-IN" dirty="0"/>
              <a:t>O(1)</a:t>
            </a:r>
          </a:p>
        </p:txBody>
      </p:sp>
    </p:spTree>
    <p:extLst>
      <p:ext uri="{BB962C8B-B14F-4D97-AF65-F5344CB8AC3E}">
        <p14:creationId xmlns:p14="http://schemas.microsoft.com/office/powerpoint/2010/main" val="25317524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16632"/>
            <a:ext cx="8568952" cy="3240359"/>
          </a:xfrm>
        </p:spPr>
        <p:txBody>
          <a:bodyPr>
            <a:normAutofit fontScale="70000" lnSpcReduction="20000"/>
          </a:bodyPr>
          <a:lstStyle/>
          <a:p>
            <a:r>
              <a:rPr lang="en-IN" b="1" dirty="0" smtClean="0"/>
              <a:t>Binary search</a:t>
            </a:r>
          </a:p>
          <a:p>
            <a:pPr lvl="1" algn="just"/>
            <a:r>
              <a:rPr lang="en-US" dirty="0"/>
              <a:t>Binary Search is a searching algorithm for finding an element's position in a sorted </a:t>
            </a:r>
            <a:r>
              <a:rPr lang="en-US" dirty="0" smtClean="0"/>
              <a:t>array by </a:t>
            </a:r>
            <a:r>
              <a:rPr lang="en-US" dirty="0"/>
              <a:t>repeatedly dividing the search interval in half</a:t>
            </a:r>
            <a:r>
              <a:rPr lang="en-US" dirty="0" smtClean="0"/>
              <a:t>.</a:t>
            </a:r>
          </a:p>
          <a:p>
            <a:pPr lvl="1" algn="just"/>
            <a:r>
              <a:rPr lang="en-US" dirty="0" smtClean="0"/>
              <a:t>Implementation</a:t>
            </a:r>
          </a:p>
          <a:p>
            <a:pPr lvl="2" algn="just"/>
            <a:r>
              <a:rPr lang="en-IN" dirty="0"/>
              <a:t>Iterative Method</a:t>
            </a:r>
          </a:p>
          <a:p>
            <a:pPr lvl="2" algn="just"/>
            <a:r>
              <a:rPr lang="en-IN" dirty="0"/>
              <a:t>Recursive Method</a:t>
            </a:r>
          </a:p>
          <a:p>
            <a:r>
              <a:rPr lang="en-IN" b="1" dirty="0" smtClean="0"/>
              <a:t>Applications</a:t>
            </a:r>
            <a:endParaRPr lang="en-IN" b="1" dirty="0"/>
          </a:p>
          <a:p>
            <a:pPr lvl="1"/>
            <a:r>
              <a:rPr lang="en-US" dirty="0" smtClean="0"/>
              <a:t>In </a:t>
            </a:r>
            <a:r>
              <a:rPr lang="en-US" dirty="0"/>
              <a:t>libraries of Java, </a:t>
            </a:r>
            <a:r>
              <a:rPr lang="en-US" dirty="0" err="1"/>
              <a:t>.Net</a:t>
            </a:r>
            <a:r>
              <a:rPr lang="en-US" dirty="0"/>
              <a:t>, C++ STL</a:t>
            </a:r>
          </a:p>
          <a:p>
            <a:pPr lvl="1"/>
            <a:r>
              <a:rPr lang="en-US" dirty="0"/>
              <a:t>While debugging, the binary search is used to pinpoint the place where the error happens.</a:t>
            </a:r>
          </a:p>
          <a:p>
            <a:pPr lvl="1"/>
            <a:endParaRPr lang="en-IN" dirty="0"/>
          </a:p>
        </p:txBody>
      </p:sp>
      <p:sp>
        <p:nvSpPr>
          <p:cNvPr id="4" name="Date Placeholder 3"/>
          <p:cNvSpPr>
            <a:spLocks noGrp="1"/>
          </p:cNvSpPr>
          <p:nvPr>
            <p:ph type="dt" sz="half" idx="10"/>
          </p:nvPr>
        </p:nvSpPr>
        <p:spPr/>
        <p:txBody>
          <a:bodyPr/>
          <a:lstStyle/>
          <a:p>
            <a:fld id="{48634807-172D-47DD-8A8D-20D1AD18FB32}" type="datetime1">
              <a:rPr lang="en-IN" smtClean="0"/>
              <a:t>01-06-2022</a:t>
            </a:fld>
            <a:endParaRPr lang="en-IN"/>
          </a:p>
        </p:txBody>
      </p:sp>
      <p:sp>
        <p:nvSpPr>
          <p:cNvPr id="5" name="Footer Placeholder 4"/>
          <p:cNvSpPr>
            <a:spLocks noGrp="1"/>
          </p:cNvSpPr>
          <p:nvPr>
            <p:ph type="ftr" sz="quarter" idx="11"/>
          </p:nvPr>
        </p:nvSpPr>
        <p:spPr/>
        <p:txBody>
          <a:bodyPr/>
          <a:lstStyle/>
          <a:p>
            <a:r>
              <a:rPr lang="it-IT" smtClean="0"/>
              <a:t>Dr.M.Kaliappan, Professor &amp; Head/ AI&amp; DS</a:t>
            </a:r>
            <a:endParaRPr lang="en-IN"/>
          </a:p>
        </p:txBody>
      </p:sp>
      <p:sp>
        <p:nvSpPr>
          <p:cNvPr id="6" name="Slide Number Placeholder 5"/>
          <p:cNvSpPr>
            <a:spLocks noGrp="1"/>
          </p:cNvSpPr>
          <p:nvPr>
            <p:ph type="sldNum" sz="quarter" idx="12"/>
          </p:nvPr>
        </p:nvSpPr>
        <p:spPr/>
        <p:txBody>
          <a:bodyPr/>
          <a:lstStyle/>
          <a:p>
            <a:fld id="{85A40BF7-2AA2-4856-B83F-AFBEB981B49A}" type="slidenum">
              <a:rPr lang="en-IN" smtClean="0"/>
              <a:t>7</a:t>
            </a:fld>
            <a:endParaRPr lang="en-IN"/>
          </a:p>
        </p:txBody>
      </p:sp>
      <p:pic>
        <p:nvPicPr>
          <p:cNvPr id="3074"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3212976"/>
            <a:ext cx="6858000" cy="3531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2094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404664"/>
            <a:ext cx="8424936" cy="5616624"/>
          </a:xfrm>
        </p:spPr>
        <p:txBody>
          <a:bodyPr>
            <a:normAutofit fontScale="92500"/>
          </a:bodyPr>
          <a:lstStyle/>
          <a:p>
            <a:pPr marL="0" indent="0">
              <a:buNone/>
            </a:pPr>
            <a:r>
              <a:rPr lang="en-IN" b="1" dirty="0" smtClean="0"/>
              <a:t>Binary search algorithm :Iterative method</a:t>
            </a:r>
          </a:p>
          <a:p>
            <a:pPr marL="0" indent="0">
              <a:buNone/>
            </a:pPr>
            <a:endParaRPr lang="en-IN" b="1" dirty="0"/>
          </a:p>
          <a:p>
            <a:pPr marL="0" indent="0">
              <a:buNone/>
            </a:pPr>
            <a:r>
              <a:rPr lang="en-US" dirty="0"/>
              <a:t>do until the pointers low and high meet each other.</a:t>
            </a:r>
          </a:p>
          <a:p>
            <a:pPr marL="0" indent="0">
              <a:buNone/>
            </a:pPr>
            <a:r>
              <a:rPr lang="en-US" dirty="0"/>
              <a:t>    mid = (low + high)/2</a:t>
            </a:r>
          </a:p>
          <a:p>
            <a:pPr marL="0" indent="0">
              <a:buNone/>
            </a:pPr>
            <a:r>
              <a:rPr lang="en-US" dirty="0"/>
              <a:t>    if (x == </a:t>
            </a:r>
            <a:r>
              <a:rPr lang="en-US" dirty="0" err="1"/>
              <a:t>arr</a:t>
            </a:r>
            <a:r>
              <a:rPr lang="en-US" dirty="0"/>
              <a:t>[mid])</a:t>
            </a:r>
          </a:p>
          <a:p>
            <a:pPr marL="0" indent="0">
              <a:buNone/>
            </a:pPr>
            <a:r>
              <a:rPr lang="en-US" dirty="0"/>
              <a:t>        return mid</a:t>
            </a:r>
          </a:p>
          <a:p>
            <a:pPr marL="0" indent="0">
              <a:buNone/>
            </a:pPr>
            <a:r>
              <a:rPr lang="en-US" dirty="0"/>
              <a:t>    else if (x &gt; </a:t>
            </a:r>
            <a:r>
              <a:rPr lang="en-US" dirty="0" err="1"/>
              <a:t>arr</a:t>
            </a:r>
            <a:r>
              <a:rPr lang="en-US" dirty="0"/>
              <a:t>[mid]) </a:t>
            </a:r>
            <a:r>
              <a:rPr lang="en-US" dirty="0">
                <a:solidFill>
                  <a:srgbClr val="00B050"/>
                </a:solidFill>
              </a:rPr>
              <a:t>// x is on the right side</a:t>
            </a:r>
          </a:p>
          <a:p>
            <a:pPr marL="0" indent="0">
              <a:buNone/>
            </a:pPr>
            <a:r>
              <a:rPr lang="en-US" dirty="0"/>
              <a:t>        low = mid + 1</a:t>
            </a:r>
          </a:p>
          <a:p>
            <a:pPr marL="0" indent="0">
              <a:buNone/>
            </a:pPr>
            <a:r>
              <a:rPr lang="en-US" dirty="0"/>
              <a:t>    else                       </a:t>
            </a:r>
            <a:r>
              <a:rPr lang="en-US" dirty="0">
                <a:solidFill>
                  <a:srgbClr val="00B050"/>
                </a:solidFill>
              </a:rPr>
              <a:t>// x is on the left side</a:t>
            </a:r>
          </a:p>
          <a:p>
            <a:pPr marL="0" indent="0">
              <a:buNone/>
            </a:pPr>
            <a:r>
              <a:rPr lang="en-US" dirty="0"/>
              <a:t>        high = mid - 1</a:t>
            </a:r>
            <a:endParaRPr lang="en-IN" dirty="0"/>
          </a:p>
        </p:txBody>
      </p:sp>
      <p:sp>
        <p:nvSpPr>
          <p:cNvPr id="4" name="Date Placeholder 3"/>
          <p:cNvSpPr>
            <a:spLocks noGrp="1"/>
          </p:cNvSpPr>
          <p:nvPr>
            <p:ph type="dt" sz="half" idx="10"/>
          </p:nvPr>
        </p:nvSpPr>
        <p:spPr/>
        <p:txBody>
          <a:bodyPr/>
          <a:lstStyle/>
          <a:p>
            <a:fld id="{48634807-172D-47DD-8A8D-20D1AD18FB32}" type="datetime1">
              <a:rPr lang="en-IN" smtClean="0"/>
              <a:t>01-06-2022</a:t>
            </a:fld>
            <a:endParaRPr lang="en-IN"/>
          </a:p>
        </p:txBody>
      </p:sp>
      <p:sp>
        <p:nvSpPr>
          <p:cNvPr id="5" name="Footer Placeholder 4"/>
          <p:cNvSpPr>
            <a:spLocks noGrp="1"/>
          </p:cNvSpPr>
          <p:nvPr>
            <p:ph type="ftr" sz="quarter" idx="11"/>
          </p:nvPr>
        </p:nvSpPr>
        <p:spPr/>
        <p:txBody>
          <a:bodyPr/>
          <a:lstStyle/>
          <a:p>
            <a:r>
              <a:rPr lang="it-IT" smtClean="0"/>
              <a:t>Dr.M.Kaliappan, Professor &amp; Head/ AI&amp; DS</a:t>
            </a:r>
            <a:endParaRPr lang="en-IN"/>
          </a:p>
        </p:txBody>
      </p:sp>
      <p:sp>
        <p:nvSpPr>
          <p:cNvPr id="6" name="Slide Number Placeholder 5"/>
          <p:cNvSpPr>
            <a:spLocks noGrp="1"/>
          </p:cNvSpPr>
          <p:nvPr>
            <p:ph type="sldNum" sz="quarter" idx="12"/>
          </p:nvPr>
        </p:nvSpPr>
        <p:spPr/>
        <p:txBody>
          <a:bodyPr/>
          <a:lstStyle/>
          <a:p>
            <a:fld id="{85A40BF7-2AA2-4856-B83F-AFBEB981B49A}" type="slidenum">
              <a:rPr lang="en-IN" smtClean="0"/>
              <a:t>8</a:t>
            </a:fld>
            <a:endParaRPr lang="en-IN"/>
          </a:p>
        </p:txBody>
      </p:sp>
    </p:spTree>
    <p:extLst>
      <p:ext uri="{BB962C8B-B14F-4D97-AF65-F5344CB8AC3E}">
        <p14:creationId xmlns:p14="http://schemas.microsoft.com/office/powerpoint/2010/main" val="34843133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32"/>
            <a:ext cx="8229600" cy="6552728"/>
          </a:xfrm>
        </p:spPr>
        <p:txBody>
          <a:bodyPr>
            <a:noAutofit/>
          </a:bodyPr>
          <a:lstStyle/>
          <a:p>
            <a:pPr marL="0" indent="0">
              <a:spcBef>
                <a:spcPts val="0"/>
              </a:spcBef>
              <a:buNone/>
            </a:pPr>
            <a:r>
              <a:rPr lang="en-US" sz="2400" dirty="0">
                <a:solidFill>
                  <a:srgbClr val="FF0000"/>
                </a:solidFill>
                <a:latin typeface="Times New Roman" pitchFamily="18" charset="0"/>
                <a:cs typeface="Times New Roman" pitchFamily="18" charset="0"/>
              </a:rPr>
              <a:t># Binary Search in </a:t>
            </a:r>
            <a:r>
              <a:rPr lang="en-US" sz="2400" dirty="0" smtClean="0">
                <a:solidFill>
                  <a:srgbClr val="FF0000"/>
                </a:solidFill>
                <a:latin typeface="Times New Roman" pitchFamily="18" charset="0"/>
                <a:cs typeface="Times New Roman" pitchFamily="18" charset="0"/>
              </a:rPr>
              <a:t>python : Iterative method</a:t>
            </a:r>
            <a:r>
              <a:rPr lang="en-US" sz="1800" dirty="0">
                <a:solidFill>
                  <a:srgbClr val="000000"/>
                </a:solidFill>
                <a:latin typeface="Times New Roman" pitchFamily="18" charset="0"/>
                <a:cs typeface="Times New Roman" pitchFamily="18" charset="0"/>
              </a:rPr>
              <a:t/>
            </a:r>
            <a:br>
              <a:rPr lang="en-US" sz="1800" dirty="0">
                <a:solidFill>
                  <a:srgbClr val="000000"/>
                </a:solidFill>
                <a:latin typeface="Times New Roman" pitchFamily="18" charset="0"/>
                <a:cs typeface="Times New Roman" pitchFamily="18" charset="0"/>
              </a:rPr>
            </a:br>
            <a:r>
              <a:rPr lang="en-US" sz="1800" dirty="0" err="1">
                <a:solidFill>
                  <a:srgbClr val="0000FF"/>
                </a:solidFill>
                <a:latin typeface="Times New Roman" pitchFamily="18" charset="0"/>
                <a:cs typeface="Times New Roman" pitchFamily="18" charset="0"/>
              </a:rPr>
              <a:t>def</a:t>
            </a:r>
            <a:r>
              <a:rPr lang="en-US" sz="1800" dirty="0">
                <a:solidFill>
                  <a:srgbClr val="000000"/>
                </a:solidFill>
                <a:latin typeface="Times New Roman" pitchFamily="18" charset="0"/>
                <a:cs typeface="Times New Roman" pitchFamily="18" charset="0"/>
              </a:rPr>
              <a:t> </a:t>
            </a:r>
            <a:r>
              <a:rPr lang="en-US" sz="1800" dirty="0" err="1">
                <a:solidFill>
                  <a:srgbClr val="795E26"/>
                </a:solidFill>
                <a:latin typeface="Times New Roman" pitchFamily="18" charset="0"/>
                <a:cs typeface="Times New Roman" pitchFamily="18" charset="0"/>
              </a:rPr>
              <a:t>binarySearch</a:t>
            </a:r>
            <a:r>
              <a:rPr lang="en-US" sz="1800" dirty="0">
                <a:solidFill>
                  <a:srgbClr val="000000"/>
                </a:solidFill>
                <a:latin typeface="Times New Roman" pitchFamily="18" charset="0"/>
                <a:cs typeface="Times New Roman" pitchFamily="18" charset="0"/>
              </a:rPr>
              <a:t>(</a:t>
            </a:r>
            <a:r>
              <a:rPr lang="en-US" sz="1800" dirty="0">
                <a:solidFill>
                  <a:srgbClr val="001080"/>
                </a:solidFill>
                <a:latin typeface="Times New Roman" pitchFamily="18" charset="0"/>
                <a:cs typeface="Times New Roman" pitchFamily="18" charset="0"/>
              </a:rPr>
              <a:t>array</a:t>
            </a:r>
            <a:r>
              <a:rPr lang="en-US" sz="1800" dirty="0">
                <a:solidFill>
                  <a:srgbClr val="000000"/>
                </a:solidFill>
                <a:latin typeface="Times New Roman" pitchFamily="18" charset="0"/>
                <a:cs typeface="Times New Roman" pitchFamily="18" charset="0"/>
              </a:rPr>
              <a:t>, </a:t>
            </a:r>
            <a:r>
              <a:rPr lang="en-US" sz="1800" dirty="0">
                <a:solidFill>
                  <a:srgbClr val="001080"/>
                </a:solidFill>
                <a:latin typeface="Times New Roman" pitchFamily="18" charset="0"/>
                <a:cs typeface="Times New Roman" pitchFamily="18" charset="0"/>
              </a:rPr>
              <a:t>x</a:t>
            </a:r>
            <a:r>
              <a:rPr lang="en-US" sz="1800" dirty="0">
                <a:solidFill>
                  <a:srgbClr val="000000"/>
                </a:solidFill>
                <a:latin typeface="Times New Roman" pitchFamily="18" charset="0"/>
                <a:cs typeface="Times New Roman" pitchFamily="18" charset="0"/>
              </a:rPr>
              <a:t>, </a:t>
            </a:r>
            <a:r>
              <a:rPr lang="en-US" sz="1800" dirty="0">
                <a:solidFill>
                  <a:srgbClr val="001080"/>
                </a:solidFill>
                <a:latin typeface="Times New Roman" pitchFamily="18" charset="0"/>
                <a:cs typeface="Times New Roman" pitchFamily="18" charset="0"/>
              </a:rPr>
              <a:t>low</a:t>
            </a:r>
            <a:r>
              <a:rPr lang="en-US" sz="1800" dirty="0">
                <a:solidFill>
                  <a:srgbClr val="000000"/>
                </a:solidFill>
                <a:latin typeface="Times New Roman" pitchFamily="18" charset="0"/>
                <a:cs typeface="Times New Roman" pitchFamily="18" charset="0"/>
              </a:rPr>
              <a:t>, </a:t>
            </a:r>
            <a:r>
              <a:rPr lang="en-US" sz="1800" dirty="0">
                <a:solidFill>
                  <a:srgbClr val="001080"/>
                </a:solidFill>
                <a:latin typeface="Times New Roman" pitchFamily="18" charset="0"/>
                <a:cs typeface="Times New Roman" pitchFamily="18" charset="0"/>
              </a:rPr>
              <a:t>high</a:t>
            </a:r>
            <a:r>
              <a:rPr lang="en-US" sz="1800" dirty="0" smtClean="0">
                <a:solidFill>
                  <a:srgbClr val="000000"/>
                </a:solidFill>
                <a:latin typeface="Times New Roman" pitchFamily="18" charset="0"/>
                <a:cs typeface="Times New Roman" pitchFamily="18" charset="0"/>
              </a:rPr>
              <a:t>):</a:t>
            </a:r>
            <a:r>
              <a:rPr lang="en-US" sz="1800" dirty="0">
                <a:solidFill>
                  <a:srgbClr val="000000"/>
                </a:solidFill>
                <a:latin typeface="Times New Roman" pitchFamily="18" charset="0"/>
                <a:cs typeface="Times New Roman" pitchFamily="18" charset="0"/>
              </a:rPr>
              <a:t>    </a:t>
            </a:r>
            <a:r>
              <a:rPr lang="en-US" sz="1800" dirty="0">
                <a:solidFill>
                  <a:srgbClr val="008000"/>
                </a:solidFill>
                <a:latin typeface="Times New Roman" pitchFamily="18" charset="0"/>
                <a:cs typeface="Times New Roman" pitchFamily="18" charset="0"/>
              </a:rPr>
              <a:t># Repeat until the pointers low and high meet each other</a:t>
            </a:r>
            <a:endParaRPr lang="en-US" sz="1800" dirty="0">
              <a:solidFill>
                <a:srgbClr val="000000"/>
              </a:solidFill>
              <a:latin typeface="Times New Roman" pitchFamily="18" charset="0"/>
              <a:cs typeface="Times New Roman" pitchFamily="18" charset="0"/>
            </a:endParaRPr>
          </a:p>
          <a:p>
            <a:pPr marL="0" indent="0">
              <a:spcBef>
                <a:spcPts val="0"/>
              </a:spcBef>
              <a:buNone/>
            </a:pPr>
            <a:r>
              <a:rPr lang="en-US" sz="1800" dirty="0">
                <a:solidFill>
                  <a:srgbClr val="000000"/>
                </a:solidFill>
                <a:latin typeface="Times New Roman" pitchFamily="18" charset="0"/>
                <a:cs typeface="Times New Roman" pitchFamily="18" charset="0"/>
              </a:rPr>
              <a:t>    </a:t>
            </a:r>
            <a:r>
              <a:rPr lang="en-US" sz="1800" dirty="0">
                <a:solidFill>
                  <a:srgbClr val="AF00DB"/>
                </a:solidFill>
                <a:latin typeface="Times New Roman" pitchFamily="18" charset="0"/>
                <a:cs typeface="Times New Roman" pitchFamily="18" charset="0"/>
              </a:rPr>
              <a:t>while</a:t>
            </a:r>
            <a:r>
              <a:rPr lang="en-US" sz="1800" dirty="0">
                <a:solidFill>
                  <a:srgbClr val="000000"/>
                </a:solidFill>
                <a:latin typeface="Times New Roman" pitchFamily="18" charset="0"/>
                <a:cs typeface="Times New Roman" pitchFamily="18" charset="0"/>
              </a:rPr>
              <a:t> low &lt;= high</a:t>
            </a:r>
            <a:r>
              <a:rPr lang="en-US" sz="1800" dirty="0" smtClean="0">
                <a:solidFill>
                  <a:srgbClr val="000000"/>
                </a:solidFill>
                <a:latin typeface="Times New Roman" pitchFamily="18" charset="0"/>
                <a:cs typeface="Times New Roman" pitchFamily="18" charset="0"/>
              </a:rPr>
              <a:t>:</a:t>
            </a:r>
            <a:r>
              <a:rPr lang="en-US" sz="1800" dirty="0">
                <a:solidFill>
                  <a:srgbClr val="000000"/>
                </a:solidFill>
                <a:latin typeface="Times New Roman" pitchFamily="18" charset="0"/>
                <a:cs typeface="Times New Roman" pitchFamily="18" charset="0"/>
              </a:rPr>
              <a:t/>
            </a:r>
            <a:br>
              <a:rPr lang="en-US" sz="1800" dirty="0">
                <a:solidFill>
                  <a:srgbClr val="000000"/>
                </a:solidFill>
                <a:latin typeface="Times New Roman" pitchFamily="18" charset="0"/>
                <a:cs typeface="Times New Roman" pitchFamily="18" charset="0"/>
              </a:rPr>
            </a:br>
            <a:r>
              <a:rPr lang="en-US" sz="1800" dirty="0">
                <a:solidFill>
                  <a:srgbClr val="000000"/>
                </a:solidFill>
                <a:latin typeface="Times New Roman" pitchFamily="18" charset="0"/>
                <a:cs typeface="Times New Roman" pitchFamily="18" charset="0"/>
              </a:rPr>
              <a:t>        mid = </a:t>
            </a:r>
            <a:r>
              <a:rPr lang="en-US" sz="1800" dirty="0" smtClean="0">
                <a:solidFill>
                  <a:srgbClr val="000000"/>
                </a:solidFill>
                <a:latin typeface="Times New Roman" pitchFamily="18" charset="0"/>
                <a:cs typeface="Times New Roman" pitchFamily="18" charset="0"/>
              </a:rPr>
              <a:t>(low</a:t>
            </a:r>
            <a:r>
              <a:rPr lang="en-US" sz="1800" dirty="0">
                <a:solidFill>
                  <a:srgbClr val="000000"/>
                </a:solidFill>
                <a:latin typeface="Times New Roman" pitchFamily="18" charset="0"/>
                <a:cs typeface="Times New Roman" pitchFamily="18" charset="0"/>
              </a:rPr>
              <a:t> + </a:t>
            </a:r>
            <a:r>
              <a:rPr lang="en-US" sz="1800" dirty="0" smtClean="0">
                <a:solidFill>
                  <a:srgbClr val="000000"/>
                </a:solidFill>
                <a:latin typeface="Times New Roman" pitchFamily="18" charset="0"/>
                <a:cs typeface="Times New Roman" pitchFamily="18" charset="0"/>
              </a:rPr>
              <a:t>high)//</a:t>
            </a:r>
            <a:r>
              <a:rPr lang="en-US" sz="1800" dirty="0">
                <a:solidFill>
                  <a:srgbClr val="09885A"/>
                </a:solidFill>
                <a:latin typeface="Times New Roman" pitchFamily="18" charset="0"/>
                <a:cs typeface="Times New Roman" pitchFamily="18" charset="0"/>
              </a:rPr>
              <a:t>2</a:t>
            </a:r>
            <a:endParaRPr lang="en-US" sz="1800" dirty="0">
              <a:solidFill>
                <a:srgbClr val="000000"/>
              </a:solidFill>
              <a:latin typeface="Times New Roman" pitchFamily="18" charset="0"/>
              <a:cs typeface="Times New Roman" pitchFamily="18" charset="0"/>
            </a:endParaRPr>
          </a:p>
          <a:p>
            <a:pPr marL="0" indent="0">
              <a:spcBef>
                <a:spcPts val="0"/>
              </a:spcBef>
              <a:buNone/>
            </a:pPr>
            <a:r>
              <a:rPr lang="en-US" sz="1800" dirty="0">
                <a:solidFill>
                  <a:srgbClr val="000000"/>
                </a:solidFill>
                <a:latin typeface="Times New Roman" pitchFamily="18" charset="0"/>
                <a:cs typeface="Times New Roman" pitchFamily="18" charset="0"/>
              </a:rPr>
              <a:t/>
            </a:r>
            <a:br>
              <a:rPr lang="en-US" sz="1800" dirty="0">
                <a:solidFill>
                  <a:srgbClr val="000000"/>
                </a:solidFill>
                <a:latin typeface="Times New Roman" pitchFamily="18" charset="0"/>
                <a:cs typeface="Times New Roman" pitchFamily="18" charset="0"/>
              </a:rPr>
            </a:br>
            <a:r>
              <a:rPr lang="en-US" sz="1800" dirty="0">
                <a:solidFill>
                  <a:srgbClr val="000000"/>
                </a:solidFill>
                <a:latin typeface="Times New Roman" pitchFamily="18" charset="0"/>
                <a:cs typeface="Times New Roman" pitchFamily="18" charset="0"/>
              </a:rPr>
              <a:t>        </a:t>
            </a:r>
            <a:r>
              <a:rPr lang="en-US" sz="1800" dirty="0">
                <a:solidFill>
                  <a:srgbClr val="AF00DB"/>
                </a:solidFill>
                <a:latin typeface="Times New Roman" pitchFamily="18" charset="0"/>
                <a:cs typeface="Times New Roman" pitchFamily="18" charset="0"/>
              </a:rPr>
              <a:t>if</a:t>
            </a:r>
            <a:r>
              <a:rPr lang="en-US" sz="1800" dirty="0">
                <a:solidFill>
                  <a:srgbClr val="000000"/>
                </a:solidFill>
                <a:latin typeface="Times New Roman" pitchFamily="18" charset="0"/>
                <a:cs typeface="Times New Roman" pitchFamily="18" charset="0"/>
              </a:rPr>
              <a:t> array[mid] == x:</a:t>
            </a:r>
          </a:p>
          <a:p>
            <a:pPr marL="0" indent="0">
              <a:spcBef>
                <a:spcPts val="0"/>
              </a:spcBef>
              <a:buNone/>
            </a:pPr>
            <a:r>
              <a:rPr lang="en-US" sz="1800" dirty="0">
                <a:solidFill>
                  <a:srgbClr val="000000"/>
                </a:solidFill>
                <a:latin typeface="Times New Roman" pitchFamily="18" charset="0"/>
                <a:cs typeface="Times New Roman" pitchFamily="18" charset="0"/>
              </a:rPr>
              <a:t>            </a:t>
            </a:r>
            <a:r>
              <a:rPr lang="en-US" sz="1800" dirty="0">
                <a:solidFill>
                  <a:srgbClr val="AF00DB"/>
                </a:solidFill>
                <a:latin typeface="Times New Roman" pitchFamily="18" charset="0"/>
                <a:cs typeface="Times New Roman" pitchFamily="18" charset="0"/>
              </a:rPr>
              <a:t>return</a:t>
            </a:r>
            <a:r>
              <a:rPr lang="en-US" sz="1800" dirty="0">
                <a:solidFill>
                  <a:srgbClr val="000000"/>
                </a:solidFill>
                <a:latin typeface="Times New Roman" pitchFamily="18" charset="0"/>
                <a:cs typeface="Times New Roman" pitchFamily="18" charset="0"/>
              </a:rPr>
              <a:t> </a:t>
            </a:r>
            <a:r>
              <a:rPr lang="en-US" sz="1800" dirty="0" smtClean="0">
                <a:solidFill>
                  <a:srgbClr val="000000"/>
                </a:solidFill>
                <a:latin typeface="Times New Roman" pitchFamily="18" charset="0"/>
                <a:cs typeface="Times New Roman" pitchFamily="18" charset="0"/>
              </a:rPr>
              <a:t>mid</a:t>
            </a:r>
            <a:r>
              <a:rPr lang="en-US" sz="1800" dirty="0">
                <a:solidFill>
                  <a:srgbClr val="000000"/>
                </a:solidFill>
                <a:latin typeface="Times New Roman" pitchFamily="18" charset="0"/>
                <a:cs typeface="Times New Roman" pitchFamily="18" charset="0"/>
              </a:rPr>
              <a:t/>
            </a:r>
            <a:br>
              <a:rPr lang="en-US" sz="1800" dirty="0">
                <a:solidFill>
                  <a:srgbClr val="000000"/>
                </a:solidFill>
                <a:latin typeface="Times New Roman" pitchFamily="18" charset="0"/>
                <a:cs typeface="Times New Roman" pitchFamily="18" charset="0"/>
              </a:rPr>
            </a:br>
            <a:r>
              <a:rPr lang="en-US" sz="1800" dirty="0">
                <a:solidFill>
                  <a:srgbClr val="000000"/>
                </a:solidFill>
                <a:latin typeface="Times New Roman" pitchFamily="18" charset="0"/>
                <a:cs typeface="Times New Roman" pitchFamily="18" charset="0"/>
              </a:rPr>
              <a:t>        </a:t>
            </a:r>
            <a:r>
              <a:rPr lang="en-US" sz="1800" dirty="0" err="1">
                <a:solidFill>
                  <a:srgbClr val="AF00DB"/>
                </a:solidFill>
                <a:latin typeface="Times New Roman" pitchFamily="18" charset="0"/>
                <a:cs typeface="Times New Roman" pitchFamily="18" charset="0"/>
              </a:rPr>
              <a:t>elif</a:t>
            </a:r>
            <a:r>
              <a:rPr lang="en-US" sz="1800" dirty="0">
                <a:solidFill>
                  <a:srgbClr val="000000"/>
                </a:solidFill>
                <a:latin typeface="Times New Roman" pitchFamily="18" charset="0"/>
                <a:cs typeface="Times New Roman" pitchFamily="18" charset="0"/>
              </a:rPr>
              <a:t> array[mid] &lt; x:</a:t>
            </a:r>
          </a:p>
          <a:p>
            <a:pPr marL="0" indent="0">
              <a:spcBef>
                <a:spcPts val="0"/>
              </a:spcBef>
              <a:buNone/>
            </a:pPr>
            <a:r>
              <a:rPr lang="en-US" sz="1800" dirty="0">
                <a:solidFill>
                  <a:srgbClr val="000000"/>
                </a:solidFill>
                <a:latin typeface="Times New Roman" pitchFamily="18" charset="0"/>
                <a:cs typeface="Times New Roman" pitchFamily="18" charset="0"/>
              </a:rPr>
              <a:t>            low = mid + </a:t>
            </a:r>
            <a:r>
              <a:rPr lang="en-US" sz="1800" dirty="0" smtClean="0">
                <a:solidFill>
                  <a:srgbClr val="09885A"/>
                </a:solidFill>
                <a:latin typeface="Times New Roman" pitchFamily="18" charset="0"/>
                <a:cs typeface="Times New Roman" pitchFamily="18" charset="0"/>
              </a:rPr>
              <a:t>1</a:t>
            </a:r>
            <a:r>
              <a:rPr lang="en-US" sz="1800" dirty="0">
                <a:solidFill>
                  <a:srgbClr val="000000"/>
                </a:solidFill>
                <a:latin typeface="Times New Roman" pitchFamily="18" charset="0"/>
                <a:cs typeface="Times New Roman" pitchFamily="18" charset="0"/>
              </a:rPr>
              <a:t/>
            </a:r>
            <a:br>
              <a:rPr lang="en-US" sz="1800" dirty="0">
                <a:solidFill>
                  <a:srgbClr val="000000"/>
                </a:solidFill>
                <a:latin typeface="Times New Roman" pitchFamily="18" charset="0"/>
                <a:cs typeface="Times New Roman" pitchFamily="18" charset="0"/>
              </a:rPr>
            </a:br>
            <a:r>
              <a:rPr lang="en-US" sz="1800" dirty="0">
                <a:solidFill>
                  <a:srgbClr val="000000"/>
                </a:solidFill>
                <a:latin typeface="Times New Roman" pitchFamily="18" charset="0"/>
                <a:cs typeface="Times New Roman" pitchFamily="18" charset="0"/>
              </a:rPr>
              <a:t>        </a:t>
            </a:r>
            <a:r>
              <a:rPr lang="en-US" sz="1800" dirty="0">
                <a:solidFill>
                  <a:srgbClr val="AF00DB"/>
                </a:solidFill>
                <a:latin typeface="Times New Roman" pitchFamily="18" charset="0"/>
                <a:cs typeface="Times New Roman" pitchFamily="18" charset="0"/>
              </a:rPr>
              <a:t>else</a:t>
            </a:r>
            <a:r>
              <a:rPr lang="en-US" sz="1800" dirty="0">
                <a:solidFill>
                  <a:srgbClr val="000000"/>
                </a:solidFill>
                <a:latin typeface="Times New Roman" pitchFamily="18" charset="0"/>
                <a:cs typeface="Times New Roman" pitchFamily="18" charset="0"/>
              </a:rPr>
              <a:t>:</a:t>
            </a:r>
          </a:p>
          <a:p>
            <a:pPr marL="0" indent="0">
              <a:spcBef>
                <a:spcPts val="0"/>
              </a:spcBef>
              <a:buNone/>
            </a:pPr>
            <a:r>
              <a:rPr lang="en-US" sz="1800" dirty="0">
                <a:solidFill>
                  <a:srgbClr val="000000"/>
                </a:solidFill>
                <a:latin typeface="Times New Roman" pitchFamily="18" charset="0"/>
                <a:cs typeface="Times New Roman" pitchFamily="18" charset="0"/>
              </a:rPr>
              <a:t>            high = mid - </a:t>
            </a:r>
            <a:r>
              <a:rPr lang="en-US" sz="1800" dirty="0">
                <a:solidFill>
                  <a:srgbClr val="09885A"/>
                </a:solidFill>
                <a:latin typeface="Times New Roman" pitchFamily="18" charset="0"/>
                <a:cs typeface="Times New Roman" pitchFamily="18" charset="0"/>
              </a:rPr>
              <a:t>1</a:t>
            </a:r>
            <a:endParaRPr lang="en-US" sz="1800" dirty="0">
              <a:solidFill>
                <a:srgbClr val="000000"/>
              </a:solidFill>
              <a:latin typeface="Times New Roman" pitchFamily="18" charset="0"/>
              <a:cs typeface="Times New Roman" pitchFamily="18" charset="0"/>
            </a:endParaRPr>
          </a:p>
          <a:p>
            <a:pPr marL="0" indent="0">
              <a:spcBef>
                <a:spcPts val="0"/>
              </a:spcBef>
              <a:buNone/>
            </a:pPr>
            <a:r>
              <a:rPr lang="en-US" sz="1800" dirty="0">
                <a:solidFill>
                  <a:srgbClr val="000000"/>
                </a:solidFill>
                <a:latin typeface="Times New Roman" pitchFamily="18" charset="0"/>
                <a:cs typeface="Times New Roman" pitchFamily="18" charset="0"/>
              </a:rPr>
              <a:t/>
            </a:r>
            <a:br>
              <a:rPr lang="en-US" sz="1800" dirty="0">
                <a:solidFill>
                  <a:srgbClr val="000000"/>
                </a:solidFill>
                <a:latin typeface="Times New Roman" pitchFamily="18" charset="0"/>
                <a:cs typeface="Times New Roman" pitchFamily="18" charset="0"/>
              </a:rPr>
            </a:br>
            <a:r>
              <a:rPr lang="en-US" sz="1800" dirty="0">
                <a:solidFill>
                  <a:srgbClr val="000000"/>
                </a:solidFill>
                <a:latin typeface="Times New Roman" pitchFamily="18" charset="0"/>
                <a:cs typeface="Times New Roman" pitchFamily="18" charset="0"/>
              </a:rPr>
              <a:t>    </a:t>
            </a:r>
            <a:r>
              <a:rPr lang="en-US" sz="1800" dirty="0">
                <a:solidFill>
                  <a:srgbClr val="AF00DB"/>
                </a:solidFill>
                <a:latin typeface="Times New Roman" pitchFamily="18" charset="0"/>
                <a:cs typeface="Times New Roman" pitchFamily="18" charset="0"/>
              </a:rPr>
              <a:t>return</a:t>
            </a:r>
            <a:r>
              <a:rPr lang="en-US" sz="1800" dirty="0">
                <a:solidFill>
                  <a:srgbClr val="000000"/>
                </a:solidFill>
                <a:latin typeface="Times New Roman" pitchFamily="18" charset="0"/>
                <a:cs typeface="Times New Roman" pitchFamily="18" charset="0"/>
              </a:rPr>
              <a:t> </a:t>
            </a:r>
            <a:r>
              <a:rPr lang="en-US" sz="1800" dirty="0">
                <a:solidFill>
                  <a:srgbClr val="09885A"/>
                </a:solidFill>
                <a:latin typeface="Times New Roman" pitchFamily="18" charset="0"/>
                <a:cs typeface="Times New Roman" pitchFamily="18" charset="0"/>
              </a:rPr>
              <a:t>-</a:t>
            </a:r>
            <a:r>
              <a:rPr lang="en-US" sz="1800" dirty="0" smtClean="0">
                <a:solidFill>
                  <a:srgbClr val="09885A"/>
                </a:solidFill>
                <a:latin typeface="Times New Roman" pitchFamily="18" charset="0"/>
                <a:cs typeface="Times New Roman" pitchFamily="18" charset="0"/>
              </a:rPr>
              <a:t>1</a:t>
            </a:r>
            <a:r>
              <a:rPr lang="en-US" sz="1800" dirty="0">
                <a:solidFill>
                  <a:srgbClr val="000000"/>
                </a:solidFill>
                <a:latin typeface="Times New Roman" pitchFamily="18" charset="0"/>
                <a:cs typeface="Times New Roman" pitchFamily="18" charset="0"/>
              </a:rPr>
              <a:t/>
            </a:r>
            <a:br>
              <a:rPr lang="en-US" sz="1800" dirty="0">
                <a:solidFill>
                  <a:srgbClr val="000000"/>
                </a:solidFill>
                <a:latin typeface="Times New Roman" pitchFamily="18" charset="0"/>
                <a:cs typeface="Times New Roman" pitchFamily="18" charset="0"/>
              </a:rPr>
            </a:br>
            <a:r>
              <a:rPr lang="en-US" sz="1800" dirty="0">
                <a:solidFill>
                  <a:srgbClr val="000000"/>
                </a:solidFill>
                <a:latin typeface="Times New Roman" pitchFamily="18" charset="0"/>
                <a:cs typeface="Times New Roman" pitchFamily="18" charset="0"/>
              </a:rPr>
              <a:t/>
            </a:r>
            <a:br>
              <a:rPr lang="en-US" sz="1800" dirty="0">
                <a:solidFill>
                  <a:srgbClr val="000000"/>
                </a:solidFill>
                <a:latin typeface="Times New Roman" pitchFamily="18" charset="0"/>
                <a:cs typeface="Times New Roman" pitchFamily="18" charset="0"/>
              </a:rPr>
            </a:br>
            <a:r>
              <a:rPr lang="en-US" sz="1800" dirty="0">
                <a:solidFill>
                  <a:srgbClr val="000000"/>
                </a:solidFill>
                <a:latin typeface="Times New Roman" pitchFamily="18" charset="0"/>
                <a:cs typeface="Times New Roman" pitchFamily="18" charset="0"/>
              </a:rPr>
              <a:t>array = [</a:t>
            </a:r>
            <a:r>
              <a:rPr lang="en-US" sz="1800" dirty="0">
                <a:solidFill>
                  <a:srgbClr val="09885A"/>
                </a:solidFill>
                <a:latin typeface="Times New Roman" pitchFamily="18" charset="0"/>
                <a:cs typeface="Times New Roman" pitchFamily="18" charset="0"/>
              </a:rPr>
              <a:t>3</a:t>
            </a:r>
            <a:r>
              <a:rPr lang="en-US" sz="1800" dirty="0">
                <a:solidFill>
                  <a:srgbClr val="000000"/>
                </a:solidFill>
                <a:latin typeface="Times New Roman" pitchFamily="18" charset="0"/>
                <a:cs typeface="Times New Roman" pitchFamily="18" charset="0"/>
              </a:rPr>
              <a:t>, </a:t>
            </a:r>
            <a:r>
              <a:rPr lang="en-US" sz="1800" dirty="0">
                <a:solidFill>
                  <a:srgbClr val="09885A"/>
                </a:solidFill>
                <a:latin typeface="Times New Roman" pitchFamily="18" charset="0"/>
                <a:cs typeface="Times New Roman" pitchFamily="18" charset="0"/>
              </a:rPr>
              <a:t>4</a:t>
            </a:r>
            <a:r>
              <a:rPr lang="en-US" sz="1800" dirty="0">
                <a:solidFill>
                  <a:srgbClr val="000000"/>
                </a:solidFill>
                <a:latin typeface="Times New Roman" pitchFamily="18" charset="0"/>
                <a:cs typeface="Times New Roman" pitchFamily="18" charset="0"/>
              </a:rPr>
              <a:t>, </a:t>
            </a:r>
            <a:r>
              <a:rPr lang="en-US" sz="1800" dirty="0">
                <a:solidFill>
                  <a:srgbClr val="09885A"/>
                </a:solidFill>
                <a:latin typeface="Times New Roman" pitchFamily="18" charset="0"/>
                <a:cs typeface="Times New Roman" pitchFamily="18" charset="0"/>
              </a:rPr>
              <a:t>5</a:t>
            </a:r>
            <a:r>
              <a:rPr lang="en-US" sz="1800" dirty="0">
                <a:solidFill>
                  <a:srgbClr val="000000"/>
                </a:solidFill>
                <a:latin typeface="Times New Roman" pitchFamily="18" charset="0"/>
                <a:cs typeface="Times New Roman" pitchFamily="18" charset="0"/>
              </a:rPr>
              <a:t>, </a:t>
            </a:r>
            <a:r>
              <a:rPr lang="en-US" sz="1800" dirty="0">
                <a:solidFill>
                  <a:srgbClr val="09885A"/>
                </a:solidFill>
                <a:latin typeface="Times New Roman" pitchFamily="18" charset="0"/>
                <a:cs typeface="Times New Roman" pitchFamily="18" charset="0"/>
              </a:rPr>
              <a:t>6</a:t>
            </a:r>
            <a:r>
              <a:rPr lang="en-US" sz="1800" dirty="0">
                <a:solidFill>
                  <a:srgbClr val="000000"/>
                </a:solidFill>
                <a:latin typeface="Times New Roman" pitchFamily="18" charset="0"/>
                <a:cs typeface="Times New Roman" pitchFamily="18" charset="0"/>
              </a:rPr>
              <a:t>, </a:t>
            </a:r>
            <a:r>
              <a:rPr lang="en-US" sz="1800" dirty="0">
                <a:solidFill>
                  <a:srgbClr val="09885A"/>
                </a:solidFill>
                <a:latin typeface="Times New Roman" pitchFamily="18" charset="0"/>
                <a:cs typeface="Times New Roman" pitchFamily="18" charset="0"/>
              </a:rPr>
              <a:t>7</a:t>
            </a:r>
            <a:r>
              <a:rPr lang="en-US" sz="1800" dirty="0">
                <a:solidFill>
                  <a:srgbClr val="000000"/>
                </a:solidFill>
                <a:latin typeface="Times New Roman" pitchFamily="18" charset="0"/>
                <a:cs typeface="Times New Roman" pitchFamily="18" charset="0"/>
              </a:rPr>
              <a:t>, </a:t>
            </a:r>
            <a:r>
              <a:rPr lang="en-US" sz="1800" dirty="0">
                <a:solidFill>
                  <a:srgbClr val="09885A"/>
                </a:solidFill>
                <a:latin typeface="Times New Roman" pitchFamily="18" charset="0"/>
                <a:cs typeface="Times New Roman" pitchFamily="18" charset="0"/>
              </a:rPr>
              <a:t>8</a:t>
            </a:r>
            <a:r>
              <a:rPr lang="en-US" sz="1800" dirty="0">
                <a:solidFill>
                  <a:srgbClr val="000000"/>
                </a:solidFill>
                <a:latin typeface="Times New Roman" pitchFamily="18" charset="0"/>
                <a:cs typeface="Times New Roman" pitchFamily="18" charset="0"/>
              </a:rPr>
              <a:t>, </a:t>
            </a:r>
            <a:r>
              <a:rPr lang="en-US" sz="1800" dirty="0">
                <a:solidFill>
                  <a:srgbClr val="09885A"/>
                </a:solidFill>
                <a:latin typeface="Times New Roman" pitchFamily="18" charset="0"/>
                <a:cs typeface="Times New Roman" pitchFamily="18" charset="0"/>
              </a:rPr>
              <a:t>9</a:t>
            </a:r>
            <a:r>
              <a:rPr lang="en-US" sz="1800" dirty="0">
                <a:solidFill>
                  <a:srgbClr val="000000"/>
                </a:solidFill>
                <a:latin typeface="Times New Roman" pitchFamily="18" charset="0"/>
                <a:cs typeface="Times New Roman" pitchFamily="18" charset="0"/>
              </a:rPr>
              <a:t>]</a:t>
            </a:r>
          </a:p>
          <a:p>
            <a:pPr marL="0" indent="0">
              <a:spcBef>
                <a:spcPts val="0"/>
              </a:spcBef>
              <a:buNone/>
            </a:pPr>
            <a:r>
              <a:rPr lang="en-US" sz="1800" dirty="0">
                <a:solidFill>
                  <a:srgbClr val="000000"/>
                </a:solidFill>
                <a:latin typeface="Times New Roman" pitchFamily="18" charset="0"/>
                <a:cs typeface="Times New Roman" pitchFamily="18" charset="0"/>
              </a:rPr>
              <a:t>x = </a:t>
            </a:r>
            <a:r>
              <a:rPr lang="en-US" sz="1800" dirty="0" smtClean="0">
                <a:solidFill>
                  <a:srgbClr val="09885A"/>
                </a:solidFill>
                <a:latin typeface="Times New Roman" pitchFamily="18" charset="0"/>
                <a:cs typeface="Times New Roman" pitchFamily="18" charset="0"/>
              </a:rPr>
              <a:t>4</a:t>
            </a:r>
            <a:r>
              <a:rPr lang="en-US" sz="1800" dirty="0">
                <a:solidFill>
                  <a:srgbClr val="000000"/>
                </a:solidFill>
                <a:latin typeface="Times New Roman" pitchFamily="18" charset="0"/>
                <a:cs typeface="Times New Roman" pitchFamily="18" charset="0"/>
              </a:rPr>
              <a:t/>
            </a:r>
            <a:br>
              <a:rPr lang="en-US" sz="1800" dirty="0">
                <a:solidFill>
                  <a:srgbClr val="000000"/>
                </a:solidFill>
                <a:latin typeface="Times New Roman" pitchFamily="18" charset="0"/>
                <a:cs typeface="Times New Roman" pitchFamily="18" charset="0"/>
              </a:rPr>
            </a:br>
            <a:r>
              <a:rPr lang="en-US" sz="1800" dirty="0">
                <a:solidFill>
                  <a:srgbClr val="000000"/>
                </a:solidFill>
                <a:latin typeface="Times New Roman" pitchFamily="18" charset="0"/>
                <a:cs typeface="Times New Roman" pitchFamily="18" charset="0"/>
              </a:rPr>
              <a:t>result = </a:t>
            </a:r>
            <a:r>
              <a:rPr lang="en-US" sz="1800" dirty="0" err="1">
                <a:solidFill>
                  <a:srgbClr val="000000"/>
                </a:solidFill>
                <a:latin typeface="Times New Roman" pitchFamily="18" charset="0"/>
                <a:cs typeface="Times New Roman" pitchFamily="18" charset="0"/>
              </a:rPr>
              <a:t>binarySearch</a:t>
            </a:r>
            <a:r>
              <a:rPr lang="en-US" sz="1800" dirty="0">
                <a:solidFill>
                  <a:srgbClr val="000000"/>
                </a:solidFill>
                <a:latin typeface="Times New Roman" pitchFamily="18" charset="0"/>
                <a:cs typeface="Times New Roman" pitchFamily="18" charset="0"/>
              </a:rPr>
              <a:t>(array, x, </a:t>
            </a:r>
            <a:r>
              <a:rPr lang="en-US" sz="1800" dirty="0">
                <a:solidFill>
                  <a:srgbClr val="09885A"/>
                </a:solidFill>
                <a:latin typeface="Times New Roman" pitchFamily="18" charset="0"/>
                <a:cs typeface="Times New Roman" pitchFamily="18" charset="0"/>
              </a:rPr>
              <a:t>0</a:t>
            </a:r>
            <a:r>
              <a:rPr lang="en-US" sz="1800" dirty="0">
                <a:solidFill>
                  <a:srgbClr val="000000"/>
                </a:solidFill>
                <a:latin typeface="Times New Roman" pitchFamily="18" charset="0"/>
                <a:cs typeface="Times New Roman" pitchFamily="18" charset="0"/>
              </a:rPr>
              <a:t>, </a:t>
            </a:r>
            <a:r>
              <a:rPr lang="en-US" sz="1800" dirty="0" err="1">
                <a:solidFill>
                  <a:srgbClr val="795E26"/>
                </a:solidFill>
                <a:latin typeface="Times New Roman" pitchFamily="18" charset="0"/>
                <a:cs typeface="Times New Roman" pitchFamily="18" charset="0"/>
              </a:rPr>
              <a:t>len</a:t>
            </a:r>
            <a:r>
              <a:rPr lang="en-US" sz="1800" dirty="0">
                <a:solidFill>
                  <a:srgbClr val="000000"/>
                </a:solidFill>
                <a:latin typeface="Times New Roman" pitchFamily="18" charset="0"/>
                <a:cs typeface="Times New Roman" pitchFamily="18" charset="0"/>
              </a:rPr>
              <a:t>(array)</a:t>
            </a:r>
            <a:r>
              <a:rPr lang="en-US" sz="1800" dirty="0">
                <a:solidFill>
                  <a:srgbClr val="09885A"/>
                </a:solidFill>
                <a:latin typeface="Times New Roman" pitchFamily="18" charset="0"/>
                <a:cs typeface="Times New Roman" pitchFamily="18" charset="0"/>
              </a:rPr>
              <a:t>-1</a:t>
            </a:r>
            <a:r>
              <a:rPr lang="en-US" sz="1800" dirty="0">
                <a:solidFill>
                  <a:srgbClr val="000000"/>
                </a:solidFill>
                <a:latin typeface="Times New Roman" pitchFamily="18" charset="0"/>
                <a:cs typeface="Times New Roman" pitchFamily="18" charset="0"/>
              </a:rPr>
              <a:t>)</a:t>
            </a:r>
          </a:p>
          <a:p>
            <a:pPr marL="0" indent="0">
              <a:spcBef>
                <a:spcPts val="0"/>
              </a:spcBef>
              <a:buNone/>
            </a:pPr>
            <a:r>
              <a:rPr lang="en-US" sz="1800" dirty="0">
                <a:solidFill>
                  <a:srgbClr val="000000"/>
                </a:solidFill>
                <a:latin typeface="Times New Roman" pitchFamily="18" charset="0"/>
                <a:cs typeface="Times New Roman" pitchFamily="18" charset="0"/>
              </a:rPr>
              <a:t/>
            </a:r>
            <a:br>
              <a:rPr lang="en-US" sz="1800" dirty="0">
                <a:solidFill>
                  <a:srgbClr val="000000"/>
                </a:solidFill>
                <a:latin typeface="Times New Roman" pitchFamily="18" charset="0"/>
                <a:cs typeface="Times New Roman" pitchFamily="18" charset="0"/>
              </a:rPr>
            </a:br>
            <a:r>
              <a:rPr lang="en-US" sz="1800" dirty="0">
                <a:solidFill>
                  <a:srgbClr val="AF00DB"/>
                </a:solidFill>
                <a:latin typeface="Times New Roman" pitchFamily="18" charset="0"/>
                <a:cs typeface="Times New Roman" pitchFamily="18" charset="0"/>
              </a:rPr>
              <a:t>if</a:t>
            </a:r>
            <a:r>
              <a:rPr lang="en-US" sz="1800" dirty="0">
                <a:solidFill>
                  <a:srgbClr val="000000"/>
                </a:solidFill>
                <a:latin typeface="Times New Roman" pitchFamily="18" charset="0"/>
                <a:cs typeface="Times New Roman" pitchFamily="18" charset="0"/>
              </a:rPr>
              <a:t> result != </a:t>
            </a:r>
            <a:r>
              <a:rPr lang="en-US" sz="1800" dirty="0">
                <a:solidFill>
                  <a:srgbClr val="09885A"/>
                </a:solidFill>
                <a:latin typeface="Times New Roman" pitchFamily="18" charset="0"/>
                <a:cs typeface="Times New Roman" pitchFamily="18" charset="0"/>
              </a:rPr>
              <a:t>-1</a:t>
            </a:r>
            <a:r>
              <a:rPr lang="en-US" sz="1800" dirty="0">
                <a:solidFill>
                  <a:srgbClr val="000000"/>
                </a:solidFill>
                <a:latin typeface="Times New Roman" pitchFamily="18" charset="0"/>
                <a:cs typeface="Times New Roman" pitchFamily="18" charset="0"/>
              </a:rPr>
              <a:t>:</a:t>
            </a:r>
          </a:p>
          <a:p>
            <a:pPr marL="0" indent="0">
              <a:spcBef>
                <a:spcPts val="0"/>
              </a:spcBef>
              <a:buNone/>
            </a:pPr>
            <a:r>
              <a:rPr lang="en-US" sz="1800" dirty="0">
                <a:solidFill>
                  <a:srgbClr val="000000"/>
                </a:solidFill>
                <a:latin typeface="Times New Roman" pitchFamily="18" charset="0"/>
                <a:cs typeface="Times New Roman" pitchFamily="18" charset="0"/>
              </a:rPr>
              <a:t>    </a:t>
            </a:r>
            <a:r>
              <a:rPr lang="en-US" sz="1800" dirty="0">
                <a:solidFill>
                  <a:srgbClr val="795E26"/>
                </a:solidFill>
                <a:latin typeface="Times New Roman" pitchFamily="18" charset="0"/>
                <a:cs typeface="Times New Roman" pitchFamily="18" charset="0"/>
              </a:rPr>
              <a:t>print</a:t>
            </a:r>
            <a:r>
              <a:rPr lang="en-US" sz="1800" dirty="0">
                <a:solidFill>
                  <a:srgbClr val="000000"/>
                </a:solidFill>
                <a:latin typeface="Times New Roman" pitchFamily="18" charset="0"/>
                <a:cs typeface="Times New Roman" pitchFamily="18" charset="0"/>
              </a:rPr>
              <a:t>(</a:t>
            </a:r>
            <a:r>
              <a:rPr lang="en-US" sz="1800" dirty="0">
                <a:solidFill>
                  <a:srgbClr val="A31515"/>
                </a:solidFill>
                <a:latin typeface="Times New Roman" pitchFamily="18" charset="0"/>
                <a:cs typeface="Times New Roman" pitchFamily="18" charset="0"/>
              </a:rPr>
              <a:t>"Element is present at index "</a:t>
            </a:r>
            <a:r>
              <a:rPr lang="en-US" sz="1800" dirty="0">
                <a:solidFill>
                  <a:srgbClr val="000000"/>
                </a:solidFill>
                <a:latin typeface="Times New Roman" pitchFamily="18" charset="0"/>
                <a:cs typeface="Times New Roman" pitchFamily="18" charset="0"/>
              </a:rPr>
              <a:t> + </a:t>
            </a:r>
            <a:r>
              <a:rPr lang="en-US" sz="1800" dirty="0" err="1">
                <a:solidFill>
                  <a:srgbClr val="267F99"/>
                </a:solidFill>
                <a:latin typeface="Times New Roman" pitchFamily="18" charset="0"/>
                <a:cs typeface="Times New Roman" pitchFamily="18" charset="0"/>
              </a:rPr>
              <a:t>str</a:t>
            </a:r>
            <a:r>
              <a:rPr lang="en-US" sz="1800" dirty="0">
                <a:solidFill>
                  <a:srgbClr val="000000"/>
                </a:solidFill>
                <a:latin typeface="Times New Roman" pitchFamily="18" charset="0"/>
                <a:cs typeface="Times New Roman" pitchFamily="18" charset="0"/>
              </a:rPr>
              <a:t>(result))</a:t>
            </a:r>
          </a:p>
          <a:p>
            <a:pPr marL="0" indent="0">
              <a:spcBef>
                <a:spcPts val="0"/>
              </a:spcBef>
              <a:buNone/>
            </a:pPr>
            <a:r>
              <a:rPr lang="en-US" sz="1800" dirty="0">
                <a:solidFill>
                  <a:srgbClr val="AF00DB"/>
                </a:solidFill>
                <a:latin typeface="Times New Roman" pitchFamily="18" charset="0"/>
                <a:cs typeface="Times New Roman" pitchFamily="18" charset="0"/>
              </a:rPr>
              <a:t>else</a:t>
            </a:r>
            <a:r>
              <a:rPr lang="en-US" sz="1800" dirty="0">
                <a:solidFill>
                  <a:srgbClr val="000000"/>
                </a:solidFill>
                <a:latin typeface="Times New Roman" pitchFamily="18" charset="0"/>
                <a:cs typeface="Times New Roman" pitchFamily="18" charset="0"/>
              </a:rPr>
              <a:t>:</a:t>
            </a:r>
          </a:p>
          <a:p>
            <a:pPr marL="0" indent="0">
              <a:spcBef>
                <a:spcPts val="0"/>
              </a:spcBef>
              <a:buNone/>
            </a:pPr>
            <a:r>
              <a:rPr lang="en-US" sz="1800" dirty="0">
                <a:solidFill>
                  <a:srgbClr val="000000"/>
                </a:solidFill>
                <a:latin typeface="Times New Roman" pitchFamily="18" charset="0"/>
                <a:cs typeface="Times New Roman" pitchFamily="18" charset="0"/>
              </a:rPr>
              <a:t>    </a:t>
            </a:r>
            <a:r>
              <a:rPr lang="en-US" sz="1800" dirty="0">
                <a:solidFill>
                  <a:srgbClr val="795E26"/>
                </a:solidFill>
                <a:latin typeface="Times New Roman" pitchFamily="18" charset="0"/>
                <a:cs typeface="Times New Roman" pitchFamily="18" charset="0"/>
              </a:rPr>
              <a:t>print</a:t>
            </a:r>
            <a:r>
              <a:rPr lang="en-US" sz="1800" dirty="0">
                <a:solidFill>
                  <a:srgbClr val="000000"/>
                </a:solidFill>
                <a:latin typeface="Times New Roman" pitchFamily="18" charset="0"/>
                <a:cs typeface="Times New Roman" pitchFamily="18" charset="0"/>
              </a:rPr>
              <a:t>(</a:t>
            </a:r>
            <a:r>
              <a:rPr lang="en-US" sz="1800" dirty="0">
                <a:solidFill>
                  <a:srgbClr val="A31515"/>
                </a:solidFill>
                <a:latin typeface="Times New Roman" pitchFamily="18" charset="0"/>
                <a:cs typeface="Times New Roman" pitchFamily="18" charset="0"/>
              </a:rPr>
              <a:t>"Not found"</a:t>
            </a:r>
            <a:r>
              <a:rPr lang="en-US" sz="1800" dirty="0">
                <a:solidFill>
                  <a:srgbClr val="000000"/>
                </a:solidFill>
                <a:latin typeface="Times New Roman" pitchFamily="18" charset="0"/>
                <a:cs typeface="Times New Roman" pitchFamily="18" charset="0"/>
              </a:rPr>
              <a:t>)</a:t>
            </a:r>
          </a:p>
          <a:p>
            <a:pPr marL="0" indent="0">
              <a:spcBef>
                <a:spcPts val="0"/>
              </a:spcBef>
              <a:buNone/>
            </a:pPr>
            <a:endParaRPr lang="en-IN" sz="1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48634807-172D-47DD-8A8D-20D1AD18FB32}" type="datetime1">
              <a:rPr lang="en-IN" smtClean="0"/>
              <a:t>01-06-2022</a:t>
            </a:fld>
            <a:endParaRPr lang="en-IN"/>
          </a:p>
        </p:txBody>
      </p:sp>
      <p:sp>
        <p:nvSpPr>
          <p:cNvPr id="5" name="Footer Placeholder 4"/>
          <p:cNvSpPr>
            <a:spLocks noGrp="1"/>
          </p:cNvSpPr>
          <p:nvPr>
            <p:ph type="ftr" sz="quarter" idx="11"/>
          </p:nvPr>
        </p:nvSpPr>
        <p:spPr/>
        <p:txBody>
          <a:bodyPr/>
          <a:lstStyle/>
          <a:p>
            <a:r>
              <a:rPr lang="it-IT" smtClean="0"/>
              <a:t>Dr.M.Kaliappan, Professor &amp; Head/ AI&amp; DS</a:t>
            </a:r>
            <a:endParaRPr lang="en-IN"/>
          </a:p>
        </p:txBody>
      </p:sp>
      <p:sp>
        <p:nvSpPr>
          <p:cNvPr id="6" name="Slide Number Placeholder 5"/>
          <p:cNvSpPr>
            <a:spLocks noGrp="1"/>
          </p:cNvSpPr>
          <p:nvPr>
            <p:ph type="sldNum" sz="quarter" idx="12"/>
          </p:nvPr>
        </p:nvSpPr>
        <p:spPr/>
        <p:txBody>
          <a:bodyPr/>
          <a:lstStyle/>
          <a:p>
            <a:fld id="{85A40BF7-2AA2-4856-B83F-AFBEB981B49A}" type="slidenum">
              <a:rPr lang="en-IN" smtClean="0"/>
              <a:t>9</a:t>
            </a:fld>
            <a:endParaRPr lang="en-IN"/>
          </a:p>
        </p:txBody>
      </p:sp>
    </p:spTree>
    <p:extLst>
      <p:ext uri="{BB962C8B-B14F-4D97-AF65-F5344CB8AC3E}">
        <p14:creationId xmlns:p14="http://schemas.microsoft.com/office/powerpoint/2010/main" val="37427854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5073</TotalTime>
  <Words>1239</Words>
  <Application>Microsoft Office PowerPoint</Application>
  <PresentationFormat>On-screen Show (4:3)</PresentationFormat>
  <Paragraphs>461</Paragraphs>
  <Slides>32</Slides>
  <Notes>2</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DEPARTMENT OF ARTIFICIAL INTELLIGENCE AND DATA SCIENCE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Class assignment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Rehashing</vt:lpstr>
      <vt:lpstr>PowerPoint Presentation</vt:lpstr>
      <vt:lpstr>PowerPoint Presentation</vt:lpstr>
      <vt:lpstr>PowerPoint Presentation</vt:lpstr>
      <vt:lpstr>PowerPoint Presentation</vt:lpstr>
      <vt:lpstr>Class assignment</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ARTIFICIAL INTELLIGENCE AND DATA SCIENCE</dc:title>
  <dc:creator>kaliappan</dc:creator>
  <cp:lastModifiedBy>kaliappan</cp:lastModifiedBy>
  <cp:revision>235</cp:revision>
  <dcterms:created xsi:type="dcterms:W3CDTF">2022-03-29T09:23:18Z</dcterms:created>
  <dcterms:modified xsi:type="dcterms:W3CDTF">2022-06-01T04:30:27Z</dcterms:modified>
</cp:coreProperties>
</file>