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302" r:id="rId11"/>
    <p:sldId id="285" r:id="rId12"/>
    <p:sldId id="284" r:id="rId13"/>
    <p:sldId id="264" r:id="rId14"/>
    <p:sldId id="281" r:id="rId15"/>
    <p:sldId id="282" r:id="rId16"/>
    <p:sldId id="283" r:id="rId17"/>
    <p:sldId id="286" r:id="rId18"/>
    <p:sldId id="265" r:id="rId19"/>
    <p:sldId id="276" r:id="rId20"/>
    <p:sldId id="277" r:id="rId21"/>
    <p:sldId id="278" r:id="rId22"/>
    <p:sldId id="279" r:id="rId23"/>
    <p:sldId id="280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266" r:id="rId38"/>
    <p:sldId id="267" r:id="rId39"/>
    <p:sldId id="274" r:id="rId40"/>
    <p:sldId id="275" r:id="rId41"/>
    <p:sldId id="268" r:id="rId42"/>
    <p:sldId id="270" r:id="rId43"/>
    <p:sldId id="272" r:id="rId44"/>
    <p:sldId id="271" r:id="rId45"/>
    <p:sldId id="273" r:id="rId46"/>
    <p:sldId id="26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F631-1182-4EC6-95F7-0C1A5669ACD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__init__-in-pyth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en-IN" dirty="0" smtClean="0"/>
              <a:t>Contiguous</a:t>
            </a:r>
          </a:p>
          <a:p>
            <a:pPr lvl="2" algn="just"/>
            <a:r>
              <a:rPr lang="en-IN" dirty="0" smtClean="0"/>
              <a:t>Contiguous data items are stored in Contiguous memory location(EX. RAM, or File)</a:t>
            </a:r>
          </a:p>
          <a:p>
            <a:pPr lvl="1" algn="just"/>
            <a:r>
              <a:rPr lang="en-IN" dirty="0" smtClean="0"/>
              <a:t>Non-contiguous</a:t>
            </a:r>
          </a:p>
          <a:p>
            <a:pPr lvl="2" algn="just"/>
            <a:r>
              <a:rPr lang="en-IN" dirty="0" smtClean="0"/>
              <a:t>Data items are scattered across different memory locations(Linked list, tree, graph)</a:t>
            </a:r>
          </a:p>
          <a:p>
            <a:pPr lvl="1" algn="just"/>
            <a:r>
              <a:rPr lang="en-IN" dirty="0" smtClean="0"/>
              <a:t>Linear data structure</a:t>
            </a:r>
          </a:p>
          <a:p>
            <a:pPr lvl="2" algn="just"/>
            <a:r>
              <a:rPr lang="en-IN" dirty="0" smtClean="0"/>
              <a:t>The elements are accessed in a sequential order irrespective of whether data items are contiguous or non-contiguous(array, linked list, stack, queue)</a:t>
            </a:r>
          </a:p>
          <a:p>
            <a:pPr lvl="1" algn="just"/>
            <a:r>
              <a:rPr lang="en-IN" dirty="0" smtClean="0"/>
              <a:t>Non-Linear data structure</a:t>
            </a:r>
          </a:p>
          <a:p>
            <a:pPr lvl="2" algn="just"/>
            <a:r>
              <a:rPr lang="en-IN" dirty="0"/>
              <a:t>The elements are accessed in </a:t>
            </a:r>
            <a:r>
              <a:rPr lang="en-IN" dirty="0" smtClean="0"/>
              <a:t>a non linear order (tree, graph)</a:t>
            </a:r>
          </a:p>
          <a:p>
            <a:pPr lvl="2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3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536503" cy="4525963"/>
          </a:xfrm>
        </p:spPr>
        <p:txBody>
          <a:bodyPr/>
          <a:lstStyle/>
          <a:p>
            <a:pPr algn="just"/>
            <a:r>
              <a:rPr lang="en-IN" dirty="0" smtClean="0"/>
              <a:t>Application of data structure</a:t>
            </a:r>
          </a:p>
          <a:p>
            <a:pPr lvl="1" algn="just"/>
            <a:r>
              <a:rPr lang="en-US" dirty="0" smtClean="0"/>
              <a:t>Array data structure</a:t>
            </a:r>
          </a:p>
          <a:p>
            <a:pPr lvl="2" algn="just"/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question </a:t>
            </a:r>
            <a:r>
              <a:rPr lang="en-US" dirty="0">
                <a:solidFill>
                  <a:srgbClr val="FF0000"/>
                </a:solidFill>
              </a:rPr>
              <a:t>Paper </a:t>
            </a:r>
            <a:r>
              <a:rPr lang="en-US" dirty="0"/>
              <a:t>is an array of numbered questions with each of them assigned to some marks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413995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Linked list data structure</a:t>
            </a:r>
          </a:p>
          <a:p>
            <a:pPr lvl="2"/>
            <a:r>
              <a:rPr lang="en-US" dirty="0"/>
              <a:t>Images are linked with each other. So, an image viewer software uses a linked list to view the previous and the next images using the previous and next </a:t>
            </a:r>
            <a:r>
              <a:rPr lang="en-US" dirty="0" smtClean="0"/>
              <a:t>buttons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Image viewer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10817"/>
            <a:ext cx="6434485" cy="24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3" y="1268760"/>
            <a:ext cx="8229600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Stack data structure</a:t>
            </a:r>
          </a:p>
          <a:p>
            <a:pPr lvl="2"/>
            <a:r>
              <a:rPr lang="en-US" dirty="0" smtClean="0"/>
              <a:t>E-mails</a:t>
            </a:r>
            <a:r>
              <a:rPr lang="en-US" dirty="0"/>
              <a:t>, Google photos’ any gallery , YouTube downloads, Notifications ( latest appears first </a:t>
            </a:r>
            <a:r>
              <a:rPr lang="en-US" dirty="0" smtClean="0"/>
              <a:t>)</a:t>
            </a:r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84249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1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3" y="1268760"/>
            <a:ext cx="8229600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Graph data structure</a:t>
            </a:r>
          </a:p>
          <a:p>
            <a:pPr lvl="2"/>
            <a:r>
              <a:rPr lang="en-US" dirty="0"/>
              <a:t>GPS navigation system also uses shortest path APIs</a:t>
            </a:r>
            <a:r>
              <a:rPr lang="en-US" dirty="0" smtClean="0"/>
              <a:t>)</a:t>
            </a:r>
          </a:p>
          <a:p>
            <a:pPr lvl="1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2005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Tree data structure</a:t>
            </a:r>
          </a:p>
          <a:p>
            <a:pPr lvl="2"/>
            <a:r>
              <a:rPr lang="en-US" dirty="0"/>
              <a:t>File explorer/my computer of mobile/any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Algorithm </a:t>
            </a:r>
            <a:r>
              <a:rPr lang="en-US" dirty="0"/>
              <a:t>of tree </a:t>
            </a:r>
            <a:r>
              <a:rPr lang="en-US" dirty="0" smtClean="0"/>
              <a:t>is </a:t>
            </a:r>
            <a:r>
              <a:rPr lang="en-US" dirty="0"/>
              <a:t>used in machine learning </a:t>
            </a:r>
            <a:r>
              <a:rPr lang="en-US" dirty="0" smtClean="0"/>
              <a:t> for decision making</a:t>
            </a:r>
          </a:p>
          <a:p>
            <a:pPr lvl="1"/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46" y="3488234"/>
            <a:ext cx="2888357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64343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5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Hash table data structure</a:t>
            </a:r>
          </a:p>
          <a:p>
            <a:pPr lvl="2"/>
            <a:r>
              <a:rPr lang="en-US" dirty="0"/>
              <a:t>Every time we type something to be searched in </a:t>
            </a:r>
            <a:r>
              <a:rPr lang="en-US" dirty="0" smtClean="0"/>
              <a:t>internet </a:t>
            </a:r>
            <a:r>
              <a:rPr lang="en-US" dirty="0"/>
              <a:t>browsers, it generates the desired output based on the </a:t>
            </a:r>
            <a:r>
              <a:rPr lang="en-US" dirty="0">
                <a:solidFill>
                  <a:srgbClr val="FF0000"/>
                </a:solidFill>
              </a:rPr>
              <a:t>principle of hashing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12" y="3575091"/>
            <a:ext cx="7061720" cy="3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pPr algn="just"/>
            <a:r>
              <a:rPr lang="en-IN" dirty="0" smtClean="0"/>
              <a:t>Application of data structure</a:t>
            </a:r>
          </a:p>
          <a:p>
            <a:pPr lvl="1" algn="just"/>
            <a:r>
              <a:rPr lang="en-US" dirty="0" smtClean="0"/>
              <a:t>Matrix data structure</a:t>
            </a:r>
          </a:p>
          <a:p>
            <a:pPr lvl="2" algn="just"/>
            <a:r>
              <a:rPr lang="en-US" dirty="0"/>
              <a:t>Used for </a:t>
            </a:r>
            <a:r>
              <a:rPr lang="en-US" b="1" dirty="0">
                <a:solidFill>
                  <a:srgbClr val="FF0000"/>
                </a:solidFill>
              </a:rPr>
              <a:t>plotting graphs</a:t>
            </a:r>
            <a:r>
              <a:rPr lang="en-US" dirty="0"/>
              <a:t>, statistics </a:t>
            </a:r>
            <a:r>
              <a:rPr lang="en-US" dirty="0" smtClean="0"/>
              <a:t>to </a:t>
            </a:r>
            <a:r>
              <a:rPr lang="en-US" dirty="0"/>
              <a:t>do scientific studies and research in </a:t>
            </a:r>
            <a:r>
              <a:rPr lang="en-US" dirty="0" smtClean="0"/>
              <a:t>different </a:t>
            </a:r>
            <a:r>
              <a:rPr lang="en-US" dirty="0"/>
              <a:t>fields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68352"/>
            <a:ext cx="6192688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(OOPs)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OOPs is </a:t>
            </a:r>
            <a:r>
              <a:rPr lang="en-US" dirty="0"/>
              <a:t>a programming paradigm that uses objects and classes in programming.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main concept of OOPs is to bind the data and the functions that work </a:t>
            </a:r>
            <a:r>
              <a:rPr lang="en-US" dirty="0" smtClean="0"/>
              <a:t>together </a:t>
            </a:r>
            <a:r>
              <a:rPr lang="en-US" dirty="0"/>
              <a:t>as a single </a:t>
            </a:r>
            <a:r>
              <a:rPr lang="en-US" dirty="0" smtClean="0"/>
              <a:t>unit.</a:t>
            </a:r>
            <a:r>
              <a:rPr lang="en-US" dirty="0"/>
              <a:t> 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It aims to implement real-world entities like inheritance, polymorphisms, encapsulation, etc. in the programming</a:t>
            </a:r>
            <a:endParaRPr lang="en-US" dirty="0"/>
          </a:p>
          <a:p>
            <a:pPr marL="0" indent="0" algn="just" fontAlgn="base">
              <a:buNone/>
            </a:pPr>
            <a:endParaRPr lang="en-US" b="1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(OOPs)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Design Goals </a:t>
            </a:r>
            <a:endParaRPr lang="en-US" dirty="0" smtClean="0"/>
          </a:p>
          <a:p>
            <a:r>
              <a:rPr lang="en-US" dirty="0" smtClean="0"/>
              <a:t>Object-Oriented </a:t>
            </a:r>
            <a:r>
              <a:rPr lang="en-US" dirty="0"/>
              <a:t>Design Principles </a:t>
            </a:r>
            <a:endParaRPr lang="en-US" dirty="0" smtClean="0"/>
          </a:p>
          <a:p>
            <a:r>
              <a:rPr lang="en-IN" dirty="0" smtClean="0"/>
              <a:t>Design Patterns</a:t>
            </a:r>
          </a:p>
          <a:p>
            <a:r>
              <a:rPr lang="en-IN" dirty="0"/>
              <a:t>Software Development </a:t>
            </a:r>
          </a:p>
          <a:p>
            <a:pPr lvl="1"/>
            <a:r>
              <a:rPr lang="en-IN" dirty="0" smtClean="0"/>
              <a:t>Design</a:t>
            </a:r>
            <a:endParaRPr lang="en-IN" dirty="0"/>
          </a:p>
          <a:p>
            <a:pPr lvl="1"/>
            <a:r>
              <a:rPr lang="en-IN" dirty="0" smtClean="0"/>
              <a:t>Pseudo-Code</a:t>
            </a:r>
            <a:endParaRPr lang="en-IN" dirty="0"/>
          </a:p>
          <a:p>
            <a:pPr lvl="1"/>
            <a:r>
              <a:rPr lang="en-US" dirty="0" smtClean="0"/>
              <a:t>Coding </a:t>
            </a:r>
            <a:r>
              <a:rPr lang="en-US" dirty="0"/>
              <a:t>Style and Documentation </a:t>
            </a:r>
          </a:p>
          <a:p>
            <a:pPr lvl="1"/>
            <a:r>
              <a:rPr lang="en-IN" dirty="0" smtClean="0"/>
              <a:t>Testing </a:t>
            </a:r>
            <a:r>
              <a:rPr lang="en-IN" dirty="0"/>
              <a:t>and Debugging</a:t>
            </a:r>
          </a:p>
        </p:txBody>
      </p:sp>
    </p:spTree>
    <p:extLst>
      <p:ext uri="{BB962C8B-B14F-4D97-AF65-F5344CB8AC3E}">
        <p14:creationId xmlns:p14="http://schemas.microsoft.com/office/powerpoint/2010/main" val="1023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Mission</a:t>
            </a:r>
            <a:endParaRPr lang="en-IN" sz="2400" b="1" dirty="0"/>
          </a:p>
          <a:p>
            <a:pPr lvl="0" algn="just"/>
            <a:r>
              <a:rPr lang="en-US" sz="2400" dirty="0"/>
              <a:t>Excel in Teaching-Learning process and collaborative Research by the use of modern infrastructure and innovative components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dirty="0"/>
              <a:t>Establish an Artificial Intelligence and Data Science based </a:t>
            </a:r>
            <a:r>
              <a:rPr lang="en-US" sz="2400" dirty="0" err="1"/>
              <a:t>centre</a:t>
            </a:r>
            <a:r>
              <a:rPr lang="en-US" sz="2400" dirty="0"/>
              <a:t> of excellence to prepare professional technocrats for solving interdisciplinary industry problems in various </a:t>
            </a:r>
            <a:r>
              <a:rPr lang="en-US" sz="2400" dirty="0" smtClean="0"/>
              <a:t>applications</a:t>
            </a:r>
          </a:p>
          <a:p>
            <a:pPr lvl="0" algn="just"/>
            <a:endParaRPr lang="en-IN" sz="2400" dirty="0"/>
          </a:p>
          <a:p>
            <a:pPr algn="just"/>
            <a:r>
              <a:rPr lang="en-IN" sz="2400" dirty="0"/>
              <a:t>Motivate students to emerge as entrepreneurs with leadership qualities in a societal centric programme to fulfil Industry and community needs with ethical standards</a:t>
            </a:r>
          </a:p>
        </p:txBody>
      </p:sp>
    </p:spTree>
    <p:extLst>
      <p:ext uri="{BB962C8B-B14F-4D97-AF65-F5344CB8AC3E}">
        <p14:creationId xmlns:p14="http://schemas.microsoft.com/office/powerpoint/2010/main" val="1182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Design Goals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Software implementations should achieve </a:t>
            </a:r>
            <a:r>
              <a:rPr lang="en-US" b="1" i="1" dirty="0"/>
              <a:t>robustness</a:t>
            </a:r>
            <a:r>
              <a:rPr lang="en-US" dirty="0"/>
              <a:t>, </a:t>
            </a:r>
            <a:r>
              <a:rPr lang="en-US" b="1" i="1" dirty="0"/>
              <a:t>adaptability</a:t>
            </a:r>
            <a:r>
              <a:rPr lang="en-US" dirty="0"/>
              <a:t>, and </a:t>
            </a:r>
            <a:r>
              <a:rPr lang="en-US" b="1" i="1" dirty="0" smtClean="0"/>
              <a:t>reusability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Robustness</a:t>
            </a:r>
          </a:p>
          <a:p>
            <a:pPr lvl="1" algn="just"/>
            <a:r>
              <a:rPr lang="en-US" dirty="0"/>
              <a:t>a program </a:t>
            </a:r>
            <a:r>
              <a:rPr lang="en-US" dirty="0">
                <a:solidFill>
                  <a:srgbClr val="FF0000"/>
                </a:solidFill>
              </a:rPr>
              <a:t>produces the right output for all the anticipated inputs </a:t>
            </a:r>
            <a:r>
              <a:rPr lang="en-US" dirty="0"/>
              <a:t>in the </a:t>
            </a:r>
            <a:r>
              <a:rPr lang="en-US" dirty="0" smtClean="0"/>
              <a:t>program’s application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capable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handling unexpected </a:t>
            </a:r>
            <a:r>
              <a:rPr lang="en-US" dirty="0">
                <a:solidFill>
                  <a:srgbClr val="FF0000"/>
                </a:solidFill>
              </a:rPr>
              <a:t>inputs </a:t>
            </a:r>
            <a:r>
              <a:rPr lang="en-US" dirty="0"/>
              <a:t>that are not explicitly defined for its application. </a:t>
            </a:r>
            <a:endParaRPr lang="en-US" dirty="0" smtClean="0"/>
          </a:p>
          <a:p>
            <a:pPr lvl="2" algn="just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if </a:t>
            </a:r>
            <a:r>
              <a:rPr lang="en-US" dirty="0"/>
              <a:t>a program is </a:t>
            </a:r>
            <a:r>
              <a:rPr lang="en-US" dirty="0">
                <a:solidFill>
                  <a:srgbClr val="FF0000"/>
                </a:solidFill>
              </a:rPr>
              <a:t>expecting a positive integer </a:t>
            </a:r>
            <a:r>
              <a:rPr lang="en-US" dirty="0"/>
              <a:t>(perhaps representing the price of </a:t>
            </a:r>
            <a:r>
              <a:rPr lang="en-US" dirty="0" smtClean="0"/>
              <a:t>an item</a:t>
            </a:r>
            <a:r>
              <a:rPr lang="en-US" dirty="0"/>
              <a:t>) and instead is given a negative integer, then the program should be able </a:t>
            </a:r>
            <a:r>
              <a:rPr lang="en-US" dirty="0" smtClean="0"/>
              <a:t>to recover from </a:t>
            </a:r>
            <a:r>
              <a:rPr lang="en-US" dirty="0"/>
              <a:t>this error. </a:t>
            </a:r>
            <a:endParaRPr lang="en-US" dirty="0" smtClean="0"/>
          </a:p>
          <a:p>
            <a:pPr lvl="2" algn="just"/>
            <a:r>
              <a:rPr lang="en-US" dirty="0" smtClean="0"/>
              <a:t>in </a:t>
            </a:r>
            <a:r>
              <a:rPr lang="en-US" b="1" i="1" dirty="0"/>
              <a:t>life-critical applications</a:t>
            </a:r>
            <a:r>
              <a:rPr lang="en-US" dirty="0" smtClean="0"/>
              <a:t>, where </a:t>
            </a:r>
            <a:r>
              <a:rPr lang="en-US" dirty="0"/>
              <a:t>a software error can lead to injury or loss of life, software that is not </a:t>
            </a:r>
            <a:r>
              <a:rPr lang="en-US" dirty="0" smtClean="0"/>
              <a:t>robust could </a:t>
            </a:r>
            <a:r>
              <a:rPr lang="en-US" dirty="0"/>
              <a:t>be deadly. This point was driven home in the late 1980s in accidents </a:t>
            </a:r>
            <a:r>
              <a:rPr lang="en-US" dirty="0" smtClean="0"/>
              <a:t>involving Therac-25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radiation-therapy machine</a:t>
            </a:r>
            <a:r>
              <a:rPr lang="en-US" dirty="0"/>
              <a:t>, which severely </a:t>
            </a:r>
            <a:r>
              <a:rPr lang="en-US" dirty="0">
                <a:solidFill>
                  <a:srgbClr val="FF0000"/>
                </a:solidFill>
              </a:rPr>
              <a:t>overdosed six </a:t>
            </a:r>
            <a:r>
              <a:rPr lang="en-US" dirty="0" smtClean="0">
                <a:solidFill>
                  <a:srgbClr val="FF0000"/>
                </a:solidFill>
              </a:rPr>
              <a:t>patients </a:t>
            </a:r>
            <a:r>
              <a:rPr lang="en-US" dirty="0" smtClean="0"/>
              <a:t>between </a:t>
            </a:r>
            <a:r>
              <a:rPr lang="en-US" dirty="0"/>
              <a:t>1985 and 1987, </a:t>
            </a:r>
            <a:r>
              <a:rPr lang="en-US" dirty="0">
                <a:solidFill>
                  <a:srgbClr val="FF0000"/>
                </a:solidFill>
              </a:rPr>
              <a:t>some of whom died </a:t>
            </a:r>
            <a:r>
              <a:rPr lang="en-US" dirty="0"/>
              <a:t>from complications resulting </a:t>
            </a:r>
            <a:r>
              <a:rPr lang="en-US" dirty="0" smtClean="0"/>
              <a:t>from their </a:t>
            </a:r>
            <a:r>
              <a:rPr lang="en-US" dirty="0"/>
              <a:t>radiation overdose. </a:t>
            </a:r>
            <a:r>
              <a:rPr lang="en-US" b="1" dirty="0" smtClean="0"/>
              <a:t>All </a:t>
            </a:r>
            <a:r>
              <a:rPr lang="en-US" b="1" dirty="0"/>
              <a:t>six accidents were traced to software errors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92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num</a:t>
            </a:r>
            <a:r>
              <a:rPr lang="en-IN" sz="2800" dirty="0"/>
              <a:t> = float(input("Enter a </a:t>
            </a:r>
            <a:r>
              <a:rPr lang="en-IN" sz="2800" dirty="0" smtClean="0"/>
              <a:t>price amount for a item"))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price =</a:t>
            </a:r>
            <a:r>
              <a:rPr lang="en-IN" sz="2800" dirty="0" err="1" smtClean="0"/>
              <a:t>tax+num</a:t>
            </a:r>
            <a:r>
              <a:rPr lang="en-IN" sz="2800" dirty="0" smtClean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print(</a:t>
            </a:r>
            <a:r>
              <a:rPr lang="en-IN" sz="2800" dirty="0"/>
              <a:t>price </a:t>
            </a:r>
            <a:r>
              <a:rPr lang="en-IN" sz="2800" dirty="0" smtClean="0"/>
              <a:t>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29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quality software is that it </a:t>
            </a:r>
            <a:r>
              <a:rPr lang="en-US" dirty="0" smtClean="0"/>
              <a:t>achieves </a:t>
            </a:r>
            <a:r>
              <a:rPr lang="en-US" b="1" i="1" dirty="0" smtClean="0"/>
              <a:t>adaptability or </a:t>
            </a:r>
            <a:r>
              <a:rPr lang="en-US" b="1" i="1" dirty="0"/>
              <a:t>portability</a:t>
            </a:r>
            <a:r>
              <a:rPr lang="en-US" dirty="0" smtClean="0"/>
              <a:t>(also </a:t>
            </a:r>
            <a:r>
              <a:rPr lang="en-US" dirty="0"/>
              <a:t>called </a:t>
            </a:r>
            <a:r>
              <a:rPr lang="en-US" b="1" i="1" dirty="0" err="1"/>
              <a:t>evolvability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is </a:t>
            </a:r>
            <a:r>
              <a:rPr lang="en-US" dirty="0"/>
              <a:t>the ability of software to </a:t>
            </a:r>
            <a:r>
              <a:rPr lang="en-US" dirty="0">
                <a:solidFill>
                  <a:srgbClr val="FF0000"/>
                </a:solidFill>
              </a:rPr>
              <a:t>run with minimal change on different hardware</a:t>
            </a:r>
            <a:r>
              <a:rPr lang="en-US" dirty="0"/>
              <a:t> </a:t>
            </a:r>
            <a:r>
              <a:rPr lang="en-US" dirty="0" smtClean="0"/>
              <a:t>and operating </a:t>
            </a:r>
            <a:r>
              <a:rPr lang="en-US" dirty="0"/>
              <a:t>system platforms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advantage of writing software in Python is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portability </a:t>
            </a:r>
            <a:r>
              <a:rPr lang="en-US" dirty="0">
                <a:solidFill>
                  <a:srgbClr val="FF0000"/>
                </a:solidFill>
              </a:rPr>
              <a:t>provided by the language itself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132856"/>
            <a:ext cx="26003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same code should be </a:t>
            </a:r>
            <a:r>
              <a:rPr lang="en-US" dirty="0">
                <a:solidFill>
                  <a:srgbClr val="FF0000"/>
                </a:solidFill>
              </a:rPr>
              <a:t>usable as a component of different systems </a:t>
            </a:r>
            <a:r>
              <a:rPr lang="en-US" dirty="0"/>
              <a:t>in </a:t>
            </a:r>
            <a:r>
              <a:rPr lang="en-US" dirty="0" smtClean="0"/>
              <a:t>various </a:t>
            </a:r>
            <a:r>
              <a:rPr lang="en-IN" dirty="0" smtClean="0"/>
              <a:t>applications</a:t>
            </a:r>
          </a:p>
          <a:p>
            <a:r>
              <a:rPr lang="en-US" dirty="0"/>
              <a:t>one of the major sources of software errors in the Therac-25 came from </a:t>
            </a:r>
            <a:r>
              <a:rPr lang="en-US" dirty="0" smtClean="0">
                <a:solidFill>
                  <a:srgbClr val="FF0000"/>
                </a:solidFill>
              </a:rPr>
              <a:t>inappropriate reuse </a:t>
            </a:r>
            <a:r>
              <a:rPr lang="en-US" dirty="0">
                <a:solidFill>
                  <a:srgbClr val="FF0000"/>
                </a:solidFill>
              </a:rPr>
              <a:t>of Therac-20 software </a:t>
            </a:r>
            <a:r>
              <a:rPr lang="en-US" dirty="0"/>
              <a:t>(which was not </a:t>
            </a:r>
            <a:r>
              <a:rPr lang="en-US" dirty="0" smtClean="0"/>
              <a:t>object-oriented)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35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 smtClean="0"/>
              <a:t>Abstraction</a:t>
            </a:r>
            <a:endParaRPr lang="en-IN" dirty="0"/>
          </a:p>
          <a:p>
            <a:r>
              <a:rPr lang="en-IN" dirty="0" smtClean="0"/>
              <a:t>Encapsulation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21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 smtClean="0"/>
              <a:t>Modularity</a:t>
            </a:r>
          </a:p>
          <a:p>
            <a:pPr lvl="1" algn="just"/>
            <a:r>
              <a:rPr lang="en-US" dirty="0"/>
              <a:t>modularity </a:t>
            </a:r>
            <a:r>
              <a:rPr lang="en-US" dirty="0" smtClean="0"/>
              <a:t>provides </a:t>
            </a:r>
            <a:r>
              <a:rPr lang="en-US" dirty="0"/>
              <a:t>a natural way of </a:t>
            </a:r>
            <a:r>
              <a:rPr lang="en-US" dirty="0" smtClean="0">
                <a:solidFill>
                  <a:srgbClr val="FF0000"/>
                </a:solidFill>
              </a:rPr>
              <a:t>organizing functions </a:t>
            </a:r>
            <a:r>
              <a:rPr lang="en-US" dirty="0">
                <a:solidFill>
                  <a:srgbClr val="FF0000"/>
                </a:solidFill>
              </a:rPr>
              <a:t>into distinct manageable </a:t>
            </a:r>
            <a:r>
              <a:rPr lang="en-US" dirty="0" smtClean="0">
                <a:solidFill>
                  <a:srgbClr val="FF0000"/>
                </a:solidFill>
              </a:rPr>
              <a:t>units</a:t>
            </a:r>
          </a:p>
          <a:p>
            <a:pPr lvl="1" algn="just"/>
            <a:r>
              <a:rPr lang="en-IN" dirty="0"/>
              <a:t>In Python</a:t>
            </a:r>
            <a:r>
              <a:rPr lang="en-IN" dirty="0" smtClean="0"/>
              <a:t>, </a:t>
            </a:r>
            <a:r>
              <a:rPr lang="en-US" dirty="0" smtClean="0"/>
              <a:t>a </a:t>
            </a:r>
            <a:r>
              <a:rPr lang="en-US" b="1" i="1" dirty="0"/>
              <a:t>module </a:t>
            </a:r>
            <a:r>
              <a:rPr lang="en-US" dirty="0"/>
              <a:t>is a collection of closely related functions </a:t>
            </a:r>
            <a:r>
              <a:rPr lang="en-US" dirty="0" smtClean="0"/>
              <a:t>and classes </a:t>
            </a:r>
            <a:r>
              <a:rPr lang="en-US" dirty="0"/>
              <a:t>that are defined together in a single </a:t>
            </a:r>
            <a:r>
              <a:rPr lang="en-US" dirty="0" smtClean="0"/>
              <a:t>file. </a:t>
            </a:r>
          </a:p>
          <a:p>
            <a:pPr lvl="1" algn="just"/>
            <a:r>
              <a:rPr lang="en-US" dirty="0" smtClean="0"/>
              <a:t>Ex: </a:t>
            </a:r>
            <a:r>
              <a:rPr lang="en-US" b="1" dirty="0" smtClean="0"/>
              <a:t>math </a:t>
            </a:r>
            <a:r>
              <a:rPr lang="en-US" b="1" dirty="0"/>
              <a:t>module</a:t>
            </a:r>
            <a:r>
              <a:rPr lang="en-US" dirty="0"/>
              <a:t>, which provides </a:t>
            </a:r>
            <a:r>
              <a:rPr lang="en-US" dirty="0" smtClean="0"/>
              <a:t>key mathematical </a:t>
            </a:r>
            <a:r>
              <a:rPr lang="en-US" dirty="0"/>
              <a:t>constants and functions, </a:t>
            </a:r>
            <a:endParaRPr lang="en-US" dirty="0" smtClean="0"/>
          </a:p>
          <a:p>
            <a:pPr lvl="1" algn="just"/>
            <a:r>
              <a:rPr lang="en-US" b="1" dirty="0" err="1" smtClean="0"/>
              <a:t>os</a:t>
            </a:r>
            <a:r>
              <a:rPr lang="en-US" b="1" dirty="0" smtClean="0"/>
              <a:t> module</a:t>
            </a:r>
            <a:r>
              <a:rPr lang="en-US" dirty="0"/>
              <a:t> </a:t>
            </a:r>
            <a:r>
              <a:rPr lang="en-US" dirty="0" smtClean="0"/>
              <a:t>support for </a:t>
            </a:r>
            <a:r>
              <a:rPr lang="en-US" dirty="0"/>
              <a:t>interacting with the operating system.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97152"/>
            <a:ext cx="2344291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2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Abstraction</a:t>
            </a:r>
          </a:p>
          <a:p>
            <a:pPr lvl="1" algn="just"/>
            <a:r>
              <a:rPr lang="en-US" dirty="0" smtClean="0"/>
              <a:t>Abstraction </a:t>
            </a:r>
            <a:r>
              <a:rPr lang="en-US" dirty="0"/>
              <a:t>paradigm </a:t>
            </a:r>
            <a:r>
              <a:rPr lang="en-US" dirty="0" smtClean="0"/>
              <a:t>used to  design of </a:t>
            </a:r>
            <a:r>
              <a:rPr lang="en-US" b="1" i="1" dirty="0" smtClean="0"/>
              <a:t>abstract </a:t>
            </a:r>
            <a:r>
              <a:rPr lang="en-US" b="1" i="1" dirty="0"/>
              <a:t>data types </a:t>
            </a:r>
            <a:r>
              <a:rPr lang="en-US" dirty="0"/>
              <a:t>(ADTs). </a:t>
            </a:r>
            <a:endParaRPr lang="en-US" dirty="0" smtClean="0"/>
          </a:p>
          <a:p>
            <a:pPr lvl="1" algn="just"/>
            <a:r>
              <a:rPr lang="en-US" b="1" i="1" dirty="0"/>
              <a:t>abstract data types </a:t>
            </a:r>
            <a:endParaRPr lang="en-US" b="1" i="1" dirty="0" smtClean="0"/>
          </a:p>
          <a:p>
            <a:pPr lvl="2" algn="just"/>
            <a:r>
              <a:rPr lang="en-US" dirty="0" smtClean="0"/>
              <a:t>An </a:t>
            </a:r>
            <a:r>
              <a:rPr lang="en-US" dirty="0"/>
              <a:t>ADT is a </a:t>
            </a:r>
            <a:r>
              <a:rPr lang="en-US" dirty="0" smtClean="0">
                <a:solidFill>
                  <a:srgbClr val="FF0000"/>
                </a:solidFill>
              </a:rPr>
              <a:t>mathematical model </a:t>
            </a:r>
            <a:r>
              <a:rPr lang="en-US" dirty="0">
                <a:solidFill>
                  <a:srgbClr val="FF0000"/>
                </a:solidFill>
              </a:rPr>
              <a:t>of a data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specifies the type of data stored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</a:t>
            </a:r>
            <a:r>
              <a:rPr lang="en-US" dirty="0" smtClean="0"/>
              <a:t>supported on </a:t>
            </a:r>
            <a:r>
              <a:rPr lang="en-US" dirty="0"/>
              <a:t>them, and the </a:t>
            </a:r>
            <a:r>
              <a:rPr lang="en-US" dirty="0">
                <a:solidFill>
                  <a:srgbClr val="FF0000"/>
                </a:solidFill>
              </a:rPr>
              <a:t>types of parameters of the operations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It is a user defined data type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Ex: class, list, tuple, array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3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Data 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data /attribute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 </a:t>
            </a:r>
            <a:r>
              <a:rPr lang="en-IN" sz="2000" dirty="0">
                <a:solidFill>
                  <a:srgbClr val="00B050"/>
                </a:solidFill>
              </a:rPr>
              <a:t># </a:t>
            </a:r>
            <a:r>
              <a:rPr lang="en-IN" sz="2000" dirty="0" err="1" smtClean="0">
                <a:solidFill>
                  <a:srgbClr val="00B050"/>
                </a:solidFill>
              </a:rPr>
              <a:t>operatio</a:t>
            </a:r>
            <a:r>
              <a:rPr lang="en-IN" sz="2000" dirty="0" smtClean="0">
                <a:solidFill>
                  <a:srgbClr val="00B050"/>
                </a:solidFill>
              </a:rPr>
              <a:t>/function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000" dirty="0" smtClean="0"/>
              <a:t>s1 = Student("Raja")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257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Encapsulation</a:t>
            </a:r>
          </a:p>
          <a:p>
            <a:pPr lvl="1" algn="just"/>
            <a:r>
              <a:rPr lang="en-US" dirty="0" smtClean="0"/>
              <a:t>Components </a:t>
            </a:r>
            <a:r>
              <a:rPr lang="en-US" dirty="0"/>
              <a:t>of a software system </a:t>
            </a:r>
            <a:r>
              <a:rPr lang="en-US" dirty="0">
                <a:solidFill>
                  <a:srgbClr val="FF0000"/>
                </a:solidFill>
              </a:rPr>
              <a:t>should not reveal the internal details</a:t>
            </a:r>
            <a:r>
              <a:rPr lang="en-US" dirty="0"/>
              <a:t> of </a:t>
            </a:r>
            <a:r>
              <a:rPr lang="en-US" dirty="0" smtClean="0"/>
              <a:t>their respective </a:t>
            </a:r>
            <a:r>
              <a:rPr lang="en-US" dirty="0"/>
              <a:t>implementations</a:t>
            </a:r>
            <a:r>
              <a:rPr lang="en-US" dirty="0" smtClean="0"/>
              <a:t>.</a:t>
            </a:r>
          </a:p>
          <a:p>
            <a:pPr lvl="1" algn="just"/>
            <a:r>
              <a:rPr lang="en-IN" dirty="0"/>
              <a:t>Encapsulation yields </a:t>
            </a:r>
            <a:r>
              <a:rPr lang="en-IN" dirty="0" smtClean="0"/>
              <a:t>robustness </a:t>
            </a:r>
            <a:r>
              <a:rPr lang="en-US" dirty="0" smtClean="0"/>
              <a:t>and </a:t>
            </a:r>
            <a:r>
              <a:rPr lang="en-US" dirty="0"/>
              <a:t>adaptability, for it </a:t>
            </a:r>
            <a:r>
              <a:rPr lang="en-US" dirty="0">
                <a:solidFill>
                  <a:srgbClr val="FF0000"/>
                </a:solidFill>
              </a:rPr>
              <a:t>allows the implementation details of parts of a program </a:t>
            </a:r>
            <a:r>
              <a:rPr lang="en-US" dirty="0" smtClean="0"/>
              <a:t>to change </a:t>
            </a:r>
            <a:r>
              <a:rPr lang="en-US" dirty="0"/>
              <a:t>without </a:t>
            </a:r>
            <a:r>
              <a:rPr lang="en-US" dirty="0" smtClean="0"/>
              <a:t>affecting </a:t>
            </a:r>
            <a:r>
              <a:rPr lang="en-US" dirty="0"/>
              <a:t>other parts, thereby making it easier </a:t>
            </a:r>
            <a:r>
              <a:rPr lang="en-US" dirty="0" smtClean="0"/>
              <a:t>add </a:t>
            </a:r>
            <a:r>
              <a:rPr lang="en-US" dirty="0"/>
              <a:t>new </a:t>
            </a:r>
            <a:r>
              <a:rPr lang="en-US" dirty="0" smtClean="0"/>
              <a:t>functionality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Ex: object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7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781128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 smtClean="0"/>
              <a:t>Design pattern</a:t>
            </a:r>
          </a:p>
          <a:p>
            <a:pPr lvl="1" algn="just"/>
            <a:r>
              <a:rPr lang="en-US" dirty="0"/>
              <a:t>A pattern provides a </a:t>
            </a:r>
            <a:r>
              <a:rPr lang="en-US" dirty="0">
                <a:solidFill>
                  <a:srgbClr val="FF0000"/>
                </a:solidFill>
              </a:rPr>
              <a:t>general template </a:t>
            </a:r>
            <a:r>
              <a:rPr lang="en-US" dirty="0"/>
              <a:t>for a solution that can be </a:t>
            </a:r>
            <a:r>
              <a:rPr lang="en-US" dirty="0">
                <a:solidFill>
                  <a:srgbClr val="FF0000"/>
                </a:solidFill>
              </a:rPr>
              <a:t>applied </a:t>
            </a:r>
            <a:r>
              <a:rPr lang="en-US" dirty="0" smtClean="0">
                <a:solidFill>
                  <a:srgbClr val="FF0000"/>
                </a:solidFill>
              </a:rPr>
              <a:t>in many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situations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 consists </a:t>
            </a:r>
            <a:r>
              <a:rPr lang="en-US" dirty="0"/>
              <a:t>of a </a:t>
            </a:r>
            <a:endParaRPr lang="en-US" dirty="0" smtClean="0"/>
          </a:p>
          <a:p>
            <a:pPr lvl="2" algn="just"/>
            <a:r>
              <a:rPr lang="en-US" dirty="0" smtClean="0"/>
              <a:t>name, which </a:t>
            </a:r>
            <a:r>
              <a:rPr lang="en-US" dirty="0"/>
              <a:t>identifies the pattern; </a:t>
            </a:r>
            <a:endParaRPr lang="en-US" dirty="0" smtClean="0"/>
          </a:p>
          <a:p>
            <a:pPr lvl="2" algn="just"/>
            <a:r>
              <a:rPr lang="en-US" dirty="0" smtClean="0"/>
              <a:t>a </a:t>
            </a:r>
            <a:r>
              <a:rPr lang="en-US" dirty="0"/>
              <a:t>context, which describes the scenarios for which </a:t>
            </a:r>
            <a:r>
              <a:rPr lang="en-US" dirty="0" smtClean="0"/>
              <a:t>this pattern </a:t>
            </a:r>
            <a:r>
              <a:rPr lang="en-US" dirty="0"/>
              <a:t>can be applied; </a:t>
            </a:r>
            <a:endParaRPr lang="en-US" dirty="0" smtClean="0"/>
          </a:p>
          <a:p>
            <a:pPr lvl="2" algn="just"/>
            <a:r>
              <a:rPr lang="en-US" dirty="0" smtClean="0"/>
              <a:t>a </a:t>
            </a:r>
            <a:r>
              <a:rPr lang="en-US" dirty="0"/>
              <a:t>template, which describes how the pattern is applied; </a:t>
            </a:r>
            <a:endParaRPr lang="en-US" dirty="0" smtClean="0"/>
          </a:p>
          <a:p>
            <a:pPr lvl="2" algn="just"/>
            <a:r>
              <a:rPr lang="en-US" dirty="0" smtClean="0"/>
              <a:t>and a </a:t>
            </a:r>
            <a:r>
              <a:rPr lang="en-US" dirty="0"/>
              <a:t>result, which describes and analyzes what the pattern produces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7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Educational Objectives (PEOs)</a:t>
            </a:r>
          </a:p>
          <a:p>
            <a:pPr marL="0" indent="0" algn="just">
              <a:buNone/>
            </a:pPr>
            <a:r>
              <a:rPr lang="en-IN" dirty="0"/>
              <a:t>After successful completion of the degree, the students will be able to</a:t>
            </a:r>
            <a:endParaRPr lang="en-IN" b="1" dirty="0"/>
          </a:p>
          <a:p>
            <a:pPr lvl="0" algn="just"/>
            <a:endParaRPr lang="en-US" b="1" dirty="0" smtClean="0"/>
          </a:p>
          <a:p>
            <a:pPr lvl="0" algn="just"/>
            <a:r>
              <a:rPr lang="en-US" b="1" dirty="0" smtClean="0"/>
              <a:t>PEO </a:t>
            </a:r>
            <a:r>
              <a:rPr lang="en-US" b="1" dirty="0"/>
              <a:t>1. </a:t>
            </a:r>
            <a:r>
              <a:rPr lang="en-US" dirty="0"/>
              <a:t>Apply Artificial Intelligence and Data Science techniques with industrial standards and pioneering research to solve social and environment-related problems for making a sustainable ecosystems</a:t>
            </a:r>
            <a:r>
              <a:rPr lang="en-US" dirty="0" smtClean="0"/>
              <a:t>.</a:t>
            </a:r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PEO 2.</a:t>
            </a:r>
            <a:r>
              <a:rPr lang="en-IN" dirty="0"/>
              <a:t> Excel with professional skills, fundamental knowledge, and advanced futuristic technologies to become Data Scientists, Data Analyst Managers, Data Science leaders AI Research Scientists, or Entrepreneurs</a:t>
            </a:r>
          </a:p>
        </p:txBody>
      </p:sp>
    </p:spTree>
    <p:extLst>
      <p:ext uri="{BB962C8B-B14F-4D97-AF65-F5344CB8AC3E}">
        <p14:creationId xmlns:p14="http://schemas.microsoft.com/office/powerpoint/2010/main" val="8192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517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/>
              <a:t>Design pattern</a:t>
            </a:r>
          </a:p>
          <a:p>
            <a:pPr lvl="1"/>
            <a:r>
              <a:rPr lang="en-IN" b="1" dirty="0" smtClean="0"/>
              <a:t>Type of design pattern</a:t>
            </a:r>
          </a:p>
          <a:p>
            <a:pPr lvl="2"/>
            <a:r>
              <a:rPr lang="en-IN" dirty="0"/>
              <a:t>algorithm </a:t>
            </a:r>
            <a:r>
              <a:rPr lang="en-IN" dirty="0" smtClean="0"/>
              <a:t>design pattern</a:t>
            </a:r>
          </a:p>
          <a:p>
            <a:pPr lvl="2"/>
            <a:r>
              <a:rPr lang="en-IN" dirty="0" smtClean="0"/>
              <a:t>Software engineering design pattern </a:t>
            </a:r>
          </a:p>
          <a:p>
            <a:pPr lvl="1"/>
            <a:r>
              <a:rPr lang="en-IN" b="1" dirty="0" smtClean="0"/>
              <a:t>The </a:t>
            </a:r>
            <a:r>
              <a:rPr lang="en-IN" b="1" dirty="0"/>
              <a:t>algorithm design</a:t>
            </a:r>
          </a:p>
          <a:p>
            <a:pPr lvl="2"/>
            <a:r>
              <a:rPr lang="en-IN" dirty="0" smtClean="0"/>
              <a:t>Recursion </a:t>
            </a:r>
            <a:endParaRPr lang="en-IN" dirty="0"/>
          </a:p>
          <a:p>
            <a:pPr lvl="2"/>
            <a:r>
              <a:rPr lang="en-US" dirty="0" smtClean="0"/>
              <a:t>Amortization </a:t>
            </a:r>
          </a:p>
          <a:p>
            <a:pPr lvl="2"/>
            <a:r>
              <a:rPr lang="en-IN" dirty="0" smtClean="0"/>
              <a:t>Divide-and-conquer </a:t>
            </a:r>
          </a:p>
          <a:p>
            <a:pPr lvl="2"/>
            <a:r>
              <a:rPr lang="en-US" dirty="0" smtClean="0"/>
              <a:t>Prune-and-search</a:t>
            </a:r>
            <a:r>
              <a:rPr lang="en-US" dirty="0"/>
              <a:t>, also known as decrease-and-conquer </a:t>
            </a:r>
          </a:p>
          <a:p>
            <a:pPr lvl="2"/>
            <a:r>
              <a:rPr lang="en-IN" dirty="0" smtClean="0"/>
              <a:t>Brute </a:t>
            </a:r>
            <a:r>
              <a:rPr lang="en-IN" dirty="0"/>
              <a:t>force </a:t>
            </a:r>
          </a:p>
          <a:p>
            <a:pPr lvl="2"/>
            <a:r>
              <a:rPr lang="en-IN" dirty="0" smtClean="0"/>
              <a:t>Dynamic programming.</a:t>
            </a:r>
            <a:endParaRPr lang="en-IN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greedy method </a:t>
            </a:r>
            <a:endParaRPr lang="en-US" dirty="0" smtClean="0"/>
          </a:p>
          <a:p>
            <a:pPr lvl="1"/>
            <a:r>
              <a:rPr lang="en-US" b="1" dirty="0" smtClean="0"/>
              <a:t>software </a:t>
            </a:r>
            <a:r>
              <a:rPr lang="en-US" b="1" dirty="0"/>
              <a:t>engineering design patterns </a:t>
            </a:r>
          </a:p>
          <a:p>
            <a:pPr lvl="2"/>
            <a:r>
              <a:rPr lang="en-US" dirty="0" smtClean="0"/>
              <a:t>Iterator </a:t>
            </a:r>
            <a:endParaRPr lang="en-US" dirty="0"/>
          </a:p>
          <a:p>
            <a:pPr lvl="2"/>
            <a:r>
              <a:rPr lang="en-IN" dirty="0" smtClean="0"/>
              <a:t>Adapter </a:t>
            </a:r>
            <a:endParaRPr lang="en-IN" dirty="0"/>
          </a:p>
          <a:p>
            <a:pPr lvl="2"/>
            <a:r>
              <a:rPr lang="en-IN" dirty="0" smtClean="0"/>
              <a:t>Position </a:t>
            </a:r>
            <a:endParaRPr lang="en-IN" dirty="0"/>
          </a:p>
          <a:p>
            <a:pPr lvl="2"/>
            <a:r>
              <a:rPr lang="en-IN" dirty="0" smtClean="0"/>
              <a:t>Composition </a:t>
            </a:r>
            <a:endParaRPr lang="en-IN" dirty="0"/>
          </a:p>
          <a:p>
            <a:pPr lvl="2"/>
            <a:r>
              <a:rPr lang="en-US" dirty="0" smtClean="0"/>
              <a:t>Template </a:t>
            </a:r>
            <a:r>
              <a:rPr lang="en-US" dirty="0"/>
              <a:t>method </a:t>
            </a:r>
          </a:p>
          <a:p>
            <a:pPr lvl="2"/>
            <a:r>
              <a:rPr lang="en-IN" dirty="0" smtClean="0"/>
              <a:t>Locator </a:t>
            </a:r>
            <a:endParaRPr lang="en-IN" dirty="0"/>
          </a:p>
          <a:p>
            <a:pPr lvl="2"/>
            <a:r>
              <a:rPr lang="en-IN" dirty="0" smtClean="0"/>
              <a:t>Factory </a:t>
            </a:r>
            <a:r>
              <a:rPr lang="en-IN" dirty="0"/>
              <a:t>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30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Three </a:t>
            </a:r>
            <a:r>
              <a:rPr lang="en-US" dirty="0"/>
              <a:t>major steps are:</a:t>
            </a:r>
          </a:p>
          <a:p>
            <a:pPr lvl="1" algn="just"/>
            <a:r>
              <a:rPr lang="en-IN" dirty="0"/>
              <a:t>1. Design</a:t>
            </a:r>
          </a:p>
          <a:p>
            <a:pPr lvl="1" algn="just"/>
            <a:r>
              <a:rPr lang="en-IN" dirty="0"/>
              <a:t>2. Implementation</a:t>
            </a:r>
          </a:p>
          <a:p>
            <a:pPr lvl="1" algn="just"/>
            <a:r>
              <a:rPr lang="en-IN" dirty="0"/>
              <a:t>3. Testing and </a:t>
            </a:r>
            <a:r>
              <a:rPr lang="en-IN" dirty="0" smtClean="0"/>
              <a:t>Debugging</a:t>
            </a:r>
          </a:p>
          <a:p>
            <a:pPr algn="just"/>
            <a:r>
              <a:rPr lang="en-IN" dirty="0"/>
              <a:t>Design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design </a:t>
            </a:r>
            <a:r>
              <a:rPr lang="en-US" dirty="0" smtClean="0"/>
              <a:t>step decide </a:t>
            </a:r>
            <a:r>
              <a:rPr lang="en-US" dirty="0"/>
              <a:t>how to divide the </a:t>
            </a:r>
            <a:r>
              <a:rPr lang="en-US" dirty="0" smtClean="0"/>
              <a:t> program </a:t>
            </a:r>
            <a:r>
              <a:rPr lang="en-US" dirty="0"/>
              <a:t>into classes, </a:t>
            </a:r>
            <a:r>
              <a:rPr lang="en-US" dirty="0" smtClean="0"/>
              <a:t>how these </a:t>
            </a:r>
            <a:r>
              <a:rPr lang="en-US" dirty="0"/>
              <a:t>classes will interact, what data </a:t>
            </a:r>
            <a:r>
              <a:rPr lang="en-US" dirty="0" smtClean="0"/>
              <a:t>will </a:t>
            </a:r>
            <a:r>
              <a:rPr lang="en-US" dirty="0"/>
              <a:t>store, and what actions </a:t>
            </a:r>
            <a:r>
              <a:rPr lang="en-US" dirty="0" smtClean="0"/>
              <a:t>will </a:t>
            </a:r>
            <a:r>
              <a:rPr lang="en-IN" dirty="0" smtClean="0"/>
              <a:t>perform.</a:t>
            </a:r>
          </a:p>
          <a:p>
            <a:pPr lvl="1" algn="just"/>
            <a:r>
              <a:rPr lang="en-IN" dirty="0" smtClean="0"/>
              <a:t>EX: </a:t>
            </a:r>
            <a:r>
              <a:rPr lang="en-IN" dirty="0"/>
              <a:t>Class-Responsibility-Collaborator (CRC) </a:t>
            </a:r>
            <a:r>
              <a:rPr lang="en-IN" dirty="0" smtClean="0"/>
              <a:t>cards</a:t>
            </a:r>
          </a:p>
          <a:p>
            <a:pPr lvl="1" algn="just"/>
            <a:r>
              <a:rPr lang="en-IN" dirty="0" smtClean="0"/>
              <a:t>       UML </a:t>
            </a:r>
            <a:r>
              <a:rPr lang="en-IN" dirty="0"/>
              <a:t>(Unified </a:t>
            </a:r>
            <a:r>
              <a:rPr lang="en-IN" dirty="0" err="1"/>
              <a:t>Modeling</a:t>
            </a:r>
            <a:r>
              <a:rPr lang="en-IN" dirty="0"/>
              <a:t> </a:t>
            </a:r>
            <a:r>
              <a:rPr lang="en-IN" dirty="0" smtClean="0"/>
              <a:t>Language)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37" y="1228567"/>
            <a:ext cx="3941043" cy="22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8184" y="3244334"/>
            <a:ext cx="149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 diagram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Three </a:t>
            </a:r>
            <a:r>
              <a:rPr lang="en-US" dirty="0"/>
              <a:t>major steps are:</a:t>
            </a:r>
          </a:p>
          <a:p>
            <a:pPr lvl="1" algn="just"/>
            <a:r>
              <a:rPr lang="en-IN" dirty="0"/>
              <a:t>1. Design</a:t>
            </a:r>
          </a:p>
          <a:p>
            <a:pPr lvl="1" algn="just"/>
            <a:r>
              <a:rPr lang="en-IN" dirty="0"/>
              <a:t>2. Implementation</a:t>
            </a:r>
          </a:p>
          <a:p>
            <a:pPr lvl="1" algn="just"/>
            <a:r>
              <a:rPr lang="en-IN" dirty="0"/>
              <a:t>3. Testing and </a:t>
            </a:r>
            <a:r>
              <a:rPr lang="en-IN" dirty="0" smtClean="0"/>
              <a:t>Debugging</a:t>
            </a:r>
          </a:p>
          <a:p>
            <a:pPr algn="just"/>
            <a:r>
              <a:rPr lang="en-IN" dirty="0"/>
              <a:t>Design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design </a:t>
            </a:r>
            <a:r>
              <a:rPr lang="en-US" dirty="0" smtClean="0"/>
              <a:t>step decide </a:t>
            </a:r>
            <a:r>
              <a:rPr lang="en-US" dirty="0"/>
              <a:t>how to divide the </a:t>
            </a:r>
            <a:r>
              <a:rPr lang="en-US" dirty="0" smtClean="0"/>
              <a:t> program </a:t>
            </a:r>
            <a:r>
              <a:rPr lang="en-US" dirty="0"/>
              <a:t>into classes, </a:t>
            </a:r>
            <a:r>
              <a:rPr lang="en-US" dirty="0" smtClean="0"/>
              <a:t>how these </a:t>
            </a:r>
            <a:r>
              <a:rPr lang="en-US" dirty="0"/>
              <a:t>classes will interact, what data </a:t>
            </a:r>
            <a:r>
              <a:rPr lang="en-US" dirty="0" smtClean="0"/>
              <a:t>will </a:t>
            </a:r>
            <a:r>
              <a:rPr lang="en-US" dirty="0"/>
              <a:t>store, and what actions </a:t>
            </a:r>
            <a:r>
              <a:rPr lang="en-US" dirty="0" smtClean="0"/>
              <a:t>will </a:t>
            </a:r>
            <a:r>
              <a:rPr lang="en-IN" dirty="0" smtClean="0"/>
              <a:t>perform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670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Pseudo-Code </a:t>
            </a:r>
            <a:endParaRPr lang="en-IN" dirty="0" smtClean="0"/>
          </a:p>
          <a:p>
            <a:pPr lvl="1" algn="just"/>
            <a:r>
              <a:rPr lang="en-US" dirty="0"/>
              <a:t>It is a mixture of natural language </a:t>
            </a:r>
            <a:r>
              <a:rPr lang="en-US" dirty="0" smtClean="0"/>
              <a:t>and high-level </a:t>
            </a:r>
            <a:r>
              <a:rPr lang="en-US" dirty="0"/>
              <a:t>programming constructs that describe the main ideas behind a </a:t>
            </a:r>
            <a:r>
              <a:rPr lang="en-US" dirty="0" smtClean="0"/>
              <a:t>generic implementation </a:t>
            </a:r>
            <a:r>
              <a:rPr lang="en-US" dirty="0"/>
              <a:t>of a data structure or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52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Coding Style and Documentation</a:t>
            </a:r>
          </a:p>
          <a:p>
            <a:pPr lvl="1" algn="just"/>
            <a:r>
              <a:rPr lang="en-US" dirty="0"/>
              <a:t>Programs should be made easy to read and understand. </a:t>
            </a:r>
            <a:endParaRPr lang="en-US" dirty="0" smtClean="0"/>
          </a:p>
          <a:p>
            <a:pPr lvl="1" algn="just"/>
            <a:r>
              <a:rPr lang="en-US" dirty="0"/>
              <a:t>Use meaningful names for identifiers. </a:t>
            </a:r>
            <a:r>
              <a:rPr lang="en-US" dirty="0" smtClean="0"/>
              <a:t>choose </a:t>
            </a:r>
            <a:r>
              <a:rPr lang="en-US" dirty="0"/>
              <a:t>names that reflect the action, responsibility, or data </a:t>
            </a:r>
            <a:r>
              <a:rPr lang="en-US" dirty="0" smtClean="0"/>
              <a:t>each </a:t>
            </a:r>
            <a:r>
              <a:rPr lang="en-IN" dirty="0" smtClean="0"/>
              <a:t>identifier </a:t>
            </a:r>
            <a:r>
              <a:rPr lang="en-IN" dirty="0"/>
              <a:t>is naming.</a:t>
            </a:r>
          </a:p>
          <a:p>
            <a:pPr lvl="1" algn="just"/>
            <a:r>
              <a:rPr lang="en-US" b="1" dirty="0" smtClean="0"/>
              <a:t>Classes</a:t>
            </a:r>
            <a:r>
              <a:rPr lang="en-US" dirty="0" smtClean="0"/>
              <a:t> </a:t>
            </a:r>
            <a:r>
              <a:rPr lang="en-US" dirty="0"/>
              <a:t>(other than Python’s built-in classes) should have a name </a:t>
            </a:r>
            <a:r>
              <a:rPr lang="en-US" dirty="0" smtClean="0"/>
              <a:t>that serves </a:t>
            </a:r>
            <a:r>
              <a:rPr lang="en-US" dirty="0"/>
              <a:t>as a singular noun, and should be </a:t>
            </a:r>
            <a:r>
              <a:rPr lang="en-US" dirty="0" smtClean="0"/>
              <a:t>capitalized. The </a:t>
            </a:r>
            <a:r>
              <a:rPr lang="en-US" dirty="0"/>
              <a:t>first letter of each word is capitalized (e.g., </a:t>
            </a:r>
            <a:r>
              <a:rPr lang="en-US" dirty="0" err="1"/>
              <a:t>CreditCard</a:t>
            </a:r>
            <a:r>
              <a:rPr lang="en-US" dirty="0"/>
              <a:t>).</a:t>
            </a:r>
          </a:p>
          <a:p>
            <a:pPr lvl="1" algn="just"/>
            <a:r>
              <a:rPr lang="en-US" b="1" dirty="0" smtClean="0"/>
              <a:t>Functions</a:t>
            </a:r>
            <a:r>
              <a:rPr lang="en-US" dirty="0"/>
              <a:t>, including member functions of a class, should be lowercase</a:t>
            </a:r>
            <a:r>
              <a:rPr lang="en-US" dirty="0" smtClean="0"/>
              <a:t>. If </a:t>
            </a:r>
            <a:r>
              <a:rPr lang="en-US" dirty="0"/>
              <a:t>multiple words are combined, they should be separated by </a:t>
            </a:r>
            <a:r>
              <a:rPr lang="en-US" dirty="0" smtClean="0"/>
              <a:t>underscores (</a:t>
            </a:r>
            <a:r>
              <a:rPr lang="en-US" dirty="0"/>
              <a:t>e.g., </a:t>
            </a:r>
            <a:r>
              <a:rPr lang="en-US" dirty="0" err="1"/>
              <a:t>calculate_sqrt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10829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Coding Style and Documentation</a:t>
            </a:r>
          </a:p>
          <a:p>
            <a:pPr lvl="1" algn="just"/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smtClean="0"/>
              <a:t>: Names </a:t>
            </a:r>
            <a:r>
              <a:rPr lang="en-US" dirty="0"/>
              <a:t>that identify an individual object (e.g., a parameter, </a:t>
            </a:r>
            <a:r>
              <a:rPr lang="en-US" dirty="0" smtClean="0"/>
              <a:t>instance variable</a:t>
            </a:r>
            <a:r>
              <a:rPr lang="en-US" dirty="0"/>
              <a:t>, or local variable) </a:t>
            </a:r>
            <a:r>
              <a:rPr lang="en-US" dirty="0">
                <a:solidFill>
                  <a:srgbClr val="FF0000"/>
                </a:solidFill>
              </a:rPr>
              <a:t>should be a lowercase noun </a:t>
            </a:r>
            <a:r>
              <a:rPr lang="en-US" dirty="0"/>
              <a:t>(e.g., price).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constant</a:t>
            </a:r>
            <a:r>
              <a:rPr lang="en-US" dirty="0"/>
              <a:t> </a:t>
            </a:r>
            <a:r>
              <a:rPr lang="en-US" dirty="0" smtClean="0"/>
              <a:t>: Identifiers represented as all </a:t>
            </a:r>
            <a:r>
              <a:rPr lang="en-US" dirty="0"/>
              <a:t>capital letters and with underscores to </a:t>
            </a:r>
            <a:r>
              <a:rPr lang="en-US" dirty="0" smtClean="0"/>
              <a:t>separate </a:t>
            </a:r>
            <a:r>
              <a:rPr lang="en-IN" dirty="0" smtClean="0"/>
              <a:t>words </a:t>
            </a:r>
            <a:r>
              <a:rPr lang="en-IN" dirty="0"/>
              <a:t>(e.g., </a:t>
            </a:r>
            <a:r>
              <a:rPr lang="en-IN" dirty="0" smtClean="0"/>
              <a:t>MAX_SIZE</a:t>
            </a:r>
            <a:r>
              <a:rPr lang="en-IN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155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/>
              <a:t>Documentation</a:t>
            </a:r>
            <a:endParaRPr lang="en-IN" b="1" dirty="0"/>
          </a:p>
          <a:p>
            <a:pPr lvl="1" algn="just"/>
            <a:r>
              <a:rPr lang="en-US" dirty="0" smtClean="0"/>
              <a:t>Python </a:t>
            </a:r>
            <a:r>
              <a:rPr lang="en-US" dirty="0"/>
              <a:t>provides integrated support for embedding formal documentation </a:t>
            </a:r>
            <a:r>
              <a:rPr lang="en-US" dirty="0" smtClean="0"/>
              <a:t>directly in </a:t>
            </a:r>
            <a:r>
              <a:rPr lang="en-US" dirty="0"/>
              <a:t>source code using a mechanism known as a </a:t>
            </a:r>
            <a:r>
              <a:rPr lang="en-US" b="1" i="1" dirty="0" err="1"/>
              <a:t>docstring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Formally</a:t>
            </a:r>
            <a:r>
              <a:rPr lang="en-US" dirty="0"/>
              <a:t>, any string </a:t>
            </a:r>
            <a:r>
              <a:rPr lang="en-US" dirty="0" smtClean="0"/>
              <a:t>literal that </a:t>
            </a:r>
            <a:r>
              <a:rPr lang="en-US" b="1" dirty="0"/>
              <a:t>appears as the </a:t>
            </a:r>
            <a:r>
              <a:rPr lang="en-US" b="1" i="1" dirty="0"/>
              <a:t>first </a:t>
            </a:r>
            <a:r>
              <a:rPr lang="en-US" b="1" dirty="0"/>
              <a:t>statement</a:t>
            </a:r>
            <a:r>
              <a:rPr lang="en-US" dirty="0"/>
              <a:t> within the body of a module, class, or </a:t>
            </a:r>
            <a:r>
              <a:rPr lang="en-US" dirty="0" smtClean="0"/>
              <a:t>function  </a:t>
            </a:r>
            <a:r>
              <a:rPr lang="en-US" dirty="0"/>
              <a:t>will be considered to be a </a:t>
            </a:r>
            <a:r>
              <a:rPr lang="en-US" dirty="0" err="1"/>
              <a:t>docstring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String </a:t>
            </a:r>
            <a:r>
              <a:rPr lang="en-US" dirty="0"/>
              <a:t>literals should be delimited within triple quotes </a:t>
            </a:r>
            <a:r>
              <a:rPr lang="en-US" dirty="0" smtClean="0"/>
              <a:t>(”””).</a:t>
            </a:r>
          </a:p>
          <a:p>
            <a:pPr marL="0" indent="0">
              <a:buNone/>
            </a:pPr>
            <a:r>
              <a:rPr lang="en-IN" b="1" dirty="0" smtClean="0"/>
              <a:t>EX:</a:t>
            </a:r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scale(data, factor):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”””Multiply all entries of numeric data list by the given factor.”””</a:t>
            </a:r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j in range(</a:t>
            </a:r>
            <a:r>
              <a:rPr lang="en-IN" dirty="0" err="1"/>
              <a:t>len</a:t>
            </a:r>
            <a:r>
              <a:rPr lang="en-IN" dirty="0"/>
              <a:t>(data)):</a:t>
            </a:r>
          </a:p>
          <a:p>
            <a:pPr marL="0" indent="0">
              <a:buNone/>
            </a:pPr>
            <a:r>
              <a:rPr lang="en-IN" dirty="0" smtClean="0"/>
              <a:t>		data[j</a:t>
            </a:r>
            <a:r>
              <a:rPr lang="en-IN" dirty="0"/>
              <a:t>] = factor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1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/>
              <a:t>Classes are used to create user-defined data </a:t>
            </a:r>
            <a:r>
              <a:rPr lang="en-US" dirty="0" smtClean="0"/>
              <a:t>structures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dirty="0" smtClean="0"/>
              <a:t>Class is a logical entity that contains some attributes and methods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is a collection of objects.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contains the blueprints or the prototype from which the objects are being created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</a:t>
            </a:r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000" dirty="0" smtClean="0"/>
              <a:t>s1 = Student("Raja")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11960" y="548680"/>
            <a:ext cx="468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 method </a:t>
            </a:r>
            <a:endParaRPr lang="en-US" b="1" dirty="0" smtClean="0"/>
          </a:p>
          <a:p>
            <a:pPr algn="just" fontAlgn="base"/>
            <a:endParaRPr lang="en-US" b="1" dirty="0"/>
          </a:p>
          <a:p>
            <a:pPr algn="just" fontAlgn="base"/>
            <a:r>
              <a:rPr lang="en-US" dirty="0"/>
              <a:t>The </a:t>
            </a:r>
            <a:r>
              <a:rPr lang="en-US" u="sng" dirty="0">
                <a:hlinkClick r:id="rId2"/>
              </a:rPr>
              <a:t>__</a:t>
            </a:r>
            <a:r>
              <a:rPr lang="en-US" u="sng" dirty="0" err="1">
                <a:hlinkClick r:id="rId2"/>
              </a:rPr>
              <a:t>init</a:t>
            </a:r>
            <a:r>
              <a:rPr lang="en-US" u="sng" dirty="0">
                <a:hlinkClick r:id="rId2"/>
              </a:rPr>
              <a:t>__ method</a:t>
            </a:r>
            <a:r>
              <a:rPr lang="en-US" dirty="0"/>
              <a:t> is </a:t>
            </a:r>
            <a:r>
              <a:rPr lang="en-US" dirty="0" smtClean="0"/>
              <a:t>a  constructors. </a:t>
            </a:r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executed automatically when </a:t>
            </a:r>
            <a:r>
              <a:rPr lang="en-US" dirty="0"/>
              <a:t>an object of a class is </a:t>
            </a:r>
            <a:r>
              <a:rPr lang="en-US" dirty="0" smtClean="0"/>
              <a:t>instantiated/created..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00192" y="4960804"/>
            <a:ext cx="2279470" cy="9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My name is Rodger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My name is Tommy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/>
              <a:t>Dog: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species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"</a:t>
            </a:r>
            <a:r>
              <a:rPr lang="en-IN" dirty="0" err="1"/>
              <a:t>Canis</a:t>
            </a:r>
            <a:r>
              <a:rPr lang="en-IN" dirty="0"/>
              <a:t> </a:t>
            </a:r>
            <a:r>
              <a:rPr lang="en-IN" dirty="0" err="1"/>
              <a:t>familiaris</a:t>
            </a:r>
            <a:r>
              <a:rPr lang="en-IN" dirty="0"/>
              <a:t>"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__</a:t>
            </a:r>
            <a:r>
              <a:rPr lang="en-IN" dirty="0" err="1" smtClean="0">
                <a:effectLst/>
              </a:rPr>
              <a:t>init</a:t>
            </a:r>
            <a:r>
              <a:rPr lang="en-IN" dirty="0" smtClean="0">
                <a:effectLst/>
              </a:rPr>
              <a:t>__</a:t>
            </a:r>
            <a:r>
              <a:rPr lang="en-IN" dirty="0"/>
              <a:t>(self,</a:t>
            </a:r>
            <a:r>
              <a:rPr lang="en-IN" dirty="0" smtClean="0"/>
              <a:t> </a:t>
            </a:r>
            <a:r>
              <a:rPr lang="en-IN" dirty="0"/>
              <a:t>name,</a:t>
            </a:r>
            <a:r>
              <a:rPr lang="en-IN" dirty="0" smtClean="0"/>
              <a:t> </a:t>
            </a:r>
            <a:r>
              <a:rPr lang="en-IN" dirty="0"/>
              <a:t>age):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self.name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name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self.age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age</a:t>
            </a:r>
            <a:r>
              <a:rPr lang="en-IN" dirty="0" smtClean="0"/>
              <a:t> </a:t>
            </a:r>
            <a:r>
              <a:rPr lang="en-IN" dirty="0"/>
              <a:t># Instance method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description(self):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return </a:t>
            </a:r>
            <a:r>
              <a:rPr lang="en-IN" dirty="0"/>
              <a:t>f"{self.name} is {</a:t>
            </a:r>
            <a:r>
              <a:rPr lang="en-IN" dirty="0" err="1"/>
              <a:t>self.age</a:t>
            </a:r>
            <a:r>
              <a:rPr lang="en-IN" dirty="0"/>
              <a:t>} years old"</a:t>
            </a:r>
            <a:r>
              <a:rPr lang="en-IN" dirty="0" smtClean="0"/>
              <a:t> </a:t>
            </a:r>
            <a:r>
              <a:rPr lang="en-IN" dirty="0"/>
              <a:t># Another instance method</a:t>
            </a:r>
            <a:r>
              <a:rPr lang="en-IN" dirty="0" smtClean="0"/>
              <a:t> </a:t>
            </a:r>
            <a:r>
              <a:rPr lang="en-IN" dirty="0" err="1"/>
              <a:t>def</a:t>
            </a:r>
            <a:r>
              <a:rPr lang="en-IN" dirty="0" smtClean="0"/>
              <a:t> </a:t>
            </a:r>
            <a:r>
              <a:rPr lang="en-IN" dirty="0"/>
              <a:t>speak(self,</a:t>
            </a:r>
            <a:r>
              <a:rPr lang="en-IN" dirty="0" smtClean="0"/>
              <a:t> </a:t>
            </a:r>
            <a:r>
              <a:rPr lang="en-IN" dirty="0"/>
              <a:t>sound):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f"{self.name} says {sound}"</a:t>
            </a:r>
          </a:p>
        </p:txBody>
      </p:sp>
    </p:spTree>
    <p:extLst>
      <p:ext uri="{BB962C8B-B14F-4D97-AF65-F5344CB8AC3E}">
        <p14:creationId xmlns:p14="http://schemas.microsoft.com/office/powerpoint/2010/main" val="114004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Specific Outcomes (PSOs)</a:t>
            </a:r>
          </a:p>
          <a:p>
            <a:pPr lvl="0" algn="just"/>
            <a:r>
              <a:rPr lang="en-US" b="1" dirty="0"/>
              <a:t>PSO 1: </a:t>
            </a:r>
            <a:r>
              <a:rPr lang="en-US" dirty="0"/>
              <a:t>To apply analytic technologies to achieve at meaningful insight and observation from data to solve engineering </a:t>
            </a:r>
            <a:r>
              <a:rPr lang="en-US" dirty="0" smtClean="0"/>
              <a:t>problems</a:t>
            </a:r>
          </a:p>
          <a:p>
            <a:pPr lvl="0" algn="just"/>
            <a:endParaRPr lang="en-IN" dirty="0"/>
          </a:p>
          <a:p>
            <a:pPr lvl="0" algn="just"/>
            <a:r>
              <a:rPr lang="en-US" b="1" dirty="0"/>
              <a:t>PSO 2: </a:t>
            </a:r>
            <a:r>
              <a:rPr lang="en-US" dirty="0"/>
              <a:t>To create and apply Artificial Intelligence and Data Science techniques to forecast future trends in the domain of Healthcare, Education, Agriculture, Manufacturing, Automation, Robotics, and Transport,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PSO 3: </a:t>
            </a:r>
            <a:r>
              <a:rPr lang="en-IN" dirty="0"/>
              <a:t>To enrich the critical thinking skills in emerging technologies such as Hybrid Mobile application development, cloud technology stack, and cyber-physical systems with mathematical aid to foresee the research findings and provide the solutions</a:t>
            </a:r>
          </a:p>
        </p:txBody>
      </p:sp>
    </p:spTree>
    <p:extLst>
      <p:ext uri="{BB962C8B-B14F-4D97-AF65-F5344CB8AC3E}">
        <p14:creationId xmlns:p14="http://schemas.microsoft.com/office/powerpoint/2010/main" val="2644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064896" cy="523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40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Student: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dirty="0" smtClean="0"/>
              <a:t>	attr1 = "RIT STUDENTS"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__</a:t>
            </a:r>
            <a:r>
              <a:rPr lang="en-IN" dirty="0" err="1" smtClean="0"/>
              <a:t>init</a:t>
            </a:r>
            <a:r>
              <a:rPr lang="en-IN" dirty="0" smtClean="0"/>
              <a:t>__(self, name):</a:t>
            </a:r>
          </a:p>
          <a:p>
            <a:pPr marL="0" indent="0">
              <a:buNone/>
            </a:pPr>
            <a:r>
              <a:rPr lang="en-IN" dirty="0" smtClean="0"/>
              <a:t>		self.name = name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dirty="0" smtClean="0"/>
              <a:t>Student1 = Student("Raja")</a:t>
            </a:r>
          </a:p>
          <a:p>
            <a:pPr marL="0" indent="0">
              <a:buNone/>
            </a:pPr>
            <a:r>
              <a:rPr lang="en-IN" dirty="0" smtClean="0"/>
              <a:t>Student2 = Student("</a:t>
            </a:r>
            <a:r>
              <a:rPr lang="en-IN" dirty="0" err="1" smtClean="0"/>
              <a:t>Ramu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class attributes</a:t>
            </a:r>
          </a:p>
          <a:p>
            <a:pPr marL="0" indent="0">
              <a:buNone/>
            </a:pPr>
            <a:r>
              <a:rPr lang="en-IN" dirty="0" smtClean="0"/>
              <a:t>print("Student1 is a {}".format(Student1.__class__.attr1))</a:t>
            </a:r>
          </a:p>
          <a:p>
            <a:pPr marL="0" indent="0">
              <a:buNone/>
            </a:pPr>
            <a:r>
              <a:rPr lang="en-IN" dirty="0" smtClean="0"/>
              <a:t>print("Student2 is also a {}".format(Student2.__class__.attr1))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instance attributes</a:t>
            </a:r>
          </a:p>
          <a:p>
            <a:pPr marL="0" indent="0">
              <a:buNone/>
            </a:pPr>
            <a:r>
              <a:rPr lang="en-IN" dirty="0" smtClean="0"/>
              <a:t>print("Student1 name is {}".format(Student1.name))</a:t>
            </a:r>
          </a:p>
          <a:p>
            <a:pPr marL="0" indent="0">
              <a:buNone/>
            </a:pPr>
            <a:r>
              <a:rPr lang="en-IN" dirty="0" smtClean="0"/>
              <a:t>print("Student2 name is {}".format(Student2.name))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4088" y="590492"/>
            <a:ext cx="3645211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958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is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is also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name is Raja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name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Ramu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027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64"/>
            <a:ext cx="8229600" cy="4712999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 smtClean="0"/>
              <a:t>Create a class called car and its attributes are model and </a:t>
            </a:r>
            <a:r>
              <a:rPr lang="en-IN" dirty="0" err="1" smtClean="0"/>
              <a:t>color</a:t>
            </a:r>
            <a:r>
              <a:rPr lang="en-IN" dirty="0" smtClean="0"/>
              <a:t>. Create a function to display the car attributes.</a:t>
            </a:r>
          </a:p>
          <a:p>
            <a:pPr marL="514350" indent="-514350" algn="just"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US" b="1" dirty="0" smtClean="0"/>
              <a:t>2 Create a class called </a:t>
            </a:r>
            <a:r>
              <a:rPr lang="en-IN" dirty="0" smtClean="0"/>
              <a:t>dog and its attribute is species. Create a  function </a:t>
            </a:r>
            <a:r>
              <a:rPr lang="en-US" b="1" dirty="0" smtClean="0"/>
              <a:t>description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that returns </a:t>
            </a:r>
            <a:r>
              <a:rPr lang="en-US" dirty="0"/>
              <a:t>a string displaying the name and age of the dog</a:t>
            </a:r>
            <a:r>
              <a:rPr lang="en-US" dirty="0" smtClean="0"/>
              <a:t>. Create a another function  </a:t>
            </a:r>
            <a:r>
              <a:rPr lang="en-US" b="1" dirty="0" smtClean="0"/>
              <a:t>speak</a:t>
            </a:r>
            <a:r>
              <a:rPr lang="en-US" b="1" dirty="0"/>
              <a:t>()</a:t>
            </a:r>
            <a:r>
              <a:rPr lang="en-US" dirty="0"/>
              <a:t> has one parameter called sound </a:t>
            </a:r>
            <a:r>
              <a:rPr lang="en-US" dirty="0" smtClean="0"/>
              <a:t>that returns </a:t>
            </a:r>
            <a:r>
              <a:rPr lang="en-US" dirty="0"/>
              <a:t>a string containing the dog’s name and the sound the dog makes.</a:t>
            </a:r>
          </a:p>
          <a:p>
            <a:pPr marL="514350" indent="-514350" algn="just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19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64"/>
            <a:ext cx="8229600" cy="4712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3 Create a class called book and its attributes are </a:t>
            </a:r>
            <a:r>
              <a:rPr lang="en-US" dirty="0" smtClean="0"/>
              <a:t>title, quantity, author and price . Create a function display to print the book details.</a:t>
            </a:r>
          </a:p>
          <a:p>
            <a:pPr marL="514350" indent="-514350" algn="just">
              <a:buAutoNum type="arabicPeriod"/>
            </a:pPr>
            <a:endParaRPr lang="en-IN" dirty="0" smtClean="0"/>
          </a:p>
          <a:p>
            <a:pPr marL="514350" indent="-514350" algn="just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18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car():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>
                <a:solidFill>
                  <a:srgbClr val="00B050"/>
                </a:solidFill>
              </a:rPr>
              <a:t> method or constructor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model, color):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self.model</a:t>
            </a:r>
            <a:r>
              <a:rPr lang="en-US" dirty="0" smtClean="0"/>
              <a:t> = 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self.color</a:t>
            </a:r>
            <a:r>
              <a:rPr lang="en-US" dirty="0" smtClean="0"/>
              <a:t> = color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show(self):</a:t>
            </a:r>
          </a:p>
          <a:p>
            <a:pPr marL="0" indent="0">
              <a:buNone/>
            </a:pPr>
            <a:r>
              <a:rPr lang="en-US" dirty="0" smtClean="0"/>
              <a:t>		print("Model is", </a:t>
            </a:r>
            <a:r>
              <a:rPr lang="en-US" dirty="0" err="1" smtClean="0"/>
              <a:t>self.model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print("color is", </a:t>
            </a:r>
            <a:r>
              <a:rPr lang="en-US" dirty="0" err="1" smtClean="0"/>
              <a:t>self.color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both objects have different self which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contain their attributes</a:t>
            </a:r>
          </a:p>
          <a:p>
            <a:pPr marL="0" indent="0">
              <a:buNone/>
            </a:pPr>
            <a:r>
              <a:rPr lang="en-US" dirty="0" err="1" smtClean="0"/>
              <a:t>audi</a:t>
            </a:r>
            <a:r>
              <a:rPr lang="en-US" dirty="0" smtClean="0"/>
              <a:t> = car("</a:t>
            </a:r>
            <a:r>
              <a:rPr lang="en-US" dirty="0" err="1" smtClean="0"/>
              <a:t>audi</a:t>
            </a:r>
            <a:r>
              <a:rPr lang="en-US" dirty="0" smtClean="0"/>
              <a:t> a4", "blue")</a:t>
            </a:r>
          </a:p>
          <a:p>
            <a:pPr marL="0" indent="0">
              <a:buNone/>
            </a:pPr>
            <a:r>
              <a:rPr lang="en-US" dirty="0" err="1" smtClean="0"/>
              <a:t>ferrari</a:t>
            </a:r>
            <a:r>
              <a:rPr lang="en-US" dirty="0" smtClean="0"/>
              <a:t> = car("</a:t>
            </a:r>
            <a:r>
              <a:rPr lang="en-US" dirty="0" err="1" smtClean="0"/>
              <a:t>ferrari</a:t>
            </a:r>
            <a:r>
              <a:rPr lang="en-US" dirty="0" smtClean="0"/>
              <a:t> 488", "green")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audi.show</a:t>
            </a:r>
            <a:r>
              <a:rPr lang="en-US" dirty="0" smtClean="0"/>
              <a:t>()	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audi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ferrari.show</a:t>
            </a:r>
            <a:r>
              <a:rPr lang="en-US" dirty="0" smtClean="0"/>
              <a:t>()           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ferrari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66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/>
              <a:t>Book: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,</a:t>
            </a:r>
            <a:r>
              <a:rPr lang="en-IN" dirty="0" smtClean="0"/>
              <a:t> title</a:t>
            </a:r>
            <a:r>
              <a:rPr lang="en-IN" dirty="0"/>
              <a:t>,</a:t>
            </a:r>
            <a:r>
              <a:rPr lang="en-IN" dirty="0" smtClean="0"/>
              <a:t> quantity</a:t>
            </a:r>
            <a:r>
              <a:rPr lang="en-IN" dirty="0"/>
              <a:t>,</a:t>
            </a:r>
            <a:r>
              <a:rPr lang="en-IN" dirty="0" smtClean="0"/>
              <a:t> author</a:t>
            </a:r>
            <a:r>
              <a:rPr lang="en-IN" dirty="0"/>
              <a:t>,</a:t>
            </a:r>
            <a:r>
              <a:rPr lang="en-IN" dirty="0" smtClean="0"/>
              <a:t> price</a:t>
            </a:r>
            <a:r>
              <a:rPr lang="en-IN" dirty="0"/>
              <a:t>):</a:t>
            </a:r>
            <a:r>
              <a:rPr lang="en-IN" dirty="0" smtClean="0"/>
              <a:t>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self.title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title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self.quantity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quantity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self.author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author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self.price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price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repr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  <a:r>
              <a:rPr lang="en-IN" dirty="0" err="1"/>
              <a:t>f"Book</a:t>
            </a:r>
            <a:r>
              <a:rPr lang="en-IN" dirty="0"/>
              <a:t>: {</a:t>
            </a:r>
            <a:r>
              <a:rPr lang="en-IN" dirty="0" err="1"/>
              <a:t>self.title</a:t>
            </a:r>
            <a:r>
              <a:rPr lang="en-IN" dirty="0"/>
              <a:t>}, Quantity: {</a:t>
            </a:r>
            <a:r>
              <a:rPr lang="en-IN" dirty="0" err="1"/>
              <a:t>self.quantity</a:t>
            </a:r>
            <a:r>
              <a:rPr lang="en-IN" dirty="0"/>
              <a:t>}, Author: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{</a:t>
            </a:r>
            <a:r>
              <a:rPr lang="en-IN" dirty="0" err="1"/>
              <a:t>self.author</a:t>
            </a:r>
            <a:r>
              <a:rPr lang="en-IN" dirty="0"/>
              <a:t>}, Price: {</a:t>
            </a:r>
            <a:r>
              <a:rPr lang="en-IN" dirty="0" err="1"/>
              <a:t>self.price</a:t>
            </a:r>
            <a:r>
              <a:rPr lang="en-IN" dirty="0"/>
              <a:t>}"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book1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1',</a:t>
            </a:r>
            <a:r>
              <a:rPr lang="en-IN" dirty="0" smtClean="0"/>
              <a:t> </a:t>
            </a:r>
            <a:r>
              <a:rPr lang="en-IN" dirty="0"/>
              <a:t>12,</a:t>
            </a:r>
            <a:r>
              <a:rPr lang="en-IN" dirty="0" smtClean="0"/>
              <a:t> </a:t>
            </a:r>
            <a:r>
              <a:rPr lang="en-IN" dirty="0"/>
              <a:t>'Author 1',</a:t>
            </a:r>
            <a:r>
              <a:rPr lang="en-IN" dirty="0" smtClean="0"/>
              <a:t> </a:t>
            </a:r>
            <a:r>
              <a:rPr lang="en-IN" dirty="0"/>
              <a:t>120)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book2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2',</a:t>
            </a:r>
            <a:r>
              <a:rPr lang="en-IN" dirty="0" smtClean="0"/>
              <a:t> </a:t>
            </a:r>
            <a:r>
              <a:rPr lang="en-IN" dirty="0"/>
              <a:t>18,</a:t>
            </a:r>
            <a:r>
              <a:rPr lang="en-IN" dirty="0" smtClean="0"/>
              <a:t> </a:t>
            </a:r>
            <a:r>
              <a:rPr lang="en-IN" dirty="0"/>
              <a:t>'Author 2',</a:t>
            </a:r>
            <a:r>
              <a:rPr lang="en-IN" dirty="0" smtClean="0"/>
              <a:t> </a:t>
            </a:r>
            <a:r>
              <a:rPr lang="en-IN" dirty="0"/>
              <a:t>220)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book3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3',</a:t>
            </a:r>
            <a:r>
              <a:rPr lang="en-IN" dirty="0" smtClean="0"/>
              <a:t> </a:t>
            </a:r>
            <a:r>
              <a:rPr lang="en-IN" dirty="0"/>
              <a:t>28,</a:t>
            </a:r>
            <a:r>
              <a:rPr lang="en-IN" dirty="0" smtClean="0"/>
              <a:t> </a:t>
            </a:r>
            <a:r>
              <a:rPr lang="en-IN" dirty="0"/>
              <a:t>'Author 3',</a:t>
            </a:r>
            <a:r>
              <a:rPr lang="en-IN" dirty="0" smtClean="0"/>
              <a:t> </a:t>
            </a:r>
            <a:r>
              <a:rPr lang="en-IN" dirty="0"/>
              <a:t>320)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print(book1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print(book2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print(book3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2149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>AD3251 </a:t>
            </a:r>
            <a:r>
              <a:rPr lang="en-IN" sz="3600" b="1" dirty="0"/>
              <a:t>DATA STRUCTURES DESIGN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L </a:t>
            </a:r>
            <a:r>
              <a:rPr lang="en-IN" sz="3600" b="1" dirty="0"/>
              <a:t>T P C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3 0 0 3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 </a:t>
            </a:r>
            <a:r>
              <a:rPr lang="en-US" b="1" dirty="0" smtClean="0"/>
              <a:t>      ABSTRACT </a:t>
            </a:r>
            <a:r>
              <a:rPr lang="en-US" b="1" dirty="0"/>
              <a:t>DATA TYPES </a:t>
            </a:r>
            <a:r>
              <a:rPr lang="en-US" b="1" dirty="0" smtClean="0"/>
              <a:t>           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Abstract Data Types (ADTs) – ADTs and classes – introduction to OOP – classes in Python – inheritance – namespaces – shallow and deep copying </a:t>
            </a:r>
            <a:r>
              <a:rPr lang="en-US" dirty="0" smtClean="0"/>
              <a:t>. Introduction </a:t>
            </a:r>
            <a:r>
              <a:rPr lang="en-US" dirty="0"/>
              <a:t>to analysis of algorithms – asymptotic notations – recursion – analyzing recursive algorithms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91264" cy="55054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UNIT II </a:t>
            </a:r>
            <a:r>
              <a:rPr lang="en-IN" b="1" dirty="0" smtClean="0"/>
              <a:t>	LINEAR </a:t>
            </a:r>
            <a:r>
              <a:rPr lang="en-IN" b="1" dirty="0"/>
              <a:t>STRUCTURES </a:t>
            </a:r>
            <a:r>
              <a:rPr lang="en-IN" b="1" dirty="0" smtClean="0"/>
              <a:t>		9 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	List </a:t>
            </a:r>
            <a:r>
              <a:rPr lang="en-US" dirty="0"/>
              <a:t>ADT – array-based implementations – linked list implementations – singly linked lists – circularly linked lists – doubly linked lists – applications of lists – Stack ADT – Queue ADT – double ended queues 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UNIT </a:t>
            </a:r>
            <a:r>
              <a:rPr lang="en-US" b="1" dirty="0"/>
              <a:t>III SORTING AND SEARCHING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Bubble sort – selection sort – insertion sort – merge sort – quick sort – linear search – binary search – hashing – hash functions – collision handling – load factors, rehashing, and efficiency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IV </a:t>
            </a:r>
            <a:r>
              <a:rPr lang="en-US" b="1" dirty="0" smtClean="0"/>
              <a:t>	TREE </a:t>
            </a:r>
            <a:r>
              <a:rPr lang="en-US" b="1" dirty="0"/>
              <a:t>STRUCTURES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Tree ADT – Binary Tree ADT – tree traversals – binary search trees – AVL trees – heaps – multi-way search trees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V </a:t>
            </a:r>
            <a:r>
              <a:rPr lang="en-IN" b="1" dirty="0" smtClean="0"/>
              <a:t>	GRAPH </a:t>
            </a:r>
            <a:r>
              <a:rPr lang="en-IN" b="1" dirty="0"/>
              <a:t>STRUCTURES </a:t>
            </a:r>
            <a:r>
              <a:rPr lang="en-IN" b="1" dirty="0" smtClean="0"/>
              <a:t>	9 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Graph ADT – representations of graph – graph traversals – DAG – topological ordering – shortest paths – minimum spanning trees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COURSE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6612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At </a:t>
            </a:r>
            <a:r>
              <a:rPr lang="en-US" b="1" dirty="0"/>
              <a:t>the end of the course, the student should be able to: </a:t>
            </a:r>
            <a:endParaRPr lang="en-US" dirty="0"/>
          </a:p>
          <a:p>
            <a:pPr algn="just"/>
            <a:r>
              <a:rPr lang="en-IN" dirty="0" smtClean="0"/>
              <a:t>CO1: </a:t>
            </a:r>
            <a:r>
              <a:rPr lang="en-IN" dirty="0"/>
              <a:t>explain abstract data types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CO2: 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linear data structures, such as lists, queues, and stacks, according to the needs of different applications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CO3:Implement Sorting and Searching techniques for given problems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CO4:design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efficient tree structures to meet requirements such as searching, indexing, and sorting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CO5: implement </a:t>
            </a:r>
            <a:r>
              <a:rPr lang="en-US" dirty="0"/>
              <a:t>efficient graph algorithms to solve </a:t>
            </a:r>
            <a:r>
              <a:rPr lang="en-US" dirty="0" smtClean="0"/>
              <a:t>graph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structures</a:t>
            </a:r>
          </a:p>
          <a:p>
            <a:pPr lvl="1"/>
            <a:r>
              <a:rPr lang="en-IN" dirty="0" smtClean="0"/>
              <a:t>Storage and organization of data is known as data structure which define the relationship between data and operations</a:t>
            </a:r>
          </a:p>
          <a:p>
            <a:pPr lvl="1"/>
            <a:r>
              <a:rPr lang="en-IN" dirty="0" smtClean="0"/>
              <a:t>Types</a:t>
            </a:r>
          </a:p>
          <a:p>
            <a:pPr lvl="2"/>
            <a:r>
              <a:rPr lang="en-IN" dirty="0" smtClean="0"/>
              <a:t>Contiguous</a:t>
            </a:r>
          </a:p>
          <a:p>
            <a:pPr lvl="2"/>
            <a:r>
              <a:rPr lang="en-IN" dirty="0" smtClean="0"/>
              <a:t>Non-contiguous</a:t>
            </a:r>
          </a:p>
          <a:p>
            <a:pPr lvl="2"/>
            <a:r>
              <a:rPr lang="en-IN" dirty="0" smtClean="0"/>
              <a:t>Linear data structure</a:t>
            </a:r>
          </a:p>
          <a:p>
            <a:pPr lvl="2"/>
            <a:r>
              <a:rPr lang="en-IN" dirty="0" smtClean="0"/>
              <a:t>Non-Linear data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2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1878</Words>
  <Application>Microsoft Office PowerPoint</Application>
  <PresentationFormat>On-screen Show (4:3)</PresentationFormat>
  <Paragraphs>341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DEPARTMENT OF ARTIFICIAL INTELLIGENCE AND DATA SCIENCE</vt:lpstr>
      <vt:lpstr>PowerPoint Presentation</vt:lpstr>
      <vt:lpstr>PowerPoint Presentation</vt:lpstr>
      <vt:lpstr>PowerPoint Presentation</vt:lpstr>
      <vt:lpstr>  AD3251 DATA STRUCTURES DESIGN  L T P C  3 0 0 3  </vt:lpstr>
      <vt:lpstr>PowerPoint Presentation</vt:lpstr>
      <vt:lpstr>PowerPoint Presentation</vt:lpstr>
      <vt:lpstr>COURSE OUTCOMES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object-oriented Programming (OOPs)</vt:lpstr>
      <vt:lpstr>object-oriented Programming (OOPs)</vt:lpstr>
      <vt:lpstr>Object-Oriented Design Goals </vt:lpstr>
      <vt:lpstr>PowerPoint Presentation</vt:lpstr>
      <vt:lpstr>Adaptability</vt:lpstr>
      <vt:lpstr>Reusability</vt:lpstr>
      <vt:lpstr>Object-Oriented Design Principles</vt:lpstr>
      <vt:lpstr>Object-Oriented Design Principles</vt:lpstr>
      <vt:lpstr>Object-Oriented Design Principles</vt:lpstr>
      <vt:lpstr>PowerPoint Presentation</vt:lpstr>
      <vt:lpstr>Object-Oriented Design Principles</vt:lpstr>
      <vt:lpstr>Object-Oriented Design Principles</vt:lpstr>
      <vt:lpstr>Object-Oriented Design Principles</vt:lpstr>
      <vt:lpstr>Software Development</vt:lpstr>
      <vt:lpstr>Software Development</vt:lpstr>
      <vt:lpstr>Software Development</vt:lpstr>
      <vt:lpstr>Software Development</vt:lpstr>
      <vt:lpstr>Software Development</vt:lpstr>
      <vt:lpstr>Software Development</vt:lpstr>
      <vt:lpstr>Class</vt:lpstr>
      <vt:lpstr>PowerPoint Presentation</vt:lpstr>
      <vt:lpstr>PowerPoint Presentation</vt:lpstr>
      <vt:lpstr>PowerPoint Presentation</vt:lpstr>
      <vt:lpstr>PowerPoint Presentation</vt:lpstr>
      <vt:lpstr>Practices</vt:lpstr>
      <vt:lpstr>Practices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41</cp:revision>
  <dcterms:created xsi:type="dcterms:W3CDTF">2022-03-29T09:23:18Z</dcterms:created>
  <dcterms:modified xsi:type="dcterms:W3CDTF">2022-04-01T10:59:53Z</dcterms:modified>
</cp:coreProperties>
</file>