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147482806" r:id="rId3"/>
    <p:sldId id="2147482807" r:id="rId4"/>
    <p:sldId id="214748280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B4EB9-03BB-4EC5-B6E8-A6ED29F4A4E7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CD84-3C8C-404F-B1E8-DC64CABC3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AAEC-1328-6894-EF3D-394C0184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73C00-41DB-DB09-FA4B-4AEB7D87D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1D798-3241-A9F4-7C03-EAFFDC69D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CC55D-5D80-96AC-ADD8-C4A000240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4175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D52-6017-1249-5744-A8CDBA891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BB2AF-CA1E-CA91-8BE6-F6B537D2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ACBA7-E12B-E49D-61CB-98DEAC00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9AD6-D0F0-C1F8-53B9-C6C3A056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AB1CB-7F43-7EEB-D1A2-2975B645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5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F4CE-320A-E09C-A4EA-9DC746DD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541EB-75CD-091E-1ACD-DD3A39F8B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4B6C-FBC4-B433-DED3-6BD8A5D1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0316-B9E9-9064-3986-6758BA0F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747D8-0A7D-05CD-332F-99391A3D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45781-8AE8-CA85-B192-B5E22BFA8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2BECB-C458-26E0-714A-99E40A4C0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03B2-5236-1EEF-8C37-3AD1C7AC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B3B9-7022-228F-3772-D39E4C67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572E6-B2AD-A751-908C-8D1E91BD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9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Master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" y="1"/>
          <a:ext cx="180999" cy="14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180999" cy="143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/>
          </a:p>
        </p:txBody>
      </p:sp>
      <p:grpSp>
        <p:nvGrpSpPr>
          <p:cNvPr id="5" name="Group 37">
            <a:extLst>
              <a:ext uri="{FF2B5EF4-FFF2-40B4-BE49-F238E27FC236}">
                <a16:creationId xmlns:a16="http://schemas.microsoft.com/office/drawing/2014/main" id="{F7B54E4A-B20C-D546-B0AB-8B4FB7E20427}"/>
              </a:ext>
            </a:extLst>
          </p:cNvPr>
          <p:cNvGrpSpPr/>
          <p:nvPr userDrawn="1"/>
        </p:nvGrpSpPr>
        <p:grpSpPr>
          <a:xfrm>
            <a:off x="11562864" y="207688"/>
            <a:ext cx="418487" cy="387209"/>
            <a:chOff x="5481638" y="2859088"/>
            <a:chExt cx="1231900" cy="1139825"/>
          </a:xfrm>
          <a:solidFill>
            <a:schemeClr val="bg1"/>
          </a:solidFill>
        </p:grpSpPr>
        <p:sp>
          <p:nvSpPr>
            <p:cNvPr id="6" name="Freeform 320">
              <a:extLst>
                <a:ext uri="{FF2B5EF4-FFF2-40B4-BE49-F238E27FC236}">
                  <a16:creationId xmlns:a16="http://schemas.microsoft.com/office/drawing/2014/main" id="{5DBAA6F7-2167-6807-2936-E1C392107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1638" y="2859088"/>
              <a:ext cx="1203325" cy="1041400"/>
            </a:xfrm>
            <a:custGeom>
              <a:avLst/>
              <a:gdLst>
                <a:gd name="T0" fmla="*/ 229 w 281"/>
                <a:gd name="T1" fmla="*/ 105 h 243"/>
                <a:gd name="T2" fmla="*/ 186 w 281"/>
                <a:gd name="T3" fmla="*/ 141 h 243"/>
                <a:gd name="T4" fmla="*/ 154 w 281"/>
                <a:gd name="T5" fmla="*/ 194 h 243"/>
                <a:gd name="T6" fmla="*/ 112 w 281"/>
                <a:gd name="T7" fmla="*/ 233 h 243"/>
                <a:gd name="T8" fmla="*/ 53 w 281"/>
                <a:gd name="T9" fmla="*/ 236 h 243"/>
                <a:gd name="T10" fmla="*/ 0 w 281"/>
                <a:gd name="T11" fmla="*/ 159 h 243"/>
                <a:gd name="T12" fmla="*/ 153 w 281"/>
                <a:gd name="T13" fmla="*/ 0 h 243"/>
                <a:gd name="T14" fmla="*/ 153 w 281"/>
                <a:gd name="T15" fmla="*/ 0 h 243"/>
                <a:gd name="T16" fmla="*/ 160 w 281"/>
                <a:gd name="T17" fmla="*/ 3 h 243"/>
                <a:gd name="T18" fmla="*/ 237 w 281"/>
                <a:gd name="T19" fmla="*/ 51 h 243"/>
                <a:gd name="T20" fmla="*/ 281 w 281"/>
                <a:gd name="T21" fmla="*/ 118 h 243"/>
                <a:gd name="T22" fmla="*/ 229 w 281"/>
                <a:gd name="T23" fmla="*/ 105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43">
                  <a:moveTo>
                    <a:pt x="229" y="105"/>
                  </a:moveTo>
                  <a:cubicBezTo>
                    <a:pt x="210" y="109"/>
                    <a:pt x="196" y="125"/>
                    <a:pt x="186" y="141"/>
                  </a:cubicBezTo>
                  <a:cubicBezTo>
                    <a:pt x="175" y="159"/>
                    <a:pt x="166" y="177"/>
                    <a:pt x="154" y="194"/>
                  </a:cubicBezTo>
                  <a:cubicBezTo>
                    <a:pt x="143" y="211"/>
                    <a:pt x="130" y="225"/>
                    <a:pt x="112" y="233"/>
                  </a:cubicBezTo>
                  <a:cubicBezTo>
                    <a:pt x="93" y="242"/>
                    <a:pt x="72" y="243"/>
                    <a:pt x="53" y="236"/>
                  </a:cubicBezTo>
                  <a:cubicBezTo>
                    <a:pt x="21" y="224"/>
                    <a:pt x="0" y="192"/>
                    <a:pt x="0" y="159"/>
                  </a:cubicBezTo>
                  <a:cubicBezTo>
                    <a:pt x="0" y="72"/>
                    <a:pt x="119" y="42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5" y="1"/>
                    <a:pt x="158" y="2"/>
                    <a:pt x="160" y="3"/>
                  </a:cubicBezTo>
                  <a:cubicBezTo>
                    <a:pt x="188" y="15"/>
                    <a:pt x="214" y="30"/>
                    <a:pt x="237" y="51"/>
                  </a:cubicBezTo>
                  <a:cubicBezTo>
                    <a:pt x="258" y="70"/>
                    <a:pt x="273" y="92"/>
                    <a:pt x="281" y="118"/>
                  </a:cubicBezTo>
                  <a:cubicBezTo>
                    <a:pt x="268" y="105"/>
                    <a:pt x="247" y="100"/>
                    <a:pt x="229" y="10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1">
              <a:extLst>
                <a:ext uri="{FF2B5EF4-FFF2-40B4-BE49-F238E27FC236}">
                  <a16:creationId xmlns:a16="http://schemas.microsoft.com/office/drawing/2014/main" id="{B08CD64F-5C5B-3463-ACF9-1B8574104A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10263" y="3343275"/>
              <a:ext cx="803275" cy="655638"/>
            </a:xfrm>
            <a:custGeom>
              <a:avLst/>
              <a:gdLst>
                <a:gd name="T0" fmla="*/ 183 w 188"/>
                <a:gd name="T1" fmla="*/ 61 h 153"/>
                <a:gd name="T2" fmla="*/ 140 w 188"/>
                <a:gd name="T3" fmla="*/ 103 h 153"/>
                <a:gd name="T4" fmla="*/ 79 w 188"/>
                <a:gd name="T5" fmla="*/ 84 h 153"/>
                <a:gd name="T6" fmla="*/ 123 w 188"/>
                <a:gd name="T7" fmla="*/ 124 h 153"/>
                <a:gd name="T8" fmla="*/ 65 w 188"/>
                <a:gd name="T9" fmla="*/ 149 h 153"/>
                <a:gd name="T10" fmla="*/ 31 w 188"/>
                <a:gd name="T11" fmla="*/ 152 h 153"/>
                <a:gd name="T12" fmla="*/ 0 w 188"/>
                <a:gd name="T13" fmla="*/ 144 h 153"/>
                <a:gd name="T14" fmla="*/ 48 w 188"/>
                <a:gd name="T15" fmla="*/ 114 h 153"/>
                <a:gd name="T16" fmla="*/ 77 w 188"/>
                <a:gd name="T17" fmla="*/ 72 h 153"/>
                <a:gd name="T18" fmla="*/ 103 w 188"/>
                <a:gd name="T19" fmla="*/ 25 h 153"/>
                <a:gd name="T20" fmla="*/ 140 w 188"/>
                <a:gd name="T21" fmla="*/ 1 h 153"/>
                <a:gd name="T22" fmla="*/ 182 w 188"/>
                <a:gd name="T23" fmla="*/ 22 h 153"/>
                <a:gd name="T24" fmla="*/ 183 w 188"/>
                <a:gd name="T25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8" h="153">
                  <a:moveTo>
                    <a:pt x="183" y="61"/>
                  </a:moveTo>
                  <a:cubicBezTo>
                    <a:pt x="177" y="81"/>
                    <a:pt x="160" y="97"/>
                    <a:pt x="140" y="103"/>
                  </a:cubicBezTo>
                  <a:cubicBezTo>
                    <a:pt x="117" y="109"/>
                    <a:pt x="94" y="102"/>
                    <a:pt x="79" y="84"/>
                  </a:cubicBezTo>
                  <a:cubicBezTo>
                    <a:pt x="80" y="108"/>
                    <a:pt x="99" y="124"/>
                    <a:pt x="123" y="124"/>
                  </a:cubicBezTo>
                  <a:cubicBezTo>
                    <a:pt x="108" y="139"/>
                    <a:pt x="86" y="146"/>
                    <a:pt x="65" y="149"/>
                  </a:cubicBezTo>
                  <a:cubicBezTo>
                    <a:pt x="54" y="151"/>
                    <a:pt x="42" y="153"/>
                    <a:pt x="31" y="152"/>
                  </a:cubicBezTo>
                  <a:cubicBezTo>
                    <a:pt x="21" y="152"/>
                    <a:pt x="9" y="150"/>
                    <a:pt x="0" y="144"/>
                  </a:cubicBezTo>
                  <a:cubicBezTo>
                    <a:pt x="19" y="139"/>
                    <a:pt x="35" y="128"/>
                    <a:pt x="48" y="114"/>
                  </a:cubicBezTo>
                  <a:cubicBezTo>
                    <a:pt x="60" y="101"/>
                    <a:pt x="69" y="87"/>
                    <a:pt x="77" y="72"/>
                  </a:cubicBezTo>
                  <a:cubicBezTo>
                    <a:pt x="85" y="56"/>
                    <a:pt x="92" y="39"/>
                    <a:pt x="103" y="25"/>
                  </a:cubicBezTo>
                  <a:cubicBezTo>
                    <a:pt x="112" y="12"/>
                    <a:pt x="124" y="2"/>
                    <a:pt x="140" y="1"/>
                  </a:cubicBezTo>
                  <a:cubicBezTo>
                    <a:pt x="157" y="0"/>
                    <a:pt x="174" y="7"/>
                    <a:pt x="182" y="22"/>
                  </a:cubicBezTo>
                  <a:cubicBezTo>
                    <a:pt x="188" y="35"/>
                    <a:pt x="187" y="48"/>
                    <a:pt x="183" y="61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383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913">
          <p15:clr>
            <a:srgbClr val="FBAE40"/>
          </p15:clr>
        </p15:guide>
        <p15:guide id="2" pos="168">
          <p15:clr>
            <a:srgbClr val="FBAE40"/>
          </p15:clr>
        </p15:guide>
        <p15:guide id="3" pos="7512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to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10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C53C-8033-EE83-4D3E-E996C171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56D8-67B9-8F82-29C3-3FA14C91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BAE39-39EC-96EE-EFCD-B4BFCF17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6025-DF47-4734-904B-A44E1B2F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ACAD-45E2-A59A-F75D-2C51FC1E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C669-97ED-4EC6-40DE-07C8DCE6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A597-E866-72BD-9C6E-AA8587CD1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44D93-230F-65BB-1EDB-A76557C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FE2E-36D2-D173-853D-1DFBC0CC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17BF-AAED-4664-8C22-65C7AE9A6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A751-05EA-765C-3963-50FE5596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7188A-8B86-90CA-6C4E-9C3CC5C9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E95D9-1832-6B82-BFBF-583F221D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1FD6F-78A7-1544-8195-126A472F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43AC6-78A2-78ED-8703-C97B62D2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935B1-56F7-5023-3895-9A3AABE1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33F-3329-417B-66DF-F5FA20E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1677-F772-36C2-9B69-148A866F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BAD94-F7C7-4FF1-9DB5-7EE005017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5E05F-0B50-1789-1728-E8EE4A7B3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6DC6C-B137-E29C-A17C-F748B1B2B8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F5452-0124-9237-F8F4-7E62C6EF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CA3DA-9877-0D8F-785F-5D67012D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42063-79E9-E852-5487-DD1D76B6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7210-4074-AE8D-73D5-3BFB14FA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3717F5-FABC-CA69-3AF4-0DA05CAD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9F5D1-E153-61A9-E969-E1409A85A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CD888-756B-56EF-6E0E-56BCDD92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0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07D6F-8AC7-BEB4-4F4C-54DDB614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31925-0EE9-4047-2102-FB04EC1E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97DE0-C7BA-7B3F-6BD6-709869DE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6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4765-E5F7-A60E-F578-0B850EA8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47CE-3DB4-E134-FCA1-CEAFC7C1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F4DBE-D3F1-218B-D87A-9FD0C70E7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D3A47-96A0-2F1F-39A3-86A7BBD74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D0776-8292-35EC-FD0A-D5F102DB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565FE-D8F8-3727-37D8-5F3D0243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4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C179-78AA-3E5E-3CF7-A1F6D84E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EA84F-FB4E-64C8-3CA0-2C7379BE3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C9438-D095-7EF9-AC7D-330D872E1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783FC-3AEA-CE1D-C14C-CA289037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CC790-4148-1C24-CFB4-32CA5126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D4A3-F9C3-B734-1AF0-817C00A7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6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04713-22E3-CE16-486D-84CB3E56F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DF6B5-2FA1-C6F5-953D-A6BA2895E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9869-66A1-5FAF-3FE5-CACB5B20D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AF991-30CB-492B-ABA2-4980D2E7B4D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0602-40F8-E3F4-C033-465CB53E0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8C48B-CA1C-CC69-259F-513256793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450B9-6129-4C18-81BC-AFA7AD941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1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551384" y="1628800"/>
            <a:ext cx="11090938" cy="4829080"/>
          </a:xfrm>
          <a:prstGeom prst="rect">
            <a:avLst/>
          </a:prstGeom>
        </p:spPr>
        <p:txBody>
          <a:bodyPr vert="horz" lIns="0" tIns="0" rIns="18000" bIns="0" rtlCol="0">
            <a:noAutofit/>
          </a:bodyPr>
          <a:lstStyle/>
          <a:p>
            <a:pPr lvl="0"/>
            <a:r>
              <a:rPr lang="fr-FR"/>
              <a:t>Enter </a:t>
            </a:r>
            <a:r>
              <a:rPr lang="fr-FR" err="1"/>
              <a:t>your</a:t>
            </a:r>
            <a:r>
              <a:rPr lang="fr-FR"/>
              <a:t> contents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en-US"/>
          </a:p>
        </p:txBody>
      </p:sp>
      <p:grpSp>
        <p:nvGrpSpPr>
          <p:cNvPr id="31" name="Groupe 1">
            <a:extLst>
              <a:ext uri="{FF2B5EF4-FFF2-40B4-BE49-F238E27FC236}">
                <a16:creationId xmlns:a16="http://schemas.microsoft.com/office/drawing/2014/main" id="{F31688C0-3AAB-457C-86FA-4177A059CF79}"/>
              </a:ext>
            </a:extLst>
          </p:cNvPr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DF4B7FE-AA65-4E55-B964-75A3DEE12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08DB13D7-F3B3-4CCC-9572-7C835EA66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5" name="Date Placeholder 34">
            <a:extLst>
              <a:ext uri="{FF2B5EF4-FFF2-40B4-BE49-F238E27FC236}">
                <a16:creationId xmlns:a16="http://schemas.microsoft.com/office/drawing/2014/main" id="{9E7A3BD3-DDA4-42A3-B05C-F6E4E51D9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92344" y="6650661"/>
            <a:ext cx="2119242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lang="de-DE" sz="800" smtClean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 algn="r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© Capgemini Invent 2022. All rights reserved.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AB8C2A9-4C2D-43C3-9F07-0C825FF51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7951" y="6650661"/>
            <a:ext cx="232665" cy="12311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de-DE" sz="800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algn="r"/>
            <a:fld id="{5D9A5160-6218-4E5A-B9E6-B93E3DAE377C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D28F27D4-FFE2-4FAB-BA1B-9D013846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8744"/>
            <a:ext cx="10872000" cy="1116000"/>
          </a:xfrm>
          <a:prstGeom prst="rect">
            <a:avLst/>
          </a:prstGeom>
        </p:spPr>
        <p:txBody>
          <a:bodyPr vert="horz" lIns="0" tIns="1800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9" name="Footer Placeholder 9">
            <a:extLst>
              <a:ext uri="{FF2B5EF4-FFF2-40B4-BE49-F238E27FC236}">
                <a16:creationId xmlns:a16="http://schemas.microsoft.com/office/drawing/2014/main" id="{D3809B95-B2AA-47A9-8F86-88BF7BDE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0863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>
              <a:defRPr lang="de-DE"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Presentation Title | Author | Date</a:t>
            </a:r>
          </a:p>
        </p:txBody>
      </p:sp>
      <p:sp>
        <p:nvSpPr>
          <p:cNvPr id="20" name="Stickerbox" hidden="1">
            <a:extLst>
              <a:ext uri="{FF2B5EF4-FFF2-40B4-BE49-F238E27FC236}">
                <a16:creationId xmlns:a16="http://schemas.microsoft.com/office/drawing/2014/main" id="{D03A9799-ACDC-4925-8EE1-5C65CCCBD0F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1114363" y="1124744"/>
            <a:ext cx="804808" cy="402775"/>
          </a:xfrm>
          <a:prstGeom prst="rect">
            <a:avLst/>
          </a:prstGeom>
          <a:solidFill>
            <a:schemeClr val="accent2"/>
          </a:solidFill>
          <a:ln w="10795">
            <a:noFill/>
            <a:round/>
            <a:headEnd/>
            <a:tailEnd/>
          </a:ln>
          <a:effectLst/>
        </p:spPr>
        <p:txBody>
          <a:bodyPr vert="horz" wrap="none" lIns="108000" tIns="108000" rIns="108000" bIns="108000" anchor="ctr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all" spc="0" normalizeH="0" baseline="0" noProof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Sticker</a:t>
            </a:r>
          </a:p>
        </p:txBody>
      </p:sp>
      <p:sp>
        <p:nvSpPr>
          <p:cNvPr id="22" name="CapgeminiBox" hidden="1">
            <a:extLst>
              <a:ext uri="{FF2B5EF4-FFF2-40B4-BE49-F238E27FC236}">
                <a16:creationId xmlns:a16="http://schemas.microsoft.com/office/drawing/2014/main" id="{7C293A1E-B461-4AFE-976D-6EE38B2AFEB4}"/>
              </a:ext>
            </a:extLst>
          </p:cNvPr>
          <p:cNvSpPr txBox="1">
            <a:spLocks/>
          </p:cNvSpPr>
          <p:nvPr userDrawn="1"/>
        </p:nvSpPr>
        <p:spPr>
          <a:xfrm>
            <a:off x="9592" y="0"/>
            <a:ext cx="1837661" cy="260350"/>
          </a:xfrm>
          <a:prstGeom prst="rect">
            <a:avLst/>
          </a:prstGeom>
        </p:spPr>
        <p:txBody>
          <a:bodyPr vert="horz" lIns="0" tIns="0" rIns="1800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Verdana" panose="020B0604030504040204" pitchFamily="34" charset="0"/>
              <a:buChar char="‒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Capgemini </a:t>
            </a:r>
            <a:r>
              <a:rPr lang="fr-FR" err="1"/>
              <a:t>Invent</a:t>
            </a:r>
            <a:r>
              <a:rPr lang="fr-FR"/>
              <a:t> v10.0</a:t>
            </a:r>
          </a:p>
        </p:txBody>
      </p:sp>
      <p:sp>
        <p:nvSpPr>
          <p:cNvPr id="29" name="FootnoteAndSource" hidden="1">
            <a:extLst>
              <a:ext uri="{FF2B5EF4-FFF2-40B4-BE49-F238E27FC236}">
                <a16:creationId xmlns:a16="http://schemas.microsoft.com/office/drawing/2014/main" id="{96E9BC24-418C-4CE4-8E81-3AF9AB04DEAA}"/>
              </a:ext>
            </a:extLst>
          </p:cNvPr>
          <p:cNvSpPr txBox="1"/>
          <p:nvPr userDrawn="1"/>
        </p:nvSpPr>
        <p:spPr>
          <a:xfrm>
            <a:off x="545323" y="6304130"/>
            <a:ext cx="11340000" cy="162096"/>
          </a:xfrm>
          <a:prstGeom prst="rect">
            <a:avLst/>
          </a:prstGeom>
          <a:noFill/>
        </p:spPr>
        <p:txBody>
          <a:bodyPr vert="horz" wrap="square" lIns="0" tIns="25400" rIns="0" bIns="25400" rtlCol="0" anchor="b" anchorCtr="0">
            <a:spAutoFit/>
          </a:bodyPr>
          <a:lstStyle>
            <a:defPPr>
              <a:defRPr lang="pt-PT"/>
            </a:defPPr>
            <a:lvl1pPr marL="429768" indent="-429768">
              <a:lnSpc>
                <a:spcPct val="90000"/>
              </a:lnSpc>
              <a:tabLst>
                <a:tab pos="347472" algn="r"/>
              </a:tabLst>
              <a:defRPr sz="800"/>
            </a:lvl1pPr>
          </a:lstStyle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/>
              <a:t>	Source:	Source Text</a:t>
            </a:r>
          </a:p>
        </p:txBody>
      </p:sp>
    </p:spTree>
    <p:extLst>
      <p:ext uri="{BB962C8B-B14F-4D97-AF65-F5344CB8AC3E}">
        <p14:creationId xmlns:p14="http://schemas.microsoft.com/office/powerpoint/2010/main" val="320102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8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Verdana" panose="020B0604030504040204" pitchFamily="34" charset="0"/>
        <a:buChar char="‒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80975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8" orient="horz" pos="709">
          <p15:clr>
            <a:srgbClr val="F26B43"/>
          </p15:clr>
        </p15:guide>
        <p15:guide id="19" orient="horz" pos="4065">
          <p15:clr>
            <a:srgbClr val="F26B43"/>
          </p15:clr>
        </p15:guide>
        <p15:guide id="20" pos="347">
          <p15:clr>
            <a:srgbClr val="F26B43"/>
          </p15:clr>
        </p15:guide>
        <p15:guide id="21" pos="3840">
          <p15:clr>
            <a:srgbClr val="F26B43"/>
          </p15:clr>
        </p15:guide>
        <p15:guide id="22" pos="7333">
          <p15:clr>
            <a:srgbClr val="F26B43"/>
          </p15:clr>
        </p15:guide>
        <p15:guide id="23" orient="horz" pos="164">
          <p15:clr>
            <a:srgbClr val="F26B43"/>
          </p15:clr>
        </p15:guide>
        <p15:guide id="24" orient="horz" pos="102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3326B-38B0-EBAE-D27A-0CD991590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88A38AF6-35DB-16F6-55C8-60C36493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ETL Conversion using Multi Agent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BCD0A-3C71-0F75-7A1D-14218FE5F497}"/>
              </a:ext>
            </a:extLst>
          </p:cNvPr>
          <p:cNvSpPr txBox="1"/>
          <p:nvPr/>
        </p:nvSpPr>
        <p:spPr>
          <a:xfrm>
            <a:off x="5436079" y="1835864"/>
            <a:ext cx="1289135" cy="118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Orchestration Agent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pic>
        <p:nvPicPr>
          <p:cNvPr id="5" name="Picture 12" descr="Robot Images - Free Download on Freepik">
            <a:extLst>
              <a:ext uri="{FF2B5EF4-FFF2-40B4-BE49-F238E27FC236}">
                <a16:creationId xmlns:a16="http://schemas.microsoft.com/office/drawing/2014/main" id="{10D800D6-981C-E181-74CF-C4FC1B5B1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327" y="1480688"/>
            <a:ext cx="398272" cy="45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27B3B1-FA88-F3C3-5E81-361E309A1CA5}"/>
              </a:ext>
            </a:extLst>
          </p:cNvPr>
          <p:cNvGrpSpPr/>
          <p:nvPr/>
        </p:nvGrpSpPr>
        <p:grpSpPr>
          <a:xfrm>
            <a:off x="3455977" y="2943539"/>
            <a:ext cx="7475978" cy="660615"/>
            <a:chOff x="2817462" y="2843117"/>
            <a:chExt cx="7475978" cy="660615"/>
          </a:xfrm>
        </p:grpSpPr>
        <p:pic>
          <p:nvPicPr>
            <p:cNvPr id="13" name="Picture 12" descr="Robot Images - Free Download on Freepik">
              <a:extLst>
                <a:ext uri="{FF2B5EF4-FFF2-40B4-BE49-F238E27FC236}">
                  <a16:creationId xmlns:a16="http://schemas.microsoft.com/office/drawing/2014/main" id="{00819969-8AB5-EE9C-9649-BF84AC1FE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7381" y="2874552"/>
              <a:ext cx="299227" cy="339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9A4B31-15FB-C1AC-55DC-7DA441A44F35}"/>
                </a:ext>
              </a:extLst>
            </p:cNvPr>
            <p:cNvSpPr txBox="1"/>
            <p:nvPr/>
          </p:nvSpPr>
          <p:spPr>
            <a:xfrm>
              <a:off x="3814854" y="3133759"/>
              <a:ext cx="769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Conversion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Agent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D48408-1C5A-44DE-D801-764C6B1D2C2F}"/>
                </a:ext>
              </a:extLst>
            </p:cNvPr>
            <p:cNvSpPr txBox="1"/>
            <p:nvPr/>
          </p:nvSpPr>
          <p:spPr>
            <a:xfrm>
              <a:off x="4806192" y="312944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Validation 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Agent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pic>
          <p:nvPicPr>
            <p:cNvPr id="83" name="Picture 12" descr="Robot Images - Free Download on Freepik">
              <a:extLst>
                <a:ext uri="{FF2B5EF4-FFF2-40B4-BE49-F238E27FC236}">
                  <a16:creationId xmlns:a16="http://schemas.microsoft.com/office/drawing/2014/main" id="{EEF6CE1D-CDAC-6289-D804-113E722BD3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7136" y="2882519"/>
              <a:ext cx="299227" cy="339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9" name="Graphic 148" descr="Document outline">
              <a:extLst>
                <a:ext uri="{FF2B5EF4-FFF2-40B4-BE49-F238E27FC236}">
                  <a16:creationId xmlns:a16="http://schemas.microsoft.com/office/drawing/2014/main" id="{F0620805-8124-1C79-C034-BDAB4EF50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34707" y="2880435"/>
              <a:ext cx="264869" cy="264869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0E5A218-2D99-31E9-FA18-095E2495A8A6}"/>
                </a:ext>
              </a:extLst>
            </p:cNvPr>
            <p:cNvSpPr txBox="1"/>
            <p:nvPr/>
          </p:nvSpPr>
          <p:spPr>
            <a:xfrm>
              <a:off x="9557174" y="3173374"/>
              <a:ext cx="736266" cy="189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Summary  Response 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pic>
          <p:nvPicPr>
            <p:cNvPr id="25" name="Picture 12" descr="Robot Images - Free Download on Freepik">
              <a:extLst>
                <a:ext uri="{FF2B5EF4-FFF2-40B4-BE49-F238E27FC236}">
                  <a16:creationId xmlns:a16="http://schemas.microsoft.com/office/drawing/2014/main" id="{1075CF0C-66D4-3497-222D-449E59ACF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645" y="2843117"/>
              <a:ext cx="299227" cy="3395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C64CC8-8118-B7DC-71E7-18D79A1B46B9}"/>
                </a:ext>
              </a:extLst>
            </p:cNvPr>
            <p:cNvSpPr txBox="1"/>
            <p:nvPr/>
          </p:nvSpPr>
          <p:spPr>
            <a:xfrm>
              <a:off x="2817462" y="3134400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Analyser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Agent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pic>
          <p:nvPicPr>
            <p:cNvPr id="107" name="Graphic 106" descr="User with solid fill">
              <a:extLst>
                <a:ext uri="{FF2B5EF4-FFF2-40B4-BE49-F238E27FC236}">
                  <a16:creationId xmlns:a16="http://schemas.microsoft.com/office/drawing/2014/main" id="{125BDF45-C3A8-B1AC-E370-A5CDE1A7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59518" y="2861157"/>
              <a:ext cx="264869" cy="264869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5E77E6B-5D8A-D904-F632-57726FC64D45}"/>
                </a:ext>
              </a:extLst>
            </p:cNvPr>
            <p:cNvSpPr txBox="1"/>
            <p:nvPr/>
          </p:nvSpPr>
          <p:spPr>
            <a:xfrm>
              <a:off x="7914011" y="3076897"/>
              <a:ext cx="1355884" cy="2605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Human  In The Loop (HITL)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 UI Application Screen </a:t>
              </a:r>
              <a:endPara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0D662D9-B00B-DA88-690A-970C3B77039D}"/>
                </a:ext>
              </a:extLst>
            </p:cNvPr>
            <p:cNvCxnSpPr/>
            <p:nvPr/>
          </p:nvCxnSpPr>
          <p:spPr>
            <a:xfrm>
              <a:off x="7405938" y="3116636"/>
              <a:ext cx="613210" cy="0"/>
            </a:xfrm>
            <a:prstGeom prst="straightConnector1">
              <a:avLst/>
            </a:prstGeom>
            <a:ln w="28575">
              <a:solidFill>
                <a:srgbClr val="3A7D4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7859F51-88FD-3DD5-C1F7-C0D723CBC8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0717" y="3267104"/>
              <a:ext cx="591609" cy="3677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F917C10-F6E2-6C38-B329-0E65C06284BF}"/>
                </a:ext>
              </a:extLst>
            </p:cNvPr>
            <p:cNvSpPr txBox="1"/>
            <p:nvPr/>
          </p:nvSpPr>
          <p:spPr>
            <a:xfrm>
              <a:off x="7347745" y="2902825"/>
              <a:ext cx="657552" cy="118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Approve 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31D50E8-F204-5630-628C-4C45A9448679}"/>
                </a:ext>
              </a:extLst>
            </p:cNvPr>
            <p:cNvSpPr txBox="1"/>
            <p:nvPr/>
          </p:nvSpPr>
          <p:spPr>
            <a:xfrm>
              <a:off x="7431191" y="3289559"/>
              <a:ext cx="540533" cy="118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Reject 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CDAC86E-AFBD-C620-86B1-CD46290E369F}"/>
                </a:ext>
              </a:extLst>
            </p:cNvPr>
            <p:cNvCxnSpPr/>
            <p:nvPr/>
          </p:nvCxnSpPr>
          <p:spPr>
            <a:xfrm>
              <a:off x="8939037" y="3026550"/>
              <a:ext cx="613210" cy="0"/>
            </a:xfrm>
            <a:prstGeom prst="straightConnector1">
              <a:avLst/>
            </a:prstGeom>
            <a:ln w="28575">
              <a:solidFill>
                <a:srgbClr val="3A7D4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C920D6E4-E898-4ED5-814C-C3EA9E1FD60F}"/>
              </a:ext>
            </a:extLst>
          </p:cNvPr>
          <p:cNvSpPr/>
          <p:nvPr/>
        </p:nvSpPr>
        <p:spPr>
          <a:xfrm>
            <a:off x="669916" y="1563995"/>
            <a:ext cx="10656285" cy="712424"/>
          </a:xfrm>
          <a:prstGeom prst="roundRect">
            <a:avLst/>
          </a:prstGeom>
          <a:noFill/>
          <a:ln>
            <a:solidFill>
              <a:srgbClr val="578E7E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68E2DF5D-11A7-11D0-5377-F287596189A6}"/>
              </a:ext>
            </a:extLst>
          </p:cNvPr>
          <p:cNvSpPr/>
          <p:nvPr/>
        </p:nvSpPr>
        <p:spPr>
          <a:xfrm>
            <a:off x="1737990" y="4017934"/>
            <a:ext cx="1794484" cy="23573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0E511D-3CDE-7A07-8A3E-FA889A4BD4C7}"/>
              </a:ext>
            </a:extLst>
          </p:cNvPr>
          <p:cNvSpPr txBox="1"/>
          <p:nvPr/>
        </p:nvSpPr>
        <p:spPr>
          <a:xfrm>
            <a:off x="1737990" y="3801643"/>
            <a:ext cx="1794484" cy="230832"/>
          </a:xfrm>
          <a:prstGeom prst="rect">
            <a:avLst/>
          </a:prstGeom>
          <a:solidFill>
            <a:srgbClr val="3A7D44"/>
          </a:solidFill>
          <a:ln>
            <a:solidFill>
              <a:srgbClr val="3A7D4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Orchestration Agent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C47ABA6-09BF-7A51-88A0-443D20EB8EBE}"/>
              </a:ext>
            </a:extLst>
          </p:cNvPr>
          <p:cNvSpPr/>
          <p:nvPr/>
        </p:nvSpPr>
        <p:spPr>
          <a:xfrm>
            <a:off x="1279187" y="4387886"/>
            <a:ext cx="316346" cy="10869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Actions</a:t>
            </a:r>
            <a:endParaRPr kumimoji="0" lang="en-US" sz="9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8A8B53-F631-80A7-DC7E-65ACCDBDDC58}"/>
              </a:ext>
            </a:extLst>
          </p:cNvPr>
          <p:cNvSpPr txBox="1"/>
          <p:nvPr/>
        </p:nvSpPr>
        <p:spPr>
          <a:xfrm>
            <a:off x="1708900" y="4387886"/>
            <a:ext cx="1885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 Manage entire pipeline flow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 Invoke agents in sequence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 Pass MCP context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Handle errors &amp; retries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E17FAAE-BD13-FC25-9FD0-57AE9B5C5C15}"/>
              </a:ext>
            </a:extLst>
          </p:cNvPr>
          <p:cNvSpPr/>
          <p:nvPr/>
        </p:nvSpPr>
        <p:spPr>
          <a:xfrm>
            <a:off x="1274235" y="5579947"/>
            <a:ext cx="316346" cy="795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Tools  </a:t>
            </a:r>
            <a:endParaRPr kumimoji="0" lang="en-US" sz="9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463C5E-57AB-1461-D876-A7950540FC5F}"/>
              </a:ext>
            </a:extLst>
          </p:cNvPr>
          <p:cNvSpPr txBox="1"/>
          <p:nvPr/>
        </p:nvSpPr>
        <p:spPr>
          <a:xfrm>
            <a:off x="1737990" y="5507175"/>
            <a:ext cx="17944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AWS Lambda / Step Functions,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EventBridge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, CloudWatch, DynamoDB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7AD2E55-4858-399D-20BF-B087C76B8BCC}"/>
              </a:ext>
            </a:extLst>
          </p:cNvPr>
          <p:cNvSpPr/>
          <p:nvPr/>
        </p:nvSpPr>
        <p:spPr>
          <a:xfrm>
            <a:off x="3601782" y="4039970"/>
            <a:ext cx="1794484" cy="23573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10DA91-17E1-59AD-5C48-BD6E6FFB76A2}"/>
              </a:ext>
            </a:extLst>
          </p:cNvPr>
          <p:cNvSpPr txBox="1"/>
          <p:nvPr/>
        </p:nvSpPr>
        <p:spPr>
          <a:xfrm>
            <a:off x="3601782" y="3823679"/>
            <a:ext cx="1794484" cy="230832"/>
          </a:xfrm>
          <a:prstGeom prst="rect">
            <a:avLst/>
          </a:prstGeom>
          <a:solidFill>
            <a:srgbClr val="3A7D44"/>
          </a:solidFill>
          <a:ln>
            <a:solidFill>
              <a:srgbClr val="3A7D4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Analyser Agent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AADAFA-E47B-E8A5-2F4E-FA490224EDB7}"/>
              </a:ext>
            </a:extLst>
          </p:cNvPr>
          <p:cNvSpPr txBox="1"/>
          <p:nvPr/>
        </p:nvSpPr>
        <p:spPr>
          <a:xfrm>
            <a:off x="3561483" y="4040590"/>
            <a:ext cx="188549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CDA3D0-6454-7730-51CE-2B36DD47989C}"/>
              </a:ext>
            </a:extLst>
          </p:cNvPr>
          <p:cNvSpPr txBox="1"/>
          <p:nvPr/>
        </p:nvSpPr>
        <p:spPr>
          <a:xfrm>
            <a:off x="3572692" y="4409922"/>
            <a:ext cx="1885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srgbClr val="FFFFFF"/>
                </a:solidFill>
                <a:latin typeface="Ubuntu Medium"/>
                <a:ea typeface="PMingLiU" panose="02020500000000000000" pitchFamily="18" charset="-120"/>
              </a:rPr>
              <a:t>Parse XML/JSON files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srgbClr val="FFFFFF"/>
                </a:solidFill>
                <a:latin typeface="Ubuntu Medium"/>
                <a:ea typeface="PMingLiU" panose="02020500000000000000" pitchFamily="18" charset="-120"/>
              </a:rPr>
              <a:t>Extract ETL steps, DAG, schema, transformation logic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srgbClr val="FFFFFF"/>
                </a:solidFill>
                <a:latin typeface="Ubuntu Medium"/>
                <a:ea typeface="PMingLiU" panose="02020500000000000000" pitchFamily="18" charset="-120"/>
              </a:rPr>
              <a:t>Create intermediate MCP graph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DD179A-48D5-CC23-CCF6-C61EBDB84B9D}"/>
              </a:ext>
            </a:extLst>
          </p:cNvPr>
          <p:cNvSpPr txBox="1"/>
          <p:nvPr/>
        </p:nvSpPr>
        <p:spPr>
          <a:xfrm>
            <a:off x="3601782" y="5529211"/>
            <a:ext cx="17944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Python + XML/JSON parser (e.g.,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lxml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ElementTree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), ECS Lambda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84A9054-99E1-410F-0049-2AF1CB5B252F}"/>
              </a:ext>
            </a:extLst>
          </p:cNvPr>
          <p:cNvSpPr/>
          <p:nvPr/>
        </p:nvSpPr>
        <p:spPr>
          <a:xfrm>
            <a:off x="5468295" y="4039970"/>
            <a:ext cx="1794484" cy="23573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046B18-5B88-48A6-3E22-2947B598DE86}"/>
              </a:ext>
            </a:extLst>
          </p:cNvPr>
          <p:cNvSpPr txBox="1"/>
          <p:nvPr/>
        </p:nvSpPr>
        <p:spPr>
          <a:xfrm>
            <a:off x="5468295" y="3823679"/>
            <a:ext cx="1794484" cy="230832"/>
          </a:xfrm>
          <a:prstGeom prst="rect">
            <a:avLst/>
          </a:prstGeom>
          <a:solidFill>
            <a:srgbClr val="3A7D44"/>
          </a:solidFill>
          <a:ln>
            <a:solidFill>
              <a:srgbClr val="3A7D4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Conversion Agent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DB7421-8270-ABED-134E-A7B6F8160826}"/>
              </a:ext>
            </a:extLst>
          </p:cNvPr>
          <p:cNvSpPr txBox="1"/>
          <p:nvPr/>
        </p:nvSpPr>
        <p:spPr>
          <a:xfrm>
            <a:off x="5439205" y="4409922"/>
            <a:ext cx="188549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 Use LLM to generate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PySpark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PMingLiU" panose="02020500000000000000" pitchFamily="18" charset="-120"/>
              <a:cs typeface="PMingLiU" panose="02020500000000000000" pitchFamily="18" charset="-12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Map logic, joins, filters, control flows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Store output to S3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728512-6C11-F0D8-FAFA-632D3837D451}"/>
              </a:ext>
            </a:extLst>
          </p:cNvPr>
          <p:cNvSpPr txBox="1"/>
          <p:nvPr/>
        </p:nvSpPr>
        <p:spPr>
          <a:xfrm>
            <a:off x="5468295" y="5529211"/>
            <a:ext cx="1794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Amazon Bedrock (Claude,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CodeWhisperer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Amazon SageMaker LLMs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7A56D6D-0055-3927-78A1-A281BBA72FC8}"/>
              </a:ext>
            </a:extLst>
          </p:cNvPr>
          <p:cNvSpPr/>
          <p:nvPr/>
        </p:nvSpPr>
        <p:spPr>
          <a:xfrm>
            <a:off x="7332087" y="4043718"/>
            <a:ext cx="1794484" cy="23573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49BDC6-1E52-C3D2-FDD0-B4C24BD5225A}"/>
              </a:ext>
            </a:extLst>
          </p:cNvPr>
          <p:cNvSpPr txBox="1"/>
          <p:nvPr/>
        </p:nvSpPr>
        <p:spPr>
          <a:xfrm>
            <a:off x="7332087" y="3827427"/>
            <a:ext cx="1794484" cy="230832"/>
          </a:xfrm>
          <a:prstGeom prst="rect">
            <a:avLst/>
          </a:prstGeom>
          <a:solidFill>
            <a:srgbClr val="3A7D44"/>
          </a:solidFill>
          <a:ln>
            <a:solidFill>
              <a:srgbClr val="3A7D4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Validation Agent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BE8C0F7-6E67-D087-3441-798D5E540324}"/>
              </a:ext>
            </a:extLst>
          </p:cNvPr>
          <p:cNvSpPr txBox="1"/>
          <p:nvPr/>
        </p:nvSpPr>
        <p:spPr>
          <a:xfrm>
            <a:off x="7302997" y="4413670"/>
            <a:ext cx="1885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 Execute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PySpark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 on test input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Compare output with legacy logic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Validate schema, data type fidelity.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0A00AFD-A9CF-2A5D-C21B-28CEABE42FC8}"/>
              </a:ext>
            </a:extLst>
          </p:cNvPr>
          <p:cNvSpPr txBox="1"/>
          <p:nvPr/>
        </p:nvSpPr>
        <p:spPr>
          <a:xfrm>
            <a:off x="7332087" y="5532959"/>
            <a:ext cx="17944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AWS Glue Dev Endpoints or EMR Serverless, boto3,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PySpar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PMingLiU" panose="02020500000000000000" pitchFamily="18" charset="-120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AE59AA2-02E0-CCA9-051D-F7201E04BCA3}"/>
              </a:ext>
            </a:extLst>
          </p:cNvPr>
          <p:cNvSpPr/>
          <p:nvPr/>
        </p:nvSpPr>
        <p:spPr>
          <a:xfrm>
            <a:off x="9235425" y="4042783"/>
            <a:ext cx="1794484" cy="23573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2B978A-0D52-6B0F-09EB-3FB76E1B2FAE}"/>
              </a:ext>
            </a:extLst>
          </p:cNvPr>
          <p:cNvSpPr txBox="1"/>
          <p:nvPr/>
        </p:nvSpPr>
        <p:spPr>
          <a:xfrm>
            <a:off x="9235425" y="3826492"/>
            <a:ext cx="1794484" cy="230832"/>
          </a:xfrm>
          <a:prstGeom prst="rect">
            <a:avLst/>
          </a:prstGeom>
          <a:solidFill>
            <a:srgbClr val="3A7D44"/>
          </a:solidFill>
          <a:ln>
            <a:solidFill>
              <a:srgbClr val="3A7D44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Human In The Loop (HITL)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A7852C-5888-8F64-9389-CFFDBBF1A11A}"/>
              </a:ext>
            </a:extLst>
          </p:cNvPr>
          <p:cNvSpPr txBox="1"/>
          <p:nvPr/>
        </p:nvSpPr>
        <p:spPr>
          <a:xfrm>
            <a:off x="9206335" y="4412735"/>
            <a:ext cx="188549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Review parsed ETL code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Approve / modify 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PySpark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srgbClr val="FFFFFF"/>
                </a:solidFill>
                <a:latin typeface="Ubuntu Medium"/>
                <a:ea typeface="PMingLiU" panose="02020500000000000000" pitchFamily="18" charset="-120"/>
                <a:cs typeface="PMingLiU" panose="02020500000000000000" pitchFamily="18" charset="-120"/>
              </a:rPr>
              <a:t>Accept / Reject conversion result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 Medium"/>
              <a:ea typeface="PMingLiU" panose="02020500000000000000" pitchFamily="18" charset="-120"/>
              <a:cs typeface="PMingLiU" panose="02020500000000000000" pitchFamily="18" charset="-12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8CAE89-D881-455A-4288-36D36F3D5DA4}"/>
              </a:ext>
            </a:extLst>
          </p:cNvPr>
          <p:cNvSpPr txBox="1"/>
          <p:nvPr/>
        </p:nvSpPr>
        <p:spPr>
          <a:xfrm>
            <a:off x="9235425" y="5532024"/>
            <a:ext cx="179448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Validation parsed transformation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srgbClr val="FFFFFF"/>
                </a:solidFill>
                <a:latin typeface="Ubuntu Medium"/>
                <a:ea typeface="PMingLiU" panose="02020500000000000000" pitchFamily="18" charset="-120"/>
              </a:rPr>
              <a:t>Review and validation LLM generated code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 Medium"/>
                <a:ea typeface="PMingLiU" panose="02020500000000000000" pitchFamily="18" charset="-120"/>
                <a:cs typeface="+mn-cs"/>
              </a:rPr>
              <a:t>Confirm test results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973956-9AD1-E7A5-F785-E5ABD49F8B63}"/>
              </a:ext>
            </a:extLst>
          </p:cNvPr>
          <p:cNvSpPr txBox="1"/>
          <p:nvPr/>
        </p:nvSpPr>
        <p:spPr>
          <a:xfrm>
            <a:off x="341949" y="753911"/>
            <a:ext cx="1115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Use Case: ETL Code conversion using Multi Agent System</a:t>
            </a:r>
            <a:r>
              <a:rPr lang="en-US" sz="1400" dirty="0">
                <a:solidFill>
                  <a:srgbClr val="FFFFFF"/>
                </a:solidFill>
                <a:latin typeface="Ubuntu"/>
              </a:rPr>
              <a:t>(LangGraph)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897B4E-E760-806B-21F7-02081418ADA3}"/>
              </a:ext>
            </a:extLst>
          </p:cNvPr>
          <p:cNvSpPr/>
          <p:nvPr/>
        </p:nvSpPr>
        <p:spPr>
          <a:xfrm>
            <a:off x="551447" y="1412616"/>
            <a:ext cx="10899944" cy="2314106"/>
          </a:xfrm>
          <a:prstGeom prst="roundRect">
            <a:avLst/>
          </a:prstGeom>
          <a:noFill/>
          <a:ln>
            <a:solidFill>
              <a:srgbClr val="578E7E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Tx/>
              <a:buNone/>
              <a:tabLst/>
              <a:defRPr/>
            </a:pPr>
            <a:endParaRPr kumimoji="0" lang="en-IN" sz="800" b="1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629CC-6E70-074B-74ED-C19290F9DD05}"/>
              </a:ext>
            </a:extLst>
          </p:cNvPr>
          <p:cNvSpPr txBox="1"/>
          <p:nvPr/>
        </p:nvSpPr>
        <p:spPr>
          <a:xfrm>
            <a:off x="931880" y="2479291"/>
            <a:ext cx="10336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Communication 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1EA16871-B505-96E3-6326-38E402FC8795}"/>
              </a:ext>
            </a:extLst>
          </p:cNvPr>
          <p:cNvSpPr/>
          <p:nvPr/>
        </p:nvSpPr>
        <p:spPr>
          <a:xfrm>
            <a:off x="863855" y="2718470"/>
            <a:ext cx="1238976" cy="207942"/>
          </a:xfrm>
          <a:prstGeom prst="round2SameRect">
            <a:avLst/>
          </a:prstGeom>
          <a:noFill/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Shared Memory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F291E0D2-8A62-18F4-A080-C8476365D392}"/>
              </a:ext>
            </a:extLst>
          </p:cNvPr>
          <p:cNvSpPr/>
          <p:nvPr/>
        </p:nvSpPr>
        <p:spPr>
          <a:xfrm>
            <a:off x="863855" y="3019171"/>
            <a:ext cx="1238976" cy="207942"/>
          </a:xfrm>
          <a:prstGeom prst="round2SameRect">
            <a:avLst/>
          </a:prstGeom>
          <a:noFill/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Event Driven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3305356-0E13-F66A-2A5F-651782FBED0A}"/>
              </a:ext>
            </a:extLst>
          </p:cNvPr>
          <p:cNvSpPr/>
          <p:nvPr/>
        </p:nvSpPr>
        <p:spPr>
          <a:xfrm>
            <a:off x="865800" y="3331329"/>
            <a:ext cx="1238976" cy="251610"/>
          </a:xfrm>
          <a:prstGeom prst="round2SameRect">
            <a:avLst/>
          </a:prstGeom>
          <a:noFill/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Protocol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MCP etc..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35EE5A-BCF4-22F7-A94E-B990A993EC3A}"/>
              </a:ext>
            </a:extLst>
          </p:cNvPr>
          <p:cNvSpPr/>
          <p:nvPr/>
        </p:nvSpPr>
        <p:spPr>
          <a:xfrm>
            <a:off x="2483265" y="2892566"/>
            <a:ext cx="8553330" cy="750850"/>
          </a:xfrm>
          <a:prstGeom prst="roundRect">
            <a:avLst/>
          </a:prstGeom>
          <a:noFill/>
          <a:ln>
            <a:solidFill>
              <a:srgbClr val="578E7E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D8C76A-B702-CF53-68D2-2651EE52F399}"/>
              </a:ext>
            </a:extLst>
          </p:cNvPr>
          <p:cNvSpPr/>
          <p:nvPr/>
        </p:nvSpPr>
        <p:spPr>
          <a:xfrm>
            <a:off x="677370" y="2528447"/>
            <a:ext cx="10656285" cy="1093136"/>
          </a:xfrm>
          <a:prstGeom prst="roundRect">
            <a:avLst/>
          </a:prstGeom>
          <a:noFill/>
          <a:ln>
            <a:solidFill>
              <a:srgbClr val="578E7E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182C75E-7BC4-1472-D446-58F3D0BA8028}"/>
              </a:ext>
            </a:extLst>
          </p:cNvPr>
          <p:cNvCxnSpPr>
            <a:endCxn id="5" idx="3"/>
          </p:cNvCxnSpPr>
          <p:nvPr/>
        </p:nvCxnSpPr>
        <p:spPr>
          <a:xfrm rot="16200000" flipV="1">
            <a:off x="6233687" y="1727542"/>
            <a:ext cx="1292286" cy="1250461"/>
          </a:xfrm>
          <a:prstGeom prst="bentConnector2">
            <a:avLst/>
          </a:prstGeom>
          <a:ln w="19050">
            <a:solidFill>
              <a:srgbClr val="3A7D4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F30F7A6-8D6F-51EF-1F1F-7D420D4C2A8B}"/>
              </a:ext>
            </a:extLst>
          </p:cNvPr>
          <p:cNvCxnSpPr>
            <a:cxnSpLocks/>
            <a:stCxn id="17" idx="0"/>
            <a:endCxn id="12" idx="0"/>
          </p:cNvCxnSpPr>
          <p:nvPr/>
        </p:nvCxnSpPr>
        <p:spPr>
          <a:xfrm rot="16200000" flipV="1">
            <a:off x="4396319" y="528954"/>
            <a:ext cx="70125" cy="4657099"/>
          </a:xfrm>
          <a:prstGeom prst="bentConnector2">
            <a:avLst/>
          </a:prstGeom>
          <a:ln w="19050">
            <a:solidFill>
              <a:srgbClr val="3A7D4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3EF0E9-5B83-01E8-46ED-4CC949FF06E9}"/>
              </a:ext>
            </a:extLst>
          </p:cNvPr>
          <p:cNvSpPr txBox="1"/>
          <p:nvPr/>
        </p:nvSpPr>
        <p:spPr>
          <a:xfrm>
            <a:off x="4795717" y="2597555"/>
            <a:ext cx="1059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Memory Update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9A7BD2-A94B-09D9-7C81-0B362D4456DF}"/>
              </a:ext>
            </a:extLst>
          </p:cNvPr>
          <p:cNvSpPr txBox="1"/>
          <p:nvPr/>
        </p:nvSpPr>
        <p:spPr>
          <a:xfrm rot="5400000">
            <a:off x="7256259" y="1999313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Feedback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B08F67-2631-59A5-EED0-9D1C848519BF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3843657" y="1706629"/>
            <a:ext cx="2012671" cy="1283449"/>
          </a:xfrm>
          <a:prstGeom prst="bentConnector2">
            <a:avLst/>
          </a:prstGeom>
          <a:ln w="19050">
            <a:solidFill>
              <a:srgbClr val="3A7D4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7567A12-B29E-369B-7716-62D4CE0487A0}"/>
              </a:ext>
            </a:extLst>
          </p:cNvPr>
          <p:cNvCxnSpPr/>
          <p:nvPr/>
        </p:nvCxnSpPr>
        <p:spPr>
          <a:xfrm>
            <a:off x="4081711" y="3214421"/>
            <a:ext cx="481937" cy="0"/>
          </a:xfrm>
          <a:prstGeom prst="straightConnector1">
            <a:avLst/>
          </a:prstGeom>
          <a:ln w="19050">
            <a:solidFill>
              <a:srgbClr val="3A7D4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A61ED8-716D-A337-498A-F12F4B10A0BD}"/>
              </a:ext>
            </a:extLst>
          </p:cNvPr>
          <p:cNvCxnSpPr/>
          <p:nvPr/>
        </p:nvCxnSpPr>
        <p:spPr>
          <a:xfrm>
            <a:off x="5084702" y="3212770"/>
            <a:ext cx="481937" cy="0"/>
          </a:xfrm>
          <a:prstGeom prst="straightConnector1">
            <a:avLst/>
          </a:prstGeom>
          <a:ln w="19050">
            <a:solidFill>
              <a:srgbClr val="3A7D4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8283A-5F6E-58DC-0ED0-93F337510F55}"/>
              </a:ext>
            </a:extLst>
          </p:cNvPr>
          <p:cNvCxnSpPr>
            <a:cxnSpLocks/>
            <a:stCxn id="272" idx="2"/>
          </p:cNvCxnSpPr>
          <p:nvPr/>
        </p:nvCxnSpPr>
        <p:spPr>
          <a:xfrm>
            <a:off x="5998059" y="2276419"/>
            <a:ext cx="7454" cy="630310"/>
          </a:xfrm>
          <a:prstGeom prst="straightConnector1">
            <a:avLst/>
          </a:prstGeom>
          <a:ln w="28575">
            <a:solidFill>
              <a:srgbClr val="3A7D4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FA2312-08F8-3312-841D-10651E01D304}"/>
              </a:ext>
            </a:extLst>
          </p:cNvPr>
          <p:cNvSpPr txBox="1"/>
          <p:nvPr/>
        </p:nvSpPr>
        <p:spPr>
          <a:xfrm rot="16200000">
            <a:off x="3338917" y="1973827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Re- Execute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A4DF4997-356E-0B96-151F-08CDBDADF6B3}"/>
              </a:ext>
            </a:extLst>
          </p:cNvPr>
          <p:cNvSpPr/>
          <p:nvPr/>
        </p:nvSpPr>
        <p:spPr>
          <a:xfrm>
            <a:off x="3933552" y="2002147"/>
            <a:ext cx="769306" cy="207942"/>
          </a:xfrm>
          <a:prstGeom prst="round2SameRect">
            <a:avLst/>
          </a:prstGeom>
          <a:noFill/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Workflow 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0" name="Rectangle: Top Corners Rounded 49">
            <a:extLst>
              <a:ext uri="{FF2B5EF4-FFF2-40B4-BE49-F238E27FC236}">
                <a16:creationId xmlns:a16="http://schemas.microsoft.com/office/drawing/2014/main" id="{A564663D-1674-CEDB-81D3-3FA4E71238CC}"/>
              </a:ext>
            </a:extLst>
          </p:cNvPr>
          <p:cNvSpPr/>
          <p:nvPr/>
        </p:nvSpPr>
        <p:spPr>
          <a:xfrm>
            <a:off x="4879579" y="2012788"/>
            <a:ext cx="1217423" cy="207942"/>
          </a:xfrm>
          <a:prstGeom prst="round2SameRect">
            <a:avLst/>
          </a:prstGeom>
          <a:noFill/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A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gent Heartbeats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1" name="Rectangle: Top Corners Rounded 50">
            <a:extLst>
              <a:ext uri="{FF2B5EF4-FFF2-40B4-BE49-F238E27FC236}">
                <a16:creationId xmlns:a16="http://schemas.microsoft.com/office/drawing/2014/main" id="{B80F3B0C-6C53-E126-CB9F-C09DF888778B}"/>
              </a:ext>
            </a:extLst>
          </p:cNvPr>
          <p:cNvSpPr/>
          <p:nvPr/>
        </p:nvSpPr>
        <p:spPr>
          <a:xfrm>
            <a:off x="6316914" y="2037994"/>
            <a:ext cx="1106748" cy="207942"/>
          </a:xfrm>
          <a:prstGeom prst="round2SameRect">
            <a:avLst/>
          </a:prstGeom>
          <a:noFill/>
          <a:ln>
            <a:solidFill>
              <a:srgbClr val="3A7D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Fallback Logic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1B4D0F3-B6AC-A116-51DF-EBAD1CD73E63}"/>
              </a:ext>
            </a:extLst>
          </p:cNvPr>
          <p:cNvSpPr/>
          <p:nvPr/>
        </p:nvSpPr>
        <p:spPr>
          <a:xfrm>
            <a:off x="736240" y="2541538"/>
            <a:ext cx="1449966" cy="1092847"/>
          </a:xfrm>
          <a:prstGeom prst="roundRect">
            <a:avLst/>
          </a:prstGeom>
          <a:noFill/>
          <a:ln>
            <a:solidFill>
              <a:srgbClr val="578E7E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Tx/>
              <a:buNone/>
              <a:tabLst/>
              <a:defRPr/>
            </a:pPr>
            <a:endParaRPr kumimoji="0" lang="en-IN" sz="800" b="0" i="0" u="none" strike="noStrike" kern="12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A6BE29C-4A45-C4F7-1DB0-B3439E421BA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2171353" y="3057552"/>
            <a:ext cx="326765" cy="7870"/>
          </a:xfrm>
          <a:prstGeom prst="straightConnector1">
            <a:avLst/>
          </a:prstGeom>
          <a:ln w="28575">
            <a:solidFill>
              <a:srgbClr val="3A7D4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1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5580-DA1D-53DB-936E-2EAA25FF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Detailed Technical Flow Using AWS Services and MCP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FB5D-F1BF-8BAF-467C-0013F911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3" y="936173"/>
            <a:ext cx="10515600" cy="5385707"/>
          </a:xfrm>
        </p:spPr>
        <p:txBody>
          <a:bodyPr>
            <a:normAutofit/>
          </a:bodyPr>
          <a:lstStyle/>
          <a:p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Step-by-Step Process with Services</a:t>
            </a:r>
            <a:endParaRPr lang="en-US" sz="1800" b="1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1. Ingestion Layer</a:t>
            </a:r>
            <a:endParaRPr lang="en-US" sz="1800" b="1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SFTP via AWS Transfer Family</a:t>
            </a:r>
            <a:endParaRPr lang="en-US" sz="18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File uploaded to </a:t>
            </a: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Amazon S3 (Landing Zone)</a:t>
            </a:r>
            <a:endParaRPr lang="en-US" sz="18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2. Orchestration Trigger</a:t>
            </a:r>
            <a:endParaRPr lang="en-US" sz="1800" b="1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S3 Event</a:t>
            </a: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invokes </a:t>
            </a: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Lambda</a:t>
            </a: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or posts to </a:t>
            </a:r>
            <a:r>
              <a:rPr lang="en-US" sz="1800" b="1" dirty="0" err="1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EventBridge</a:t>
            </a:r>
            <a:endParaRPr lang="en-US" sz="18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Orchestration Agent initializes MCP context (stored in </a:t>
            </a: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DynamoDB/S3/Neptune</a:t>
            </a: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3. </a:t>
            </a:r>
            <a:r>
              <a:rPr lang="en-US" sz="1800" b="1" dirty="0" err="1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Analyser</a:t>
            </a: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Agent</a:t>
            </a:r>
            <a:endParaRPr lang="en-US" sz="1800" b="1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Invoked via </a:t>
            </a:r>
            <a:r>
              <a:rPr lang="en-US" sz="18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Step Functions / Lambda / ECS</a:t>
            </a:r>
            <a:endParaRPr lang="en-US" sz="18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Parses ETL job graph from XML/JSON</a:t>
            </a:r>
            <a:endParaRPr lang="en-US" sz="18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Encodes logic DAG in MCP (job name, source, transformations, sequence)</a:t>
            </a:r>
            <a:endParaRPr lang="en-US" sz="18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Publishes updated context</a:t>
            </a:r>
            <a:endParaRPr lang="en-US" sz="18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US" sz="11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1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4556B-2836-1ABB-4F01-2ECAFD073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03DA-4621-1337-2918-F011E307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246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Detailed Technical Flow Using AWS Services and MCP</a:t>
            </a:r>
            <a:endParaRPr lang="en-US" sz="2400" dirty="0">
              <a:latin typeface="Ubuntu" panose="020B05040306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BF8D-80E4-C14E-343D-F1F8E0F58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947058"/>
            <a:ext cx="10907485" cy="5385707"/>
          </a:xfrm>
        </p:spPr>
        <p:txBody>
          <a:bodyPr>
            <a:noAutofit/>
          </a:bodyPr>
          <a:lstStyle/>
          <a:p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Step-by-Step Process with Services</a:t>
            </a:r>
            <a:endParaRPr lang="en-US" sz="1600" b="1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4. Conversion Agent</a:t>
            </a:r>
            <a:endParaRPr lang="en-US" sz="1600" b="1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Picks up MCP context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Uses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Amazon Bedrock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(Claude /Titian / GPT) or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SageMaker-hosted LLM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for: 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 language to </a:t>
            </a:r>
            <a:r>
              <a:rPr lang="en-US" sz="1600" dirty="0" err="1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conversion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Mapping transformations and control logic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Returns modular </a:t>
            </a:r>
            <a:r>
              <a:rPr lang="en-US" sz="1600" dirty="0" err="1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PySpark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code segments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Code written to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S3 (Code Zone)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5. Validation Agent</a:t>
            </a:r>
            <a:endParaRPr lang="en-US" sz="1600" b="1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Executes </a:t>
            </a:r>
            <a:r>
              <a:rPr lang="en-US" sz="1600" dirty="0" err="1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PySpark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using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AWS Glue Dev Endpoints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or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EMR Serverless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Validates output against sample inputs or schema expectations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Reports to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CloudWatch Logs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and updates MCP context with validation results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6. Finalization</a:t>
            </a:r>
            <a:endParaRPr lang="en-US" sz="1600" b="1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On success, Orchestration Agent: 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 AWS Glue Jobs and Workflows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Registers schema in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AWS Glue Data Catalog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Sends notifications (via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SNS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Slack</a:t>
            </a: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Ubuntu" panose="020B0504030602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Archives MCP context and logs to </a:t>
            </a:r>
            <a:r>
              <a:rPr lang="en-US" sz="1600" b="1" dirty="0">
                <a:effectLst/>
                <a:latin typeface="Ubuntu" panose="020B0504030602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S3</a:t>
            </a:r>
            <a:endParaRPr lang="en-US" sz="16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6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1EAF00-CAF1-EB1B-F63C-1231CC024A51}"/>
              </a:ext>
            </a:extLst>
          </p:cNvPr>
          <p:cNvSpPr/>
          <p:nvPr/>
        </p:nvSpPr>
        <p:spPr>
          <a:xfrm>
            <a:off x="103415" y="1640796"/>
            <a:ext cx="1861457" cy="1156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System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Assume file are SFTPs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322E1-56CD-2994-85FD-4D0B7312F102}"/>
              </a:ext>
            </a:extLst>
          </p:cNvPr>
          <p:cNvSpPr/>
          <p:nvPr/>
        </p:nvSpPr>
        <p:spPr>
          <a:xfrm>
            <a:off x="6955974" y="1640796"/>
            <a:ext cx="1861457" cy="59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01E02-C3CF-2064-983C-E5136157415F}"/>
              </a:ext>
            </a:extLst>
          </p:cNvPr>
          <p:cNvSpPr/>
          <p:nvPr/>
        </p:nvSpPr>
        <p:spPr>
          <a:xfrm>
            <a:off x="3853544" y="1015886"/>
            <a:ext cx="8305800" cy="2881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Agentic Framework </a:t>
            </a:r>
          </a:p>
          <a:p>
            <a:pPr algn="ctr"/>
            <a:endParaRPr lang="en-IN" dirty="0"/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C0D91A-F651-F547-9A85-52009A560C06}"/>
              </a:ext>
            </a:extLst>
          </p:cNvPr>
          <p:cNvSpPr/>
          <p:nvPr/>
        </p:nvSpPr>
        <p:spPr>
          <a:xfrm>
            <a:off x="4082147" y="2565063"/>
            <a:ext cx="2416626" cy="2104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Analyzer Agent 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1. </a:t>
            </a:r>
          </a:p>
          <a:p>
            <a:pPr algn="ctr"/>
            <a:r>
              <a:rPr lang="en-IN" dirty="0"/>
              <a:t>1.  Read file form S3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3CF572-D4DD-A52F-C4E1-E6F3180CF136}"/>
              </a:ext>
            </a:extLst>
          </p:cNvPr>
          <p:cNvSpPr/>
          <p:nvPr/>
        </p:nvSpPr>
        <p:spPr>
          <a:xfrm>
            <a:off x="6792686" y="2570875"/>
            <a:ext cx="1861457" cy="59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Conversion Agent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2A953-89C4-E553-2074-778C26D32B75}"/>
              </a:ext>
            </a:extLst>
          </p:cNvPr>
          <p:cNvSpPr/>
          <p:nvPr/>
        </p:nvSpPr>
        <p:spPr>
          <a:xfrm>
            <a:off x="8948057" y="2565063"/>
            <a:ext cx="1861457" cy="59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Validation Agent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6C1AC9-432D-B6ED-1221-3B67638AF838}"/>
              </a:ext>
            </a:extLst>
          </p:cNvPr>
          <p:cNvSpPr/>
          <p:nvPr/>
        </p:nvSpPr>
        <p:spPr>
          <a:xfrm>
            <a:off x="6792686" y="1399471"/>
            <a:ext cx="1861457" cy="59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Orchestrator Agent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813A78-1173-D63A-F0E8-C9AAAA8DAA28}"/>
              </a:ext>
            </a:extLst>
          </p:cNvPr>
          <p:cNvSpPr/>
          <p:nvPr/>
        </p:nvSpPr>
        <p:spPr>
          <a:xfrm>
            <a:off x="4030436" y="1640796"/>
            <a:ext cx="955222" cy="59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51A10B-5A21-0C7F-01DF-3586B6554B53}"/>
              </a:ext>
            </a:extLst>
          </p:cNvPr>
          <p:cNvSpPr/>
          <p:nvPr/>
        </p:nvSpPr>
        <p:spPr>
          <a:xfrm>
            <a:off x="2431597" y="1640796"/>
            <a:ext cx="955222" cy="598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MCP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560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apgeminiInvent_DE_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9525">
          <a:noFill/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0000" tIns="46800" rIns="90000" bIns="46800" rtlCol="0" anchor="ctr">
        <a:spAutoFit/>
      </a:bodyPr>
      <a:lstStyle>
        <a:defPPr algn="l">
          <a:spcBef>
            <a:spcPct val="0"/>
          </a:spcBef>
          <a:defRPr sz="1400" dirty="0" err="1" smtClean="0"/>
        </a:defPPr>
      </a:lstStyle>
    </a:tx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CapgeminiInvent_Master.potx" id="{DF3581F1-AFF0-4735-B84A-354A743660E2}" vid="{E70F1DBE-8BB7-4A81-A3C8-6F1A17F04C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Widescreen</PresentationFormat>
  <Paragraphs>103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Symbol</vt:lpstr>
      <vt:lpstr>Ubuntu</vt:lpstr>
      <vt:lpstr>Ubuntu Medium</vt:lpstr>
      <vt:lpstr>Verdana</vt:lpstr>
      <vt:lpstr>Wingdings</vt:lpstr>
      <vt:lpstr>Office Theme</vt:lpstr>
      <vt:lpstr>CapgeminiInvent_DE_2021</vt:lpstr>
      <vt:lpstr>think-cell Slide</vt:lpstr>
      <vt:lpstr>ETL Conversion using Multi Agent</vt:lpstr>
      <vt:lpstr>Detailed Technical Flow Using AWS Services and MCP</vt:lpstr>
      <vt:lpstr>Detailed Technical Flow Using AWS Services and MCP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Chawandke, Shashank</dc:creator>
  <cp:lastModifiedBy>Kuthalingam, Kaliappan</cp:lastModifiedBy>
  <cp:revision>2</cp:revision>
  <dcterms:created xsi:type="dcterms:W3CDTF">2025-07-10T06:46:27Z</dcterms:created>
  <dcterms:modified xsi:type="dcterms:W3CDTF">2025-10-16T21:50:10Z</dcterms:modified>
</cp:coreProperties>
</file>