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8" r:id="rId15"/>
    <p:sldId id="271" r:id="rId16"/>
    <p:sldId id="272" r:id="rId17"/>
    <p:sldId id="273" r:id="rId18"/>
    <p:sldId id="274" r:id="rId19"/>
    <p:sldId id="275" r:id="rId20"/>
    <p:sldId id="276" r:id="rId21"/>
    <p:sldId id="277"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9177" autoAdjust="0"/>
  </p:normalViewPr>
  <p:slideViewPr>
    <p:cSldViewPr>
      <p:cViewPr varScale="1">
        <p:scale>
          <a:sx n="69" d="100"/>
          <a:sy n="69" d="100"/>
        </p:scale>
        <p:origin x="-1834"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A43AA-F0A9-45CE-A6A9-DF4130BD2BD7}" type="datetimeFigureOut">
              <a:rPr lang="en-US" smtClean="0"/>
              <a:t>3/4/2023</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9CCFE5-A086-4252-BCE9-ACA9FDD50729}"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Customer segmentation is the process of dividing a customer base into groups of individuals with similar characteristics or </a:t>
            </a:r>
            <a:r>
              <a:rPr lang="en-GB" sz="1200" b="0" i="0" kern="1200" dirty="0" err="1" smtClean="0">
                <a:solidFill>
                  <a:schemeClr val="tx1"/>
                </a:solidFill>
                <a:latin typeface="+mn-lt"/>
                <a:ea typeface="+mn-ea"/>
                <a:cs typeface="+mn-cs"/>
              </a:rPr>
              <a:t>behavior.In</a:t>
            </a:r>
            <a:r>
              <a:rPr lang="en-GB" sz="1200" b="0" i="0" kern="1200" dirty="0" smtClean="0">
                <a:solidFill>
                  <a:schemeClr val="tx1"/>
                </a:solidFill>
                <a:latin typeface="+mn-lt"/>
                <a:ea typeface="+mn-ea"/>
                <a:cs typeface="+mn-cs"/>
              </a:rPr>
              <a:t> this case</a:t>
            </a:r>
            <a:r>
              <a:rPr lang="en-GB" sz="1200" b="0" i="0" kern="1200" baseline="0" dirty="0" smtClean="0">
                <a:solidFill>
                  <a:schemeClr val="tx1"/>
                </a:solidFill>
                <a:latin typeface="+mn-lt"/>
                <a:ea typeface="+mn-ea"/>
                <a:cs typeface="+mn-cs"/>
              </a:rPr>
              <a:t> we used the </a:t>
            </a:r>
            <a:r>
              <a:rPr lang="en-GB" sz="1200" b="0" i="0" kern="1200" dirty="0" smtClean="0">
                <a:solidFill>
                  <a:schemeClr val="tx1"/>
                </a:solidFill>
                <a:latin typeface="+mn-lt"/>
                <a:ea typeface="+mn-ea"/>
                <a:cs typeface="+mn-cs"/>
              </a:rPr>
              <a:t>RFM segmentation method.</a:t>
            </a:r>
            <a:r>
              <a:rPr lang="en-GB" sz="1200" b="0" i="0" kern="1200" dirty="0" smtClean="0">
                <a:solidFill>
                  <a:schemeClr val="tx1"/>
                </a:solidFill>
                <a:latin typeface="+mn-lt"/>
                <a:ea typeface="+mn-ea"/>
                <a:cs typeface="+mn-cs"/>
              </a:rPr>
              <a:t> RFM</a:t>
            </a:r>
            <a:r>
              <a:rPr lang="en-GB" sz="1200" b="0" i="0" kern="1200" dirty="0" smtClean="0">
                <a:solidFill>
                  <a:schemeClr val="tx1"/>
                </a:solidFill>
                <a:latin typeface="+mn-lt"/>
                <a:ea typeface="+mn-ea"/>
                <a:cs typeface="+mn-cs"/>
              </a:rPr>
              <a:t> stands for </a:t>
            </a:r>
            <a:r>
              <a:rPr lang="en-GB" sz="1200" b="0" i="0" kern="1200" dirty="0" err="1" smtClean="0">
                <a:solidFill>
                  <a:schemeClr val="tx1"/>
                </a:solidFill>
                <a:latin typeface="+mn-lt"/>
                <a:ea typeface="+mn-ea"/>
                <a:cs typeface="+mn-cs"/>
              </a:rPr>
              <a:t>Recency</a:t>
            </a:r>
            <a:r>
              <a:rPr lang="en-GB" sz="1200" b="0" i="0" kern="1200" dirty="0" smtClean="0">
                <a:solidFill>
                  <a:schemeClr val="tx1"/>
                </a:solidFill>
                <a:latin typeface="+mn-lt"/>
                <a:ea typeface="+mn-ea"/>
                <a:cs typeface="+mn-cs"/>
              </a:rPr>
              <a:t>, Frequency, and Monetary value, </a:t>
            </a:r>
            <a:r>
              <a:rPr lang="en-GB" sz="1200" b="0" i="0" kern="1200" dirty="0" smtClean="0">
                <a:solidFill>
                  <a:schemeClr val="tx1"/>
                </a:solidFill>
                <a:latin typeface="+mn-lt"/>
                <a:ea typeface="+mn-ea"/>
                <a:cs typeface="+mn-cs"/>
              </a:rPr>
              <a:t>which are three key metrics used to analyze customer </a:t>
            </a:r>
            <a:r>
              <a:rPr lang="en-GB" sz="1200" b="0" i="0" kern="1200" dirty="0" err="1" smtClean="0">
                <a:solidFill>
                  <a:schemeClr val="tx1"/>
                </a:solidFill>
                <a:latin typeface="+mn-lt"/>
                <a:ea typeface="+mn-ea"/>
                <a:cs typeface="+mn-cs"/>
              </a:rPr>
              <a:t>behavior</a:t>
            </a:r>
            <a:r>
              <a:rPr lang="en-GB" sz="1200" b="0" i="0" kern="1200" dirty="0" smtClean="0">
                <a:solidFill>
                  <a:schemeClr val="tx1"/>
                </a:solidFill>
                <a:latin typeface="+mn-lt"/>
                <a:ea typeface="+mn-ea"/>
                <a:cs typeface="+mn-cs"/>
              </a:rPr>
              <a:t> and segment customers into groups.</a:t>
            </a:r>
            <a:endParaRPr lang="en-GB" sz="1200" b="0" i="0" kern="1200" dirty="0" smtClean="0">
              <a:solidFill>
                <a:schemeClr val="tx1"/>
              </a:solidFill>
              <a:latin typeface="+mn-lt"/>
              <a:ea typeface="+mn-ea"/>
              <a:cs typeface="+mn-cs"/>
            </a:endParaRPr>
          </a:p>
          <a:p>
            <a:r>
              <a:rPr lang="en-GB" sz="1200" b="0" i="0" kern="1200" dirty="0" err="1" smtClean="0">
                <a:solidFill>
                  <a:schemeClr val="tx1"/>
                </a:solidFill>
                <a:latin typeface="+mn-lt"/>
                <a:ea typeface="+mn-ea"/>
                <a:cs typeface="+mn-cs"/>
              </a:rPr>
              <a:t>Recency</a:t>
            </a:r>
            <a:r>
              <a:rPr lang="en-GB" sz="1200" b="0" i="0" kern="1200" dirty="0" smtClean="0">
                <a:solidFill>
                  <a:schemeClr val="tx1"/>
                </a:solidFill>
                <a:latin typeface="+mn-lt"/>
                <a:ea typeface="+mn-ea"/>
                <a:cs typeface="+mn-cs"/>
              </a:rPr>
              <a:t> refers to how recently a customer has made a purchase. Customers who have made a purchase more recently are more likely to make another purchase soon.</a:t>
            </a:r>
          </a:p>
          <a:p>
            <a:r>
              <a:rPr lang="en-GB" sz="1200" b="0" i="0" kern="1200" dirty="0" smtClean="0">
                <a:solidFill>
                  <a:schemeClr val="tx1"/>
                </a:solidFill>
                <a:latin typeface="+mn-lt"/>
                <a:ea typeface="+mn-ea"/>
                <a:cs typeface="+mn-cs"/>
              </a:rPr>
              <a:t>Frequency refers to how often a customer makes purchases. Customers who make more frequent purchases are likely to be more loyal and valuable to the business.</a:t>
            </a:r>
          </a:p>
          <a:p>
            <a:r>
              <a:rPr lang="en-GB" sz="1200" b="0" i="0" kern="1200" dirty="0" smtClean="0">
                <a:solidFill>
                  <a:schemeClr val="tx1"/>
                </a:solidFill>
                <a:latin typeface="+mn-lt"/>
                <a:ea typeface="+mn-ea"/>
                <a:cs typeface="+mn-cs"/>
              </a:rPr>
              <a:t>Monetary Value refers to how much a customer has spent on purchases. Customers who have spent more money are generally more valuable to the business.</a:t>
            </a:r>
          </a:p>
          <a:p>
            <a:r>
              <a:rPr lang="en-GB" sz="1200" b="0" i="0" kern="1200" dirty="0" smtClean="0">
                <a:solidFill>
                  <a:schemeClr val="tx1"/>
                </a:solidFill>
                <a:latin typeface="+mn-lt"/>
                <a:ea typeface="+mn-ea"/>
                <a:cs typeface="+mn-cs"/>
              </a:rPr>
              <a:t>To perform RFM segmentation, customers are ranked on each of these three metrics, and then grouped into segments based on their scores. </a:t>
            </a:r>
          </a:p>
          <a:p>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err="1" smtClean="0"/>
              <a:t>Barchart</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plot shows how the customers are segmented into different groups based on their RFM score. </a:t>
            </a:r>
            <a:r>
              <a:rPr lang="en-GB" dirty="0" smtClean="0"/>
              <a:t>Each dot represents the customers RFM score. We can detect a</a:t>
            </a:r>
            <a:r>
              <a:rPr lang="en-GB" baseline="0" dirty="0" smtClean="0"/>
              <a:t>n outlier. We also see that the at risk customers (orange dots) have either low monetary value, or extreme </a:t>
            </a:r>
            <a:r>
              <a:rPr lang="en-GB" baseline="0" dirty="0" err="1" smtClean="0"/>
              <a:t>recency</a:t>
            </a:r>
            <a:r>
              <a:rPr lang="en-GB" baseline="0" dirty="0" smtClean="0"/>
              <a:t> values, or both. The fact that we find orange dots both near 0 and 30 in the x axis can be interpreted, since a customer who is at risk has a small amount of orders per month, so </a:t>
            </a:r>
            <a:r>
              <a:rPr lang="en-GB" baseline="0" dirty="0" err="1" smtClean="0"/>
              <a:t>recency</a:t>
            </a:r>
            <a:r>
              <a:rPr lang="en-GB" baseline="0" dirty="0" smtClean="0"/>
              <a:t> may be either 0 either close to 30 based on how close or not, those few orders are made to the end of the month.</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smtClean="0"/>
              <a:t>Following</a:t>
            </a:r>
            <a:r>
              <a:rPr lang="en-GB" baseline="0" dirty="0" smtClean="0"/>
              <a:t> the last graph, we now see our customers segments by their group (marked by a colour). We can see more clearly now the separation and</a:t>
            </a:r>
            <a:r>
              <a:rPr lang="el-GR" baseline="0" dirty="0" smtClean="0"/>
              <a:t> </a:t>
            </a:r>
            <a:r>
              <a:rPr lang="en-GB" baseline="0" dirty="0" smtClean="0"/>
              <a:t>grouping of best and at risk customers, and that loyal and potential costumers show some similarities to their </a:t>
            </a:r>
            <a:r>
              <a:rPr lang="en-GB" baseline="0" dirty="0" err="1" smtClean="0"/>
              <a:t>behavior</a:t>
            </a:r>
            <a:r>
              <a:rPr lang="en-GB" baseline="0" dirty="0" smtClean="0"/>
              <a:t> </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smtClean="0"/>
              <a:t>In</a:t>
            </a:r>
            <a:r>
              <a:rPr lang="en-GB" baseline="0" dirty="0" smtClean="0"/>
              <a:t> this plot we clearly see that the  best costumers are towards the up and right area of the plot while the at risk and potentials are down and left. Most of high frequency costumers are also the high spenders.</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smtClean="0">
                <a:solidFill>
                  <a:schemeClr val="tx1"/>
                </a:solidFill>
                <a:latin typeface="+mn-lt"/>
                <a:ea typeface="+mn-ea"/>
                <a:cs typeface="+mn-cs"/>
              </a:rPr>
              <a:t>Heatmaps</a:t>
            </a:r>
            <a:r>
              <a:rPr lang="en-GB" sz="1200" b="0" i="0" kern="1200" dirty="0" smtClean="0">
                <a:solidFill>
                  <a:schemeClr val="tx1"/>
                </a:solidFill>
                <a:latin typeface="+mn-lt"/>
                <a:ea typeface="+mn-ea"/>
                <a:cs typeface="+mn-cs"/>
              </a:rPr>
              <a:t> are a visual representation of the RFM scores that use colour to represent the value of each score. Customers with high RFM scores are represented in red, while customers with low scores are represented in white. </a:t>
            </a:r>
            <a:r>
              <a:rPr lang="en-GB" sz="1200" b="0" i="0" kern="1200" dirty="0" err="1" smtClean="0">
                <a:solidFill>
                  <a:schemeClr val="tx1"/>
                </a:solidFill>
                <a:latin typeface="+mn-lt"/>
                <a:ea typeface="+mn-ea"/>
                <a:cs typeface="+mn-cs"/>
              </a:rPr>
              <a:t>Heatmaps</a:t>
            </a:r>
            <a:r>
              <a:rPr lang="en-GB" sz="1200" b="0" i="0" kern="1200" dirty="0" smtClean="0">
                <a:solidFill>
                  <a:schemeClr val="tx1"/>
                </a:solidFill>
                <a:latin typeface="+mn-lt"/>
                <a:ea typeface="+mn-ea"/>
                <a:cs typeface="+mn-cs"/>
              </a:rPr>
              <a:t> can be useful for identifying patterns or trends in the data, such as clusters of high-value customers.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smtClean="0">
                <a:solidFill>
                  <a:schemeClr val="tx1"/>
                </a:solidFill>
                <a:latin typeface="+mn-lt"/>
                <a:ea typeface="+mn-ea"/>
                <a:cs typeface="+mn-cs"/>
              </a:rPr>
              <a:t>Recency-Frequeny</a:t>
            </a:r>
            <a:endParaRPr lang="en-GB" sz="1200" b="0" i="0" kern="1200" dirty="0" smtClean="0">
              <a:solidFill>
                <a:schemeClr val="tx1"/>
              </a:solidFill>
              <a:latin typeface="+mn-lt"/>
              <a:ea typeface="+mn-ea"/>
              <a:cs typeface="+mn-cs"/>
            </a:endParaRPr>
          </a:p>
          <a:p>
            <a:r>
              <a:rPr lang="en-GB" dirty="0" smtClean="0"/>
              <a:t>Great number of high</a:t>
            </a:r>
            <a:r>
              <a:rPr lang="en-GB" baseline="0" dirty="0" smtClean="0"/>
              <a:t> frequency costumers, have low </a:t>
            </a:r>
            <a:r>
              <a:rPr lang="en-GB" baseline="0" dirty="0" err="1" smtClean="0"/>
              <a:t>recency</a:t>
            </a:r>
            <a:r>
              <a:rPr lang="en-GB" baseline="0" dirty="0" smtClean="0"/>
              <a:t> which makes sense if we consider how we have defined </a:t>
            </a:r>
            <a:r>
              <a:rPr lang="en-GB" baseline="0" dirty="0" err="1" smtClean="0"/>
              <a:t>recency</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smtClean="0"/>
              <a:t>Monetary-Frequency</a:t>
            </a:r>
          </a:p>
          <a:p>
            <a:r>
              <a:rPr lang="en-GB" dirty="0" smtClean="0"/>
              <a:t>Low</a:t>
            </a:r>
            <a:r>
              <a:rPr lang="en-GB" baseline="0" dirty="0" smtClean="0"/>
              <a:t> frequency customers obviously do not spend a lot of money. The right top corner represents the best customers and the left bottom those who are at risk</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smtClean="0"/>
              <a:t>Monetary-</a:t>
            </a:r>
            <a:r>
              <a:rPr lang="en-GB" dirty="0" err="1" smtClean="0"/>
              <a:t>Recency</a:t>
            </a:r>
            <a:endParaRPr lang="en-GB" dirty="0" smtClean="0"/>
          </a:p>
          <a:p>
            <a:endParaRPr lang="en-GB" dirty="0" smtClean="0"/>
          </a:p>
          <a:p>
            <a:r>
              <a:rPr lang="en-GB" dirty="0" smtClean="0"/>
              <a:t>A</a:t>
            </a:r>
            <a:r>
              <a:rPr lang="en-GB" baseline="0" dirty="0" smtClean="0"/>
              <a:t> lot of costumers with high </a:t>
            </a:r>
            <a:r>
              <a:rPr lang="en-GB" baseline="0" dirty="0" err="1" smtClean="0"/>
              <a:t>recency</a:t>
            </a:r>
            <a:r>
              <a:rPr lang="en-GB" baseline="0" dirty="0" smtClean="0"/>
              <a:t> have low monetary value</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Bubble charts can be used to visualize the relationship between two or more RFM scores. For example, the size of each bubble here represents the frequency value score, while the position on the x- and y-axes represent the </a:t>
            </a:r>
            <a:r>
              <a:rPr lang="en-GB" sz="1200" b="0" i="0" kern="1200" dirty="0" err="1" smtClean="0">
                <a:solidFill>
                  <a:schemeClr val="tx1"/>
                </a:solidFill>
                <a:latin typeface="+mn-lt"/>
                <a:ea typeface="+mn-ea"/>
                <a:cs typeface="+mn-cs"/>
              </a:rPr>
              <a:t>Recency</a:t>
            </a:r>
            <a:r>
              <a:rPr lang="en-GB" sz="1200" b="0" i="0" kern="1200" dirty="0" smtClean="0">
                <a:solidFill>
                  <a:schemeClr val="tx1"/>
                </a:solidFill>
                <a:latin typeface="+mn-lt"/>
                <a:ea typeface="+mn-ea"/>
                <a:cs typeface="+mn-cs"/>
              </a:rPr>
              <a:t> and Monetary scores(both</a:t>
            </a:r>
            <a:r>
              <a:rPr lang="en-GB" sz="1200" b="0" i="0" kern="1200" baseline="0" dirty="0" smtClean="0">
                <a:solidFill>
                  <a:schemeClr val="tx1"/>
                </a:solidFill>
                <a:latin typeface="+mn-lt"/>
                <a:ea typeface="+mn-ea"/>
                <a:cs typeface="+mn-cs"/>
              </a:rPr>
              <a:t> log transformed) </a:t>
            </a:r>
            <a:r>
              <a:rPr lang="en-GB" sz="1200" b="0" i="0" kern="1200" dirty="0" smtClean="0">
                <a:solidFill>
                  <a:schemeClr val="tx1"/>
                </a:solidFill>
                <a:latin typeface="+mn-lt"/>
                <a:ea typeface="+mn-ea"/>
                <a:cs typeface="+mn-cs"/>
              </a:rPr>
              <a:t>. This type of chart can help identify segments of customers with specific </a:t>
            </a:r>
            <a:r>
              <a:rPr lang="en-GB" sz="1200" b="0" i="0" kern="1200" dirty="0" err="1" smtClean="0">
                <a:solidFill>
                  <a:schemeClr val="tx1"/>
                </a:solidFill>
                <a:latin typeface="+mn-lt"/>
                <a:ea typeface="+mn-ea"/>
                <a:cs typeface="+mn-cs"/>
              </a:rPr>
              <a:t>behavior</a:t>
            </a:r>
            <a:r>
              <a:rPr lang="en-GB" sz="1200" b="0" i="0" kern="1200" dirty="0" smtClean="0">
                <a:solidFill>
                  <a:schemeClr val="tx1"/>
                </a:solidFill>
                <a:latin typeface="+mn-lt"/>
                <a:ea typeface="+mn-ea"/>
                <a:cs typeface="+mn-cs"/>
              </a:rPr>
              <a:t> patterns, such as high-spending but infrequent customers.</a:t>
            </a:r>
          </a:p>
          <a:p>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smtClean="0"/>
              <a:t>To find out if ordering</a:t>
            </a:r>
            <a:r>
              <a:rPr lang="en-GB" baseline="0" dirty="0" smtClean="0"/>
              <a:t> </a:t>
            </a:r>
            <a:r>
              <a:rPr lang="en-GB" dirty="0" smtClean="0"/>
              <a:t>breakfast has to be treated</a:t>
            </a:r>
            <a:r>
              <a:rPr lang="en-GB" baseline="0" dirty="0" smtClean="0"/>
              <a:t> with a unique marketing approach, first we have to know if it differs to other ordering cuisines.</a:t>
            </a:r>
            <a:r>
              <a:rPr lang="en-GB" dirty="0" smtClean="0"/>
              <a:t> The</a:t>
            </a:r>
            <a:r>
              <a:rPr lang="en-GB" baseline="0" dirty="0" smtClean="0"/>
              <a:t> way to find out if that is the case, is by performing a T-test. First of all we need to check if our data follow the normal distribution. As we see by the histogram the variable “amount”(cost of each order) does not follow the normal distribution. Theoretically due to the size of our data the variable should be following the normal distribution. The observed skewed distribution is the result of the big number of low price orders (less than 10 </a:t>
            </a:r>
            <a:r>
              <a:rPr lang="en-GB" baseline="0" dirty="0" err="1" smtClean="0"/>
              <a:t>euros</a:t>
            </a:r>
            <a:r>
              <a:rPr lang="en-GB" baseline="0" dirty="0" smtClean="0"/>
              <a:t>) , as we can see in the histogram.</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smtClean="0"/>
              <a:t>After</a:t>
            </a:r>
            <a:r>
              <a:rPr lang="en-GB" baseline="0" dirty="0" smtClean="0"/>
              <a:t> performing a log2 transformation the distribution is similar to a normal one, so we can proceed</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dirty="0" smtClean="0"/>
              <a:t>P-value=2.2^-16   suggests there is statistically significant difference between the mean of breakfast</a:t>
            </a:r>
            <a:r>
              <a:rPr lang="en-GB" baseline="0" dirty="0" smtClean="0"/>
              <a:t> orders (=5.093825) compared to the mean of other cuisines </a:t>
            </a:r>
            <a:r>
              <a:rPr lang="en-GB" baseline="0" dirty="0" smtClean="0"/>
              <a:t>(=10.70745)</a:t>
            </a:r>
          </a:p>
          <a:p>
            <a:r>
              <a:rPr lang="en-GB" baseline="0" dirty="0" smtClean="0"/>
              <a:t> meaning that the observed difference of means cannot be attributed to luck. </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baseline="0" dirty="0" smtClean="0"/>
              <a:t>The comparison of the </a:t>
            </a:r>
            <a:r>
              <a:rPr lang="en-GB" baseline="0" dirty="0" err="1" smtClean="0"/>
              <a:t>boxplots</a:t>
            </a:r>
            <a:r>
              <a:rPr lang="en-GB" baseline="0" dirty="0" smtClean="0"/>
              <a:t> of each group visualizes the T-test results.  So , we may claim that exists the background for a different marketing approach compared to other cuisines in </a:t>
            </a:r>
            <a:r>
              <a:rPr lang="en-GB" baseline="0" dirty="0" err="1" smtClean="0"/>
              <a:t>efood</a:t>
            </a:r>
            <a:r>
              <a:rPr lang="en-GB" baseline="0" dirty="0" smtClean="0"/>
              <a:t>. A targeted marketing campaign within the breakfast customers could be even more successful, so we have to proceed with a segmentation method to achieve this.</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By segmenting customers based on frequency and orders, businesses can develop targeted marketing campaigns that are tailored to each group's unique characteristics and needs. Overall, frequency-based segmentation is a useful method for businesses to identify their most loyal and valuable customers and improve customer engagement and loyalty.</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RFM score is calculated by combining three metrics - </a:t>
            </a:r>
            <a:r>
              <a:rPr lang="en-GB" sz="1200" b="0" i="0" kern="1200" dirty="0" err="1" smtClean="0">
                <a:solidFill>
                  <a:schemeClr val="tx1"/>
                </a:solidFill>
                <a:latin typeface="+mn-lt"/>
                <a:ea typeface="+mn-ea"/>
                <a:cs typeface="+mn-cs"/>
              </a:rPr>
              <a:t>Recency</a:t>
            </a:r>
            <a:r>
              <a:rPr lang="en-GB" sz="1200" b="0" i="0" kern="1200" dirty="0" smtClean="0">
                <a:solidFill>
                  <a:schemeClr val="tx1"/>
                </a:solidFill>
                <a:latin typeface="+mn-lt"/>
                <a:ea typeface="+mn-ea"/>
                <a:cs typeface="+mn-cs"/>
              </a:rPr>
              <a:t>, Frequency, and Monetary Value - into a single score for each customer. </a:t>
            </a:r>
          </a:p>
          <a:p>
            <a:r>
              <a:rPr lang="en-GB" sz="1200" b="0" i="0" kern="1200" dirty="0" smtClean="0">
                <a:solidFill>
                  <a:schemeClr val="tx1"/>
                </a:solidFill>
                <a:latin typeface="+mn-lt"/>
                <a:ea typeface="+mn-ea"/>
                <a:cs typeface="+mn-cs"/>
              </a:rPr>
              <a:t>Once we have calculated these three metrics for each customer, we can assign a score to each metric based on its quartile value. For example, customers in the top quartile for </a:t>
            </a:r>
            <a:r>
              <a:rPr lang="en-GB" sz="1200" b="0" i="0" kern="1200" dirty="0" err="1" smtClean="0">
                <a:solidFill>
                  <a:schemeClr val="tx1"/>
                </a:solidFill>
                <a:latin typeface="+mn-lt"/>
                <a:ea typeface="+mn-ea"/>
                <a:cs typeface="+mn-cs"/>
              </a:rPr>
              <a:t>Recency</a:t>
            </a:r>
            <a:r>
              <a:rPr lang="en-GB" sz="1200" b="0" i="0" kern="1200" dirty="0" smtClean="0">
                <a:solidFill>
                  <a:schemeClr val="tx1"/>
                </a:solidFill>
                <a:latin typeface="+mn-lt"/>
                <a:ea typeface="+mn-ea"/>
                <a:cs typeface="+mn-cs"/>
              </a:rPr>
              <a:t> would be assigned a score of 4, while customers in the bottom quartile would be assigned a score of 1. The same process is repeated for Frequency and Monetary Value, resulting in a score of between 1 and 4 for each metric.</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It's worth noting that there are different methods for calculating the RFM score, and the specific scoring system you use may depend on your business and industry. However, the basic idea is to assign scores for each of the three variables and then combine them to get an overall score that reflects the customer's transactional </a:t>
            </a:r>
            <a:r>
              <a:rPr lang="en-GB" sz="1200" b="0" i="0" kern="1200" dirty="0" err="1" smtClean="0">
                <a:solidFill>
                  <a:schemeClr val="tx1"/>
                </a:solidFill>
                <a:latin typeface="+mn-lt"/>
                <a:ea typeface="+mn-ea"/>
                <a:cs typeface="+mn-cs"/>
              </a:rPr>
              <a:t>behavior</a:t>
            </a:r>
            <a:r>
              <a:rPr lang="en-GB" sz="1200" b="0" i="0" kern="1200" dirty="0" smtClean="0">
                <a:solidFill>
                  <a:schemeClr val="tx1"/>
                </a:solidFill>
                <a:latin typeface="+mn-lt"/>
                <a:ea typeface="+mn-ea"/>
                <a:cs typeface="+mn-cs"/>
              </a:rPr>
              <a:t>.</a:t>
            </a:r>
            <a:r>
              <a:rPr lang="en-GB" dirty="0" smtClean="0"/>
              <a:t> The</a:t>
            </a:r>
            <a:r>
              <a:rPr lang="en-GB" baseline="0" dirty="0" smtClean="0"/>
              <a:t> </a:t>
            </a:r>
            <a:r>
              <a:rPr lang="en-GB" dirty="0" smtClean="0"/>
              <a:t>way I</a:t>
            </a:r>
            <a:r>
              <a:rPr lang="en-GB" baseline="0" dirty="0" smtClean="0"/>
              <a:t> chose </a:t>
            </a:r>
            <a:r>
              <a:rPr lang="en-GB" dirty="0" smtClean="0"/>
              <a:t>to calculate the RFM score is to assign weights to each metric based on their relative importance. </a:t>
            </a:r>
            <a:r>
              <a:rPr lang="en-GB" sz="1200" b="0" i="0" kern="1200" dirty="0" smtClean="0">
                <a:solidFill>
                  <a:schemeClr val="tx1"/>
                </a:solidFill>
                <a:latin typeface="+mn-lt"/>
                <a:ea typeface="+mn-ea"/>
                <a:cs typeface="+mn-cs"/>
              </a:rPr>
              <a:t>Using this approach, the weights assigned to each metric can be adjusted based on business needs and priorities.</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One common way to segment customers is by using </a:t>
            </a:r>
            <a:r>
              <a:rPr lang="en-GB" sz="1200" b="0" i="0" kern="1200" dirty="0" err="1" smtClean="0">
                <a:solidFill>
                  <a:schemeClr val="tx1"/>
                </a:solidFill>
                <a:latin typeface="+mn-lt"/>
                <a:ea typeface="+mn-ea"/>
                <a:cs typeface="+mn-cs"/>
              </a:rPr>
              <a:t>quartiles.The</a:t>
            </a:r>
            <a:r>
              <a:rPr lang="en-GB" sz="1200" b="0" i="0" kern="1200" dirty="0" smtClean="0">
                <a:solidFill>
                  <a:schemeClr val="tx1"/>
                </a:solidFill>
                <a:latin typeface="+mn-lt"/>
                <a:ea typeface="+mn-ea"/>
                <a:cs typeface="+mn-cs"/>
              </a:rPr>
              <a:t> goal of RFM segmentation is to identify groups of customers with similar </a:t>
            </a:r>
            <a:r>
              <a:rPr lang="en-GB" sz="1200" b="0" i="0" kern="1200" dirty="0" err="1" smtClean="0">
                <a:solidFill>
                  <a:schemeClr val="tx1"/>
                </a:solidFill>
                <a:latin typeface="+mn-lt"/>
                <a:ea typeface="+mn-ea"/>
                <a:cs typeface="+mn-cs"/>
              </a:rPr>
              <a:t>behaviors</a:t>
            </a:r>
            <a:r>
              <a:rPr lang="en-GB" sz="1200" b="0" i="0" kern="1200" dirty="0" smtClean="0">
                <a:solidFill>
                  <a:schemeClr val="tx1"/>
                </a:solidFill>
                <a:latin typeface="+mn-lt"/>
                <a:ea typeface="+mn-ea"/>
                <a:cs typeface="+mn-cs"/>
              </a:rPr>
              <a:t> and needs so that we can tailor our marketing and retention strategies accordingly.</a:t>
            </a:r>
            <a:endParaRPr lang="en-GB" dirty="0"/>
          </a:p>
        </p:txBody>
      </p:sp>
      <p:sp>
        <p:nvSpPr>
          <p:cNvPr id="4" name="3 - Θέση αριθμού διαφάνειας"/>
          <p:cNvSpPr>
            <a:spLocks noGrp="1"/>
          </p:cNvSpPr>
          <p:nvPr>
            <p:ph type="sldNum" sz="quarter" idx="10"/>
          </p:nvPr>
        </p:nvSpPr>
        <p:spPr/>
        <p:txBody>
          <a:bodyPr/>
          <a:lstStyle/>
          <a:p>
            <a:fld id="{D09CCFE5-A086-4252-BCE9-ACA9FDD50729}"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9" name="8 - Υπότιτλος"/>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Τίτλος"/>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l-GR" smtClean="0"/>
              <a:t>Kλικ για επεξεργασία του τίτλου</a:t>
            </a:r>
            <a:endParaRPr kumimoji="0" lang="en-US"/>
          </a:p>
        </p:txBody>
      </p:sp>
      <p:cxnSp>
        <p:nvCxnSpPr>
          <p:cNvPr id="8" name="7 - Ευθεία γραμμή σύνδεσης"/>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 Ευθεία γραμμή σύνδεσης"/>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 Έλλειψη"/>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16" name="15 - Θέση αριθμού διαφάνειας"/>
          <p:cNvSpPr>
            <a:spLocks noGrp="1"/>
          </p:cNvSpPr>
          <p:nvPr>
            <p:ph type="sldNum" sz="quarter" idx="11"/>
          </p:nvPr>
        </p:nvSpPr>
        <p:spPr/>
        <p:txBody>
          <a:bodyPr/>
          <a:lstStyle/>
          <a:p>
            <a:fld id="{4A7357DA-94C7-4B33-81D2-E1C1EAE58775}" type="slidenum">
              <a:rPr lang="en-GB" smtClean="0"/>
              <a:t>‹#›</a:t>
            </a:fld>
            <a:endParaRPr lang="en-GB"/>
          </a:p>
        </p:txBody>
      </p:sp>
      <p:sp>
        <p:nvSpPr>
          <p:cNvPr id="17" name="16 - Θέση υποσέλιδου"/>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4A7357DA-94C7-4B33-81D2-E1C1EAE5877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4A7357DA-94C7-4B33-81D2-E1C1EAE5877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9" name="8 - Θέση περιεχομένου"/>
          <p:cNvSpPr>
            <a:spLocks noGrp="1"/>
          </p:cNvSpPr>
          <p:nvPr>
            <p:ph idx="1"/>
          </p:nvPr>
        </p:nvSpPr>
        <p:spPr>
          <a:xfrm>
            <a:off x="457200" y="1524000"/>
            <a:ext cx="8229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4" name="13 - Θέση ημερομηνίας"/>
          <p:cNvSpPr>
            <a:spLocks noGrp="1"/>
          </p:cNvSpPr>
          <p:nvPr>
            <p:ph type="dt" sz="half" idx="14"/>
          </p:nvPr>
        </p:nvSpPr>
        <p:spPr/>
        <p:txBody>
          <a:bodyPr/>
          <a:lstStyle/>
          <a:p>
            <a:fld id="{6F5EB9A5-05CE-4F07-A13D-0031BEF24EC0}" type="datetimeFigureOut">
              <a:rPr lang="en-US" smtClean="0"/>
              <a:t>3/4/2023</a:t>
            </a:fld>
            <a:endParaRPr lang="en-GB"/>
          </a:p>
        </p:txBody>
      </p:sp>
      <p:sp>
        <p:nvSpPr>
          <p:cNvPr id="15" name="14 - Θέση αριθμού διαφάνειας"/>
          <p:cNvSpPr>
            <a:spLocks noGrp="1"/>
          </p:cNvSpPr>
          <p:nvPr>
            <p:ph type="sldNum" sz="quarter" idx="15"/>
          </p:nvPr>
        </p:nvSpPr>
        <p:spPr/>
        <p:txBody>
          <a:bodyPr/>
          <a:lstStyle>
            <a:lvl1pPr algn="ctr">
              <a:defRPr/>
            </a:lvl1pPr>
          </a:lstStyle>
          <a:p>
            <a:fld id="{4A7357DA-94C7-4B33-81D2-E1C1EAE58775}" type="slidenum">
              <a:rPr lang="en-GB" smtClean="0"/>
              <a:t>‹#›</a:t>
            </a:fld>
            <a:endParaRPr lang="en-GB"/>
          </a:p>
        </p:txBody>
      </p:sp>
      <p:sp>
        <p:nvSpPr>
          <p:cNvPr id="16" name="15 - Θέση υποσέλιδου"/>
          <p:cNvSpPr>
            <a:spLocks noGrp="1"/>
          </p:cNvSpPr>
          <p:nvPr>
            <p:ph type="ftr" sz="quarter" idx="16"/>
          </p:nvPr>
        </p:nvSpPr>
        <p:spPr/>
        <p:txBody>
          <a:bodyPr/>
          <a:lstStyle/>
          <a:p>
            <a:endParaRPr lang="en-GB"/>
          </a:p>
        </p:txBody>
      </p:sp>
      <p:sp>
        <p:nvSpPr>
          <p:cNvPr id="17" name="16 - Τίτλος"/>
          <p:cNvSpPr>
            <a:spLocks noGrp="1"/>
          </p:cNvSpPr>
          <p:nvPr>
            <p:ph type="title"/>
          </p:nvPr>
        </p:nvSpPr>
        <p:spPr/>
        <p:txBody>
          <a:bodyPr rtlCol="0" anchor="b" anchorCtr="0"/>
          <a:lstStyle/>
          <a:p>
            <a:r>
              <a:rPr kumimoji="0" lang="el-GR" smtClean="0"/>
              <a:t>Kλικ για επεξεργασία του τίτλου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4" name="3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4A7357DA-94C7-4B33-81D2-E1C1EAE58775}" type="slidenum">
              <a:rPr lang="en-GB" smtClean="0"/>
              <a:t>‹#›</a:t>
            </a:fld>
            <a:endParaRPr lang="en-GB"/>
          </a:p>
        </p:txBody>
      </p:sp>
      <p:sp>
        <p:nvSpPr>
          <p:cNvPr id="2" name="1 - Τίτλος"/>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cxnSp>
        <p:nvCxnSpPr>
          <p:cNvPr id="7" name="6 - Ευθεία γραμμή σύνδεσης"/>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5" name="4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4A7357DA-94C7-4B33-81D2-E1C1EAE58775}" type="slidenum">
              <a:rPr lang="en-GB" smtClean="0"/>
              <a:t>‹#›</a:t>
            </a:fld>
            <a:endParaRPr lang="en-GB"/>
          </a:p>
        </p:txBody>
      </p:sp>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11" name="10 - Θέση περιεχομένου"/>
          <p:cNvSpPr>
            <a:spLocks noGrp="1"/>
          </p:cNvSpPr>
          <p:nvPr>
            <p:ph sz="half" idx="1"/>
          </p:nvPr>
        </p:nvSpPr>
        <p:spPr>
          <a:xfrm>
            <a:off x="457200" y="1524000"/>
            <a:ext cx="4059936"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half" idx="2"/>
          </p:nvPr>
        </p:nvSpPr>
        <p:spPr>
          <a:xfrm>
            <a:off x="4648200" y="1524000"/>
            <a:ext cx="4059936"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9" name="8 - Θέση αριθμού διαφάνειας"/>
          <p:cNvSpPr>
            <a:spLocks noGrp="1"/>
          </p:cNvSpPr>
          <p:nvPr>
            <p:ph type="sldNum" sz="quarter" idx="12"/>
          </p:nvPr>
        </p:nvSpPr>
        <p:spPr/>
        <p:txBody>
          <a:bodyPr/>
          <a:lstStyle/>
          <a:p>
            <a:fld id="{4A7357DA-94C7-4B33-81D2-E1C1EAE58775}" type="slidenum">
              <a:rPr lang="en-GB" smtClean="0"/>
              <a:t>‹#›</a:t>
            </a:fld>
            <a:endParaRPr lang="en-GB"/>
          </a:p>
        </p:txBody>
      </p:sp>
      <p:sp>
        <p:nvSpPr>
          <p:cNvPr id="8" name="7 - Θέση υποσέλιδου"/>
          <p:cNvSpPr>
            <a:spLocks noGrp="1"/>
          </p:cNvSpPr>
          <p:nvPr>
            <p:ph type="ftr" sz="quarter" idx="11"/>
          </p:nvPr>
        </p:nvSpPr>
        <p:spPr/>
        <p:txBody>
          <a:bodyPr/>
          <a:lstStyle/>
          <a:p>
            <a:endParaRPr lang="en-GB"/>
          </a:p>
        </p:txBody>
      </p:sp>
      <p:sp>
        <p:nvSpPr>
          <p:cNvPr id="7" name="6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3" name="2 - Θέση κειμένου"/>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32" name="31 - Θέση περιεχομένου"/>
          <p:cNvSpPr>
            <a:spLocks noGrp="1"/>
          </p:cNvSpPr>
          <p:nvPr>
            <p:ph sz="half" idx="2"/>
          </p:nvPr>
        </p:nvSpPr>
        <p:spPr>
          <a:xfrm>
            <a:off x="457200" y="2201896"/>
            <a:ext cx="4038600" cy="391363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34" name="33 - Θέση περιεχομένου"/>
          <p:cNvSpPr>
            <a:spLocks noGrp="1"/>
          </p:cNvSpPr>
          <p:nvPr>
            <p:ph sz="quarter" idx="4"/>
          </p:nvPr>
        </p:nvSpPr>
        <p:spPr>
          <a:xfrm>
            <a:off x="4649788" y="2201896"/>
            <a:ext cx="4038600" cy="391363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 name="1 - Τίτλος"/>
          <p:cNvSpPr>
            <a:spLocks noGrp="1"/>
          </p:cNvSpPr>
          <p:nvPr>
            <p:ph type="title"/>
          </p:nvPr>
        </p:nvSpPr>
        <p:spPr>
          <a:xfrm>
            <a:off x="457200" y="155448"/>
            <a:ext cx="8229600" cy="1143000"/>
          </a:xfrm>
        </p:spPr>
        <p:txBody>
          <a:bodyPr anchor="b" anchorCtr="0"/>
          <a:lstStyle>
            <a:lvl1pPr>
              <a:defRPr/>
            </a:lvl1pPr>
          </a:lstStyle>
          <a:p>
            <a:r>
              <a:rPr kumimoji="0" lang="el-GR" smtClean="0"/>
              <a:t>Kλικ για επεξεργασία του τίτλου</a:t>
            </a:r>
            <a:endParaRPr kumimoji="0" lang="en-US"/>
          </a:p>
        </p:txBody>
      </p:sp>
      <p:sp>
        <p:nvSpPr>
          <p:cNvPr id="12" name="11 - Θέση κειμένου"/>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cxnSp>
        <p:nvCxnSpPr>
          <p:cNvPr id="10" name="9 - Ευθεία γραμμή σύνδεσης"/>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 Ευθεία γραμμή σύνδεσης"/>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3" name="2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4" name="3 - Θέση υποσέλιδου"/>
          <p:cNvSpPr>
            <a:spLocks noGrp="1"/>
          </p:cNvSpPr>
          <p:nvPr>
            <p:ph type="ftr" sz="quarter" idx="11"/>
          </p:nvPr>
        </p:nvSpPr>
        <p:spPr/>
        <p:txBody>
          <a:bodyPr/>
          <a:lstStyle/>
          <a:p>
            <a:endParaRPr lang="en-GB"/>
          </a:p>
        </p:txBody>
      </p:sp>
      <p:sp>
        <p:nvSpPr>
          <p:cNvPr id="5" name="4 - Θέση αριθμού διαφάνειας"/>
          <p:cNvSpPr>
            <a:spLocks noGrp="1"/>
          </p:cNvSpPr>
          <p:nvPr>
            <p:ph type="sldNum" sz="quarter" idx="12"/>
          </p:nvPr>
        </p:nvSpPr>
        <p:spPr/>
        <p:txBody>
          <a:bodyPr/>
          <a:lstStyle/>
          <a:p>
            <a:fld id="{4A7357DA-94C7-4B33-81D2-E1C1EAE58775}" type="slidenum">
              <a:rPr lang="en-GB" smtClean="0"/>
              <a:t>‹#›</a:t>
            </a:fld>
            <a:endParaRPr lang="en-GB"/>
          </a:p>
        </p:txBody>
      </p:sp>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4A7357DA-94C7-4B33-81D2-E1C1EAE587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9" name="28 - Θέση περιεχομένου"/>
          <p:cNvSpPr>
            <a:spLocks noGrp="1"/>
          </p:cNvSpPr>
          <p:nvPr>
            <p:ph sz="quarter" idx="1"/>
          </p:nvPr>
        </p:nvSpPr>
        <p:spPr>
          <a:xfrm>
            <a:off x="457200" y="457200"/>
            <a:ext cx="62484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3" name="2 - Θέση κειμένου"/>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31" name="30 - Τίτλος"/>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l-GR" smtClean="0"/>
              <a:t>Kλικ για επεξεργασία του τίτλου</a:t>
            </a:r>
            <a:endParaRPr kumimoji="0" lang="en-US"/>
          </a:p>
        </p:txBody>
      </p:sp>
      <p:sp>
        <p:nvSpPr>
          <p:cNvPr id="8" name="7 - Θέση ημερομηνίας"/>
          <p:cNvSpPr>
            <a:spLocks noGrp="1"/>
          </p:cNvSpPr>
          <p:nvPr>
            <p:ph type="dt" sz="half" idx="14"/>
          </p:nvPr>
        </p:nvSpPr>
        <p:spPr/>
        <p:txBody>
          <a:bodyPr/>
          <a:lstStyle/>
          <a:p>
            <a:fld id="{6F5EB9A5-05CE-4F07-A13D-0031BEF24EC0}" type="datetimeFigureOut">
              <a:rPr lang="en-US" smtClean="0"/>
              <a:t>3/4/2023</a:t>
            </a:fld>
            <a:endParaRPr lang="en-GB"/>
          </a:p>
        </p:txBody>
      </p:sp>
      <p:sp>
        <p:nvSpPr>
          <p:cNvPr id="9" name="8 - Θέση αριθμού διαφάνειας"/>
          <p:cNvSpPr>
            <a:spLocks noGrp="1"/>
          </p:cNvSpPr>
          <p:nvPr>
            <p:ph type="sldNum" sz="quarter" idx="15"/>
          </p:nvPr>
        </p:nvSpPr>
        <p:spPr/>
        <p:txBody>
          <a:bodyPr/>
          <a:lstStyle/>
          <a:p>
            <a:fld id="{4A7357DA-94C7-4B33-81D2-E1C1EAE58775}" type="slidenum">
              <a:rPr lang="en-GB" smtClean="0"/>
              <a:t>‹#›</a:t>
            </a:fld>
            <a:endParaRPr lang="en-GB"/>
          </a:p>
        </p:txBody>
      </p:sp>
      <p:sp>
        <p:nvSpPr>
          <p:cNvPr id="10" name="9 - Θέση υποσέλιδου"/>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l-GR" smtClean="0"/>
              <a:t>Κάντε κλικ στο εικονίδιο για να προσθέσετε μια εικόνα</a:t>
            </a:r>
            <a:endParaRPr kumimoji="0" lang="en-US"/>
          </a:p>
        </p:txBody>
      </p:sp>
      <p:sp>
        <p:nvSpPr>
          <p:cNvPr id="4" name="3 - Θέση κειμένου"/>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8" name="7 - Θέση ημερομηνίας"/>
          <p:cNvSpPr>
            <a:spLocks noGrp="1"/>
          </p:cNvSpPr>
          <p:nvPr>
            <p:ph type="dt" sz="half" idx="10"/>
          </p:nvPr>
        </p:nvSpPr>
        <p:spPr/>
        <p:txBody>
          <a:bodyPr/>
          <a:lstStyle/>
          <a:p>
            <a:fld id="{6F5EB9A5-05CE-4F07-A13D-0031BEF24EC0}" type="datetimeFigureOut">
              <a:rPr lang="en-US" smtClean="0"/>
              <a:t>3/4/2023</a:t>
            </a:fld>
            <a:endParaRPr lang="en-GB"/>
          </a:p>
        </p:txBody>
      </p:sp>
      <p:sp>
        <p:nvSpPr>
          <p:cNvPr id="9" name="8 - Θέση αριθμού διαφάνειας"/>
          <p:cNvSpPr>
            <a:spLocks noGrp="1"/>
          </p:cNvSpPr>
          <p:nvPr>
            <p:ph type="sldNum" sz="quarter" idx="11"/>
          </p:nvPr>
        </p:nvSpPr>
        <p:spPr/>
        <p:txBody>
          <a:bodyPr/>
          <a:lstStyle/>
          <a:p>
            <a:fld id="{4A7357DA-94C7-4B33-81D2-E1C1EAE58775}" type="slidenum">
              <a:rPr lang="en-GB" smtClean="0"/>
              <a:t>‹#›</a:t>
            </a:fld>
            <a:endParaRPr lang="en-GB"/>
          </a:p>
        </p:txBody>
      </p:sp>
      <p:sp>
        <p:nvSpPr>
          <p:cNvPr id="10" name="9 - Θέση υποσέλιδου"/>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 Θέση κειμένου"/>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24" name="23 - Θέση ημερομηνίας"/>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F5EB9A5-05CE-4F07-A13D-0031BEF24EC0}" type="datetimeFigureOut">
              <a:rPr lang="en-US" smtClean="0"/>
              <a:t>3/4/2023</a:t>
            </a:fld>
            <a:endParaRPr lang="en-GB"/>
          </a:p>
        </p:txBody>
      </p:sp>
      <p:sp>
        <p:nvSpPr>
          <p:cNvPr id="10" name="9 - Θέση υποσέλιδου"/>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21 - Θέση αριθμού διαφάνειας"/>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A7357DA-94C7-4B33-81D2-E1C1EAE58775}" type="slidenum">
              <a:rPr lang="en-GB" smtClean="0"/>
              <a:t>‹#›</a:t>
            </a:fld>
            <a:endParaRPr lang="en-GB"/>
          </a:p>
        </p:txBody>
      </p:sp>
      <p:sp>
        <p:nvSpPr>
          <p:cNvPr id="5" name="4 - Θέση τίτλου"/>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l-GR" smtClean="0"/>
              <a:t>Kλικ για επεξεργασία του τίτλου</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Υπότιτλος"/>
          <p:cNvSpPr>
            <a:spLocks noGrp="1"/>
          </p:cNvSpPr>
          <p:nvPr>
            <p:ph type="subTitle" idx="1"/>
          </p:nvPr>
        </p:nvSpPr>
        <p:spPr/>
        <p:txBody>
          <a:bodyPr/>
          <a:lstStyle/>
          <a:p>
            <a:r>
              <a:rPr lang="en-GB" dirty="0" smtClean="0"/>
              <a:t>Costumer Segmentation in R</a:t>
            </a:r>
            <a:endParaRPr lang="en-GB" dirty="0"/>
          </a:p>
        </p:txBody>
      </p:sp>
      <p:sp>
        <p:nvSpPr>
          <p:cNvPr id="2" name="1 - Τίτλος"/>
          <p:cNvSpPr>
            <a:spLocks noGrp="1"/>
          </p:cNvSpPr>
          <p:nvPr>
            <p:ph type="ctrTitle"/>
          </p:nvPr>
        </p:nvSpPr>
        <p:spPr/>
        <p:txBody>
          <a:bodyPr/>
          <a:lstStyle/>
          <a:p>
            <a:r>
              <a:rPr lang="en-GB" dirty="0" err="1" smtClean="0"/>
              <a:t>Dimitris</a:t>
            </a:r>
            <a:r>
              <a:rPr lang="en-GB" dirty="0" smtClean="0"/>
              <a:t> </a:t>
            </a:r>
            <a:r>
              <a:rPr lang="en-GB" dirty="0" err="1" smtClean="0"/>
              <a:t>Kaliakatsos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normAutofit/>
          </a:bodyPr>
          <a:lstStyle/>
          <a:p>
            <a:r>
              <a:rPr lang="en-GB" dirty="0" smtClean="0"/>
              <a:t>Quartiles: </a:t>
            </a:r>
            <a:r>
              <a:rPr lang="en-GB" dirty="0" smtClean="0"/>
              <a:t>divide </a:t>
            </a:r>
            <a:r>
              <a:rPr lang="en-GB" dirty="0" smtClean="0"/>
              <a:t>the customers into quartiles based on their RFM scores. Each quartile is assigned a score of 1 to 4, with 4 being the highest </a:t>
            </a:r>
            <a:r>
              <a:rPr lang="en-GB" dirty="0" smtClean="0"/>
              <a:t>value</a:t>
            </a:r>
            <a:endParaRPr lang="en-GB" dirty="0" smtClean="0"/>
          </a:p>
          <a:p>
            <a:r>
              <a:rPr lang="en-GB" dirty="0" smtClean="0"/>
              <a:t>4 </a:t>
            </a:r>
            <a:r>
              <a:rPr lang="en-GB" dirty="0" smtClean="0"/>
              <a:t>groups</a:t>
            </a:r>
          </a:p>
          <a:p>
            <a:r>
              <a:rPr lang="en-GB" dirty="0" smtClean="0"/>
              <a:t>Best Customers: RFM </a:t>
            </a:r>
            <a:r>
              <a:rPr lang="en-GB" dirty="0" smtClean="0"/>
              <a:t>score </a:t>
            </a:r>
            <a:r>
              <a:rPr lang="en-GB" dirty="0" smtClean="0"/>
              <a:t>of </a:t>
            </a:r>
            <a:r>
              <a:rPr lang="en-GB" dirty="0" smtClean="0"/>
              <a:t> 3.1 to 4</a:t>
            </a:r>
            <a:endParaRPr lang="en-GB" dirty="0" smtClean="0"/>
          </a:p>
          <a:p>
            <a:r>
              <a:rPr lang="en-GB" dirty="0" smtClean="0"/>
              <a:t>Loyal Customers: </a:t>
            </a:r>
            <a:r>
              <a:rPr lang="en-GB" dirty="0" smtClean="0"/>
              <a:t>RFM </a:t>
            </a:r>
            <a:r>
              <a:rPr lang="en-GB" dirty="0" smtClean="0"/>
              <a:t>score </a:t>
            </a:r>
            <a:r>
              <a:rPr lang="en-GB" dirty="0" smtClean="0"/>
              <a:t>of 2.1 to 3</a:t>
            </a:r>
            <a:endParaRPr lang="en-GB" dirty="0" smtClean="0"/>
          </a:p>
          <a:p>
            <a:r>
              <a:rPr lang="en-GB" dirty="0" smtClean="0"/>
              <a:t>Potential </a:t>
            </a:r>
            <a:r>
              <a:rPr lang="en-GB" dirty="0" smtClean="0"/>
              <a:t>Customers :  </a:t>
            </a:r>
            <a:r>
              <a:rPr lang="en-GB" dirty="0" smtClean="0"/>
              <a:t>RFM score of </a:t>
            </a:r>
            <a:r>
              <a:rPr lang="en-GB" dirty="0" smtClean="0"/>
              <a:t>1.1 </a:t>
            </a:r>
            <a:r>
              <a:rPr lang="en-GB" dirty="0" smtClean="0"/>
              <a:t>or 2</a:t>
            </a:r>
          </a:p>
          <a:p>
            <a:r>
              <a:rPr lang="en-GB" dirty="0" smtClean="0"/>
              <a:t>At-Risk Customers: RFM score of 0 or 1 (</a:t>
            </a:r>
            <a:r>
              <a:rPr lang="en-GB" dirty="0" smtClean="0"/>
              <a:t>indicating </a:t>
            </a:r>
            <a:r>
              <a:rPr lang="en-GB" dirty="0" smtClean="0"/>
              <a:t>that they haven't purchased recently, frequently, or spent a </a:t>
            </a:r>
            <a:r>
              <a:rPr lang="en-GB" dirty="0" smtClean="0"/>
              <a:t>lot)</a:t>
            </a:r>
            <a:endParaRPr lang="en-GB" dirty="0" smtClean="0"/>
          </a:p>
          <a:p>
            <a:endParaRPr lang="en-GB" dirty="0"/>
          </a:p>
        </p:txBody>
      </p:sp>
      <p:sp>
        <p:nvSpPr>
          <p:cNvPr id="3" name="2 - Τίτλος"/>
          <p:cNvSpPr>
            <a:spLocks noGrp="1"/>
          </p:cNvSpPr>
          <p:nvPr>
            <p:ph type="title"/>
          </p:nvPr>
        </p:nvSpPr>
        <p:spPr/>
        <p:txBody>
          <a:bodyPr/>
          <a:lstStyle/>
          <a:p>
            <a:r>
              <a:rPr lang="en-GB" dirty="0" smtClean="0"/>
              <a:t>Segments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smtClean="0"/>
              <a:t>Results</a:t>
            </a:r>
            <a:endParaRPr lang="en-GB" dirty="0"/>
          </a:p>
        </p:txBody>
      </p:sp>
      <p:pic>
        <p:nvPicPr>
          <p:cNvPr id="5122" name="Picture 2"/>
          <p:cNvPicPr>
            <a:picLocks noGrp="1" noChangeAspect="1" noChangeArrowheads="1"/>
          </p:cNvPicPr>
          <p:nvPr>
            <p:ph idx="1"/>
          </p:nvPr>
        </p:nvPicPr>
        <p:blipFill>
          <a:blip r:embed="rId3"/>
          <a:srcRect/>
          <a:stretch>
            <a:fillRect/>
          </a:stretch>
        </p:blipFill>
        <p:spPr bwMode="auto">
          <a:xfrm>
            <a:off x="285720" y="1285860"/>
            <a:ext cx="6307464" cy="4572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648325" y="5500702"/>
            <a:ext cx="3495675" cy="11525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smtClean="0"/>
              <a:t>Monetary-</a:t>
            </a:r>
            <a:r>
              <a:rPr lang="en-GB" dirty="0" err="1" smtClean="0"/>
              <a:t>Recency</a:t>
            </a:r>
            <a:r>
              <a:rPr lang="en-GB" dirty="0" smtClean="0"/>
              <a:t> plot</a:t>
            </a:r>
            <a:endParaRPr lang="en-GB" dirty="0"/>
          </a:p>
        </p:txBody>
      </p:sp>
      <p:pic>
        <p:nvPicPr>
          <p:cNvPr id="6146" name="Picture 2"/>
          <p:cNvPicPr>
            <a:picLocks noGrp="1" noChangeAspect="1" noChangeArrowheads="1"/>
          </p:cNvPicPr>
          <p:nvPr>
            <p:ph idx="1"/>
          </p:nvPr>
        </p:nvPicPr>
        <p:blipFill>
          <a:blip r:embed="rId3"/>
          <a:srcRect/>
          <a:stretch>
            <a:fillRect/>
          </a:stretch>
        </p:blipFill>
        <p:spPr bwMode="auto">
          <a:xfrm>
            <a:off x="357158" y="1428736"/>
            <a:ext cx="8572559" cy="528641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smtClean="0"/>
              <a:t>Log(monetary)-</a:t>
            </a:r>
            <a:r>
              <a:rPr lang="en-GB" dirty="0" err="1" smtClean="0"/>
              <a:t>Recency</a:t>
            </a:r>
            <a:r>
              <a:rPr lang="en-GB" dirty="0" smtClean="0"/>
              <a:t> by group</a:t>
            </a:r>
            <a:endParaRPr lang="en-GB" dirty="0"/>
          </a:p>
        </p:txBody>
      </p:sp>
      <p:pic>
        <p:nvPicPr>
          <p:cNvPr id="7170" name="Picture 2"/>
          <p:cNvPicPr>
            <a:picLocks noGrp="1" noChangeAspect="1" noChangeArrowheads="1"/>
          </p:cNvPicPr>
          <p:nvPr>
            <p:ph idx="1"/>
          </p:nvPr>
        </p:nvPicPr>
        <p:blipFill>
          <a:blip r:embed="rId3"/>
          <a:srcRect/>
          <a:stretch>
            <a:fillRect/>
          </a:stretch>
        </p:blipFill>
        <p:spPr bwMode="auto">
          <a:xfrm>
            <a:off x="428596" y="1428736"/>
            <a:ext cx="8358245" cy="521497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endParaRPr lang="en-GB"/>
          </a:p>
        </p:txBody>
      </p:sp>
      <p:sp>
        <p:nvSpPr>
          <p:cNvPr id="3" name="2 - Τίτλος"/>
          <p:cNvSpPr>
            <a:spLocks noGrp="1"/>
          </p:cNvSpPr>
          <p:nvPr>
            <p:ph type="title"/>
          </p:nvPr>
        </p:nvSpPr>
        <p:spPr>
          <a:xfrm>
            <a:off x="457200" y="1214422"/>
            <a:ext cx="8229600" cy="157178"/>
          </a:xfrm>
        </p:spPr>
        <p:txBody>
          <a:bodyPr>
            <a:normAutofit fontScale="90000"/>
          </a:bodyPr>
          <a:lstStyle/>
          <a:p>
            <a:r>
              <a:rPr lang="en-GB" dirty="0" smtClean="0"/>
              <a:t>Log(monetary)-</a:t>
            </a:r>
            <a:r>
              <a:rPr lang="en-GB" dirty="0" err="1" smtClean="0"/>
              <a:t>Recency</a:t>
            </a:r>
            <a:r>
              <a:rPr lang="en-GB" dirty="0" smtClean="0"/>
              <a:t> by group</a:t>
            </a:r>
            <a:endParaRPr lang="en-GB" dirty="0"/>
          </a:p>
        </p:txBody>
      </p:sp>
      <p:pic>
        <p:nvPicPr>
          <p:cNvPr id="12290" name="Picture 2"/>
          <p:cNvPicPr>
            <a:picLocks noChangeAspect="1" noChangeArrowheads="1"/>
          </p:cNvPicPr>
          <p:nvPr/>
        </p:nvPicPr>
        <p:blipFill>
          <a:blip r:embed="rId3"/>
          <a:srcRect/>
          <a:stretch>
            <a:fillRect/>
          </a:stretch>
        </p:blipFill>
        <p:spPr bwMode="auto">
          <a:xfrm>
            <a:off x="500034" y="1357298"/>
            <a:ext cx="8258175" cy="533401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smtClean="0"/>
              <a:t>Heat maps</a:t>
            </a:r>
            <a:endParaRPr lang="en-GB" dirty="0"/>
          </a:p>
        </p:txBody>
      </p:sp>
      <p:pic>
        <p:nvPicPr>
          <p:cNvPr id="10242" name="Picture 2"/>
          <p:cNvPicPr>
            <a:picLocks noGrp="1" noChangeAspect="1" noChangeArrowheads="1"/>
          </p:cNvPicPr>
          <p:nvPr>
            <p:ph idx="1"/>
          </p:nvPr>
        </p:nvPicPr>
        <p:blipFill>
          <a:blip r:embed="rId3"/>
          <a:srcRect/>
          <a:stretch>
            <a:fillRect/>
          </a:stretch>
        </p:blipFill>
        <p:spPr bwMode="auto">
          <a:xfrm>
            <a:off x="1414622" y="1524000"/>
            <a:ext cx="6314756" cy="4572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err="1" smtClean="0"/>
              <a:t>Heatmaps</a:t>
            </a:r>
            <a:endParaRPr lang="en-GB" dirty="0"/>
          </a:p>
        </p:txBody>
      </p:sp>
      <p:pic>
        <p:nvPicPr>
          <p:cNvPr id="9218" name="Picture 2"/>
          <p:cNvPicPr>
            <a:picLocks noGrp="1" noChangeAspect="1" noChangeArrowheads="1"/>
          </p:cNvPicPr>
          <p:nvPr>
            <p:ph idx="1"/>
          </p:nvPr>
        </p:nvPicPr>
        <p:blipFill>
          <a:blip r:embed="rId3"/>
          <a:srcRect/>
          <a:stretch>
            <a:fillRect/>
          </a:stretch>
        </p:blipFill>
        <p:spPr bwMode="auto">
          <a:xfrm>
            <a:off x="1431489" y="1524000"/>
            <a:ext cx="6281022" cy="4572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err="1" smtClean="0"/>
              <a:t>Heatmaps</a:t>
            </a:r>
            <a:endParaRPr lang="en-GB" dirty="0"/>
          </a:p>
        </p:txBody>
      </p:sp>
      <p:pic>
        <p:nvPicPr>
          <p:cNvPr id="8194" name="Picture 2"/>
          <p:cNvPicPr>
            <a:picLocks noGrp="1" noChangeAspect="1" noChangeArrowheads="1"/>
          </p:cNvPicPr>
          <p:nvPr>
            <p:ph idx="1"/>
          </p:nvPr>
        </p:nvPicPr>
        <p:blipFill>
          <a:blip r:embed="rId3"/>
          <a:srcRect/>
          <a:stretch>
            <a:fillRect/>
          </a:stretch>
        </p:blipFill>
        <p:spPr bwMode="auto">
          <a:xfrm>
            <a:off x="1419149" y="1524000"/>
            <a:ext cx="6305702" cy="4572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endParaRPr lang="en-GB"/>
          </a:p>
        </p:txBody>
      </p:sp>
      <p:pic>
        <p:nvPicPr>
          <p:cNvPr id="11266" name="Picture 2"/>
          <p:cNvPicPr>
            <a:picLocks noGrp="1" noChangeAspect="1" noChangeArrowheads="1"/>
          </p:cNvPicPr>
          <p:nvPr>
            <p:ph idx="1"/>
          </p:nvPr>
        </p:nvPicPr>
        <p:blipFill>
          <a:blip r:embed="rId3"/>
          <a:srcRect/>
          <a:stretch>
            <a:fillRect/>
          </a:stretch>
        </p:blipFill>
        <p:spPr bwMode="auto">
          <a:xfrm>
            <a:off x="571472" y="1428736"/>
            <a:ext cx="8215369" cy="514353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pPr>
              <a:buNone/>
            </a:pPr>
            <a:endParaRPr lang="en-GB" dirty="0" smtClean="0"/>
          </a:p>
          <a:p>
            <a:pPr>
              <a:buNone/>
            </a:pPr>
            <a:endParaRPr lang="en-GB" dirty="0" smtClean="0"/>
          </a:p>
          <a:p>
            <a:pPr>
              <a:buNone/>
            </a:pPr>
            <a:endParaRPr lang="en-GB" dirty="0" smtClean="0"/>
          </a:p>
          <a:p>
            <a:pPr>
              <a:buNone/>
            </a:pPr>
            <a:r>
              <a:rPr lang="en-GB" dirty="0" smtClean="0"/>
              <a:t>Which </a:t>
            </a:r>
            <a:r>
              <a:rPr lang="en-GB" dirty="0" smtClean="0"/>
              <a:t>segment could be a valuable target group for a Marketing campaign?</a:t>
            </a:r>
            <a:endParaRPr lang="en-GB" dirty="0" smtClean="0"/>
          </a:p>
        </p:txBody>
      </p:sp>
      <p:sp>
        <p:nvSpPr>
          <p:cNvPr id="3" name="2 - Τίτλος"/>
          <p:cNvSpPr>
            <a:spLocks noGrp="1"/>
          </p:cNvSpPr>
          <p:nvPr>
            <p:ph type="title"/>
          </p:nvPr>
        </p:nvSpPr>
        <p:spPr/>
        <p:txBody>
          <a:bodyPr/>
          <a:lstStyle/>
          <a:p>
            <a:r>
              <a:rPr lang="en-GB" dirty="0" smtClean="0"/>
              <a:t>Conclusion-Discussion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endParaRPr lang="en-GB" dirty="0" smtClean="0"/>
          </a:p>
          <a:p>
            <a:endParaRPr lang="en-GB" dirty="0" smtClean="0"/>
          </a:p>
          <a:p>
            <a:r>
              <a:rPr lang="en-GB" dirty="0" smtClean="0"/>
              <a:t>Ordering </a:t>
            </a:r>
            <a:r>
              <a:rPr lang="en-GB" dirty="0" smtClean="0"/>
              <a:t>Breakfast via </a:t>
            </a:r>
            <a:r>
              <a:rPr lang="en-GB" dirty="0" err="1" smtClean="0"/>
              <a:t>efood</a:t>
            </a:r>
            <a:r>
              <a:rPr lang="en-GB" dirty="0" smtClean="0"/>
              <a:t> is a quite new habit that Marketing thinks could create more loyal customers</a:t>
            </a:r>
            <a:r>
              <a:rPr lang="en-GB" dirty="0" smtClean="0"/>
              <a:t>.</a:t>
            </a:r>
          </a:p>
          <a:p>
            <a:endParaRPr lang="en-GB" dirty="0" smtClean="0"/>
          </a:p>
          <a:p>
            <a:endParaRPr lang="en-GB" dirty="0" smtClean="0"/>
          </a:p>
          <a:p>
            <a:r>
              <a:rPr lang="en-GB" dirty="0" smtClean="0"/>
              <a:t>But do the Data agree??</a:t>
            </a:r>
            <a:endParaRPr lang="en-GB" dirty="0"/>
          </a:p>
        </p:txBody>
      </p:sp>
      <p:sp>
        <p:nvSpPr>
          <p:cNvPr id="3" name="2 - Τίτλος"/>
          <p:cNvSpPr>
            <a:spLocks noGrp="1"/>
          </p:cNvSpPr>
          <p:nvPr>
            <p:ph type="title"/>
          </p:nvPr>
        </p:nvSpPr>
        <p:spPr/>
        <p:txBody>
          <a:bodyPr/>
          <a:lstStyle/>
          <a:p>
            <a:r>
              <a:rPr lang="en-GB" dirty="0" smtClean="0"/>
              <a:t>Ordering Breakfast</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r>
              <a:rPr lang="en-GB" dirty="0" smtClean="0"/>
              <a:t>Considering </a:t>
            </a:r>
            <a:r>
              <a:rPr lang="el-GR" dirty="0" smtClean="0"/>
              <a:t> </a:t>
            </a:r>
            <a:r>
              <a:rPr lang="en-GB" dirty="0" smtClean="0"/>
              <a:t>that we are limited to choose only one group of customers</a:t>
            </a:r>
          </a:p>
          <a:p>
            <a:r>
              <a:rPr lang="en-GB" dirty="0" smtClean="0"/>
              <a:t>Considering the number of costumers of each group</a:t>
            </a:r>
          </a:p>
          <a:p>
            <a:r>
              <a:rPr lang="en-GB" dirty="0" smtClean="0"/>
              <a:t>Considering the information derived by the plots and their interpretation</a:t>
            </a:r>
          </a:p>
          <a:p>
            <a:endParaRPr lang="en-GB" dirty="0" smtClean="0"/>
          </a:p>
          <a:p>
            <a:endParaRPr lang="en-GB" dirty="0" smtClean="0"/>
          </a:p>
          <a:p>
            <a:r>
              <a:rPr lang="en-GB" dirty="0" smtClean="0"/>
              <a:t>My proposition would be to design a marketing campaign for the group of potential customers</a:t>
            </a:r>
            <a:endParaRPr lang="en-GB" dirty="0"/>
          </a:p>
        </p:txBody>
      </p:sp>
      <p:sp>
        <p:nvSpPr>
          <p:cNvPr id="3" name="2 - Τίτλος"/>
          <p:cNvSpPr>
            <a:spLocks noGrp="1"/>
          </p:cNvSpPr>
          <p:nvPr>
            <p:ph type="title"/>
          </p:nvPr>
        </p:nvSpPr>
        <p:spPr/>
        <p:txBody>
          <a:bodyPr/>
          <a:lstStyle/>
          <a:p>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normAutofit fontScale="92500"/>
          </a:bodyPr>
          <a:lstStyle/>
          <a:p>
            <a:r>
              <a:rPr lang="en-GB" dirty="0" smtClean="0"/>
              <a:t>Best and at risk groups are excluded due to their short number compared to the other groups.</a:t>
            </a:r>
          </a:p>
          <a:p>
            <a:r>
              <a:rPr lang="en-GB" dirty="0" smtClean="0"/>
              <a:t>Although </a:t>
            </a:r>
            <a:r>
              <a:rPr lang="en-GB" dirty="0" err="1" smtClean="0"/>
              <a:t>Loyals</a:t>
            </a:r>
            <a:r>
              <a:rPr lang="en-GB" dirty="0" smtClean="0"/>
              <a:t> and Potentials seem to share common characteristics and are close to numbers,</a:t>
            </a:r>
          </a:p>
          <a:p>
            <a:r>
              <a:rPr lang="en-GB" dirty="0" smtClean="0"/>
              <a:t>Potential customers show a more clear trend of low </a:t>
            </a:r>
            <a:r>
              <a:rPr lang="en-GB" dirty="0" err="1" smtClean="0"/>
              <a:t>recency</a:t>
            </a:r>
            <a:r>
              <a:rPr lang="en-GB" dirty="0" smtClean="0"/>
              <a:t> and low monetary value, compared to the loyal group which is kind of “spread” to all segments more evenly</a:t>
            </a:r>
            <a:r>
              <a:rPr lang="el-GR" dirty="0" smtClean="0"/>
              <a:t>.</a:t>
            </a:r>
            <a:endParaRPr lang="en-GB" dirty="0" smtClean="0"/>
          </a:p>
          <a:p>
            <a:r>
              <a:rPr lang="en-GB" dirty="0" smtClean="0"/>
              <a:t>So I think a targeted campaign to boost the </a:t>
            </a:r>
            <a:r>
              <a:rPr lang="en-GB" dirty="0" err="1" smtClean="0"/>
              <a:t>recency</a:t>
            </a:r>
            <a:r>
              <a:rPr lang="en-GB" dirty="0" smtClean="0"/>
              <a:t> and frequency variables at the most “compact” category of costumers between the two, would be more easy to plan and with more immediate results</a:t>
            </a:r>
            <a:endParaRPr lang="en-GB" dirty="0"/>
          </a:p>
        </p:txBody>
      </p:sp>
      <p:sp>
        <p:nvSpPr>
          <p:cNvPr id="3" name="2 - Τίτλος"/>
          <p:cNvSpPr>
            <a:spLocks noGrp="1"/>
          </p:cNvSpPr>
          <p:nvPr>
            <p:ph type="title"/>
          </p:nvPr>
        </p:nvSpPr>
        <p:spPr/>
        <p:txBody>
          <a:bodyPr/>
          <a:lstStyle/>
          <a:p>
            <a:r>
              <a:rPr lang="en-GB" dirty="0" smtClean="0"/>
              <a:t>Why?</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endParaRPr lang="en-GB" dirty="0" smtClean="0"/>
          </a:p>
          <a:p>
            <a:endParaRPr lang="en-GB" dirty="0" smtClean="0"/>
          </a:p>
          <a:p>
            <a:r>
              <a:rPr lang="en-GB" dirty="0" smtClean="0"/>
              <a:t>Given more time and more data, we could proceed to further analysis depending on the needs of the company. Such an analysis could be a linear regression, Cluster analysis , </a:t>
            </a:r>
            <a:r>
              <a:rPr lang="en-GB" dirty="0" smtClean="0"/>
              <a:t>Customer </a:t>
            </a:r>
            <a:r>
              <a:rPr lang="en-GB" dirty="0" smtClean="0"/>
              <a:t>profiling, </a:t>
            </a:r>
            <a:r>
              <a:rPr lang="en-GB" dirty="0" smtClean="0"/>
              <a:t>Customer journey </a:t>
            </a:r>
            <a:r>
              <a:rPr lang="en-GB" dirty="0" smtClean="0"/>
              <a:t>analysis,</a:t>
            </a:r>
            <a:r>
              <a:rPr lang="en-GB" dirty="0" smtClean="0"/>
              <a:t> Campaign performance </a:t>
            </a:r>
            <a:r>
              <a:rPr lang="en-GB" dirty="0" smtClean="0"/>
              <a:t>analysis,</a:t>
            </a:r>
            <a:r>
              <a:rPr lang="en-GB" dirty="0" smtClean="0"/>
              <a:t> Product </a:t>
            </a:r>
            <a:r>
              <a:rPr lang="en-GB" dirty="0" smtClean="0"/>
              <a:t>analysis,</a:t>
            </a:r>
            <a:r>
              <a:rPr lang="en-GB" dirty="0" smtClean="0"/>
              <a:t> </a:t>
            </a:r>
            <a:r>
              <a:rPr lang="en-GB" dirty="0" smtClean="0"/>
              <a:t>or Customer </a:t>
            </a:r>
            <a:r>
              <a:rPr lang="en-GB" dirty="0" smtClean="0"/>
              <a:t>lifetime value analysis</a:t>
            </a:r>
            <a:endParaRPr lang="en-GB" dirty="0"/>
          </a:p>
        </p:txBody>
      </p:sp>
      <p:sp>
        <p:nvSpPr>
          <p:cNvPr id="3" name="2 - Τίτλος"/>
          <p:cNvSpPr>
            <a:spLocks noGrp="1"/>
          </p:cNvSpPr>
          <p:nvPr>
            <p:ph type="title"/>
          </p:nvPr>
        </p:nvSpPr>
        <p:spPr/>
        <p:txBody>
          <a:bodyPr/>
          <a:lstStyle/>
          <a:p>
            <a:r>
              <a:rPr lang="en-GB" dirty="0" smtClean="0"/>
              <a:t>What’s next</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endParaRPr lang="en-GB" dirty="0" smtClean="0"/>
          </a:p>
          <a:p>
            <a:endParaRPr lang="en-GB" dirty="0" smtClean="0"/>
          </a:p>
          <a:p>
            <a:endParaRPr lang="en-GB" dirty="0" smtClean="0"/>
          </a:p>
          <a:p>
            <a:endParaRPr lang="en-GB" dirty="0" smtClean="0"/>
          </a:p>
          <a:p>
            <a:r>
              <a:rPr lang="en-GB" dirty="0" smtClean="0"/>
              <a:t>                               Thank you!</a:t>
            </a:r>
            <a:endParaRPr lang="en-GB" dirty="0"/>
          </a:p>
        </p:txBody>
      </p:sp>
      <p:sp>
        <p:nvSpPr>
          <p:cNvPr id="3" name="2 - Τίτλος"/>
          <p:cNvSpPr>
            <a:spLocks noGrp="1"/>
          </p:cNvSpPr>
          <p:nvPr>
            <p:ph type="title"/>
          </p:nvPr>
        </p:nvSpPr>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smtClean="0"/>
              <a:t>Normality check</a:t>
            </a:r>
            <a:endParaRPr lang="en-GB" dirty="0"/>
          </a:p>
        </p:txBody>
      </p:sp>
      <p:pic>
        <p:nvPicPr>
          <p:cNvPr id="1026" name="Picture 2"/>
          <p:cNvPicPr>
            <a:picLocks noGrp="1" noChangeAspect="1" noChangeArrowheads="1"/>
          </p:cNvPicPr>
          <p:nvPr>
            <p:ph idx="1"/>
          </p:nvPr>
        </p:nvPicPr>
        <p:blipFill>
          <a:blip r:embed="rId3"/>
          <a:srcRect/>
          <a:stretch>
            <a:fillRect/>
          </a:stretch>
        </p:blipFill>
        <p:spPr bwMode="auto">
          <a:xfrm>
            <a:off x="1428728" y="1571612"/>
            <a:ext cx="6313018" cy="4572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smtClean="0"/>
              <a:t>Log2 Transformation</a:t>
            </a:r>
            <a:endParaRPr lang="en-GB" dirty="0"/>
          </a:p>
        </p:txBody>
      </p:sp>
      <p:pic>
        <p:nvPicPr>
          <p:cNvPr id="2050" name="Picture 2"/>
          <p:cNvPicPr>
            <a:picLocks noGrp="1" noChangeAspect="1" noChangeArrowheads="1"/>
          </p:cNvPicPr>
          <p:nvPr>
            <p:ph idx="1"/>
          </p:nvPr>
        </p:nvPicPr>
        <p:blipFill>
          <a:blip r:embed="rId3"/>
          <a:srcRect/>
          <a:stretch>
            <a:fillRect/>
          </a:stretch>
        </p:blipFill>
        <p:spPr bwMode="auto">
          <a:xfrm>
            <a:off x="1425560" y="1524000"/>
            <a:ext cx="6292880" cy="4572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GB" dirty="0" smtClean="0"/>
              <a:t>T-test</a:t>
            </a:r>
            <a:endParaRPr lang="en-GB" dirty="0"/>
          </a:p>
        </p:txBody>
      </p:sp>
      <p:pic>
        <p:nvPicPr>
          <p:cNvPr id="3074" name="Picture 2"/>
          <p:cNvPicPr>
            <a:picLocks noGrp="1" noChangeAspect="1" noChangeArrowheads="1"/>
          </p:cNvPicPr>
          <p:nvPr>
            <p:ph idx="1"/>
          </p:nvPr>
        </p:nvPicPr>
        <p:blipFill>
          <a:blip r:embed="rId3"/>
          <a:srcRect/>
          <a:stretch>
            <a:fillRect/>
          </a:stretch>
        </p:blipFill>
        <p:spPr bwMode="auto">
          <a:xfrm>
            <a:off x="571471" y="1785926"/>
            <a:ext cx="8359799" cy="250033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143636" y="5643578"/>
            <a:ext cx="2686050" cy="838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endParaRPr lang="en-GB" dirty="0"/>
          </a:p>
        </p:txBody>
      </p:sp>
      <p:sp>
        <p:nvSpPr>
          <p:cNvPr id="3" name="2 - Τίτλος"/>
          <p:cNvSpPr>
            <a:spLocks noGrp="1"/>
          </p:cNvSpPr>
          <p:nvPr>
            <p:ph type="title"/>
          </p:nvPr>
        </p:nvSpPr>
        <p:spPr/>
        <p:txBody>
          <a:bodyPr/>
          <a:lstStyle/>
          <a:p>
            <a:r>
              <a:rPr lang="en-GB" dirty="0" err="1" smtClean="0"/>
              <a:t>Boxplot</a:t>
            </a:r>
            <a:r>
              <a:rPr lang="en-GB" dirty="0" smtClean="0"/>
              <a:t> by cuisine </a:t>
            </a:r>
            <a:endParaRPr lang="en-GB" dirty="0"/>
          </a:p>
        </p:txBody>
      </p:sp>
      <p:pic>
        <p:nvPicPr>
          <p:cNvPr id="4098" name="Picture 2"/>
          <p:cNvPicPr>
            <a:picLocks noChangeAspect="1" noChangeArrowheads="1"/>
          </p:cNvPicPr>
          <p:nvPr/>
        </p:nvPicPr>
        <p:blipFill>
          <a:blip r:embed="rId3"/>
          <a:srcRect/>
          <a:stretch>
            <a:fillRect/>
          </a:stretch>
        </p:blipFill>
        <p:spPr bwMode="auto">
          <a:xfrm>
            <a:off x="928662" y="1500174"/>
            <a:ext cx="7143800" cy="507209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normAutofit/>
          </a:bodyPr>
          <a:lstStyle/>
          <a:p>
            <a:r>
              <a:rPr lang="en-GB" dirty="0" err="1" smtClean="0"/>
              <a:t>Recency</a:t>
            </a:r>
            <a:r>
              <a:rPr lang="en-GB" dirty="0" smtClean="0"/>
              <a:t>: </a:t>
            </a:r>
            <a:r>
              <a:rPr lang="en-GB" dirty="0" smtClean="0"/>
              <a:t>Customers </a:t>
            </a:r>
            <a:r>
              <a:rPr lang="en-GB" dirty="0" smtClean="0"/>
              <a:t>who have made a purchase more recently are considered more valuable than those who haven't made a purchase in a long time.</a:t>
            </a:r>
          </a:p>
          <a:p>
            <a:r>
              <a:rPr lang="en-GB" dirty="0" smtClean="0"/>
              <a:t>Frequency: </a:t>
            </a:r>
            <a:r>
              <a:rPr lang="en-GB" dirty="0" smtClean="0"/>
              <a:t> </a:t>
            </a:r>
            <a:r>
              <a:rPr lang="en-GB" dirty="0" smtClean="0"/>
              <a:t>Customers who make frequent purchases are considered more valuable than those who make fewer purchases.</a:t>
            </a:r>
          </a:p>
          <a:p>
            <a:r>
              <a:rPr lang="en-GB" dirty="0" smtClean="0"/>
              <a:t>Monetary </a:t>
            </a:r>
            <a:r>
              <a:rPr lang="en-GB" dirty="0" smtClean="0"/>
              <a:t>value: Customers </a:t>
            </a:r>
            <a:r>
              <a:rPr lang="en-GB" dirty="0" smtClean="0"/>
              <a:t>who have spent more money are considered more valuable than those who have spent less.</a:t>
            </a:r>
          </a:p>
          <a:p>
            <a:endParaRPr lang="en-GB" dirty="0"/>
          </a:p>
        </p:txBody>
      </p:sp>
      <p:sp>
        <p:nvSpPr>
          <p:cNvPr id="3" name="2 - Τίτλος"/>
          <p:cNvSpPr>
            <a:spLocks noGrp="1"/>
          </p:cNvSpPr>
          <p:nvPr>
            <p:ph type="title"/>
          </p:nvPr>
        </p:nvSpPr>
        <p:spPr/>
        <p:txBody>
          <a:bodyPr/>
          <a:lstStyle/>
          <a:p>
            <a:r>
              <a:rPr lang="en-GB" dirty="0" smtClean="0"/>
              <a:t>RFM </a:t>
            </a:r>
            <a:r>
              <a:rPr lang="en-GB" dirty="0" smtClean="0"/>
              <a:t>segmentation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normAutofit/>
          </a:bodyPr>
          <a:lstStyle/>
          <a:p>
            <a:r>
              <a:rPr lang="en-GB" dirty="0" err="1" smtClean="0"/>
              <a:t>Recency</a:t>
            </a:r>
            <a:r>
              <a:rPr lang="en-GB" dirty="0" smtClean="0"/>
              <a:t>: </a:t>
            </a:r>
            <a:r>
              <a:rPr lang="en-GB" dirty="0" smtClean="0"/>
              <a:t> </a:t>
            </a:r>
            <a:r>
              <a:rPr lang="en-GB" dirty="0" smtClean="0"/>
              <a:t>calculated </a:t>
            </a:r>
            <a:r>
              <a:rPr lang="en-GB" dirty="0" smtClean="0"/>
              <a:t>as the number of days between the customer's last purchase and the current date.</a:t>
            </a:r>
          </a:p>
          <a:p>
            <a:r>
              <a:rPr lang="en-GB" dirty="0" smtClean="0"/>
              <a:t>Frequency: calculated </a:t>
            </a:r>
            <a:r>
              <a:rPr lang="en-GB" dirty="0" smtClean="0"/>
              <a:t>as the total number of purchases made by the customer over a given period of time.</a:t>
            </a:r>
          </a:p>
          <a:p>
            <a:r>
              <a:rPr lang="en-GB" dirty="0" smtClean="0"/>
              <a:t>Monetary </a:t>
            </a:r>
            <a:r>
              <a:rPr lang="en-GB" dirty="0" smtClean="0"/>
              <a:t>Value: calculated </a:t>
            </a:r>
            <a:r>
              <a:rPr lang="en-GB" dirty="0" smtClean="0"/>
              <a:t>as the total amount of money spent by the customer over a given period of time.</a:t>
            </a:r>
          </a:p>
          <a:p>
            <a:endParaRPr lang="en-GB" dirty="0"/>
          </a:p>
        </p:txBody>
      </p:sp>
      <p:sp>
        <p:nvSpPr>
          <p:cNvPr id="3" name="2 - Τίτλος"/>
          <p:cNvSpPr>
            <a:spLocks noGrp="1"/>
          </p:cNvSpPr>
          <p:nvPr>
            <p:ph type="title"/>
          </p:nvPr>
        </p:nvSpPr>
        <p:spPr/>
        <p:txBody>
          <a:bodyPr/>
          <a:lstStyle/>
          <a:p>
            <a:r>
              <a:rPr lang="en-GB" dirty="0" smtClean="0"/>
              <a:t>RFM score</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endParaRPr lang="en-GB" dirty="0" smtClean="0"/>
          </a:p>
          <a:p>
            <a:endParaRPr lang="en-GB" dirty="0" smtClean="0"/>
          </a:p>
          <a:p>
            <a:r>
              <a:rPr lang="en-GB" dirty="0" smtClean="0"/>
              <a:t>RFM </a:t>
            </a:r>
            <a:r>
              <a:rPr lang="en-GB" dirty="0" smtClean="0"/>
              <a:t>Score = (</a:t>
            </a:r>
            <a:r>
              <a:rPr lang="en-GB" dirty="0" err="1" smtClean="0"/>
              <a:t>Recency</a:t>
            </a:r>
            <a:r>
              <a:rPr lang="en-GB" dirty="0" smtClean="0"/>
              <a:t> Score x </a:t>
            </a:r>
            <a:r>
              <a:rPr lang="en-GB" dirty="0" smtClean="0"/>
              <a:t>0.25) </a:t>
            </a:r>
            <a:r>
              <a:rPr lang="en-GB" dirty="0" smtClean="0"/>
              <a:t>+ (Frequency Score x </a:t>
            </a:r>
            <a:r>
              <a:rPr lang="en-GB" dirty="0" smtClean="0"/>
              <a:t>0.4) </a:t>
            </a:r>
            <a:r>
              <a:rPr lang="en-GB" dirty="0" smtClean="0"/>
              <a:t>+ (Monetary Value Score x </a:t>
            </a:r>
            <a:r>
              <a:rPr lang="en-GB" dirty="0" smtClean="0"/>
              <a:t>0.35)</a:t>
            </a:r>
          </a:p>
          <a:p>
            <a:endParaRPr lang="en-GB" dirty="0" smtClean="0"/>
          </a:p>
          <a:p>
            <a:r>
              <a:rPr lang="en-GB" dirty="0" smtClean="0"/>
              <a:t>Considering </a:t>
            </a:r>
            <a:r>
              <a:rPr lang="en-GB" dirty="0" smtClean="0"/>
              <a:t>Frequency </a:t>
            </a:r>
            <a:r>
              <a:rPr lang="en-GB" dirty="0" smtClean="0"/>
              <a:t>to be the most important metric for loyalty, we assigned it a weight of 40%, while assigning weights of 25% and 35% to </a:t>
            </a:r>
            <a:r>
              <a:rPr lang="en-GB" dirty="0" err="1" smtClean="0"/>
              <a:t>Recency</a:t>
            </a:r>
            <a:r>
              <a:rPr lang="en-GB" dirty="0" smtClean="0"/>
              <a:t> </a:t>
            </a:r>
            <a:r>
              <a:rPr lang="en-GB" dirty="0" smtClean="0"/>
              <a:t> and Monetary Value, respectively(weights must sum to 100%) . </a:t>
            </a:r>
          </a:p>
          <a:p>
            <a:endParaRPr lang="en-GB" dirty="0" smtClean="0"/>
          </a:p>
          <a:p>
            <a:endParaRPr lang="en-GB" dirty="0" smtClean="0"/>
          </a:p>
          <a:p>
            <a:endParaRPr lang="en-GB" dirty="0"/>
          </a:p>
        </p:txBody>
      </p:sp>
      <p:sp>
        <p:nvSpPr>
          <p:cNvPr id="3" name="2 - Τίτλος"/>
          <p:cNvSpPr>
            <a:spLocks noGrp="1"/>
          </p:cNvSpPr>
          <p:nvPr>
            <p:ph type="title"/>
          </p:nvPr>
        </p:nvSpPr>
        <p:spPr/>
        <p:txBody>
          <a:bodyPr>
            <a:normAutofit fontScale="90000"/>
          </a:bodyPr>
          <a:lstStyle/>
          <a:p>
            <a:pPr latinLnBrk="1"/>
            <a:r>
              <a:rPr lang="en-GB" dirty="0" smtClean="0"/>
              <a:t/>
            </a:r>
            <a:br>
              <a:rPr lang="en-GB" dirty="0" smtClean="0"/>
            </a:br>
            <a:r>
              <a:rPr lang="en-GB" dirty="0" smtClean="0"/>
              <a:t/>
            </a:r>
            <a:br>
              <a:rPr lang="en-GB" dirty="0" smtClean="0"/>
            </a:br>
            <a:r>
              <a:rPr lang="en-GB" dirty="0" smtClean="0"/>
              <a:t/>
            </a:r>
            <a:br>
              <a:rPr lang="en-GB" dirty="0" smtClean="0"/>
            </a:br>
            <a:r>
              <a:rPr lang="en-GB" dirty="0" smtClean="0"/>
              <a:t> Calculating RFM Score</a:t>
            </a:r>
            <a:endParaRPr lang="en-GB"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Χαρτί">
  <a:themeElements>
    <a:clrScheme name="Διαβάθμιση του γκρι">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Χαρτί">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Χαρτί">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229</TotalTime>
  <Words>1697</Words>
  <Application>Microsoft Office PowerPoint</Application>
  <PresentationFormat>Προβολή στην οθόνη (4:3)</PresentationFormat>
  <Paragraphs>115</Paragraphs>
  <Slides>23</Slides>
  <Notes>19</Notes>
  <HiddenSlides>0</HiddenSlides>
  <MMClips>0</MMClips>
  <ScaleCrop>false</ScaleCrop>
  <HeadingPairs>
    <vt:vector size="4" baseType="variant">
      <vt:variant>
        <vt:lpstr>Θέμα</vt:lpstr>
      </vt:variant>
      <vt:variant>
        <vt:i4>1</vt:i4>
      </vt:variant>
      <vt:variant>
        <vt:lpstr>Τίτλοι διαφανειών</vt:lpstr>
      </vt:variant>
      <vt:variant>
        <vt:i4>23</vt:i4>
      </vt:variant>
    </vt:vector>
  </HeadingPairs>
  <TitlesOfParts>
    <vt:vector size="24" baseType="lpstr">
      <vt:lpstr>Χαρτί</vt:lpstr>
      <vt:lpstr>Dimitris Kaliakatsos</vt:lpstr>
      <vt:lpstr>Ordering Breakfast</vt:lpstr>
      <vt:lpstr>Normality check</vt:lpstr>
      <vt:lpstr>Log2 Transformation</vt:lpstr>
      <vt:lpstr>T-test</vt:lpstr>
      <vt:lpstr>Boxplot by cuisine </vt:lpstr>
      <vt:lpstr>RFM segmentation</vt:lpstr>
      <vt:lpstr>RFM score</vt:lpstr>
      <vt:lpstr>    Calculating RFM Score</vt:lpstr>
      <vt:lpstr>Segments</vt:lpstr>
      <vt:lpstr>Results</vt:lpstr>
      <vt:lpstr>Monetary-Recency plot</vt:lpstr>
      <vt:lpstr>Log(monetary)-Recency by group</vt:lpstr>
      <vt:lpstr>Log(monetary)-Recency by group</vt:lpstr>
      <vt:lpstr>Heat maps</vt:lpstr>
      <vt:lpstr>Heatmaps</vt:lpstr>
      <vt:lpstr>Heatmaps</vt:lpstr>
      <vt:lpstr>Διαφάνεια 18</vt:lpstr>
      <vt:lpstr>Conclusion-Discussion</vt:lpstr>
      <vt:lpstr>Διαφάνεια 20</vt:lpstr>
      <vt:lpstr>Why?</vt:lpstr>
      <vt:lpstr>What’s next</vt:lpstr>
      <vt:lpstr>Διαφάνεια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Dimitris Kaliakatsos</dc:title>
  <dc:creator>dimitris kaliakatsos</dc:creator>
  <cp:lastModifiedBy>dimitris kaliakatsos</cp:lastModifiedBy>
  <cp:revision>14</cp:revision>
  <dcterms:created xsi:type="dcterms:W3CDTF">2023-03-04T03:08:34Z</dcterms:created>
  <dcterms:modified xsi:type="dcterms:W3CDTF">2023-03-04T06:58:09Z</dcterms:modified>
</cp:coreProperties>
</file>