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350" r:id="rId3"/>
    <p:sldId id="443" r:id="rId4"/>
    <p:sldId id="442" r:id="rId5"/>
    <p:sldId id="502" r:id="rId6"/>
    <p:sldId id="404"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498" r:id="rId62"/>
    <p:sldId id="499" r:id="rId63"/>
    <p:sldId id="500" r:id="rId64"/>
    <p:sldId id="501" r:id="rId65"/>
    <p:sldId id="408" r:id="rId66"/>
    <p:sldId id="503" r:id="rId67"/>
    <p:sldId id="504" r:id="rId6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1699"/>
    <a:srgbClr val="A41C73"/>
    <a:srgbClr val="000000"/>
    <a:srgbClr val="F278CF"/>
    <a:srgbClr val="DE8CC9"/>
    <a:srgbClr val="FBE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156" autoAdjust="0"/>
    <p:restoredTop sz="94278" autoAdjust="0"/>
  </p:normalViewPr>
  <p:slideViewPr>
    <p:cSldViewPr>
      <p:cViewPr>
        <p:scale>
          <a:sx n="80" d="100"/>
          <a:sy n="80" d="100"/>
        </p:scale>
        <p:origin x="-51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032" y="-9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27B1B90-1355-4609-BD05-FDDBBAD17F44}" type="datetimeFigureOut">
              <a:rPr lang="en-US" smtClean="0"/>
              <a:pPr/>
              <a:t>9/25/2013</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543E2853-4A22-4D95-A09A-79302A463850}" type="slidenum">
              <a:rPr lang="en-US" smtClean="0"/>
              <a:pPr/>
              <a:t>‹#›</a:t>
            </a:fld>
            <a:endParaRPr lang="en-US"/>
          </a:p>
        </p:txBody>
      </p:sp>
    </p:spTree>
    <p:extLst>
      <p:ext uri="{BB962C8B-B14F-4D97-AF65-F5344CB8AC3E}">
        <p14:creationId xmlns:p14="http://schemas.microsoft.com/office/powerpoint/2010/main" val="2274544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FD79CFB4-79D4-4589-8F55-B1875FD2FF6F}" type="datetimeFigureOut">
              <a:rPr lang="en-US"/>
              <a:pPr/>
              <a:t>9/25/2013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07F2FA2-F057-49D2-B1D8-A3AF782DFA3E}" type="slidenum">
              <a:rPr lang="en-US"/>
              <a:pPr/>
              <a:t>‹#›</a:t>
            </a:fld>
            <a:endParaRPr lang="en-US"/>
          </a:p>
        </p:txBody>
      </p:sp>
    </p:spTree>
    <p:extLst>
      <p:ext uri="{BB962C8B-B14F-4D97-AF65-F5344CB8AC3E}">
        <p14:creationId xmlns:p14="http://schemas.microsoft.com/office/powerpoint/2010/main" val="21408541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7F2FA2-F057-49D2-B1D8-A3AF782DFA3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7F2FA2-F057-49D2-B1D8-A3AF782DFA3E}" type="slidenum">
              <a:rPr lang="en-US" smtClean="0"/>
              <a:pPr/>
              <a:t>65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7F2FA2-F057-49D2-B1D8-A3AF782DFA3E}" type="slidenum">
              <a:rPr lang="en-US" smtClean="0"/>
              <a:pPr/>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userDrawn="1"/>
        </p:nvPicPr>
        <p:blipFill>
          <a:blip r:embed="rId2" cstate="print"/>
          <a:srcRect/>
          <a:stretch>
            <a:fillRect/>
          </a:stretch>
        </p:blipFill>
        <p:spPr bwMode="auto">
          <a:xfrm>
            <a:off x="0" y="1143000"/>
            <a:ext cx="9144000" cy="1905000"/>
          </a:xfrm>
          <a:prstGeom prst="rect">
            <a:avLst/>
          </a:prstGeom>
          <a:noFill/>
          <a:ln w="9525">
            <a:noFill/>
            <a:miter lim="800000"/>
            <a:headEnd/>
            <a:tailEnd/>
          </a:ln>
        </p:spPr>
      </p:pic>
      <p:sp>
        <p:nvSpPr>
          <p:cNvPr id="2" name="Title 1"/>
          <p:cNvSpPr>
            <a:spLocks noGrp="1"/>
          </p:cNvSpPr>
          <p:nvPr>
            <p:ph type="ctrTitle"/>
          </p:nvPr>
        </p:nvSpPr>
        <p:spPr>
          <a:xfrm>
            <a:off x="685800" y="3048000"/>
            <a:ext cx="7772400" cy="1470025"/>
          </a:xfrm>
        </p:spPr>
        <p:txBody>
          <a:bodyPr/>
          <a:lstStyle>
            <a:lvl1pPr>
              <a:defRPr>
                <a:latin typeface="Century Gothic"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572000"/>
            <a:ext cx="64008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F3C42E02-422A-43E7-9F94-D4CBD49E27F7}" type="datetime1">
              <a:rPr lang="en-US"/>
              <a:pPr/>
              <a:t>9/25/2013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B71A11A-196D-442B-B245-0B3A03ADB5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5" name="Picture 6" descr="aeon2.bmp"/>
          <p:cNvPicPr>
            <a:picLocks noChangeAspect="1"/>
          </p:cNvPicPr>
          <p:nvPr userDrawn="1"/>
        </p:nvPicPr>
        <p:blipFill>
          <a:blip r:embed="rId2" cstate="print"/>
          <a:srcRect/>
          <a:stretch>
            <a:fillRect/>
          </a:stretch>
        </p:blipFill>
        <p:spPr bwMode="auto">
          <a:xfrm>
            <a:off x="0" y="5562600"/>
            <a:ext cx="9144000" cy="1447800"/>
          </a:xfrm>
          <a:prstGeom prst="rect">
            <a:avLst/>
          </a:prstGeom>
          <a:noFill/>
          <a:ln w="9525">
            <a:noFill/>
            <a:miter lim="800000"/>
            <a:headEnd/>
            <a:tailEnd/>
          </a:ln>
        </p:spPr>
      </p:pic>
      <p:sp>
        <p:nvSpPr>
          <p:cNvPr id="6" name="TextBox 5"/>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7" name="Straight Connector 6"/>
          <p:cNvCxnSpPr/>
          <p:nvPr userDrawn="1"/>
        </p:nvCxnSpPr>
        <p:spPr>
          <a:xfrm>
            <a:off x="457200" y="1447800"/>
            <a:ext cx="30480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575050" y="1447799"/>
            <a:ext cx="5111750" cy="4114801"/>
          </a:xfrm>
        </p:spPr>
        <p:txBody>
          <a:bodyPr anchor="ctr">
            <a:normAutofit/>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18" name="Title 1"/>
          <p:cNvSpPr>
            <a:spLocks noGrp="1"/>
          </p:cNvSpPr>
          <p:nvPr>
            <p:ph type="title"/>
          </p:nvPr>
        </p:nvSpPr>
        <p:spPr>
          <a:xfrm>
            <a:off x="457200" y="274638"/>
            <a:ext cx="2971800" cy="1143000"/>
          </a:xfrm>
        </p:spPr>
        <p:txBody>
          <a:bodyPr>
            <a:normAutofit/>
          </a:bodyPr>
          <a:lstStyle>
            <a:lvl1pPr>
              <a:defRPr sz="2000">
                <a:latin typeface="Century Gothic" pitchFamily="34" charset="0"/>
              </a:defRPr>
            </a:lvl1pPr>
          </a:lstStyle>
          <a:p>
            <a:r>
              <a:rPr lang="en-US" dirty="0" smtClean="0"/>
              <a:t>Click to edit Master title style</a:t>
            </a:r>
            <a:endParaRPr lang="en-US" dirty="0"/>
          </a:p>
        </p:txBody>
      </p:sp>
      <p:sp>
        <p:nvSpPr>
          <p:cNvPr id="22" name="Text Placeholder 2"/>
          <p:cNvSpPr>
            <a:spLocks noGrp="1"/>
          </p:cNvSpPr>
          <p:nvPr>
            <p:ph type="body" idx="13"/>
          </p:nvPr>
        </p:nvSpPr>
        <p:spPr>
          <a:xfrm>
            <a:off x="457200" y="1535112"/>
            <a:ext cx="2971800" cy="4027487"/>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Date Placeholder 4"/>
          <p:cNvSpPr>
            <a:spLocks noGrp="1"/>
          </p:cNvSpPr>
          <p:nvPr>
            <p:ph type="dt" sz="half" idx="14"/>
          </p:nvPr>
        </p:nvSpPr>
        <p:spPr/>
        <p:txBody>
          <a:bodyPr/>
          <a:lstStyle>
            <a:lvl1pPr>
              <a:defRPr/>
            </a:lvl1pPr>
          </a:lstStyle>
          <a:p>
            <a:fld id="{F7576E3C-02B2-4829-82FC-F9E515FBC16A}" type="datetime1">
              <a:rPr lang="en-US"/>
              <a:pPr/>
              <a:t>9/25/2013</a:t>
            </a:fld>
            <a:endParaRPr lang="en-US"/>
          </a:p>
        </p:txBody>
      </p:sp>
      <p:sp>
        <p:nvSpPr>
          <p:cNvPr id="9" name="Footer Placeholder 5"/>
          <p:cNvSpPr>
            <a:spLocks noGrp="1"/>
          </p:cNvSpPr>
          <p:nvPr>
            <p:ph type="ftr" sz="quarter" idx="15"/>
          </p:nvPr>
        </p:nvSpPr>
        <p:spPr/>
        <p:txBody>
          <a:bodyPr/>
          <a:lstStyle>
            <a:lvl1pPr>
              <a:defRPr/>
            </a:lvl1pPr>
          </a:lstStyle>
          <a:p>
            <a:endParaRPr lang="en-US"/>
          </a:p>
        </p:txBody>
      </p:sp>
      <p:sp>
        <p:nvSpPr>
          <p:cNvPr id="10" name="Slide Number Placeholder 6"/>
          <p:cNvSpPr>
            <a:spLocks noGrp="1"/>
          </p:cNvSpPr>
          <p:nvPr>
            <p:ph type="sldNum" sz="quarter" idx="16"/>
          </p:nvPr>
        </p:nvSpPr>
        <p:spPr/>
        <p:txBody>
          <a:bodyPr/>
          <a:lstStyle>
            <a:lvl1pPr>
              <a:defRPr/>
            </a:lvl1pPr>
          </a:lstStyle>
          <a:p>
            <a:fld id="{FF83122E-3399-4F1F-959F-C6519ACB4D9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6" name="TextBox 5"/>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fld id="{DFB1618A-EB98-4B0D-9DE2-0D8960DA94EC}" type="datetime1">
              <a:rPr lang="en-US"/>
              <a:pPr/>
              <a:t>9/25/2013</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32397A39-08BB-4644-BD5A-6A36369BB7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5" name="TextBox 4"/>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6" name="Straight Connector 5"/>
          <p:cNvCxnSpPr/>
          <p:nvPr userDrawn="1"/>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446FE50-039E-4AE6-BF1C-B79C4B69573D}" type="datetime1">
              <a:rPr lang="en-US"/>
              <a:pPr/>
              <a:t>9/25/2013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528028E5-223F-49DB-8610-E8EBF275953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p:nvPr userDrawn="1"/>
        </p:nvSpPr>
        <p:spPr>
          <a:xfrm rot="5400000">
            <a:off x="-3044031" y="3044031"/>
            <a:ext cx="6858000" cy="769938"/>
          </a:xfrm>
          <a:prstGeom prst="rect">
            <a:avLst/>
          </a:prstGeom>
          <a:solidFill>
            <a:srgbClr val="A41C73"/>
          </a:solidFill>
        </p:spPr>
        <p:txBody>
          <a:bodyPr>
            <a:spAutoFit/>
          </a:bodyPr>
          <a:lstStyle/>
          <a:p>
            <a:endParaRPr lang="en-US" sz="4400">
              <a:solidFill>
                <a:srgbClr val="A41C73"/>
              </a:solidFill>
              <a:latin typeface="Calibri" pitchFamily="34" charset="0"/>
            </a:endParaRPr>
          </a:p>
        </p:txBody>
      </p:sp>
      <p:sp>
        <p:nvSpPr>
          <p:cNvPr id="2" name="Vertical Title 1"/>
          <p:cNvSpPr>
            <a:spLocks noGrp="1"/>
          </p:cNvSpPr>
          <p:nvPr>
            <p:ph type="title" orient="vert"/>
          </p:nvPr>
        </p:nvSpPr>
        <p:spPr>
          <a:xfrm>
            <a:off x="685800" y="304800"/>
            <a:ext cx="18288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rot="16200000">
            <a:off x="2582863" y="3889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F1A52BFB-8A63-4FC3-A2D4-56A4973BE5E6}" type="datetime1">
              <a:rPr lang="en-US"/>
              <a:pPr/>
              <a:t>9/25/2013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041BA66-D710-436D-B649-55C7590585B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5" name="TextBox 4"/>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6" name="Straight Connector 5"/>
          <p:cNvCxnSpPr/>
          <p:nvPr userDrawn="1"/>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cap="all" baseline="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A41C73"/>
              </a:buClr>
              <a:buSzPct val="50000"/>
              <a:buFont typeface="Wingdings" pitchFamily="2" charset="2"/>
              <a:buChar char=""/>
              <a:defRPr/>
            </a:lvl1pPr>
            <a:lvl2pPr>
              <a:buClr>
                <a:srgbClr val="A41C73"/>
              </a:buClr>
              <a:defRPr/>
            </a:lvl2pPr>
            <a:lvl3pPr>
              <a:buClr>
                <a:srgbClr val="A41C73"/>
              </a:buClr>
              <a:defRPr/>
            </a:lvl3pPr>
            <a:lvl4pPr>
              <a:buClr>
                <a:srgbClr val="A41C73"/>
              </a:buClr>
              <a:defRPr/>
            </a:lvl4pPr>
            <a:lvl5pPr>
              <a:buClr>
                <a:srgbClr val="A41C73"/>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75F5DAA-7909-4408-973D-29953AEB5A3C}" type="datetime1">
              <a:rPr lang="en-US"/>
              <a:pPr/>
              <a:t>9/25/2013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BC402FD-58DB-4EDB-80A4-266B2CE7E1C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E06784-BCBA-4426-B598-A9181C81E09B}" type="datetime1">
              <a:rPr lang="en-US"/>
              <a:pPr/>
              <a:t>9/25/2013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BD0C8EB-5AF6-4892-87F6-CD37D0B77D0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6" name="TextBox 5"/>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7" name="Straight Connector 6"/>
          <p:cNvCxnSpPr/>
          <p:nvPr userDrawn="1"/>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cap="all"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fld id="{7BB40C04-84A8-4972-9CAC-C2DE6383CCD3}" type="datetime1">
              <a:rPr lang="en-US"/>
              <a:pPr/>
              <a:t>9/25/2013</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BC74AC2E-C019-41A4-B68C-141732D50BE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8" name="TextBox 7"/>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9" name="Straight Connector 8"/>
          <p:cNvCxnSpPr/>
          <p:nvPr userDrawn="1"/>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cap="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6"/>
          <p:cNvSpPr>
            <a:spLocks noGrp="1"/>
          </p:cNvSpPr>
          <p:nvPr>
            <p:ph type="dt" sz="half" idx="10"/>
          </p:nvPr>
        </p:nvSpPr>
        <p:spPr/>
        <p:txBody>
          <a:bodyPr/>
          <a:lstStyle>
            <a:lvl1pPr>
              <a:defRPr/>
            </a:lvl1pPr>
          </a:lstStyle>
          <a:p>
            <a:fld id="{349FF6AB-588A-4B30-AF5B-93BBDFF65BB9}" type="datetime1">
              <a:rPr lang="en-US"/>
              <a:pPr/>
              <a:t>9/25/2013</a:t>
            </a:fld>
            <a:endParaRPr lang="en-US"/>
          </a:p>
        </p:txBody>
      </p:sp>
      <p:sp>
        <p:nvSpPr>
          <p:cNvPr id="11" name="Footer Placeholder 7"/>
          <p:cNvSpPr>
            <a:spLocks noGrp="1"/>
          </p:cNvSpPr>
          <p:nvPr>
            <p:ph type="ftr" sz="quarter" idx="11"/>
          </p:nvPr>
        </p:nvSpPr>
        <p:spPr/>
        <p:txBody>
          <a:bodyPr/>
          <a:lstStyle>
            <a:lvl1pPr>
              <a:defRPr/>
            </a:lvl1pPr>
          </a:lstStyle>
          <a:p>
            <a:endParaRPr lang="en-US"/>
          </a:p>
        </p:txBody>
      </p:sp>
      <p:sp>
        <p:nvSpPr>
          <p:cNvPr id="12" name="Slide Number Placeholder 8"/>
          <p:cNvSpPr>
            <a:spLocks noGrp="1"/>
          </p:cNvSpPr>
          <p:nvPr>
            <p:ph type="sldNum" sz="quarter" idx="12"/>
          </p:nvPr>
        </p:nvSpPr>
        <p:spPr/>
        <p:txBody>
          <a:bodyPr/>
          <a:lstStyle>
            <a:lvl1pPr>
              <a:defRPr/>
            </a:lvl1pPr>
          </a:lstStyle>
          <a:p>
            <a:fld id="{61DE7E34-1F07-4902-94E4-DCE7402CA6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8" name="TextBox 7"/>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9" name="Straight Connector 8"/>
          <p:cNvCxnSpPr/>
          <p:nvPr userDrawn="1"/>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cap="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2"/>
            <a:ext cx="8229600" cy="827087"/>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2438399"/>
            <a:ext cx="4041775" cy="368776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6"/>
          <p:cNvSpPr>
            <a:spLocks noGrp="1"/>
          </p:cNvSpPr>
          <p:nvPr>
            <p:ph type="dt" sz="half" idx="10"/>
          </p:nvPr>
        </p:nvSpPr>
        <p:spPr/>
        <p:txBody>
          <a:bodyPr/>
          <a:lstStyle>
            <a:lvl1pPr>
              <a:defRPr/>
            </a:lvl1pPr>
          </a:lstStyle>
          <a:p>
            <a:fld id="{744A189A-74AA-484B-A34E-E8383B0FAC21}" type="datetime1">
              <a:rPr lang="en-US"/>
              <a:pPr/>
              <a:t>9/25/2013</a:t>
            </a:fld>
            <a:endParaRPr lang="en-US"/>
          </a:p>
        </p:txBody>
      </p:sp>
      <p:sp>
        <p:nvSpPr>
          <p:cNvPr id="11" name="Footer Placeholder 7"/>
          <p:cNvSpPr>
            <a:spLocks noGrp="1"/>
          </p:cNvSpPr>
          <p:nvPr>
            <p:ph type="ftr" sz="quarter" idx="11"/>
          </p:nvPr>
        </p:nvSpPr>
        <p:spPr/>
        <p:txBody>
          <a:bodyPr/>
          <a:lstStyle>
            <a:lvl1pPr>
              <a:defRPr/>
            </a:lvl1pPr>
          </a:lstStyle>
          <a:p>
            <a:endParaRPr lang="en-US"/>
          </a:p>
        </p:txBody>
      </p:sp>
      <p:sp>
        <p:nvSpPr>
          <p:cNvPr id="12" name="Slide Number Placeholder 8"/>
          <p:cNvSpPr>
            <a:spLocks noGrp="1"/>
          </p:cNvSpPr>
          <p:nvPr>
            <p:ph type="sldNum" sz="quarter" idx="12"/>
          </p:nvPr>
        </p:nvSpPr>
        <p:spPr/>
        <p:txBody>
          <a:bodyPr/>
          <a:lstStyle>
            <a:lvl1pPr>
              <a:defRPr/>
            </a:lvl1pPr>
          </a:lstStyle>
          <a:p>
            <a:fld id="{17BDE428-8FBA-478F-9D46-C916542EEC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4" name="TextBox 3"/>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5" name="Straight Connector 4"/>
          <p:cNvCxnSpPr/>
          <p:nvPr userDrawn="1"/>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cap="all" baseline="0">
                <a:latin typeface="Century Gothic" pitchFamily="34" charset="0"/>
              </a:defRPr>
            </a:lvl1pPr>
          </a:lstStyle>
          <a:p>
            <a:r>
              <a:rPr lang="en-US" dirty="0" smtClean="0"/>
              <a:t>Click to edit Master title style</a:t>
            </a:r>
            <a:endParaRPr lang="en-US" dirty="0"/>
          </a:p>
        </p:txBody>
      </p:sp>
      <p:sp>
        <p:nvSpPr>
          <p:cNvPr id="6" name="Date Placeholder 2"/>
          <p:cNvSpPr>
            <a:spLocks noGrp="1"/>
          </p:cNvSpPr>
          <p:nvPr>
            <p:ph type="dt" sz="half" idx="10"/>
          </p:nvPr>
        </p:nvSpPr>
        <p:spPr/>
        <p:txBody>
          <a:bodyPr/>
          <a:lstStyle>
            <a:lvl1pPr>
              <a:defRPr/>
            </a:lvl1pPr>
          </a:lstStyle>
          <a:p>
            <a:fld id="{81110594-A56C-48D2-BC41-2482576F0D8B}" type="datetime1">
              <a:rPr lang="en-US"/>
              <a:pPr/>
              <a:t>9/25/2013</a:t>
            </a:fld>
            <a:endParaRPr lang="en-US"/>
          </a:p>
        </p:txBody>
      </p:sp>
      <p:sp>
        <p:nvSpPr>
          <p:cNvPr id="7" name="Footer Placeholder 3"/>
          <p:cNvSpPr>
            <a:spLocks noGrp="1"/>
          </p:cNvSpPr>
          <p:nvPr>
            <p:ph type="ftr" sz="quarter" idx="11"/>
          </p:nvPr>
        </p:nvSpPr>
        <p:spPr/>
        <p:txBody>
          <a:bodyPr/>
          <a:lstStyle>
            <a:lvl1pPr>
              <a:defRPr/>
            </a:lvl1pPr>
          </a:lstStyle>
          <a:p>
            <a:endParaRPr lang="en-US"/>
          </a:p>
        </p:txBody>
      </p:sp>
      <p:sp>
        <p:nvSpPr>
          <p:cNvPr id="8" name="Slide Number Placeholder 4"/>
          <p:cNvSpPr>
            <a:spLocks noGrp="1"/>
          </p:cNvSpPr>
          <p:nvPr>
            <p:ph type="sldNum" sz="quarter" idx="12"/>
          </p:nvPr>
        </p:nvSpPr>
        <p:spPr/>
        <p:txBody>
          <a:bodyPr/>
          <a:lstStyle>
            <a:lvl1pPr>
              <a:defRPr/>
            </a:lvl1pPr>
          </a:lstStyle>
          <a:p>
            <a:fld id="{029BD4EE-717A-4B3F-8107-887B23EABCB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sp>
        <p:nvSpPr>
          <p:cNvPr id="3" name="Date Placeholder 1"/>
          <p:cNvSpPr>
            <a:spLocks noGrp="1"/>
          </p:cNvSpPr>
          <p:nvPr>
            <p:ph type="dt" sz="half" idx="10"/>
          </p:nvPr>
        </p:nvSpPr>
        <p:spPr/>
        <p:txBody>
          <a:bodyPr/>
          <a:lstStyle>
            <a:lvl1pPr>
              <a:defRPr/>
            </a:lvl1pPr>
          </a:lstStyle>
          <a:p>
            <a:fld id="{4916C175-9A10-4D83-8A86-BA6BEB1B2AB6}" type="datetime1">
              <a:rPr lang="en-US"/>
              <a:pPr/>
              <a:t>9/25/2013</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3"/>
          <p:cNvSpPr>
            <a:spLocks noGrp="1"/>
          </p:cNvSpPr>
          <p:nvPr>
            <p:ph type="sldNum" sz="quarter" idx="12"/>
          </p:nvPr>
        </p:nvSpPr>
        <p:spPr/>
        <p:txBody>
          <a:bodyPr/>
          <a:lstStyle>
            <a:lvl1pPr>
              <a:defRPr/>
            </a:lvl1pPr>
          </a:lstStyle>
          <a:p>
            <a:fld id="{FBA50B6B-EF0C-423D-8D4A-5271C47BDE9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TextBox 5"/>
          <p:cNvSpPr txBox="1"/>
          <p:nvPr userDrawn="1"/>
        </p:nvSpPr>
        <p:spPr>
          <a:xfrm>
            <a:off x="0" y="6642100"/>
            <a:ext cx="9144000" cy="215900"/>
          </a:xfrm>
          <a:prstGeom prst="rect">
            <a:avLst/>
          </a:prstGeom>
          <a:solidFill>
            <a:srgbClr val="A41C73"/>
          </a:solidFill>
        </p:spPr>
        <p:txBody>
          <a:bodyPr>
            <a:spAutoFit/>
          </a:bodyPr>
          <a:lstStyle/>
          <a:p>
            <a:endParaRPr lang="en-US" sz="800">
              <a:solidFill>
                <a:srgbClr val="A41C73"/>
              </a:solidFill>
              <a:latin typeface="Calibri" pitchFamily="34" charset="0"/>
            </a:endParaRPr>
          </a:p>
        </p:txBody>
      </p:sp>
      <p:cxnSp>
        <p:nvCxnSpPr>
          <p:cNvPr id="7" name="Straight Connector 6"/>
          <p:cNvCxnSpPr/>
          <p:nvPr userDrawn="1"/>
        </p:nvCxnSpPr>
        <p:spPr>
          <a:xfrm>
            <a:off x="457200" y="1447800"/>
            <a:ext cx="30480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2" cstate="print"/>
          <a:srcRect/>
          <a:stretch>
            <a:fillRect/>
          </a:stretch>
        </p:blipFill>
        <p:spPr bwMode="auto">
          <a:xfrm>
            <a:off x="0" y="5334000"/>
            <a:ext cx="9144000" cy="1381125"/>
          </a:xfrm>
          <a:prstGeom prst="rect">
            <a:avLst/>
          </a:prstGeom>
          <a:noFill/>
          <a:ln w="9525">
            <a:noFill/>
            <a:miter lim="800000"/>
            <a:headEnd/>
            <a:tailEnd/>
          </a:ln>
        </p:spPr>
      </p:pic>
      <p:sp>
        <p:nvSpPr>
          <p:cNvPr id="3" name="Content Placeholder 2"/>
          <p:cNvSpPr>
            <a:spLocks noGrp="1"/>
          </p:cNvSpPr>
          <p:nvPr>
            <p:ph idx="1"/>
          </p:nvPr>
        </p:nvSpPr>
        <p:spPr>
          <a:xfrm>
            <a:off x="3575050" y="1447799"/>
            <a:ext cx="5111750" cy="4114801"/>
          </a:xfrm>
        </p:spPr>
        <p:txBody>
          <a:bodyPr anchor="ctr">
            <a:normAutofit/>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
        <p:nvSpPr>
          <p:cNvPr id="18" name="Title 1"/>
          <p:cNvSpPr>
            <a:spLocks noGrp="1"/>
          </p:cNvSpPr>
          <p:nvPr>
            <p:ph type="title"/>
          </p:nvPr>
        </p:nvSpPr>
        <p:spPr>
          <a:xfrm>
            <a:off x="457200" y="274638"/>
            <a:ext cx="2971800" cy="1143000"/>
          </a:xfrm>
        </p:spPr>
        <p:txBody>
          <a:bodyPr>
            <a:normAutofit/>
          </a:bodyPr>
          <a:lstStyle>
            <a:lvl1pPr>
              <a:defRPr sz="2000" cap="all" baseline="0">
                <a:latin typeface="Century Gothic" pitchFamily="34" charset="0"/>
              </a:defRPr>
            </a:lvl1pPr>
          </a:lstStyle>
          <a:p>
            <a:r>
              <a:rPr lang="en-US" dirty="0" smtClean="0"/>
              <a:t>Click to edit Master title style</a:t>
            </a:r>
            <a:endParaRPr lang="en-US" dirty="0"/>
          </a:p>
        </p:txBody>
      </p:sp>
      <p:sp>
        <p:nvSpPr>
          <p:cNvPr id="22" name="Text Placeholder 2"/>
          <p:cNvSpPr>
            <a:spLocks noGrp="1"/>
          </p:cNvSpPr>
          <p:nvPr>
            <p:ph type="body" idx="13"/>
          </p:nvPr>
        </p:nvSpPr>
        <p:spPr>
          <a:xfrm>
            <a:off x="457200" y="1535113"/>
            <a:ext cx="2971800" cy="3875088"/>
          </a:xfrm>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Text Placeholder 2"/>
          <p:cNvSpPr>
            <a:spLocks noGrp="1"/>
          </p:cNvSpPr>
          <p:nvPr>
            <p:ph type="body" idx="14"/>
          </p:nvPr>
        </p:nvSpPr>
        <p:spPr>
          <a:xfrm>
            <a:off x="3581400" y="304800"/>
            <a:ext cx="5105400" cy="1219200"/>
          </a:xfrm>
        </p:spPr>
        <p:txBody>
          <a:bodyPr anchor="ctr">
            <a:normAutofit/>
          </a:bodyPr>
          <a:lstStyle>
            <a:lvl1pPr marL="0" indent="0" algn="ctr">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Date Placeholder 4"/>
          <p:cNvSpPr>
            <a:spLocks noGrp="1"/>
          </p:cNvSpPr>
          <p:nvPr>
            <p:ph type="dt" sz="half" idx="15"/>
          </p:nvPr>
        </p:nvSpPr>
        <p:spPr/>
        <p:txBody>
          <a:bodyPr/>
          <a:lstStyle>
            <a:lvl1pPr>
              <a:defRPr/>
            </a:lvl1pPr>
          </a:lstStyle>
          <a:p>
            <a:fld id="{F485056A-1742-4CFE-AA7D-9221E2ECD321}" type="datetime1">
              <a:rPr lang="en-US"/>
              <a:pPr/>
              <a:t>9/25/2013</a:t>
            </a:fld>
            <a:endParaRPr lang="en-US"/>
          </a:p>
        </p:txBody>
      </p:sp>
      <p:sp>
        <p:nvSpPr>
          <p:cNvPr id="10" name="Footer Placeholder 5"/>
          <p:cNvSpPr>
            <a:spLocks noGrp="1"/>
          </p:cNvSpPr>
          <p:nvPr>
            <p:ph type="ftr" sz="quarter" idx="16"/>
          </p:nvPr>
        </p:nvSpPr>
        <p:spPr/>
        <p:txBody>
          <a:bodyPr/>
          <a:lstStyle>
            <a:lvl1pPr>
              <a:defRPr/>
            </a:lvl1pPr>
          </a:lstStyle>
          <a:p>
            <a:endParaRPr lang="en-US"/>
          </a:p>
        </p:txBody>
      </p:sp>
      <p:sp>
        <p:nvSpPr>
          <p:cNvPr id="11" name="Slide Number Placeholder 6"/>
          <p:cNvSpPr>
            <a:spLocks noGrp="1"/>
          </p:cNvSpPr>
          <p:nvPr>
            <p:ph type="sldNum" sz="quarter" idx="17"/>
          </p:nvPr>
        </p:nvSpPr>
        <p:spPr/>
        <p:txBody>
          <a:bodyPr/>
          <a:lstStyle>
            <a:lvl1pPr>
              <a:defRPr/>
            </a:lvl1pPr>
          </a:lstStyle>
          <a:p>
            <a:fld id="{685D41E1-F181-4A49-89C2-12F6131672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20BC528-6F6E-428E-ACDB-37DCF510ADEF}" type="datetime1">
              <a:rPr lang="en-US"/>
              <a:pPr/>
              <a:t>9/25/2013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A86519C-7AA0-49CD-BDE1-297AA4B7AB3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Lst>
  <p:hf hdr="0"/>
  <p:txStyles>
    <p:titleStyle>
      <a:lvl1pPr algn="ctr" rtl="0" eaLnBrk="0" fontAlgn="base" hangingPunct="0">
        <a:spcBef>
          <a:spcPct val="0"/>
        </a:spcBef>
        <a:spcAft>
          <a:spcPct val="0"/>
        </a:spcAft>
        <a:defRPr sz="4400" kern="1200">
          <a:solidFill>
            <a:schemeClr val="tx1"/>
          </a:solidFill>
          <a:latin typeface="Century Gothic" pitchFamily="34" charset="0"/>
          <a:ea typeface="+mj-ea"/>
          <a:cs typeface="+mj-cs"/>
        </a:defRPr>
      </a:lvl1pPr>
      <a:lvl2pPr algn="ctr" rtl="0" eaLnBrk="0" fontAlgn="base" hangingPunct="0">
        <a:spcBef>
          <a:spcPct val="0"/>
        </a:spcBef>
        <a:spcAft>
          <a:spcPct val="0"/>
        </a:spcAft>
        <a:defRPr sz="4400">
          <a:solidFill>
            <a:schemeClr val="tx1"/>
          </a:solidFill>
          <a:latin typeface="Century Gothic" pitchFamily="34" charset="0"/>
        </a:defRPr>
      </a:lvl2pPr>
      <a:lvl3pPr algn="ctr" rtl="0" eaLnBrk="0" fontAlgn="base" hangingPunct="0">
        <a:spcBef>
          <a:spcPct val="0"/>
        </a:spcBef>
        <a:spcAft>
          <a:spcPct val="0"/>
        </a:spcAft>
        <a:defRPr sz="4400">
          <a:solidFill>
            <a:schemeClr val="tx1"/>
          </a:solidFill>
          <a:latin typeface="Century Gothic" pitchFamily="34" charset="0"/>
        </a:defRPr>
      </a:lvl3pPr>
      <a:lvl4pPr algn="ctr" rtl="0" eaLnBrk="0" fontAlgn="base" hangingPunct="0">
        <a:spcBef>
          <a:spcPct val="0"/>
        </a:spcBef>
        <a:spcAft>
          <a:spcPct val="0"/>
        </a:spcAft>
        <a:defRPr sz="4400">
          <a:solidFill>
            <a:schemeClr val="tx1"/>
          </a:solidFill>
          <a:latin typeface="Century Gothic" pitchFamily="34" charset="0"/>
        </a:defRPr>
      </a:lvl4pPr>
      <a:lvl5pPr algn="ctr" rtl="0" eaLnBrk="0" fontAlgn="base" hangingPunct="0">
        <a:spcBef>
          <a:spcPct val="0"/>
        </a:spcBef>
        <a:spcAft>
          <a:spcPct val="0"/>
        </a:spcAft>
        <a:defRPr sz="4400">
          <a:solidFill>
            <a:schemeClr val="tx1"/>
          </a:solidFill>
          <a:latin typeface="Century Gothic" pitchFamily="34" charset="0"/>
        </a:defRPr>
      </a:lvl5pPr>
      <a:lvl6pPr marL="457200" algn="ctr" rtl="0" fontAlgn="base">
        <a:spcBef>
          <a:spcPct val="0"/>
        </a:spcBef>
        <a:spcAft>
          <a:spcPct val="0"/>
        </a:spcAft>
        <a:defRPr sz="4400">
          <a:solidFill>
            <a:schemeClr val="tx1"/>
          </a:solidFill>
          <a:latin typeface="Century Gothic" pitchFamily="34" charset="0"/>
        </a:defRPr>
      </a:lvl6pPr>
      <a:lvl7pPr marL="914400" algn="ctr" rtl="0" fontAlgn="base">
        <a:spcBef>
          <a:spcPct val="0"/>
        </a:spcBef>
        <a:spcAft>
          <a:spcPct val="0"/>
        </a:spcAft>
        <a:defRPr sz="4400">
          <a:solidFill>
            <a:schemeClr val="tx1"/>
          </a:solidFill>
          <a:latin typeface="Century Gothic" pitchFamily="34" charset="0"/>
        </a:defRPr>
      </a:lvl7pPr>
      <a:lvl8pPr marL="1371600" algn="ctr" rtl="0" fontAlgn="base">
        <a:spcBef>
          <a:spcPct val="0"/>
        </a:spcBef>
        <a:spcAft>
          <a:spcPct val="0"/>
        </a:spcAft>
        <a:defRPr sz="4400">
          <a:solidFill>
            <a:schemeClr val="tx1"/>
          </a:solidFill>
          <a:latin typeface="Century Gothic" pitchFamily="34" charset="0"/>
        </a:defRPr>
      </a:lvl8pPr>
      <a:lvl9pPr marL="1828800" algn="ctr" rtl="0" fontAlgn="base">
        <a:spcBef>
          <a:spcPct val="0"/>
        </a:spcBef>
        <a:spcAft>
          <a:spcPct val="0"/>
        </a:spcAft>
        <a:defRPr sz="4400">
          <a:solidFill>
            <a:schemeClr val="tx1"/>
          </a:solidFill>
          <a:latin typeface="Century Gothic"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192.168.100.21/redmine/"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package" Target="../embeddings/Microsoft_Word_Document2.docx"/></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3200400"/>
            <a:ext cx="7772400" cy="1524000"/>
          </a:xfrm>
        </p:spPr>
        <p:txBody>
          <a:bodyPr/>
          <a:lstStyle/>
          <a:p>
            <a:pPr eaLnBrk="1" hangingPunct="1"/>
            <a:r>
              <a:rPr lang="en-US" sz="3600" b="1" dirty="0" smtClean="0">
                <a:latin typeface="Arial Black" pitchFamily="34" charset="0"/>
              </a:rPr>
              <a:t>DEFECT MANAGEMENT ORIENTATION</a:t>
            </a:r>
            <a:br>
              <a:rPr lang="en-US" sz="3600" b="1" dirty="0" smtClean="0">
                <a:latin typeface="Arial Black" pitchFamily="34" charset="0"/>
              </a:rPr>
            </a:br>
            <a:r>
              <a:rPr lang="en-US" sz="2000" b="1" dirty="0" err="1" smtClean="0">
                <a:latin typeface="Batang"/>
              </a:rPr>
              <a:t>Rhodel</a:t>
            </a:r>
            <a:r>
              <a:rPr lang="en-US" sz="2000" b="1" dirty="0" smtClean="0">
                <a:latin typeface="Batang"/>
              </a:rPr>
              <a:t> Mark L. </a:t>
            </a:r>
            <a:r>
              <a:rPr lang="en-US" sz="2000" b="1" dirty="0" err="1" smtClean="0">
                <a:latin typeface="Batang"/>
              </a:rPr>
              <a:t>Dela</a:t>
            </a:r>
            <a:r>
              <a:rPr lang="en-US" sz="2000" b="1" dirty="0" smtClean="0">
                <a:latin typeface="Batang"/>
              </a:rPr>
              <a:t> Cruz</a:t>
            </a:r>
            <a:endParaRPr lang="en-US" sz="2800" b="1" dirty="0" smtClean="0">
              <a:latin typeface="Batang"/>
            </a:endParaRPr>
          </a:p>
        </p:txBody>
      </p:sp>
      <p:sp>
        <p:nvSpPr>
          <p:cNvPr id="3" name="Subtitle 2"/>
          <p:cNvSpPr>
            <a:spLocks noGrp="1"/>
          </p:cNvSpPr>
          <p:nvPr>
            <p:ph type="subTitle" idx="1"/>
          </p:nvPr>
        </p:nvSpPr>
        <p:spPr>
          <a:xfrm>
            <a:off x="990600" y="4953000"/>
            <a:ext cx="7162800" cy="1295400"/>
          </a:xfrm>
        </p:spPr>
        <p:txBody>
          <a:bodyPr>
            <a:normAutofit/>
          </a:bodyPr>
          <a:lstStyle/>
          <a:p>
            <a:pPr eaLnBrk="1" hangingPunct="1"/>
            <a:r>
              <a:rPr lang="en-US" sz="3000" dirty="0" smtClean="0">
                <a:solidFill>
                  <a:srgbClr val="FC1699"/>
                </a:solidFill>
                <a:latin typeface="Arial" charset="0"/>
                <a:cs typeface="Arial" charset="0"/>
              </a:rPr>
              <a:t>AEON CREDIT SERVICE SYSTEMS </a:t>
            </a:r>
            <a:r>
              <a:rPr lang="ja-JP" altLang="en-US" sz="3000" dirty="0" smtClean="0">
                <a:solidFill>
                  <a:srgbClr val="FC1699"/>
                </a:solidFill>
                <a:latin typeface="Arial" charset="0"/>
                <a:cs typeface="Arial" charset="0"/>
              </a:rPr>
              <a:t>（</a:t>
            </a:r>
            <a:r>
              <a:rPr lang="en-US" altLang="ja-JP" sz="3000" dirty="0" smtClean="0">
                <a:solidFill>
                  <a:srgbClr val="FC1699"/>
                </a:solidFill>
                <a:latin typeface="Arial" charset="0"/>
                <a:cs typeface="Arial" charset="0"/>
              </a:rPr>
              <a:t>PHILS</a:t>
            </a:r>
            <a:r>
              <a:rPr lang="ja-JP" altLang="en-US" sz="3000" dirty="0" smtClean="0">
                <a:solidFill>
                  <a:srgbClr val="FC1699"/>
                </a:solidFill>
                <a:latin typeface="Arial" charset="0"/>
                <a:cs typeface="Arial" charset="0"/>
              </a:rPr>
              <a:t>） </a:t>
            </a:r>
            <a:r>
              <a:rPr lang="en-US" altLang="ja-JP" sz="3000" dirty="0" smtClean="0">
                <a:solidFill>
                  <a:srgbClr val="FC1699"/>
                </a:solidFill>
                <a:latin typeface="Arial" charset="0"/>
                <a:cs typeface="Arial" charset="0"/>
              </a:rPr>
              <a:t>INC.</a:t>
            </a:r>
          </a:p>
          <a:p>
            <a:pPr eaLnBrk="1" hangingPunct="1"/>
            <a:endParaRPr lang="en-US" sz="3000" dirty="0" smtClean="0">
              <a:solidFill>
                <a:srgbClr val="FC1699"/>
              </a:solidFill>
              <a:latin typeface="Arial" charset="0"/>
              <a:cs typeface="Arial" charset="0"/>
            </a:endParaRPr>
          </a:p>
        </p:txBody>
      </p:sp>
      <p:sp>
        <p:nvSpPr>
          <p:cNvPr id="15364" name="Date Placeholder 3"/>
          <p:cNvSpPr>
            <a:spLocks noGrp="1"/>
          </p:cNvSpPr>
          <p:nvPr>
            <p:ph type="dt" sz="quarter" idx="10"/>
          </p:nvPr>
        </p:nvSpPr>
        <p:spPr bwMode="auto">
          <a:noFill/>
          <a:ln>
            <a:miter lim="800000"/>
            <a:headEnd/>
            <a:tailEnd/>
          </a:ln>
        </p:spPr>
        <p:txBody>
          <a:bodyPr/>
          <a:lstStyle/>
          <a:p>
            <a:fld id="{3D89A466-CFD0-415C-8717-83D05AFEA576}" type="datetime1">
              <a:rPr lang="en-US"/>
              <a:pPr/>
              <a:t>9/25/2013</a:t>
            </a:fld>
            <a:endParaRPr lang="en-US"/>
          </a:p>
        </p:txBody>
      </p:sp>
      <p:sp>
        <p:nvSpPr>
          <p:cNvPr id="15365" name="Slide Number Placeholder 4"/>
          <p:cNvSpPr>
            <a:spLocks noGrp="1"/>
          </p:cNvSpPr>
          <p:nvPr>
            <p:ph type="sldNum" sz="quarter" idx="12"/>
          </p:nvPr>
        </p:nvSpPr>
        <p:spPr bwMode="auto">
          <a:noFill/>
          <a:ln>
            <a:miter lim="800000"/>
            <a:headEnd/>
            <a:tailEnd/>
          </a:ln>
        </p:spPr>
        <p:txBody>
          <a:bodyPr/>
          <a:lstStyle/>
          <a:p>
            <a:fld id="{65DCCB9B-CBC4-4602-910C-E1E585E4D003}" type="slidenum">
              <a:rPr lang="en-US"/>
              <a:pPr/>
              <a:t>1</a:t>
            </a:fld>
            <a:endParaRPr lang="en-US"/>
          </a:p>
        </p:txBody>
      </p:sp>
      <p:sp>
        <p:nvSpPr>
          <p:cNvPr id="15366" name="Footer Placeholder 5"/>
          <p:cNvSpPr>
            <a:spLocks noGrp="1"/>
          </p:cNvSpPr>
          <p:nvPr>
            <p:ph type="ftr" sz="quarter" idx="11"/>
          </p:nvPr>
        </p:nvSpPr>
        <p:spPr bwMode="auto">
          <a:noFill/>
          <a:ln>
            <a:miter lim="800000"/>
            <a:headEnd/>
            <a:tailEnd/>
          </a:ln>
        </p:spPr>
        <p:txBody>
          <a:bodyPr/>
          <a:lstStyle/>
          <a:p>
            <a:r>
              <a:rPr lang="en-US" dirty="0" smtClean="0"/>
              <a:t>ACSS Confidential Document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10</a:t>
            </a:fld>
            <a:endParaRPr lang="en-US"/>
          </a:p>
        </p:txBody>
      </p:sp>
      <p:sp>
        <p:nvSpPr>
          <p:cNvPr id="3" name="Content Placeholder 2"/>
          <p:cNvSpPr>
            <a:spLocks noGrp="1"/>
          </p:cNvSpPr>
          <p:nvPr>
            <p:ph idx="1"/>
          </p:nvPr>
        </p:nvSpPr>
        <p:spPr/>
        <p:txBody>
          <a:bodyPr/>
          <a:lstStyle/>
          <a:p>
            <a:pPr marL="0" indent="0">
              <a:buNone/>
            </a:pPr>
            <a:r>
              <a:rPr lang="en-US" sz="2800" b="1" dirty="0" smtClean="0"/>
              <a:t>ACCEPTED</a:t>
            </a:r>
          </a:p>
          <a:p>
            <a:endParaRPr lang="en-US" sz="2800" dirty="0" smtClean="0"/>
          </a:p>
          <a:p>
            <a:r>
              <a:rPr lang="en-US" sz="2400" dirty="0"/>
              <a:t>The Project Lead (PL) or Development Lead (DL) receives all defects/issues that have been submitted.  This status is where PL/DL starts reviewing the defects/issues and sets the Priority and assigns to Developer (D) to investigate. The following fields are required to be filled/updated by the PL/DL:</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538367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11</a:t>
            </a:fld>
            <a:endParaRPr lang="en-US"/>
          </a:p>
        </p:txBody>
      </p:sp>
      <p:sp>
        <p:nvSpPr>
          <p:cNvPr id="3" name="Content Placeholder 2"/>
          <p:cNvSpPr>
            <a:spLocks noGrp="1"/>
          </p:cNvSpPr>
          <p:nvPr>
            <p:ph idx="1"/>
          </p:nvPr>
        </p:nvSpPr>
        <p:spPr/>
        <p:txBody>
          <a:bodyPr/>
          <a:lstStyle/>
          <a:p>
            <a:pPr marL="0" indent="0">
              <a:buNone/>
            </a:pPr>
            <a:r>
              <a:rPr lang="en-US" sz="2800" b="1" dirty="0"/>
              <a:t>ACCEPTED</a:t>
            </a:r>
          </a:p>
          <a:p>
            <a:endParaRPr lang="en-US" sz="2800" dirty="0" smtClean="0"/>
          </a:p>
          <a:p>
            <a:r>
              <a:rPr lang="en-US" sz="2400" dirty="0"/>
              <a:t>SEVERITY – change the severity if it was inappropriately set by the Tester.</a:t>
            </a:r>
          </a:p>
          <a:p>
            <a:r>
              <a:rPr lang="en-US" sz="2400" dirty="0"/>
              <a:t>ASSIGNED TO – enter the name of the Developer he wants to assign for investigation.</a:t>
            </a:r>
          </a:p>
          <a:p>
            <a:r>
              <a:rPr lang="en-US" sz="2400" dirty="0"/>
              <a:t>PRIORITY – set the priority he wants the defect to be attended to.</a:t>
            </a:r>
          </a:p>
          <a:p>
            <a:r>
              <a:rPr lang="en-US" sz="2400" dirty="0"/>
              <a:t>COMMENTS – enter any relevant information or remarks for the defects/issues.</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307802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12</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The Developer assigned is investigating and fixing the defects/issues on this status. He will start his task with those high priority assignment set by the PL or DL.  There will be different possible scenarios for this status:</a:t>
            </a:r>
          </a:p>
          <a:p>
            <a:pPr marL="0" indent="0">
              <a:buNone/>
            </a:pPr>
            <a:endParaRPr lang="en-US" sz="2400" dirty="0"/>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241186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13</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Scenario 1:  The Developer was able to investigate and fix the defects/issues.</a:t>
            </a:r>
          </a:p>
          <a:p>
            <a:endParaRPr lang="en-US" sz="2400" dirty="0"/>
          </a:p>
          <a:p>
            <a:r>
              <a:rPr lang="en-US" sz="2400" dirty="0"/>
              <a:t>On the scenario that the defects/issues has been fixed by the Developer, the next status would be Verification Pending.  The following fields are required to be filled/updated by the Developer: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864530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14</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CLASSIFICATION – select on which classification the defect will fall into.</a:t>
            </a:r>
          </a:p>
          <a:p>
            <a:r>
              <a:rPr lang="en-US" sz="2400" dirty="0"/>
              <a:t>ROOT CAUSE – select the root cause on what causes the defect.</a:t>
            </a:r>
          </a:p>
          <a:p>
            <a:r>
              <a:rPr lang="en-US" sz="2400" dirty="0"/>
              <a:t>RESOLUTION – select the resolution done to fix the defect.</a:t>
            </a:r>
          </a:p>
          <a:p>
            <a:r>
              <a:rPr lang="en-US" sz="2400" dirty="0"/>
              <a:t>COMMENTS – enter any additional information or remarks on the fixing of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703761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15</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FIXED BY – enter the name of the developer who has fixed the defect</a:t>
            </a:r>
          </a:p>
          <a:p>
            <a:r>
              <a:rPr lang="en-US" sz="2400" dirty="0"/>
              <a:t>FIXED IN BUILD - enter the build or construction number of the code where the defect/issue has been fixed.</a:t>
            </a:r>
          </a:p>
          <a:p>
            <a:r>
              <a:rPr lang="en-US" sz="2400" dirty="0"/>
              <a:t>ASSIGNED TO – enter the name of the Tester who will be assigned to verify the defect.</a:t>
            </a:r>
          </a:p>
          <a:p>
            <a:r>
              <a:rPr lang="en-US" sz="2400" dirty="0"/>
              <a:t>STATUS – change the status of the defects/issues to Verification Pending.</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924270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16</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Scenario 2: The Developer needs more information or clarification from the submitter.  </a:t>
            </a:r>
          </a:p>
          <a:p>
            <a:pPr marL="0" indent="0">
              <a:buNone/>
            </a:pPr>
            <a:endParaRPr lang="en-US" sz="2400" dirty="0"/>
          </a:p>
          <a:p>
            <a:r>
              <a:rPr lang="en-US" sz="2400" dirty="0"/>
              <a:t>On this scenario that the defects/issues is not clear with the Developer, the next status would be RETURNED.  The Developer may want more information or clarification from the submitter of the defects in order to investigate further. The following fields are required to be filled/updated by the Developer: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873120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17</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COMMENTS – enter the information required from the submitter.</a:t>
            </a:r>
          </a:p>
          <a:p>
            <a:r>
              <a:rPr lang="en-US" sz="2400" dirty="0"/>
              <a:t>STATUS – change the status of the defects/issues to RETURNED</a:t>
            </a:r>
          </a:p>
          <a:p>
            <a:r>
              <a:rPr lang="en-US" sz="2400" dirty="0"/>
              <a:t>ASSIGNED TO – enter the name of the Tester who will be giving the information</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873799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18</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Scenario 3: The Developer was able to investigate and determined it is not a defect or issue.</a:t>
            </a:r>
          </a:p>
          <a:p>
            <a:pPr marL="0" indent="0">
              <a:buNone/>
            </a:pPr>
            <a:endParaRPr lang="en-US" sz="2400" dirty="0"/>
          </a:p>
          <a:p>
            <a:r>
              <a:rPr lang="en-US" sz="2400" dirty="0"/>
              <a:t>On this scenario that the Developer determined it is not a defect or issue, the next status would also be RETURNED.  The Developer will return the defect to the submitter for closing since it is not a defect. The following fields are required to be filled/updated by the Developer: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58807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19</a:t>
            </a:fld>
            <a:endParaRPr lang="en-US"/>
          </a:p>
        </p:txBody>
      </p:sp>
      <p:sp>
        <p:nvSpPr>
          <p:cNvPr id="3" name="Content Placeholder 2"/>
          <p:cNvSpPr>
            <a:spLocks noGrp="1"/>
          </p:cNvSpPr>
          <p:nvPr>
            <p:ph idx="1"/>
          </p:nvPr>
        </p:nvSpPr>
        <p:spPr/>
        <p:txBody>
          <a:bodyPr/>
          <a:lstStyle/>
          <a:p>
            <a:pPr marL="0" indent="0">
              <a:buNone/>
            </a:pPr>
            <a:r>
              <a:rPr lang="en-US" sz="2800" b="1" dirty="0" smtClean="0"/>
              <a:t>FIX PENDING</a:t>
            </a:r>
          </a:p>
          <a:p>
            <a:endParaRPr lang="en-US" sz="2800" dirty="0" smtClean="0"/>
          </a:p>
          <a:p>
            <a:r>
              <a:rPr lang="en-US" sz="2400" dirty="0"/>
              <a:t>COMMENTS – enter the information the developer wants to relay to the submitter</a:t>
            </a:r>
          </a:p>
          <a:p>
            <a:r>
              <a:rPr lang="en-US" sz="2400" dirty="0"/>
              <a:t>STATUS – change the status of the defects/issues to RETURNED</a:t>
            </a:r>
          </a:p>
          <a:p>
            <a:r>
              <a:rPr lang="en-US" sz="2400" dirty="0"/>
              <a:t>ASSIGNED TO – enter the name of the Tester the developer wants to relay the information</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8684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OBJECTIVE</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a:t>
            </a:fld>
            <a:endParaRPr lang="en-US"/>
          </a:p>
        </p:txBody>
      </p:sp>
      <p:sp>
        <p:nvSpPr>
          <p:cNvPr id="3" name="Content Placeholder 2"/>
          <p:cNvSpPr>
            <a:spLocks noGrp="1"/>
          </p:cNvSpPr>
          <p:nvPr>
            <p:ph idx="1"/>
          </p:nvPr>
        </p:nvSpPr>
        <p:spPr/>
        <p:txBody>
          <a:bodyPr/>
          <a:lstStyle/>
          <a:p>
            <a:pPr marL="0" indent="0">
              <a:buNone/>
            </a:pPr>
            <a:endParaRPr lang="en-US" sz="2800" dirty="0"/>
          </a:p>
          <a:p>
            <a:endParaRPr lang="en-US" sz="2800" dirty="0"/>
          </a:p>
        </p:txBody>
      </p:sp>
      <p:sp>
        <p:nvSpPr>
          <p:cNvPr id="7" name="Content Placeholder 2"/>
          <p:cNvSpPr txBox="1">
            <a:spLocks/>
          </p:cNvSpPr>
          <p:nvPr/>
        </p:nvSpPr>
        <p:spPr bwMode="auto">
          <a:xfrm>
            <a:off x="609600" y="15240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41C73"/>
              </a:buClr>
              <a:buSzPct val="50000"/>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A41C73"/>
              </a:buClr>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A41C73"/>
              </a:buClr>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A41C73"/>
              </a:buClr>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A41C73"/>
              </a:buClr>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US" sz="2800" dirty="0" smtClean="0"/>
          </a:p>
          <a:p>
            <a:r>
              <a:rPr lang="en-US" sz="2800" dirty="0" smtClean="0"/>
              <a:t>Give introduction to </a:t>
            </a:r>
            <a:r>
              <a:rPr lang="en-US" sz="2800" dirty="0" err="1" smtClean="0"/>
              <a:t>Redmine</a:t>
            </a:r>
            <a:endParaRPr lang="en-US" sz="2800" dirty="0" smtClean="0"/>
          </a:p>
          <a:p>
            <a:r>
              <a:rPr lang="en-US" sz="2800" dirty="0" smtClean="0"/>
              <a:t>Explain what are software defects</a:t>
            </a:r>
          </a:p>
          <a:p>
            <a:r>
              <a:rPr lang="en-US" sz="2800" dirty="0" smtClean="0"/>
              <a:t>Discuss the defect management workflow</a:t>
            </a:r>
          </a:p>
          <a:p>
            <a:endParaRPr lang="en-US" sz="2800" dirty="0" smtClean="0"/>
          </a:p>
          <a:p>
            <a:endParaRPr lang="en-US" sz="2800" dirty="0" smtClean="0"/>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20</a:t>
            </a:fld>
            <a:endParaRPr lang="en-US"/>
          </a:p>
        </p:txBody>
      </p:sp>
      <p:sp>
        <p:nvSpPr>
          <p:cNvPr id="3" name="Content Placeholder 2"/>
          <p:cNvSpPr>
            <a:spLocks noGrp="1"/>
          </p:cNvSpPr>
          <p:nvPr>
            <p:ph idx="1"/>
          </p:nvPr>
        </p:nvSpPr>
        <p:spPr/>
        <p:txBody>
          <a:bodyPr/>
          <a:lstStyle/>
          <a:p>
            <a:pPr marL="0" indent="0">
              <a:buNone/>
            </a:pPr>
            <a:r>
              <a:rPr lang="en-US" sz="2800" b="1" dirty="0" smtClean="0"/>
              <a:t>VERIFICATION PENDING</a:t>
            </a:r>
          </a:p>
          <a:p>
            <a:endParaRPr lang="en-US" sz="2800" dirty="0" smtClean="0"/>
          </a:p>
          <a:p>
            <a:r>
              <a:rPr lang="en-US" sz="2400" dirty="0"/>
              <a:t>The Tester will do the verification once the defects/issues have been fixed on this status.  The tester will try to re-test or reproduce the defects with the fix implemented.  There will be 2 possible scenarios on the verification:</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14121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21</a:t>
            </a:fld>
            <a:endParaRPr lang="en-US"/>
          </a:p>
        </p:txBody>
      </p:sp>
      <p:sp>
        <p:nvSpPr>
          <p:cNvPr id="3" name="Content Placeholder 2"/>
          <p:cNvSpPr>
            <a:spLocks noGrp="1"/>
          </p:cNvSpPr>
          <p:nvPr>
            <p:ph idx="1"/>
          </p:nvPr>
        </p:nvSpPr>
        <p:spPr/>
        <p:txBody>
          <a:bodyPr/>
          <a:lstStyle/>
          <a:p>
            <a:pPr marL="0" indent="0">
              <a:buNone/>
            </a:pPr>
            <a:r>
              <a:rPr lang="en-US" sz="2800" b="1" dirty="0" smtClean="0"/>
              <a:t>VERIFICATION PENDING</a:t>
            </a:r>
          </a:p>
          <a:p>
            <a:endParaRPr lang="en-US" sz="2800" dirty="0" smtClean="0"/>
          </a:p>
          <a:p>
            <a:r>
              <a:rPr lang="en-US" sz="2400" dirty="0"/>
              <a:t>Scenario 1: The tester has passed the verification.</a:t>
            </a:r>
          </a:p>
          <a:p>
            <a:pPr marL="0" indent="0">
              <a:buNone/>
            </a:pPr>
            <a:endParaRPr lang="en-US" sz="2400" dirty="0"/>
          </a:p>
          <a:p>
            <a:r>
              <a:rPr lang="en-US" sz="2400" dirty="0"/>
              <a:t>On this scenario that the defects/issues have passed the verification from the tester, the tester will change the status to CLOSED.  The following fields are required to be filled/updated by the Tester:</a:t>
            </a:r>
          </a:p>
          <a:p>
            <a:pPr marL="0" indent="0">
              <a:buNone/>
            </a:pPr>
            <a:endParaRPr lang="en-US" sz="2400" dirty="0"/>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28052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22</a:t>
            </a:fld>
            <a:endParaRPr lang="en-US"/>
          </a:p>
        </p:txBody>
      </p:sp>
      <p:sp>
        <p:nvSpPr>
          <p:cNvPr id="3" name="Content Placeholder 2"/>
          <p:cNvSpPr>
            <a:spLocks noGrp="1"/>
          </p:cNvSpPr>
          <p:nvPr>
            <p:ph idx="1"/>
          </p:nvPr>
        </p:nvSpPr>
        <p:spPr/>
        <p:txBody>
          <a:bodyPr/>
          <a:lstStyle/>
          <a:p>
            <a:pPr marL="0" indent="0">
              <a:buNone/>
            </a:pPr>
            <a:r>
              <a:rPr lang="en-US" sz="2800" b="1" dirty="0" smtClean="0"/>
              <a:t>VERIFICATION PENDING</a:t>
            </a:r>
          </a:p>
          <a:p>
            <a:endParaRPr lang="en-US" sz="2800" dirty="0" smtClean="0"/>
          </a:p>
          <a:p>
            <a:r>
              <a:rPr lang="en-US" sz="2400" dirty="0"/>
              <a:t>COMMENTS – enter the information on the verification done.</a:t>
            </a:r>
          </a:p>
          <a:p>
            <a:r>
              <a:rPr lang="en-US" sz="2400" dirty="0"/>
              <a:t>STATUS – change the status of the defects/issues to CLOSED.</a:t>
            </a:r>
          </a:p>
          <a:p>
            <a:r>
              <a:rPr lang="en-US" sz="2400" dirty="0"/>
              <a:t>DATE CLOSED – enter the date the Tester has done the verification and closed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565044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23</a:t>
            </a:fld>
            <a:endParaRPr lang="en-US"/>
          </a:p>
        </p:txBody>
      </p:sp>
      <p:sp>
        <p:nvSpPr>
          <p:cNvPr id="3" name="Content Placeholder 2"/>
          <p:cNvSpPr>
            <a:spLocks noGrp="1"/>
          </p:cNvSpPr>
          <p:nvPr>
            <p:ph idx="1"/>
          </p:nvPr>
        </p:nvSpPr>
        <p:spPr/>
        <p:txBody>
          <a:bodyPr/>
          <a:lstStyle/>
          <a:p>
            <a:pPr marL="0" indent="0">
              <a:buNone/>
            </a:pPr>
            <a:r>
              <a:rPr lang="en-US" sz="2800" b="1" dirty="0" smtClean="0"/>
              <a:t>VERIFICATION PENDING</a:t>
            </a:r>
          </a:p>
          <a:p>
            <a:endParaRPr lang="en-US" sz="2800" dirty="0" smtClean="0"/>
          </a:p>
          <a:p>
            <a:r>
              <a:rPr lang="en-US" sz="2400" dirty="0"/>
              <a:t>Scenario 2: The tester has failed the verification.</a:t>
            </a:r>
          </a:p>
          <a:p>
            <a:pPr marL="0" indent="0">
              <a:buNone/>
            </a:pPr>
            <a:endParaRPr lang="en-US" sz="2400" dirty="0"/>
          </a:p>
          <a:p>
            <a:r>
              <a:rPr lang="en-US" sz="2400" dirty="0"/>
              <a:t>On this scenario that the defects/issues have failed the verification from the tester, the tester will change the status to PENDING and it will be returned back to the Developer who has fixed the defect.  The following fields are required to be filled/updated by the Tester: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89686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24</a:t>
            </a:fld>
            <a:endParaRPr lang="en-US"/>
          </a:p>
        </p:txBody>
      </p:sp>
      <p:sp>
        <p:nvSpPr>
          <p:cNvPr id="3" name="Content Placeholder 2"/>
          <p:cNvSpPr>
            <a:spLocks noGrp="1"/>
          </p:cNvSpPr>
          <p:nvPr>
            <p:ph idx="1"/>
          </p:nvPr>
        </p:nvSpPr>
        <p:spPr/>
        <p:txBody>
          <a:bodyPr/>
          <a:lstStyle/>
          <a:p>
            <a:pPr marL="0" indent="0">
              <a:buNone/>
            </a:pPr>
            <a:r>
              <a:rPr lang="en-US" sz="2800" b="1" dirty="0" smtClean="0"/>
              <a:t>VERIFICATION PENDING</a:t>
            </a:r>
          </a:p>
          <a:p>
            <a:endParaRPr lang="en-US" sz="2800" dirty="0" smtClean="0"/>
          </a:p>
          <a:p>
            <a:r>
              <a:rPr lang="en-US" sz="2400" dirty="0"/>
              <a:t>COMMENTS – enter the information on the verification done.</a:t>
            </a:r>
          </a:p>
          <a:p>
            <a:r>
              <a:rPr lang="en-US" sz="2400" dirty="0"/>
              <a:t>STATUS – change the status of the defects/issues to PENDING.</a:t>
            </a:r>
          </a:p>
          <a:p>
            <a:r>
              <a:rPr lang="en-US" sz="2400" dirty="0"/>
              <a:t>ASSIGNED TO – enter the name of the Developer who has done the fix.</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518415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25</a:t>
            </a:fld>
            <a:endParaRPr lang="en-US"/>
          </a:p>
        </p:txBody>
      </p:sp>
      <p:sp>
        <p:nvSpPr>
          <p:cNvPr id="3" name="Content Placeholder 2"/>
          <p:cNvSpPr>
            <a:spLocks noGrp="1"/>
          </p:cNvSpPr>
          <p:nvPr>
            <p:ph idx="1"/>
          </p:nvPr>
        </p:nvSpPr>
        <p:spPr/>
        <p:txBody>
          <a:bodyPr/>
          <a:lstStyle/>
          <a:p>
            <a:pPr marL="0" indent="0">
              <a:buNone/>
            </a:pPr>
            <a:r>
              <a:rPr lang="en-US" sz="2800" b="1" dirty="0" smtClean="0"/>
              <a:t>RETURNED</a:t>
            </a:r>
          </a:p>
          <a:p>
            <a:endParaRPr lang="en-US" sz="2800" dirty="0" smtClean="0"/>
          </a:p>
          <a:p>
            <a:r>
              <a:rPr lang="en-US" sz="2400" dirty="0"/>
              <a:t>The Tester has received back the defects/issues from the Developer.  The Tester will then provide more information/clarifications or agree to close the defect based from the comments of the Developer.  There will be 2 possible scenarios if the defect is Returned:</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613152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26</a:t>
            </a:fld>
            <a:endParaRPr lang="en-US"/>
          </a:p>
        </p:txBody>
      </p:sp>
      <p:sp>
        <p:nvSpPr>
          <p:cNvPr id="3" name="Content Placeholder 2"/>
          <p:cNvSpPr>
            <a:spLocks noGrp="1"/>
          </p:cNvSpPr>
          <p:nvPr>
            <p:ph idx="1"/>
          </p:nvPr>
        </p:nvSpPr>
        <p:spPr/>
        <p:txBody>
          <a:bodyPr/>
          <a:lstStyle/>
          <a:p>
            <a:pPr marL="0" indent="0">
              <a:buNone/>
            </a:pPr>
            <a:r>
              <a:rPr lang="en-US" sz="2800" b="1" dirty="0" smtClean="0"/>
              <a:t>RETURNED</a:t>
            </a:r>
          </a:p>
          <a:p>
            <a:endParaRPr lang="en-US" sz="2800" dirty="0" smtClean="0"/>
          </a:p>
          <a:p>
            <a:r>
              <a:rPr lang="en-US" sz="2400" dirty="0"/>
              <a:t>Scenario 1:  The Tester will need to provide more information or clarification to the Developer.</a:t>
            </a:r>
          </a:p>
          <a:p>
            <a:r>
              <a:rPr lang="en-US" sz="2400" dirty="0" smtClean="0"/>
              <a:t>(</a:t>
            </a:r>
            <a:r>
              <a:rPr lang="en-US" sz="2400" dirty="0"/>
              <a:t>Status: Fix Pending - Scenario 2)</a:t>
            </a:r>
          </a:p>
          <a:p>
            <a:pPr marL="0" indent="0">
              <a:buNone/>
            </a:pPr>
            <a:endParaRPr lang="en-US" sz="2400" dirty="0"/>
          </a:p>
          <a:p>
            <a:r>
              <a:rPr lang="en-US" sz="2400" dirty="0"/>
              <a:t>On this scenario that the Tester has provided more information or clarification to the Developer, the next status will change to PENDING.  The following fields are required to be filled/updated by the Tester:</a:t>
            </a: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989651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27</a:t>
            </a:fld>
            <a:endParaRPr lang="en-US"/>
          </a:p>
        </p:txBody>
      </p:sp>
      <p:sp>
        <p:nvSpPr>
          <p:cNvPr id="3" name="Content Placeholder 2"/>
          <p:cNvSpPr>
            <a:spLocks noGrp="1"/>
          </p:cNvSpPr>
          <p:nvPr>
            <p:ph idx="1"/>
          </p:nvPr>
        </p:nvSpPr>
        <p:spPr/>
        <p:txBody>
          <a:bodyPr/>
          <a:lstStyle/>
          <a:p>
            <a:pPr marL="0" indent="0">
              <a:buNone/>
            </a:pPr>
            <a:r>
              <a:rPr lang="en-US" sz="2800" b="1" dirty="0" smtClean="0"/>
              <a:t>RETURNED</a:t>
            </a:r>
          </a:p>
          <a:p>
            <a:endParaRPr lang="en-US" sz="2800" dirty="0" smtClean="0"/>
          </a:p>
          <a:p>
            <a:r>
              <a:rPr lang="en-US" sz="2400" dirty="0"/>
              <a:t>COMMENTS – enter the information the Tester provided to the Developer.</a:t>
            </a:r>
          </a:p>
          <a:p>
            <a:r>
              <a:rPr lang="en-US" sz="2400" dirty="0"/>
              <a:t>STATUS – change the status of the defects/issues to PENDING.</a:t>
            </a:r>
          </a:p>
          <a:p>
            <a:r>
              <a:rPr lang="en-US" sz="2400" dirty="0"/>
              <a:t>ASSIGNED TO - enter the name of the Developer who has required the information or clarification.</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319094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28</a:t>
            </a:fld>
            <a:endParaRPr lang="en-US"/>
          </a:p>
        </p:txBody>
      </p:sp>
      <p:sp>
        <p:nvSpPr>
          <p:cNvPr id="3" name="Content Placeholder 2"/>
          <p:cNvSpPr>
            <a:spLocks noGrp="1"/>
          </p:cNvSpPr>
          <p:nvPr>
            <p:ph idx="1"/>
          </p:nvPr>
        </p:nvSpPr>
        <p:spPr/>
        <p:txBody>
          <a:bodyPr/>
          <a:lstStyle/>
          <a:p>
            <a:pPr marL="0" indent="0">
              <a:buNone/>
            </a:pPr>
            <a:r>
              <a:rPr lang="en-US" sz="2800" b="1" dirty="0" smtClean="0"/>
              <a:t>RETURNED</a:t>
            </a:r>
          </a:p>
          <a:p>
            <a:endParaRPr lang="en-US" sz="2800" dirty="0" smtClean="0"/>
          </a:p>
          <a:p>
            <a:r>
              <a:rPr lang="en-US" sz="2400" dirty="0"/>
              <a:t>Scenario 2: The Tester has accepted the comments by the Developer that it is not a defect.</a:t>
            </a:r>
          </a:p>
          <a:p>
            <a:r>
              <a:rPr lang="en-US" sz="2400" dirty="0" smtClean="0"/>
              <a:t>(</a:t>
            </a:r>
            <a:r>
              <a:rPr lang="en-US" sz="2400" dirty="0"/>
              <a:t>Status: Fix Pending - Scenario 3)</a:t>
            </a:r>
          </a:p>
          <a:p>
            <a:pPr marL="0" indent="0">
              <a:buNone/>
            </a:pPr>
            <a:endParaRPr lang="en-US" sz="2400" dirty="0"/>
          </a:p>
          <a:p>
            <a:r>
              <a:rPr lang="en-US" sz="2400" dirty="0"/>
              <a:t>On this scenario that the Tester has agreed with the Developer that it is not a defect, the next status will change to CLOSED.  The following fields are required to be filled/updated by the Tester: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848545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29</a:t>
            </a:fld>
            <a:endParaRPr lang="en-US"/>
          </a:p>
        </p:txBody>
      </p:sp>
      <p:sp>
        <p:nvSpPr>
          <p:cNvPr id="3" name="Content Placeholder 2"/>
          <p:cNvSpPr>
            <a:spLocks noGrp="1"/>
          </p:cNvSpPr>
          <p:nvPr>
            <p:ph idx="1"/>
          </p:nvPr>
        </p:nvSpPr>
        <p:spPr/>
        <p:txBody>
          <a:bodyPr/>
          <a:lstStyle/>
          <a:p>
            <a:pPr marL="0" indent="0">
              <a:buNone/>
            </a:pPr>
            <a:r>
              <a:rPr lang="en-US" sz="2800" b="1" dirty="0" smtClean="0"/>
              <a:t>RETURNED</a:t>
            </a:r>
          </a:p>
          <a:p>
            <a:endParaRPr lang="en-US" sz="2800" dirty="0" smtClean="0"/>
          </a:p>
          <a:p>
            <a:r>
              <a:rPr lang="en-US" sz="2400" dirty="0"/>
              <a:t>COMMENTS – enter the information to close the defect.</a:t>
            </a:r>
          </a:p>
          <a:p>
            <a:r>
              <a:rPr lang="en-US" sz="2400" dirty="0"/>
              <a:t>STATUS – change the status of the defects/issues to CLOSED.</a:t>
            </a:r>
          </a:p>
          <a:p>
            <a:r>
              <a:rPr lang="en-US" sz="2400" dirty="0"/>
              <a:t>DATE CLOSED – enter the date the Tester has agreed to close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352733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INTRODUCTION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a:t>
            </a:fld>
            <a:endParaRPr lang="en-US"/>
          </a:p>
        </p:txBody>
      </p:sp>
      <p:sp>
        <p:nvSpPr>
          <p:cNvPr id="3" name="Content Placeholder 2"/>
          <p:cNvSpPr>
            <a:spLocks noGrp="1"/>
          </p:cNvSpPr>
          <p:nvPr>
            <p:ph idx="1"/>
          </p:nvPr>
        </p:nvSpPr>
        <p:spPr/>
        <p:txBody>
          <a:bodyPr/>
          <a:lstStyle/>
          <a:p>
            <a:pPr marL="0" indent="0">
              <a:buNone/>
            </a:pPr>
            <a:endParaRPr lang="en-US" sz="2800" dirty="0"/>
          </a:p>
          <a:p>
            <a:endParaRPr lang="en-US" sz="2800" dirty="0"/>
          </a:p>
        </p:txBody>
      </p:sp>
      <p:sp>
        <p:nvSpPr>
          <p:cNvPr id="7" name="Content Placeholder 2"/>
          <p:cNvSpPr txBox="1">
            <a:spLocks/>
          </p:cNvSpPr>
          <p:nvPr/>
        </p:nvSpPr>
        <p:spPr bwMode="auto">
          <a:xfrm>
            <a:off x="609600" y="15240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41C73"/>
              </a:buClr>
              <a:buSzPct val="50000"/>
              <a:buFont typeface="Wingdings" pitchFamily="2" charset="2"/>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A41C73"/>
              </a:buClr>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A41C73"/>
              </a:buClr>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A41C73"/>
              </a:buClr>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A41C73"/>
              </a:buClr>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t>What is </a:t>
            </a:r>
            <a:r>
              <a:rPr lang="en-US" sz="2800" b="1" dirty="0"/>
              <a:t>REDMINE?</a:t>
            </a:r>
          </a:p>
          <a:p>
            <a:pPr marL="0" indent="0">
              <a:buFont typeface="Wingdings" pitchFamily="2" charset="2"/>
              <a:buNone/>
            </a:pPr>
            <a:endParaRPr lang="en-US" sz="2800" dirty="0" smtClean="0"/>
          </a:p>
          <a:p>
            <a:r>
              <a:rPr lang="en-US" sz="2400" dirty="0" err="1"/>
              <a:t>Redmine</a:t>
            </a:r>
            <a:r>
              <a:rPr lang="en-US" sz="2400" dirty="0"/>
              <a:t> is a flexible project management web application. Written using Ruby on Rails framework, it is cross-platform and cross-database.</a:t>
            </a:r>
          </a:p>
          <a:p>
            <a:r>
              <a:rPr lang="en-US" sz="2400" dirty="0" err="1"/>
              <a:t>Redmine</a:t>
            </a:r>
            <a:r>
              <a:rPr lang="en-US" sz="2400" dirty="0"/>
              <a:t> is open source and released under the terms of the GNU General Public License v2 (GPL).</a:t>
            </a:r>
          </a:p>
          <a:p>
            <a:endParaRPr lang="en-US" sz="2800" dirty="0" smtClean="0"/>
          </a:p>
          <a:p>
            <a:endParaRPr lang="en-US" sz="2800" dirty="0"/>
          </a:p>
        </p:txBody>
      </p:sp>
    </p:spTree>
    <p:extLst>
      <p:ext uri="{BB962C8B-B14F-4D97-AF65-F5344CB8AC3E}">
        <p14:creationId xmlns:p14="http://schemas.microsoft.com/office/powerpoint/2010/main" val="2417465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30</a:t>
            </a:fld>
            <a:endParaRPr lang="en-US"/>
          </a:p>
        </p:txBody>
      </p:sp>
      <p:sp>
        <p:nvSpPr>
          <p:cNvPr id="3" name="Content Placeholder 2"/>
          <p:cNvSpPr>
            <a:spLocks noGrp="1"/>
          </p:cNvSpPr>
          <p:nvPr>
            <p:ph idx="1"/>
          </p:nvPr>
        </p:nvSpPr>
        <p:spPr/>
        <p:txBody>
          <a:bodyPr/>
          <a:lstStyle/>
          <a:p>
            <a:pPr marL="0" indent="0">
              <a:buNone/>
            </a:pPr>
            <a:r>
              <a:rPr lang="en-US" sz="2800" b="1" dirty="0" smtClean="0"/>
              <a:t>PENDING</a:t>
            </a:r>
          </a:p>
          <a:p>
            <a:endParaRPr lang="en-US" sz="2800" dirty="0" smtClean="0"/>
          </a:p>
          <a:p>
            <a:r>
              <a:rPr lang="en-US" sz="2400" dirty="0"/>
              <a:t>The Developer has received back the defects/issues from the Tester on this status.  The Developer will re-investigate and fix the defect based on the information or the verification the Tester has provided. There will be 2 possible scenarios if the defect is Pending:</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529987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31</a:t>
            </a:fld>
            <a:endParaRPr lang="en-US"/>
          </a:p>
        </p:txBody>
      </p:sp>
      <p:sp>
        <p:nvSpPr>
          <p:cNvPr id="3" name="Content Placeholder 2"/>
          <p:cNvSpPr>
            <a:spLocks noGrp="1"/>
          </p:cNvSpPr>
          <p:nvPr>
            <p:ph idx="1"/>
          </p:nvPr>
        </p:nvSpPr>
        <p:spPr>
          <a:xfrm>
            <a:off x="457200" y="1600200"/>
            <a:ext cx="8229600" cy="5029200"/>
          </a:xfrm>
        </p:spPr>
        <p:txBody>
          <a:bodyPr/>
          <a:lstStyle/>
          <a:p>
            <a:pPr marL="0" indent="0">
              <a:buNone/>
            </a:pPr>
            <a:r>
              <a:rPr lang="en-US" sz="2800" b="1" dirty="0" smtClean="0"/>
              <a:t>PENDING</a:t>
            </a:r>
          </a:p>
          <a:p>
            <a:endParaRPr lang="en-US" sz="2800" dirty="0" smtClean="0"/>
          </a:p>
          <a:p>
            <a:r>
              <a:rPr lang="en-US" sz="2400" dirty="0"/>
              <a:t>Scenario 1:  The Developer has received the information or clarification he required from the Tester.</a:t>
            </a:r>
          </a:p>
          <a:p>
            <a:r>
              <a:rPr lang="en-US" sz="2400" dirty="0" smtClean="0"/>
              <a:t>(</a:t>
            </a:r>
            <a:r>
              <a:rPr lang="en-US" sz="2400" dirty="0"/>
              <a:t>Status: Returned – Scenario 1)</a:t>
            </a:r>
          </a:p>
          <a:p>
            <a:pPr marL="0" indent="0">
              <a:buNone/>
            </a:pPr>
            <a:endParaRPr lang="en-US" sz="2400" dirty="0"/>
          </a:p>
          <a:p>
            <a:r>
              <a:rPr lang="en-US" sz="2400" dirty="0"/>
              <a:t>On this scenario that the Developer has received the required information or clarification, he will then work to re-investigate and fix the defects/issues.  Once the Developer has fixed the defects/issues the next status would be Verification Pending.  The following fields are required to be filled/updated by the Developer: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458959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32</a:t>
            </a:fld>
            <a:endParaRPr lang="en-US"/>
          </a:p>
        </p:txBody>
      </p:sp>
      <p:sp>
        <p:nvSpPr>
          <p:cNvPr id="3" name="Content Placeholder 2"/>
          <p:cNvSpPr>
            <a:spLocks noGrp="1"/>
          </p:cNvSpPr>
          <p:nvPr>
            <p:ph idx="1"/>
          </p:nvPr>
        </p:nvSpPr>
        <p:spPr/>
        <p:txBody>
          <a:bodyPr/>
          <a:lstStyle/>
          <a:p>
            <a:pPr marL="0" indent="0">
              <a:buNone/>
            </a:pPr>
            <a:r>
              <a:rPr lang="en-US" sz="2800" b="1" dirty="0" smtClean="0"/>
              <a:t>PENDING</a:t>
            </a:r>
          </a:p>
          <a:p>
            <a:endParaRPr lang="en-US" sz="2800" dirty="0" smtClean="0"/>
          </a:p>
          <a:p>
            <a:r>
              <a:rPr lang="en-US" sz="2400" dirty="0"/>
              <a:t>CLASSIFICATION – select on which classification the defect will fall into.</a:t>
            </a:r>
          </a:p>
          <a:p>
            <a:r>
              <a:rPr lang="en-US" sz="2400" dirty="0"/>
              <a:t>ROOT CAUSE – select the root cause on what causes the defect.</a:t>
            </a:r>
          </a:p>
          <a:p>
            <a:r>
              <a:rPr lang="en-US" sz="2400" dirty="0"/>
              <a:t>RESOLUTION – select the resolution done to fix the defect.</a:t>
            </a:r>
          </a:p>
          <a:p>
            <a:r>
              <a:rPr lang="en-US" sz="2400" dirty="0"/>
              <a:t>COMMENTS – enter any additional information or remarks on the fixing of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831617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33</a:t>
            </a:fld>
            <a:endParaRPr lang="en-US"/>
          </a:p>
        </p:txBody>
      </p:sp>
      <p:sp>
        <p:nvSpPr>
          <p:cNvPr id="3" name="Content Placeholder 2"/>
          <p:cNvSpPr>
            <a:spLocks noGrp="1"/>
          </p:cNvSpPr>
          <p:nvPr>
            <p:ph idx="1"/>
          </p:nvPr>
        </p:nvSpPr>
        <p:spPr/>
        <p:txBody>
          <a:bodyPr/>
          <a:lstStyle/>
          <a:p>
            <a:pPr marL="0" indent="0">
              <a:buNone/>
            </a:pPr>
            <a:r>
              <a:rPr lang="en-US" sz="2800" b="1" dirty="0" smtClean="0"/>
              <a:t>PENDING</a:t>
            </a:r>
          </a:p>
          <a:p>
            <a:endParaRPr lang="en-US" sz="2800" dirty="0" smtClean="0"/>
          </a:p>
          <a:p>
            <a:r>
              <a:rPr lang="en-US" sz="2400" dirty="0"/>
              <a:t>FIXED BY – enter the name of the developer who has fixed the defect</a:t>
            </a:r>
          </a:p>
          <a:p>
            <a:r>
              <a:rPr lang="en-US" sz="2400" dirty="0"/>
              <a:t>FIXED IN BUILD - enter the build or construction number of the code where the defect/issue has been fixed.</a:t>
            </a:r>
          </a:p>
          <a:p>
            <a:r>
              <a:rPr lang="en-US" sz="2400" dirty="0"/>
              <a:t>ASSIGNED TO – enter the name of the Tester who will be assigned to verify the defect</a:t>
            </a:r>
            <a:r>
              <a:rPr lang="en-US" sz="2400" dirty="0" smtClean="0"/>
              <a:t>.</a:t>
            </a:r>
          </a:p>
          <a:p>
            <a:r>
              <a:rPr lang="en-US" sz="2400" dirty="0"/>
              <a:t>STATUS – change the status of the defects/issues to Verification Pending.</a:t>
            </a:r>
          </a:p>
          <a:p>
            <a:endParaRPr lang="en-US" sz="2400" dirty="0"/>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366617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34</a:t>
            </a:fld>
            <a:endParaRPr lang="en-US"/>
          </a:p>
        </p:txBody>
      </p:sp>
      <p:sp>
        <p:nvSpPr>
          <p:cNvPr id="3" name="Content Placeholder 2"/>
          <p:cNvSpPr>
            <a:spLocks noGrp="1"/>
          </p:cNvSpPr>
          <p:nvPr>
            <p:ph idx="1"/>
          </p:nvPr>
        </p:nvSpPr>
        <p:spPr>
          <a:xfrm>
            <a:off x="457200" y="1600200"/>
            <a:ext cx="8229600" cy="5105400"/>
          </a:xfrm>
        </p:spPr>
        <p:txBody>
          <a:bodyPr/>
          <a:lstStyle/>
          <a:p>
            <a:pPr marL="0" indent="0">
              <a:buNone/>
            </a:pPr>
            <a:r>
              <a:rPr lang="en-US" sz="2800" b="1" dirty="0" smtClean="0"/>
              <a:t>PENDING</a:t>
            </a:r>
          </a:p>
          <a:p>
            <a:endParaRPr lang="en-US" sz="2800" dirty="0" smtClean="0"/>
          </a:p>
          <a:p>
            <a:r>
              <a:rPr lang="en-US" sz="2400" dirty="0"/>
              <a:t>Scenario 2:  The Developer receives back the </a:t>
            </a:r>
            <a:r>
              <a:rPr lang="en-US" sz="2400" dirty="0" smtClean="0"/>
              <a:t>defects </a:t>
            </a:r>
            <a:r>
              <a:rPr lang="en-US" sz="2400" dirty="0"/>
              <a:t>because the verification failed from the Tester.</a:t>
            </a:r>
          </a:p>
          <a:p>
            <a:r>
              <a:rPr lang="en-US" sz="2400" dirty="0" smtClean="0"/>
              <a:t>(</a:t>
            </a:r>
            <a:r>
              <a:rPr lang="en-US" sz="2400" dirty="0"/>
              <a:t>Status: Verification Pending – Scenario 2)</a:t>
            </a:r>
          </a:p>
          <a:p>
            <a:pPr marL="0" indent="0">
              <a:buNone/>
            </a:pPr>
            <a:endParaRPr lang="en-US" sz="2400" dirty="0"/>
          </a:p>
          <a:p>
            <a:r>
              <a:rPr lang="en-US" sz="2200" dirty="0"/>
              <a:t>On this scenario that the Developer has received back the defects/issues from the Tester because it failed the verification, the Developer will work on again to re-investigate and fix the defects.  Once the Developer has fixed the defects/issues the next status would be Verification Pending.  The following fields are required to be filled/updated by the Developer: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397454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35</a:t>
            </a:fld>
            <a:endParaRPr lang="en-US"/>
          </a:p>
        </p:txBody>
      </p:sp>
      <p:sp>
        <p:nvSpPr>
          <p:cNvPr id="3" name="Content Placeholder 2"/>
          <p:cNvSpPr>
            <a:spLocks noGrp="1"/>
          </p:cNvSpPr>
          <p:nvPr>
            <p:ph idx="1"/>
          </p:nvPr>
        </p:nvSpPr>
        <p:spPr/>
        <p:txBody>
          <a:bodyPr/>
          <a:lstStyle/>
          <a:p>
            <a:pPr marL="0" indent="0">
              <a:buNone/>
            </a:pPr>
            <a:r>
              <a:rPr lang="en-US" sz="2800" b="1" dirty="0" smtClean="0"/>
              <a:t>PENDING</a:t>
            </a:r>
          </a:p>
          <a:p>
            <a:endParaRPr lang="en-US" sz="2800" dirty="0" smtClean="0"/>
          </a:p>
          <a:p>
            <a:r>
              <a:rPr lang="en-US" sz="2400" dirty="0"/>
              <a:t>CLASSIFICATION – select on which classification the defect will fall into.</a:t>
            </a:r>
          </a:p>
          <a:p>
            <a:r>
              <a:rPr lang="en-US" sz="2400" dirty="0"/>
              <a:t>ROOT CAUSE – select the root cause on what causes the defect.</a:t>
            </a:r>
          </a:p>
          <a:p>
            <a:r>
              <a:rPr lang="en-US" sz="2400" dirty="0"/>
              <a:t>RESOLUTION – select the resolution done to fix the defect.</a:t>
            </a:r>
          </a:p>
          <a:p>
            <a:r>
              <a:rPr lang="en-US" sz="2400" dirty="0"/>
              <a:t>COMMENTS – enter any additional information or remarks on the fixing of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253250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36</a:t>
            </a:fld>
            <a:endParaRPr lang="en-US"/>
          </a:p>
        </p:txBody>
      </p:sp>
      <p:sp>
        <p:nvSpPr>
          <p:cNvPr id="3" name="Content Placeholder 2"/>
          <p:cNvSpPr>
            <a:spLocks noGrp="1"/>
          </p:cNvSpPr>
          <p:nvPr>
            <p:ph idx="1"/>
          </p:nvPr>
        </p:nvSpPr>
        <p:spPr/>
        <p:txBody>
          <a:bodyPr/>
          <a:lstStyle/>
          <a:p>
            <a:pPr marL="0" indent="0">
              <a:buNone/>
            </a:pPr>
            <a:r>
              <a:rPr lang="en-US" sz="2800" b="1" dirty="0" smtClean="0"/>
              <a:t>PENDING</a:t>
            </a:r>
          </a:p>
          <a:p>
            <a:endParaRPr lang="en-US" sz="2800" dirty="0" smtClean="0"/>
          </a:p>
          <a:p>
            <a:r>
              <a:rPr lang="en-US" sz="2400" dirty="0"/>
              <a:t>FIXED BY – enter the name of the developer who has fixed the defect</a:t>
            </a:r>
          </a:p>
          <a:p>
            <a:r>
              <a:rPr lang="en-US" sz="2400" dirty="0"/>
              <a:t>FIXED IN BUILD - enter the build or construction number of the code where the defect/issue has been fixed.</a:t>
            </a:r>
          </a:p>
          <a:p>
            <a:r>
              <a:rPr lang="en-US" sz="2400" dirty="0"/>
              <a:t>ASSIGNED TO – enter the name of the Tester who will be assigned to verify the defect.</a:t>
            </a:r>
          </a:p>
          <a:p>
            <a:r>
              <a:rPr lang="en-US" sz="2400" dirty="0"/>
              <a:t>STATUS – change the status of the defects/issues to Verification Pending.</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157865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37</a:t>
            </a:fld>
            <a:endParaRPr lang="en-US"/>
          </a:p>
        </p:txBody>
      </p:sp>
      <p:sp>
        <p:nvSpPr>
          <p:cNvPr id="3" name="Content Placeholder 2"/>
          <p:cNvSpPr>
            <a:spLocks noGrp="1"/>
          </p:cNvSpPr>
          <p:nvPr>
            <p:ph idx="1"/>
          </p:nvPr>
        </p:nvSpPr>
        <p:spPr/>
        <p:txBody>
          <a:bodyPr/>
          <a:lstStyle/>
          <a:p>
            <a:pPr marL="0" indent="0">
              <a:buNone/>
            </a:pPr>
            <a:r>
              <a:rPr lang="en-US" sz="2800" b="1" dirty="0" smtClean="0"/>
              <a:t>CLOSED</a:t>
            </a:r>
          </a:p>
          <a:p>
            <a:endParaRPr lang="en-US" sz="2800" dirty="0" smtClean="0"/>
          </a:p>
          <a:p>
            <a:r>
              <a:rPr lang="en-US" sz="2400" dirty="0"/>
              <a:t>The Tester will close the defect once it has passed the verification or he has agreed based on the investigation that it is not a defect.  There will be 2 possible scenarios if the defect is Closed:</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700247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38</a:t>
            </a:fld>
            <a:endParaRPr lang="en-US"/>
          </a:p>
        </p:txBody>
      </p:sp>
      <p:sp>
        <p:nvSpPr>
          <p:cNvPr id="3" name="Content Placeholder 2"/>
          <p:cNvSpPr>
            <a:spLocks noGrp="1"/>
          </p:cNvSpPr>
          <p:nvPr>
            <p:ph idx="1"/>
          </p:nvPr>
        </p:nvSpPr>
        <p:spPr/>
        <p:txBody>
          <a:bodyPr/>
          <a:lstStyle/>
          <a:p>
            <a:pPr marL="0" indent="0">
              <a:buNone/>
            </a:pPr>
            <a:r>
              <a:rPr lang="en-US" sz="2800" b="1" dirty="0" smtClean="0"/>
              <a:t>CLOSED</a:t>
            </a:r>
          </a:p>
          <a:p>
            <a:endParaRPr lang="en-US" sz="2800" dirty="0" smtClean="0"/>
          </a:p>
          <a:p>
            <a:r>
              <a:rPr lang="en-US" sz="2400" dirty="0"/>
              <a:t>Scenario 1: The tester has passed the verification.</a:t>
            </a:r>
          </a:p>
          <a:p>
            <a:pPr marL="0" indent="0">
              <a:buNone/>
            </a:pPr>
            <a:endParaRPr lang="en-US" sz="2400" dirty="0"/>
          </a:p>
          <a:p>
            <a:r>
              <a:rPr lang="en-US" sz="2400" dirty="0"/>
              <a:t>On this scenario that the defects/issues have passed the verification from the tester, the tester will change the status to CLOSED.  The following fields are required to be filled/updated by the Tester: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807722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39</a:t>
            </a:fld>
            <a:endParaRPr lang="en-US"/>
          </a:p>
        </p:txBody>
      </p:sp>
      <p:sp>
        <p:nvSpPr>
          <p:cNvPr id="3" name="Content Placeholder 2"/>
          <p:cNvSpPr>
            <a:spLocks noGrp="1"/>
          </p:cNvSpPr>
          <p:nvPr>
            <p:ph idx="1"/>
          </p:nvPr>
        </p:nvSpPr>
        <p:spPr/>
        <p:txBody>
          <a:bodyPr/>
          <a:lstStyle/>
          <a:p>
            <a:pPr marL="0" indent="0">
              <a:buNone/>
            </a:pPr>
            <a:r>
              <a:rPr lang="en-US" sz="2800" b="1" dirty="0" smtClean="0"/>
              <a:t>CLOSED</a:t>
            </a:r>
          </a:p>
          <a:p>
            <a:endParaRPr lang="en-US" sz="2800" dirty="0" smtClean="0"/>
          </a:p>
          <a:p>
            <a:r>
              <a:rPr lang="en-US" sz="2400" dirty="0"/>
              <a:t>COMMENTS – enter the information on the verification done.</a:t>
            </a:r>
          </a:p>
          <a:p>
            <a:r>
              <a:rPr lang="en-US" sz="2400" dirty="0"/>
              <a:t>STATUS – change the status of the defects/issues to CLOSED.</a:t>
            </a:r>
          </a:p>
          <a:p>
            <a:r>
              <a:rPr lang="en-US" sz="2400" dirty="0"/>
              <a:t>DATE CLOSED – enter the date the Tester has done the verification and closed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7397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INTRODUCTION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a:t>
            </a:fld>
            <a:endParaRPr lang="en-US"/>
          </a:p>
        </p:txBody>
      </p:sp>
      <p:sp>
        <p:nvSpPr>
          <p:cNvPr id="3" name="Content Placeholder 2"/>
          <p:cNvSpPr>
            <a:spLocks noGrp="1"/>
          </p:cNvSpPr>
          <p:nvPr>
            <p:ph idx="1"/>
          </p:nvPr>
        </p:nvSpPr>
        <p:spPr>
          <a:xfrm>
            <a:off x="457200" y="1600200"/>
            <a:ext cx="8229600" cy="4876800"/>
          </a:xfrm>
        </p:spPr>
        <p:txBody>
          <a:bodyPr/>
          <a:lstStyle/>
          <a:p>
            <a:pPr marL="0" indent="0">
              <a:buNone/>
            </a:pPr>
            <a:r>
              <a:rPr lang="en-US" sz="2800" b="1" dirty="0" smtClean="0"/>
              <a:t>What are Software Defects/Bugs?</a:t>
            </a:r>
            <a:endParaRPr lang="en-US" sz="2800" b="1" dirty="0"/>
          </a:p>
          <a:p>
            <a:pPr marL="0" indent="0">
              <a:buNone/>
            </a:pPr>
            <a:endParaRPr lang="en-US" sz="2800" dirty="0"/>
          </a:p>
          <a:p>
            <a:r>
              <a:rPr lang="en-US" sz="2400" dirty="0"/>
              <a:t>A defect is an error or a bug, in the application which is created. When any function </a:t>
            </a:r>
            <a:r>
              <a:rPr lang="en-US" sz="2400" dirty="0" smtClean="0"/>
              <a:t>does </a:t>
            </a:r>
            <a:r>
              <a:rPr lang="en-US" sz="2400" dirty="0"/>
              <a:t>not work as it should work or does not meet as per the requirement, then its an error/bug/defect.</a:t>
            </a:r>
          </a:p>
          <a:p>
            <a:r>
              <a:rPr lang="en-US" sz="2400" dirty="0"/>
              <a:t>In software testing a defect is considered to be anything that can hamper the functioning or execution of the software application or service. The defect can be either a failure of a certain section of the code to function accurately, a flaw in the design of the system, or a fault, which could either be an error in the program.</a:t>
            </a:r>
          </a:p>
        </p:txBody>
      </p:sp>
    </p:spTree>
    <p:extLst>
      <p:ext uri="{BB962C8B-B14F-4D97-AF65-F5344CB8AC3E}">
        <p14:creationId xmlns:p14="http://schemas.microsoft.com/office/powerpoint/2010/main" val="3870976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40</a:t>
            </a:fld>
            <a:endParaRPr lang="en-US"/>
          </a:p>
        </p:txBody>
      </p:sp>
      <p:sp>
        <p:nvSpPr>
          <p:cNvPr id="3" name="Content Placeholder 2"/>
          <p:cNvSpPr>
            <a:spLocks noGrp="1"/>
          </p:cNvSpPr>
          <p:nvPr>
            <p:ph idx="1"/>
          </p:nvPr>
        </p:nvSpPr>
        <p:spPr/>
        <p:txBody>
          <a:bodyPr/>
          <a:lstStyle/>
          <a:p>
            <a:pPr marL="0" indent="0">
              <a:buNone/>
            </a:pPr>
            <a:r>
              <a:rPr lang="en-US" sz="2800" b="1" dirty="0" smtClean="0"/>
              <a:t>CLOSED</a:t>
            </a:r>
          </a:p>
          <a:p>
            <a:endParaRPr lang="en-US" sz="2800" dirty="0" smtClean="0"/>
          </a:p>
          <a:p>
            <a:r>
              <a:rPr lang="en-US" sz="2400" dirty="0"/>
              <a:t>Scenario 2: The Tester has accepted the comments by the Developer that it is not a defect.</a:t>
            </a:r>
          </a:p>
          <a:p>
            <a:pPr marL="0" indent="0">
              <a:buNone/>
            </a:pPr>
            <a:endParaRPr lang="en-US" sz="2400" dirty="0"/>
          </a:p>
          <a:p>
            <a:r>
              <a:rPr lang="en-US" sz="2400" dirty="0"/>
              <a:t>On this scenario that the Tester has agreed with the Developer that it is not a defect, the next status will change to CLOSED.  The following fields are required to be filled/updated by the Tester:</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405838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41</a:t>
            </a:fld>
            <a:endParaRPr lang="en-US"/>
          </a:p>
        </p:txBody>
      </p:sp>
      <p:sp>
        <p:nvSpPr>
          <p:cNvPr id="3" name="Content Placeholder 2"/>
          <p:cNvSpPr>
            <a:spLocks noGrp="1"/>
          </p:cNvSpPr>
          <p:nvPr>
            <p:ph idx="1"/>
          </p:nvPr>
        </p:nvSpPr>
        <p:spPr/>
        <p:txBody>
          <a:bodyPr/>
          <a:lstStyle/>
          <a:p>
            <a:pPr marL="0" indent="0">
              <a:buNone/>
            </a:pPr>
            <a:r>
              <a:rPr lang="en-US" sz="2800" b="1" dirty="0" smtClean="0"/>
              <a:t>CLOSED</a:t>
            </a:r>
          </a:p>
          <a:p>
            <a:endParaRPr lang="en-US" sz="2800" dirty="0" smtClean="0"/>
          </a:p>
          <a:p>
            <a:r>
              <a:rPr lang="en-US" sz="2400" dirty="0"/>
              <a:t>COMMENTS – enter the information to close the defect.</a:t>
            </a:r>
          </a:p>
          <a:p>
            <a:r>
              <a:rPr lang="en-US" sz="2400" dirty="0"/>
              <a:t>STATUS – change the status of the defects/issues to CLOSED.</a:t>
            </a:r>
          </a:p>
          <a:p>
            <a:r>
              <a:rPr lang="en-US" sz="2400" dirty="0"/>
              <a:t>DATE CLOSED – enter the date the Tester has agreed to close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450542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SEVERITY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42</a:t>
            </a:fld>
            <a:endParaRPr lang="en-US"/>
          </a:p>
        </p:txBody>
      </p:sp>
      <p:sp>
        <p:nvSpPr>
          <p:cNvPr id="3" name="Content Placeholder 2"/>
          <p:cNvSpPr>
            <a:spLocks noGrp="1"/>
          </p:cNvSpPr>
          <p:nvPr>
            <p:ph idx="1"/>
          </p:nvPr>
        </p:nvSpPr>
        <p:spPr/>
        <p:txBody>
          <a:bodyPr/>
          <a:lstStyle/>
          <a:p>
            <a:pPr marL="0" indent="0">
              <a:buNone/>
            </a:pPr>
            <a:r>
              <a:rPr lang="en-US" sz="2800" b="1" dirty="0" smtClean="0"/>
              <a:t>What is Defect Severity?</a:t>
            </a:r>
          </a:p>
          <a:p>
            <a:endParaRPr lang="en-US" sz="2800" dirty="0" smtClean="0"/>
          </a:p>
          <a:p>
            <a:r>
              <a:rPr lang="en-US" sz="2400" dirty="0"/>
              <a:t>Severity describes the impact of the defect from the point of view of the user. The tester sets the defect’s severity based on the following levels</a:t>
            </a:r>
            <a:r>
              <a:rPr lang="en-US" sz="2400" dirty="0" smtClean="0"/>
              <a:t>:</a:t>
            </a:r>
          </a:p>
          <a:p>
            <a:r>
              <a:rPr lang="en-US" sz="2400" dirty="0" smtClean="0"/>
              <a:t>Critical</a:t>
            </a:r>
          </a:p>
          <a:p>
            <a:r>
              <a:rPr lang="en-US" sz="2400" dirty="0" smtClean="0"/>
              <a:t>Severe</a:t>
            </a:r>
          </a:p>
          <a:p>
            <a:r>
              <a:rPr lang="en-US" sz="2400" dirty="0" smtClean="0"/>
              <a:t>High</a:t>
            </a:r>
          </a:p>
          <a:p>
            <a:r>
              <a:rPr lang="en-US" sz="2400" dirty="0" smtClean="0"/>
              <a:t>Medium</a:t>
            </a:r>
          </a:p>
          <a:p>
            <a:r>
              <a:rPr lang="en-US" sz="2400" dirty="0" smtClean="0"/>
              <a:t>Low</a:t>
            </a:r>
            <a:endParaRPr lang="en-US" sz="2400" dirty="0"/>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519609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SEVERITY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43</a:t>
            </a:fld>
            <a:endParaRPr lang="en-US"/>
          </a:p>
        </p:txBody>
      </p:sp>
      <p:sp>
        <p:nvSpPr>
          <p:cNvPr id="3" name="Content Placeholder 2"/>
          <p:cNvSpPr>
            <a:spLocks noGrp="1"/>
          </p:cNvSpPr>
          <p:nvPr>
            <p:ph idx="1"/>
          </p:nvPr>
        </p:nvSpPr>
        <p:spPr/>
        <p:txBody>
          <a:bodyPr/>
          <a:lstStyle/>
          <a:p>
            <a:pPr marL="0" indent="0">
              <a:buNone/>
            </a:pPr>
            <a:r>
              <a:rPr lang="en-US" sz="2800" b="1" dirty="0" smtClean="0"/>
              <a:t>Defect Severity:  CRITICAL</a:t>
            </a:r>
          </a:p>
          <a:p>
            <a:endParaRPr lang="en-US" sz="2800" dirty="0" smtClean="0"/>
          </a:p>
          <a:p>
            <a:pPr lvl="0"/>
            <a:r>
              <a:rPr lang="en-US" sz="2400" dirty="0"/>
              <a:t>System is inoperable or </a:t>
            </a:r>
            <a:r>
              <a:rPr lang="en-US" sz="2400" dirty="0" smtClean="0"/>
              <a:t>not useable</a:t>
            </a:r>
            <a:r>
              <a:rPr lang="en-US" sz="2400" dirty="0"/>
              <a:t>.</a:t>
            </a:r>
          </a:p>
          <a:p>
            <a:pPr lvl="0"/>
            <a:r>
              <a:rPr lang="en-US" sz="2400" dirty="0"/>
              <a:t>There is no available workaround.</a:t>
            </a:r>
          </a:p>
          <a:p>
            <a:r>
              <a:rPr lang="en-US" sz="2400" dirty="0"/>
              <a:t>Key functional area is affected.</a:t>
            </a: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3340936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SEVERITY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44</a:t>
            </a:fld>
            <a:endParaRPr lang="en-US"/>
          </a:p>
        </p:txBody>
      </p:sp>
      <p:sp>
        <p:nvSpPr>
          <p:cNvPr id="3" name="Content Placeholder 2"/>
          <p:cNvSpPr>
            <a:spLocks noGrp="1"/>
          </p:cNvSpPr>
          <p:nvPr>
            <p:ph idx="1"/>
          </p:nvPr>
        </p:nvSpPr>
        <p:spPr/>
        <p:txBody>
          <a:bodyPr/>
          <a:lstStyle/>
          <a:p>
            <a:pPr marL="0" indent="0">
              <a:buNone/>
            </a:pPr>
            <a:r>
              <a:rPr lang="en-US" sz="2800" b="1" dirty="0" smtClean="0"/>
              <a:t>Defect Severity:  SEVERE</a:t>
            </a:r>
          </a:p>
          <a:p>
            <a:endParaRPr lang="en-US" sz="2800" dirty="0" smtClean="0"/>
          </a:p>
          <a:p>
            <a:pPr lvl="0"/>
            <a:r>
              <a:rPr lang="en-US" sz="2400" dirty="0"/>
              <a:t>System is operable but barely </a:t>
            </a:r>
            <a:r>
              <a:rPr lang="en-US" sz="2400" dirty="0" smtClean="0"/>
              <a:t>useable</a:t>
            </a:r>
            <a:r>
              <a:rPr lang="en-US" sz="2400" dirty="0"/>
              <a:t>.</a:t>
            </a:r>
          </a:p>
          <a:p>
            <a:pPr lvl="0"/>
            <a:r>
              <a:rPr lang="en-US" sz="2400" dirty="0"/>
              <a:t>System performance is substantially affected.</a:t>
            </a:r>
          </a:p>
          <a:p>
            <a:pPr lvl="0"/>
            <a:r>
              <a:rPr lang="en-US" sz="2400" dirty="0"/>
              <a:t>Major function is disabled or not functioning correctly.</a:t>
            </a:r>
          </a:p>
          <a:p>
            <a:pPr lvl="0"/>
            <a:r>
              <a:rPr lang="en-US" sz="2400" dirty="0"/>
              <a:t>Manual procedure has to be brought in operation.</a:t>
            </a:r>
          </a:p>
          <a:p>
            <a:r>
              <a:rPr lang="en-US" sz="2400" dirty="0"/>
              <a:t>Essential work is prolonged and will be delayed.</a:t>
            </a:r>
            <a:endParaRPr lang="en-US" sz="2800" dirty="0" smtClean="0"/>
          </a:p>
          <a:p>
            <a:pPr marL="0" indent="0">
              <a:buNone/>
            </a:pPr>
            <a:endParaRPr lang="en-US" sz="2800" dirty="0" smtClean="0"/>
          </a:p>
        </p:txBody>
      </p:sp>
    </p:spTree>
    <p:extLst>
      <p:ext uri="{BB962C8B-B14F-4D97-AF65-F5344CB8AC3E}">
        <p14:creationId xmlns:p14="http://schemas.microsoft.com/office/powerpoint/2010/main" val="27444554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SEVERITY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45</a:t>
            </a:fld>
            <a:endParaRPr lang="en-US"/>
          </a:p>
        </p:txBody>
      </p:sp>
      <p:sp>
        <p:nvSpPr>
          <p:cNvPr id="3" name="Content Placeholder 2"/>
          <p:cNvSpPr>
            <a:spLocks noGrp="1"/>
          </p:cNvSpPr>
          <p:nvPr>
            <p:ph idx="1"/>
          </p:nvPr>
        </p:nvSpPr>
        <p:spPr/>
        <p:txBody>
          <a:bodyPr/>
          <a:lstStyle/>
          <a:p>
            <a:pPr marL="0" indent="0">
              <a:buNone/>
            </a:pPr>
            <a:r>
              <a:rPr lang="en-US" sz="2800" b="1" dirty="0" smtClean="0"/>
              <a:t>Defect Severity:  HIGH</a:t>
            </a:r>
          </a:p>
          <a:p>
            <a:endParaRPr lang="en-US" sz="2800" dirty="0" smtClean="0"/>
          </a:p>
          <a:p>
            <a:pPr lvl="0"/>
            <a:r>
              <a:rPr lang="en-US" sz="2400" dirty="0"/>
              <a:t>System is operable and useable.</a:t>
            </a:r>
          </a:p>
          <a:p>
            <a:pPr lvl="0"/>
            <a:r>
              <a:rPr lang="en-US" sz="2400" dirty="0"/>
              <a:t>System performance is slightly affected.</a:t>
            </a:r>
          </a:p>
          <a:p>
            <a:pPr lvl="0"/>
            <a:r>
              <a:rPr lang="en-US" sz="2400" dirty="0"/>
              <a:t>Minor business function is disabled or incorrect.</a:t>
            </a:r>
          </a:p>
          <a:p>
            <a:r>
              <a:rPr lang="en-US" sz="2400" dirty="0"/>
              <a:t>A workaround is available.</a:t>
            </a:r>
            <a:endParaRPr lang="en-US" sz="2800" dirty="0" smtClean="0"/>
          </a:p>
        </p:txBody>
      </p:sp>
    </p:spTree>
    <p:extLst>
      <p:ext uri="{BB962C8B-B14F-4D97-AF65-F5344CB8AC3E}">
        <p14:creationId xmlns:p14="http://schemas.microsoft.com/office/powerpoint/2010/main" val="42787059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SEVERITY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46</a:t>
            </a:fld>
            <a:endParaRPr lang="en-US"/>
          </a:p>
        </p:txBody>
      </p:sp>
      <p:sp>
        <p:nvSpPr>
          <p:cNvPr id="3" name="Content Placeholder 2"/>
          <p:cNvSpPr>
            <a:spLocks noGrp="1"/>
          </p:cNvSpPr>
          <p:nvPr>
            <p:ph idx="1"/>
          </p:nvPr>
        </p:nvSpPr>
        <p:spPr/>
        <p:txBody>
          <a:bodyPr/>
          <a:lstStyle/>
          <a:p>
            <a:pPr marL="0" indent="0">
              <a:buNone/>
            </a:pPr>
            <a:r>
              <a:rPr lang="en-US" sz="2800" b="1" dirty="0" smtClean="0"/>
              <a:t>Defect Severity:  MEDIUM</a:t>
            </a:r>
          </a:p>
          <a:p>
            <a:endParaRPr lang="en-US" sz="2800" dirty="0" smtClean="0"/>
          </a:p>
          <a:p>
            <a:pPr lvl="0"/>
            <a:r>
              <a:rPr lang="en-US" sz="2400" dirty="0"/>
              <a:t>System is operable and useable.</a:t>
            </a:r>
          </a:p>
          <a:p>
            <a:pPr lvl="0"/>
            <a:r>
              <a:rPr lang="en-US" sz="2400" dirty="0"/>
              <a:t>No degradation to system performance.</a:t>
            </a:r>
          </a:p>
          <a:p>
            <a:pPr lvl="0"/>
            <a:r>
              <a:rPr lang="en-US" sz="2400" dirty="0"/>
              <a:t>Defect is limited to the type or intent of system message used.</a:t>
            </a:r>
          </a:p>
          <a:p>
            <a:r>
              <a:rPr lang="en-US" sz="2400" dirty="0"/>
              <a:t>User is bothered by the defect but can live with it for a short period of time.</a:t>
            </a:r>
            <a:endParaRPr lang="en-US" sz="2800" dirty="0" smtClean="0"/>
          </a:p>
        </p:txBody>
      </p:sp>
    </p:spTree>
    <p:extLst>
      <p:ext uri="{BB962C8B-B14F-4D97-AF65-F5344CB8AC3E}">
        <p14:creationId xmlns:p14="http://schemas.microsoft.com/office/powerpoint/2010/main" val="3006419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SEVERITY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47</a:t>
            </a:fld>
            <a:endParaRPr lang="en-US"/>
          </a:p>
        </p:txBody>
      </p:sp>
      <p:sp>
        <p:nvSpPr>
          <p:cNvPr id="3" name="Content Placeholder 2"/>
          <p:cNvSpPr>
            <a:spLocks noGrp="1"/>
          </p:cNvSpPr>
          <p:nvPr>
            <p:ph idx="1"/>
          </p:nvPr>
        </p:nvSpPr>
        <p:spPr/>
        <p:txBody>
          <a:bodyPr/>
          <a:lstStyle/>
          <a:p>
            <a:pPr marL="0" indent="0">
              <a:buNone/>
            </a:pPr>
            <a:r>
              <a:rPr lang="en-US" sz="2800" b="1" dirty="0" smtClean="0"/>
              <a:t>Defect Severity:  LOW</a:t>
            </a:r>
          </a:p>
          <a:p>
            <a:endParaRPr lang="en-US" sz="2800" dirty="0" smtClean="0"/>
          </a:p>
          <a:p>
            <a:pPr lvl="0"/>
            <a:r>
              <a:rPr lang="en-US" sz="2400" dirty="0"/>
              <a:t>Defect is cosmetic in nature.</a:t>
            </a:r>
          </a:p>
          <a:p>
            <a:pPr lvl="0"/>
            <a:r>
              <a:rPr lang="en-US" sz="2400" dirty="0"/>
              <a:t>Performance is not affected</a:t>
            </a:r>
          </a:p>
          <a:p>
            <a:pPr lvl="0"/>
            <a:r>
              <a:rPr lang="en-US" sz="2400" dirty="0"/>
              <a:t>User can continue using the system without delay or affect work output.</a:t>
            </a:r>
          </a:p>
        </p:txBody>
      </p:sp>
    </p:spTree>
    <p:extLst>
      <p:ext uri="{BB962C8B-B14F-4D97-AF65-F5344CB8AC3E}">
        <p14:creationId xmlns:p14="http://schemas.microsoft.com/office/powerpoint/2010/main" val="2273606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PRIORITY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48</a:t>
            </a:fld>
            <a:endParaRPr lang="en-US"/>
          </a:p>
        </p:txBody>
      </p:sp>
      <p:sp>
        <p:nvSpPr>
          <p:cNvPr id="3" name="Content Placeholder 2"/>
          <p:cNvSpPr>
            <a:spLocks noGrp="1"/>
          </p:cNvSpPr>
          <p:nvPr>
            <p:ph idx="1"/>
          </p:nvPr>
        </p:nvSpPr>
        <p:spPr/>
        <p:txBody>
          <a:bodyPr/>
          <a:lstStyle/>
          <a:p>
            <a:pPr marL="0" indent="0">
              <a:buNone/>
            </a:pPr>
            <a:r>
              <a:rPr lang="en-US" sz="2800" b="1" dirty="0" smtClean="0"/>
              <a:t>What is Defect Priority?</a:t>
            </a:r>
            <a:endParaRPr lang="en-US" sz="2800" dirty="0" smtClean="0"/>
          </a:p>
          <a:p>
            <a:pPr lvl="0"/>
            <a:endParaRPr lang="en-US" sz="2400" dirty="0" smtClean="0"/>
          </a:p>
          <a:p>
            <a:r>
              <a:rPr lang="en-US" sz="2400" dirty="0"/>
              <a:t>Priority describes the order of importance by which the development team addresses the defect.  </a:t>
            </a:r>
            <a:endParaRPr lang="en-US" sz="2400" dirty="0" smtClean="0"/>
          </a:p>
          <a:p>
            <a:r>
              <a:rPr lang="en-US" sz="2400" dirty="0" smtClean="0"/>
              <a:t>The </a:t>
            </a:r>
            <a:r>
              <a:rPr lang="en-US" sz="2400" dirty="0"/>
              <a:t>turnaround time for fixing defects will be determined internally by the project lead(different projects will have different turnaround time depending on the scope.  </a:t>
            </a:r>
            <a:endParaRPr lang="en-US" sz="2400" dirty="0" smtClean="0"/>
          </a:p>
          <a:p>
            <a:r>
              <a:rPr lang="en-US" sz="2400" dirty="0" smtClean="0"/>
              <a:t>Use </a:t>
            </a:r>
            <a:r>
              <a:rPr lang="en-US" sz="2400" dirty="0"/>
              <a:t>the description below as a guide in setting the priority of a defect:</a:t>
            </a:r>
          </a:p>
        </p:txBody>
      </p:sp>
    </p:spTree>
    <p:extLst>
      <p:ext uri="{BB962C8B-B14F-4D97-AF65-F5344CB8AC3E}">
        <p14:creationId xmlns:p14="http://schemas.microsoft.com/office/powerpoint/2010/main" val="3467982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PRIORITY</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49</a:t>
            </a:fld>
            <a:endParaRPr lang="en-US"/>
          </a:p>
        </p:txBody>
      </p:sp>
      <p:sp>
        <p:nvSpPr>
          <p:cNvPr id="3" name="Content Placeholder 2"/>
          <p:cNvSpPr>
            <a:spLocks noGrp="1"/>
          </p:cNvSpPr>
          <p:nvPr>
            <p:ph idx="1"/>
          </p:nvPr>
        </p:nvSpPr>
        <p:spPr/>
        <p:txBody>
          <a:bodyPr/>
          <a:lstStyle/>
          <a:p>
            <a:pPr marL="0" indent="0">
              <a:buNone/>
            </a:pPr>
            <a:r>
              <a:rPr lang="en-US" sz="2800" b="1" dirty="0" smtClean="0"/>
              <a:t>Defect Priority:  HIGH</a:t>
            </a:r>
            <a:endParaRPr lang="en-US" sz="2800" dirty="0" smtClean="0"/>
          </a:p>
          <a:p>
            <a:pPr lvl="0"/>
            <a:r>
              <a:rPr lang="en-US" sz="2400" dirty="0"/>
              <a:t>The defect has to be addressed immediately</a:t>
            </a:r>
            <a:r>
              <a:rPr lang="en-US" sz="2400" dirty="0" smtClean="0"/>
              <a:t>.</a:t>
            </a:r>
          </a:p>
          <a:p>
            <a:pPr marL="0" indent="0">
              <a:buNone/>
            </a:pPr>
            <a:r>
              <a:rPr lang="en-US" sz="2800" b="1" dirty="0"/>
              <a:t>Defect Priority:  </a:t>
            </a:r>
            <a:r>
              <a:rPr lang="en-US" sz="2800" b="1" dirty="0" smtClean="0"/>
              <a:t>MEDIUM</a:t>
            </a:r>
            <a:endParaRPr lang="en-US" sz="2800" dirty="0"/>
          </a:p>
          <a:p>
            <a:pPr lvl="0"/>
            <a:r>
              <a:rPr lang="en-US" sz="2400" dirty="0"/>
              <a:t>Remove the defect within a reasonable timeframe</a:t>
            </a:r>
            <a:r>
              <a:rPr lang="en-US" sz="2400" dirty="0" smtClean="0"/>
              <a:t>.</a:t>
            </a:r>
          </a:p>
          <a:p>
            <a:pPr marL="0" indent="0">
              <a:buNone/>
            </a:pPr>
            <a:r>
              <a:rPr lang="en-US" sz="2800" b="1" dirty="0"/>
              <a:t>Defect Priority:  </a:t>
            </a:r>
            <a:r>
              <a:rPr lang="en-US" sz="2800" b="1" dirty="0" smtClean="0"/>
              <a:t>LOW</a:t>
            </a:r>
            <a:endParaRPr lang="en-US" sz="2800" dirty="0"/>
          </a:p>
          <a:p>
            <a:pPr lvl="0"/>
            <a:r>
              <a:rPr lang="en-US" sz="2400" dirty="0"/>
              <a:t>There is no urgency in fixing the defect; the development team may address the issue whenever the schedule permits.</a:t>
            </a:r>
          </a:p>
        </p:txBody>
      </p:sp>
    </p:spTree>
    <p:extLst>
      <p:ext uri="{BB962C8B-B14F-4D97-AF65-F5344CB8AC3E}">
        <p14:creationId xmlns:p14="http://schemas.microsoft.com/office/powerpoint/2010/main" val="753767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Workflow</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a:t>
            </a:fld>
            <a:endParaRPr lang="en-US"/>
          </a:p>
        </p:txBody>
      </p:sp>
      <p:graphicFrame>
        <p:nvGraphicFramePr>
          <p:cNvPr id="9" name="Content Placeholder 8"/>
          <p:cNvGraphicFramePr>
            <a:graphicFrameLocks noGrp="1" noChangeAspect="1"/>
          </p:cNvGraphicFramePr>
          <p:nvPr>
            <p:ph idx="1"/>
            <p:extLst>
              <p:ext uri="{D42A27DB-BD31-4B8C-83A1-F6EECF244321}">
                <p14:modId xmlns:p14="http://schemas.microsoft.com/office/powerpoint/2010/main" val="977571600"/>
              </p:ext>
            </p:extLst>
          </p:nvPr>
        </p:nvGraphicFramePr>
        <p:xfrm>
          <a:off x="4114800" y="3505994"/>
          <a:ext cx="914400" cy="714375"/>
        </p:xfrm>
        <a:graphic>
          <a:graphicData uri="http://schemas.openxmlformats.org/presentationml/2006/ole">
            <mc:AlternateContent xmlns:mc="http://schemas.openxmlformats.org/markup-compatibility/2006">
              <mc:Choice xmlns:v="urn:schemas-microsoft-com:vml" Requires="v">
                <p:oleObj spid="_x0000_s3094" name="Worksheet" showAsIcon="1" r:id="rId3" imgW="914400" imgH="714240" progId="Excel.Sheet.12">
                  <p:embed/>
                </p:oleObj>
              </mc:Choice>
              <mc:Fallback>
                <p:oleObj name="Worksheet" showAsIcon="1" r:id="rId3" imgW="914400" imgH="714240" progId="Excel.Sheet.12">
                  <p:embed/>
                  <p:pic>
                    <p:nvPicPr>
                      <p:cNvPr id="0" name="Content Placeholder 8"/>
                      <p:cNvPicPr>
                        <a:picLocks noChangeAspect="1" noChangeArrowheads="1"/>
                      </p:cNvPicPr>
                      <p:nvPr/>
                    </p:nvPicPr>
                    <p:blipFill>
                      <a:blip r:embed="rId4"/>
                      <a:srcRect/>
                      <a:stretch>
                        <a:fillRect/>
                      </a:stretch>
                    </p:blipFill>
                    <p:spPr bwMode="auto">
                      <a:xfrm>
                        <a:off x="4114800" y="3505994"/>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028251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CLASSIFICATION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50</a:t>
            </a:fld>
            <a:endParaRPr lang="en-US"/>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800" b="1" u="sng" dirty="0" smtClean="0"/>
              <a:t>DOCUMENTATION ERROR</a:t>
            </a:r>
            <a:endParaRPr lang="en-US" sz="2800" u="sng" dirty="0" smtClean="0"/>
          </a:p>
          <a:p>
            <a:r>
              <a:rPr lang="en-US" sz="2400" dirty="0"/>
              <a:t>A defect from Detailed Design document</a:t>
            </a:r>
          </a:p>
          <a:p>
            <a:r>
              <a:rPr lang="en-US" sz="2400" dirty="0"/>
              <a:t>A defect from Functional Specification </a:t>
            </a:r>
            <a:r>
              <a:rPr lang="en-US" sz="2400" dirty="0" smtClean="0"/>
              <a:t>document</a:t>
            </a:r>
          </a:p>
          <a:p>
            <a:pPr marL="0" indent="0">
              <a:buNone/>
            </a:pPr>
            <a:endParaRPr lang="en-US" sz="2400" dirty="0" smtClean="0"/>
          </a:p>
          <a:p>
            <a:pPr marL="0" indent="0">
              <a:buNone/>
            </a:pPr>
            <a:r>
              <a:rPr lang="en-US" sz="2800" b="1" u="sng" dirty="0" smtClean="0"/>
              <a:t>REQUIREMENTS ERROR</a:t>
            </a:r>
            <a:endParaRPr lang="en-US" sz="2800" u="sng" dirty="0"/>
          </a:p>
          <a:p>
            <a:r>
              <a:rPr lang="en-US" sz="2400" dirty="0"/>
              <a:t>Missing Requirements: Implicit/Explicit requirements are missed/not documented during requirement phase</a:t>
            </a:r>
          </a:p>
          <a:p>
            <a:r>
              <a:rPr lang="en-US" sz="2400" dirty="0"/>
              <a:t>Inadequate Requirements: Requirement needs additional inputs for to be complete</a:t>
            </a:r>
          </a:p>
          <a:p>
            <a:r>
              <a:rPr lang="en-US" sz="2400" dirty="0"/>
              <a:t>Incorrect Requirements: Wrong or inaccurate requirements</a:t>
            </a:r>
          </a:p>
          <a:p>
            <a:pPr marL="0" indent="0">
              <a:buNone/>
            </a:pPr>
            <a:endParaRPr lang="en-US" sz="2400" dirty="0"/>
          </a:p>
        </p:txBody>
      </p:sp>
    </p:spTree>
    <p:extLst>
      <p:ext uri="{BB962C8B-B14F-4D97-AF65-F5344CB8AC3E}">
        <p14:creationId xmlns:p14="http://schemas.microsoft.com/office/powerpoint/2010/main" val="29061517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CLASSIFICATION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51</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DATA </a:t>
            </a:r>
            <a:r>
              <a:rPr lang="en-US" sz="2800" b="1" u="sng" dirty="0" smtClean="0"/>
              <a:t>ERROR</a:t>
            </a:r>
            <a:endParaRPr lang="en-US" sz="2800" dirty="0"/>
          </a:p>
          <a:p>
            <a:r>
              <a:rPr lang="en-US" sz="2400" dirty="0"/>
              <a:t>Incorrect data population / update in database</a:t>
            </a:r>
          </a:p>
          <a:p>
            <a:pPr marL="0" indent="0">
              <a:buNone/>
            </a:pPr>
            <a:endParaRPr lang="en-US" sz="2800" dirty="0"/>
          </a:p>
          <a:p>
            <a:pPr marL="0" indent="0">
              <a:buNone/>
            </a:pPr>
            <a:r>
              <a:rPr lang="en-US" sz="2800" b="1" u="sng" dirty="0"/>
              <a:t>DATABASE </a:t>
            </a:r>
            <a:r>
              <a:rPr lang="en-US" sz="2800" b="1" u="sng" dirty="0" smtClean="0"/>
              <a:t>ERROR</a:t>
            </a:r>
            <a:endParaRPr lang="en-US" sz="2800" dirty="0"/>
          </a:p>
          <a:p>
            <a:r>
              <a:rPr lang="en-US" sz="2400" dirty="0"/>
              <a:t>Error in the database schema/Design</a:t>
            </a:r>
          </a:p>
          <a:p>
            <a:pPr marL="0" indent="0">
              <a:buNone/>
            </a:pPr>
            <a:endParaRPr lang="en-US" sz="2800" dirty="0"/>
          </a:p>
          <a:p>
            <a:pPr marL="0" indent="0">
              <a:buNone/>
            </a:pPr>
            <a:r>
              <a:rPr lang="en-US" sz="2800" b="1" u="sng" dirty="0"/>
              <a:t>USER INTERFACE </a:t>
            </a:r>
            <a:r>
              <a:rPr lang="en-US" sz="2800" b="1" u="sng" dirty="0" smtClean="0"/>
              <a:t>ERROR</a:t>
            </a:r>
            <a:endParaRPr lang="en-US" sz="2800" dirty="0"/>
          </a:p>
          <a:p>
            <a:r>
              <a:rPr lang="en-US" sz="2400" dirty="0"/>
              <a:t>Internal or external to application interfacing error, Incorrect handling of passing parameters, Incorrect alignment, incorrect/misplaced fields/objects, un friendly window/screen positions</a:t>
            </a:r>
          </a:p>
          <a:p>
            <a:pPr marL="0" indent="0">
              <a:buNone/>
            </a:pPr>
            <a:endParaRPr lang="en-US" sz="2400" dirty="0"/>
          </a:p>
        </p:txBody>
      </p:sp>
    </p:spTree>
    <p:extLst>
      <p:ext uri="{BB962C8B-B14F-4D97-AF65-F5344CB8AC3E}">
        <p14:creationId xmlns:p14="http://schemas.microsoft.com/office/powerpoint/2010/main" val="26553709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CLASSIFICATION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52</a:t>
            </a:fld>
            <a:endParaRPr lang="en-US"/>
          </a:p>
        </p:txBody>
      </p:sp>
      <p:sp>
        <p:nvSpPr>
          <p:cNvPr id="3" name="Content Placeholder 2"/>
          <p:cNvSpPr>
            <a:spLocks noGrp="1"/>
          </p:cNvSpPr>
          <p:nvPr>
            <p:ph idx="1"/>
          </p:nvPr>
        </p:nvSpPr>
        <p:spPr>
          <a:xfrm>
            <a:off x="457200" y="1600200"/>
            <a:ext cx="8229600" cy="5181600"/>
          </a:xfrm>
        </p:spPr>
        <p:txBody>
          <a:bodyPr/>
          <a:lstStyle/>
          <a:p>
            <a:pPr marL="0" indent="0">
              <a:buNone/>
            </a:pPr>
            <a:r>
              <a:rPr lang="en-US" sz="2800" b="1" u="sng" dirty="0" smtClean="0"/>
              <a:t>DESIGN ERROR</a:t>
            </a:r>
            <a:endParaRPr lang="en-US" sz="2800" dirty="0"/>
          </a:p>
          <a:p>
            <a:r>
              <a:rPr lang="en-US" sz="2400" dirty="0"/>
              <a:t>Missing Design: Design features/approach missed/not documented in the design document and hence does not correspond to requirements </a:t>
            </a:r>
          </a:p>
          <a:p>
            <a:r>
              <a:rPr lang="en-US" sz="2400" dirty="0"/>
              <a:t>Inadequate or sub optimal Design: Design features/approach needs additional inputs for it to be complete Design features described does not provide the best approach (optimal approach) towards the solution required </a:t>
            </a:r>
          </a:p>
          <a:p>
            <a:r>
              <a:rPr lang="en-US" sz="2400" dirty="0"/>
              <a:t>In correct Design: Wrong or inaccurate Design </a:t>
            </a:r>
          </a:p>
          <a:p>
            <a:r>
              <a:rPr lang="en-US" sz="2400" dirty="0"/>
              <a:t>Ambiguous Design: Design feature/approach is not clear to the reviewer. Also includes ambiguous use of words or unclear design features.</a:t>
            </a:r>
          </a:p>
          <a:p>
            <a:pPr marL="0" indent="0">
              <a:buNone/>
            </a:pPr>
            <a:endParaRPr lang="en-US" sz="2400" dirty="0"/>
          </a:p>
        </p:txBody>
      </p:sp>
    </p:spTree>
    <p:extLst>
      <p:ext uri="{BB962C8B-B14F-4D97-AF65-F5344CB8AC3E}">
        <p14:creationId xmlns:p14="http://schemas.microsoft.com/office/powerpoint/2010/main" val="2884186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CLASSIFICATION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53</a:t>
            </a:fld>
            <a:endParaRPr lang="en-US"/>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800" b="1" u="sng" dirty="0"/>
              <a:t>TEST CASE </a:t>
            </a:r>
            <a:r>
              <a:rPr lang="en-US" sz="2800" b="1" u="sng" dirty="0" smtClean="0"/>
              <a:t>ERROR</a:t>
            </a:r>
            <a:endParaRPr lang="en-US" sz="2800" dirty="0"/>
          </a:p>
          <a:p>
            <a:r>
              <a:rPr lang="en-US" sz="2400" dirty="0"/>
              <a:t>Inadequate/ incorrect/ ambiguous or duplicate or missing Test Cases, Test Steps, Incorrect/Incomplete test setup</a:t>
            </a:r>
          </a:p>
          <a:p>
            <a:pPr marL="0" indent="0">
              <a:buNone/>
            </a:pPr>
            <a:endParaRPr lang="en-US" sz="2800" dirty="0"/>
          </a:p>
          <a:p>
            <a:pPr marL="0" indent="0">
              <a:buNone/>
            </a:pPr>
            <a:r>
              <a:rPr lang="en-US" sz="2800" b="1" u="sng" dirty="0" smtClean="0"/>
              <a:t>PROGRAMMING ERROR</a:t>
            </a:r>
            <a:endParaRPr lang="en-US" sz="2800" dirty="0"/>
          </a:p>
          <a:p>
            <a:r>
              <a:rPr lang="en-US" sz="2400" dirty="0"/>
              <a:t>Errors resulting from bad code in some program involved in producing the erroneous result. Some samples are Logic Errors, Compile Errors, Run Time Errors</a:t>
            </a:r>
            <a:r>
              <a:rPr lang="en-US" sz="2400" dirty="0" smtClean="0"/>
              <a:t>.</a:t>
            </a:r>
            <a:endParaRPr lang="en-US" sz="2400" dirty="0"/>
          </a:p>
          <a:p>
            <a:pPr marL="0" indent="0">
              <a:buNone/>
            </a:pPr>
            <a:endParaRPr lang="en-US" sz="2800" dirty="0"/>
          </a:p>
          <a:p>
            <a:pPr marL="0" indent="0">
              <a:buNone/>
            </a:pPr>
            <a:endParaRPr lang="en-US" sz="2800" dirty="0"/>
          </a:p>
          <a:p>
            <a:pPr marL="0" indent="0">
              <a:buNone/>
            </a:pPr>
            <a:endParaRPr lang="en-US" sz="2400" dirty="0"/>
          </a:p>
        </p:txBody>
      </p:sp>
    </p:spTree>
    <p:extLst>
      <p:ext uri="{BB962C8B-B14F-4D97-AF65-F5344CB8AC3E}">
        <p14:creationId xmlns:p14="http://schemas.microsoft.com/office/powerpoint/2010/main" val="41516585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CLASSIFICATION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54</a:t>
            </a:fld>
            <a:endParaRPr lang="en-US"/>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800" b="1" u="sng" dirty="0" smtClean="0"/>
              <a:t>HARDWARE/SOFTWARE ERROR</a:t>
            </a:r>
            <a:endParaRPr lang="en-US" sz="2800" dirty="0"/>
          </a:p>
          <a:p>
            <a:r>
              <a:rPr lang="en-US" sz="2400" dirty="0"/>
              <a:t>Errors resulting from hardware related errors like network, infrastructure, servers and machines.  Software related issues like operating system, system software, third party and middleware applications.</a:t>
            </a:r>
          </a:p>
          <a:p>
            <a:pPr marL="0" indent="0">
              <a:buNone/>
            </a:pPr>
            <a:endParaRPr lang="en-US" sz="2800" dirty="0" smtClean="0"/>
          </a:p>
          <a:p>
            <a:pPr marL="0" indent="0">
              <a:buNone/>
            </a:pPr>
            <a:r>
              <a:rPr lang="en-US" sz="2800" b="1" u="sng" dirty="0" smtClean="0"/>
              <a:t>OTHERS</a:t>
            </a:r>
            <a:endParaRPr lang="en-US" sz="2800" dirty="0"/>
          </a:p>
          <a:p>
            <a:r>
              <a:rPr lang="en-US" sz="2400" dirty="0"/>
              <a:t>For </a:t>
            </a:r>
            <a:r>
              <a:rPr lang="en-US" sz="2400" dirty="0" smtClean="0"/>
              <a:t>classifications that </a:t>
            </a:r>
            <a:r>
              <a:rPr lang="en-US" sz="2400" dirty="0"/>
              <a:t>are not stated on the list, select ‘Others’ and state the information on the Description field.</a:t>
            </a:r>
          </a:p>
        </p:txBody>
      </p:sp>
    </p:spTree>
    <p:extLst>
      <p:ext uri="{BB962C8B-B14F-4D97-AF65-F5344CB8AC3E}">
        <p14:creationId xmlns:p14="http://schemas.microsoft.com/office/powerpoint/2010/main" val="2816210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ROOT CAUSE</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55</a:t>
            </a:fld>
            <a:endParaRPr lang="en-US"/>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800" b="1" u="sng" dirty="0" smtClean="0"/>
              <a:t>AS DESIGNED</a:t>
            </a:r>
            <a:endParaRPr lang="en-US" sz="2800" dirty="0"/>
          </a:p>
          <a:p>
            <a:r>
              <a:rPr lang="en-US" sz="2400" dirty="0"/>
              <a:t>The defect is not valid as it is how the functionality is working.  There will be no action required for the development team.  The defect will be returned to submitter and will be ready for closing.</a:t>
            </a:r>
          </a:p>
          <a:p>
            <a:pPr marL="0" indent="0">
              <a:buNone/>
            </a:pPr>
            <a:endParaRPr lang="en-US" sz="2800" dirty="0" smtClean="0"/>
          </a:p>
          <a:p>
            <a:pPr marL="0" indent="0">
              <a:buNone/>
            </a:pPr>
            <a:r>
              <a:rPr lang="en-US" sz="2800" b="1" u="sng" dirty="0" smtClean="0"/>
              <a:t>CODE BREAK</a:t>
            </a:r>
            <a:endParaRPr lang="en-US" sz="2800" dirty="0"/>
          </a:p>
          <a:p>
            <a:r>
              <a:rPr lang="en-US" sz="2400" dirty="0"/>
              <a:t>The defect is a result of a break in code due to changes in other codes.  The functionality on the defect found was affected due to changes made in the other codes.</a:t>
            </a:r>
          </a:p>
        </p:txBody>
      </p:sp>
    </p:spTree>
    <p:extLst>
      <p:ext uri="{BB962C8B-B14F-4D97-AF65-F5344CB8AC3E}">
        <p14:creationId xmlns:p14="http://schemas.microsoft.com/office/powerpoint/2010/main" val="35741941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ROOT CAUSE</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56</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CODE IMPLEMENTATION</a:t>
            </a:r>
            <a:endParaRPr lang="en-US" sz="2800" dirty="0"/>
          </a:p>
          <a:p>
            <a:r>
              <a:rPr lang="en-US" sz="2400" dirty="0"/>
              <a:t>The defect is a result on the code that was implemented on the functionality.  This is usually caused by developer making mistakes on the coding and programming of the functionality.</a:t>
            </a:r>
          </a:p>
          <a:p>
            <a:pPr marL="0" indent="0">
              <a:buNone/>
            </a:pPr>
            <a:r>
              <a:rPr lang="en-US" sz="2800" dirty="0"/>
              <a:t> </a:t>
            </a:r>
          </a:p>
          <a:p>
            <a:pPr marL="0" indent="0">
              <a:buNone/>
            </a:pPr>
            <a:r>
              <a:rPr lang="en-US" sz="2800" b="1" u="sng" dirty="0"/>
              <a:t>DESIGN FLAWED</a:t>
            </a:r>
            <a:endParaRPr lang="en-US" sz="2800" dirty="0"/>
          </a:p>
          <a:p>
            <a:r>
              <a:rPr lang="en-US" sz="2400" dirty="0"/>
              <a:t>The defect is a result of a design flaw in the functions by each component or the whole system.  This is usually a result of wrong detailed specification for the component and also wrong description of interfaces and functions on each component on the design phase.</a:t>
            </a:r>
          </a:p>
        </p:txBody>
      </p:sp>
    </p:spTree>
    <p:extLst>
      <p:ext uri="{BB962C8B-B14F-4D97-AF65-F5344CB8AC3E}">
        <p14:creationId xmlns:p14="http://schemas.microsoft.com/office/powerpoint/2010/main" val="3614893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ROOT CAUSE</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57</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UNCLEAR REQUIREMENT</a:t>
            </a:r>
            <a:endParaRPr lang="en-US" sz="2800" dirty="0"/>
          </a:p>
          <a:p>
            <a:r>
              <a:rPr lang="en-US" sz="2400" dirty="0"/>
              <a:t>The defect is a result of unclear or ambiguous requirement.  There are cases that requirements are written incomplete and this will cause development team to not fully implement the functionality of the requirement upon design and construction.</a:t>
            </a:r>
          </a:p>
          <a:p>
            <a:pPr marL="0" indent="0">
              <a:buNone/>
            </a:pPr>
            <a:endParaRPr lang="en-US" sz="2800" dirty="0"/>
          </a:p>
          <a:p>
            <a:pPr marL="0" indent="0">
              <a:buNone/>
            </a:pPr>
            <a:r>
              <a:rPr lang="en-US" sz="2800" b="1" u="sng" dirty="0"/>
              <a:t>NOT IMPLEMENTED</a:t>
            </a:r>
            <a:endParaRPr lang="en-US" sz="2800" dirty="0"/>
          </a:p>
          <a:p>
            <a:r>
              <a:rPr lang="en-US" sz="2400" dirty="0"/>
              <a:t>The defect is not valid as the functions or features are not yet implemented.  There are cases that defects were found current build but implementation will be for next or future builds.</a:t>
            </a:r>
          </a:p>
        </p:txBody>
      </p:sp>
    </p:spTree>
    <p:extLst>
      <p:ext uri="{BB962C8B-B14F-4D97-AF65-F5344CB8AC3E}">
        <p14:creationId xmlns:p14="http://schemas.microsoft.com/office/powerpoint/2010/main" val="27311059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ROOT CAUSE</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58</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HARDWARE/SOFTWARE</a:t>
            </a:r>
            <a:endParaRPr lang="en-US" sz="2800" dirty="0"/>
          </a:p>
          <a:p>
            <a:r>
              <a:rPr lang="en-US" sz="2400" dirty="0"/>
              <a:t>The defect is due to hardware or software related issues.  There are cases that defects are caused by the test environment setup.</a:t>
            </a:r>
          </a:p>
          <a:p>
            <a:pPr marL="0" indent="0">
              <a:buNone/>
            </a:pPr>
            <a:r>
              <a:rPr lang="en-US" sz="2800" b="1" dirty="0"/>
              <a:t> </a:t>
            </a:r>
            <a:endParaRPr lang="en-US" sz="2800" dirty="0"/>
          </a:p>
          <a:p>
            <a:pPr marL="0" indent="0">
              <a:buNone/>
            </a:pPr>
            <a:r>
              <a:rPr lang="en-US" sz="2800" b="1" u="sng" dirty="0"/>
              <a:t>DATABASE CONFIGURATION</a:t>
            </a:r>
            <a:endParaRPr lang="en-US" sz="2800" dirty="0"/>
          </a:p>
          <a:p>
            <a:pPr marL="0" indent="0">
              <a:buNone/>
            </a:pPr>
            <a:r>
              <a:rPr lang="en-US" sz="2400" dirty="0"/>
              <a:t>The defect is due to wrong database configuration.  There are cases that defects are caused by the database configuration setup.</a:t>
            </a:r>
          </a:p>
        </p:txBody>
      </p:sp>
    </p:spTree>
    <p:extLst>
      <p:ext uri="{BB962C8B-B14F-4D97-AF65-F5344CB8AC3E}">
        <p14:creationId xmlns:p14="http://schemas.microsoft.com/office/powerpoint/2010/main" val="11006281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ROOT CAUSE</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59</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TESTER ERROR</a:t>
            </a:r>
            <a:endParaRPr lang="en-US" sz="2800" dirty="0"/>
          </a:p>
          <a:p>
            <a:r>
              <a:rPr lang="en-US" sz="2400" dirty="0"/>
              <a:t>The defect is due to tester or user error.  There are cases that defects submitted are returned due to the fact that it is not a defect. </a:t>
            </a:r>
          </a:p>
          <a:p>
            <a:pPr marL="0" indent="0">
              <a:buNone/>
            </a:pPr>
            <a:endParaRPr lang="en-US" sz="2800" dirty="0"/>
          </a:p>
          <a:p>
            <a:pPr marL="0" indent="0">
              <a:buNone/>
            </a:pPr>
            <a:r>
              <a:rPr lang="en-US" sz="2800" b="1" u="sng" dirty="0"/>
              <a:t>OTHERS</a:t>
            </a:r>
            <a:endParaRPr lang="en-US" sz="2800" dirty="0"/>
          </a:p>
          <a:p>
            <a:r>
              <a:rPr lang="en-US" sz="2400" dirty="0"/>
              <a:t>For root causes that are not stated on the list, select ‘Others’ and state the information on the Description field.</a:t>
            </a:r>
          </a:p>
        </p:txBody>
      </p:sp>
    </p:spTree>
    <p:extLst>
      <p:ext uri="{BB962C8B-B14F-4D97-AF65-F5344CB8AC3E}">
        <p14:creationId xmlns:p14="http://schemas.microsoft.com/office/powerpoint/2010/main" val="326749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a:t>
            </a:fld>
            <a:endParaRPr lang="en-US"/>
          </a:p>
        </p:txBody>
      </p:sp>
      <p:sp>
        <p:nvSpPr>
          <p:cNvPr id="3" name="Content Placeholder 2"/>
          <p:cNvSpPr>
            <a:spLocks noGrp="1"/>
          </p:cNvSpPr>
          <p:nvPr>
            <p:ph idx="1"/>
          </p:nvPr>
        </p:nvSpPr>
        <p:spPr/>
        <p:txBody>
          <a:bodyPr/>
          <a:lstStyle/>
          <a:p>
            <a:pPr marL="0" indent="0">
              <a:buNone/>
            </a:pPr>
            <a:r>
              <a:rPr lang="en-US" sz="2800" b="1" dirty="0" smtClean="0"/>
              <a:t>NEW</a:t>
            </a:r>
          </a:p>
          <a:p>
            <a:endParaRPr lang="en-US" sz="2800" dirty="0" smtClean="0"/>
          </a:p>
          <a:p>
            <a:r>
              <a:rPr lang="en-US" sz="2400" dirty="0"/>
              <a:t>This state is when a defect/issue is discovered and entered into the tracking system.   The Tester (T) is usually the submitter of the defect/issue. It is the Tester responsibility to confirm or reproduce the defect/issue prior to submission into the tracking system. The following fields are required to be filled/updated as part of the requirement for submitting a defect/issue:</a:t>
            </a:r>
          </a:p>
          <a:p>
            <a:pPr marL="0" indent="0">
              <a:buNone/>
            </a:pPr>
            <a:endParaRPr lang="en-US" sz="2800" dirty="0"/>
          </a:p>
          <a:p>
            <a:pPr marL="0" indent="0">
              <a:buNone/>
            </a:pPr>
            <a:endParaRPr lang="en-US" sz="2800" dirty="0" smtClean="0"/>
          </a:p>
          <a:p>
            <a:pPr marL="0" indent="0">
              <a:buNone/>
            </a:pPr>
            <a:endParaRPr lang="en-US"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RESOLUTION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60</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NO ACTION</a:t>
            </a:r>
            <a:endParaRPr lang="en-US" sz="2800" dirty="0"/>
          </a:p>
          <a:p>
            <a:r>
              <a:rPr lang="en-US" sz="2400" dirty="0"/>
              <a:t>There will be no action for the part of development team on the resolution of the defect.  This will be for those defects that have ‘As Designed or Tester Error’ as the root cause.</a:t>
            </a:r>
          </a:p>
          <a:p>
            <a:pPr marL="0" indent="0">
              <a:buNone/>
            </a:pPr>
            <a:endParaRPr lang="en-US" sz="2400" dirty="0"/>
          </a:p>
          <a:p>
            <a:pPr marL="0" indent="0">
              <a:buNone/>
            </a:pPr>
            <a:r>
              <a:rPr lang="en-US" sz="2800" b="1" u="sng" dirty="0" smtClean="0"/>
              <a:t>CODE </a:t>
            </a:r>
            <a:r>
              <a:rPr lang="en-US" sz="2800" b="1" u="sng" dirty="0"/>
              <a:t>CHANGE</a:t>
            </a:r>
            <a:endParaRPr lang="en-US" sz="2800" dirty="0"/>
          </a:p>
          <a:p>
            <a:r>
              <a:rPr lang="en-US" sz="2400" dirty="0"/>
              <a:t>This will be the resolution for those defects that have ‘Code Break’ or ‘Code Implementation’ as the root causes.  The development team resolved the defect through changes in the codes.</a:t>
            </a:r>
          </a:p>
        </p:txBody>
      </p:sp>
    </p:spTree>
    <p:extLst>
      <p:ext uri="{BB962C8B-B14F-4D97-AF65-F5344CB8AC3E}">
        <p14:creationId xmlns:p14="http://schemas.microsoft.com/office/powerpoint/2010/main" val="2355811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RESOLUTION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61</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DESIGN CHANGE</a:t>
            </a:r>
            <a:endParaRPr lang="en-US" sz="2800" dirty="0"/>
          </a:p>
          <a:p>
            <a:r>
              <a:rPr lang="en-US" sz="2400" dirty="0"/>
              <a:t>This will be the resolution for those defects that have ‘Design Flawed’ as root cause.  The development team made changes on the design documents to resolve the defect.</a:t>
            </a:r>
          </a:p>
          <a:p>
            <a:pPr marL="0" indent="0">
              <a:buNone/>
            </a:pPr>
            <a:endParaRPr lang="en-US" sz="2800" dirty="0"/>
          </a:p>
          <a:p>
            <a:pPr marL="0" indent="0">
              <a:buNone/>
            </a:pPr>
            <a:r>
              <a:rPr lang="en-US" sz="2800" b="1" u="sng" dirty="0"/>
              <a:t>DOCUMENT CHANGE</a:t>
            </a:r>
            <a:endParaRPr lang="en-US" sz="2800" dirty="0"/>
          </a:p>
          <a:p>
            <a:r>
              <a:rPr lang="en-US" sz="2400" dirty="0"/>
              <a:t>This will be the resolution for those defects that have ‘Unclear Requirement’ as root cause.  The requirement documents will be updated to resolve the defect.</a:t>
            </a:r>
          </a:p>
        </p:txBody>
      </p:sp>
    </p:spTree>
    <p:extLst>
      <p:ext uri="{BB962C8B-B14F-4D97-AF65-F5344CB8AC3E}">
        <p14:creationId xmlns:p14="http://schemas.microsoft.com/office/powerpoint/2010/main" val="1001628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RESOLUTION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62</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FUTURE IMPLEMENTATION</a:t>
            </a:r>
            <a:endParaRPr lang="en-US" sz="2800" dirty="0"/>
          </a:p>
          <a:p>
            <a:r>
              <a:rPr lang="en-US" sz="2400" dirty="0"/>
              <a:t>This will be the resolution for those defects that have ‘Not Implemented’ as root cause.  The will be no action but it will be noted that the features or functionalities found to have defects will be implemented on future builds.</a:t>
            </a:r>
          </a:p>
          <a:p>
            <a:pPr marL="0" indent="0">
              <a:buNone/>
            </a:pPr>
            <a:endParaRPr lang="en-US" sz="2800" dirty="0"/>
          </a:p>
          <a:p>
            <a:pPr marL="0" indent="0">
              <a:buNone/>
            </a:pPr>
            <a:r>
              <a:rPr lang="en-US" sz="2800" b="1" u="sng" dirty="0"/>
              <a:t>CONFIGURE HW/SW</a:t>
            </a:r>
            <a:endParaRPr lang="en-US" sz="2800" dirty="0"/>
          </a:p>
          <a:p>
            <a:r>
              <a:rPr lang="en-US" sz="2400" dirty="0"/>
              <a:t>This will be the resolution for those defects that have ‘Hardware/Software’ as root cause.  The hardware or software will be configured or optimized to resolve the defect.</a:t>
            </a:r>
          </a:p>
        </p:txBody>
      </p:sp>
    </p:spTree>
    <p:extLst>
      <p:ext uri="{BB962C8B-B14F-4D97-AF65-F5344CB8AC3E}">
        <p14:creationId xmlns:p14="http://schemas.microsoft.com/office/powerpoint/2010/main" val="11918796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RESOLUTION</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63</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800" b="1" u="sng" dirty="0"/>
              <a:t>CONFIGURE DATABASE</a:t>
            </a:r>
            <a:endParaRPr lang="en-US" sz="2800" dirty="0"/>
          </a:p>
          <a:p>
            <a:r>
              <a:rPr lang="en-US" sz="2400" dirty="0"/>
              <a:t>This will be the resolution for those defects that have ‘Database Configuration’ as root cause.  The database will be configured or optimized to resolve the defect.</a:t>
            </a:r>
          </a:p>
          <a:p>
            <a:pPr marL="0" indent="0">
              <a:buNone/>
            </a:pPr>
            <a:endParaRPr lang="en-US" sz="2800" dirty="0"/>
          </a:p>
          <a:p>
            <a:pPr marL="0" indent="0">
              <a:buNone/>
            </a:pPr>
            <a:r>
              <a:rPr lang="en-US" sz="2800" b="1" u="sng" dirty="0"/>
              <a:t>OTHERS</a:t>
            </a:r>
            <a:endParaRPr lang="en-US" sz="2800" dirty="0"/>
          </a:p>
          <a:p>
            <a:r>
              <a:rPr lang="en-US" sz="2400" dirty="0"/>
              <a:t>For resolution that are not stated on the list, select ‘Others’ and state the information on the Description field.</a:t>
            </a:r>
          </a:p>
        </p:txBody>
      </p:sp>
    </p:spTree>
    <p:extLst>
      <p:ext uri="{BB962C8B-B14F-4D97-AF65-F5344CB8AC3E}">
        <p14:creationId xmlns:p14="http://schemas.microsoft.com/office/powerpoint/2010/main" val="3393797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REDMINE Fields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64</a:t>
            </a:fld>
            <a:endParaRPr lang="en-US"/>
          </a:p>
        </p:txBody>
      </p:sp>
      <p:sp>
        <p:nvSpPr>
          <p:cNvPr id="3" name="Content Placeholder 2"/>
          <p:cNvSpPr>
            <a:spLocks noGrp="1"/>
          </p:cNvSpPr>
          <p:nvPr>
            <p:ph idx="1"/>
          </p:nvPr>
        </p:nvSpPr>
        <p:spPr>
          <a:xfrm>
            <a:off x="457200" y="1600200"/>
            <a:ext cx="8229600" cy="4953000"/>
          </a:xfrm>
        </p:spPr>
        <p:txBody>
          <a:bodyPr/>
          <a:lstStyle/>
          <a:p>
            <a:pPr marL="0" indent="0">
              <a:buNone/>
            </a:pPr>
            <a:r>
              <a:rPr lang="en-US" sz="2400" dirty="0">
                <a:hlinkClick r:id="rId3"/>
              </a:rPr>
              <a:t>http://192.168.100.21/redmine</a:t>
            </a:r>
            <a:r>
              <a:rPr lang="en-US" sz="2400" dirty="0" smtClean="0">
                <a:hlinkClick r:id="rId3"/>
              </a:rPr>
              <a:t>/</a:t>
            </a:r>
            <a:endParaRPr lang="en-US" sz="2400" dirty="0" smtClean="0"/>
          </a:p>
          <a:p>
            <a:pPr marL="0" indent="0">
              <a:buNone/>
            </a:pPr>
            <a:endParaRPr lang="en-US" sz="2400" dirty="0"/>
          </a:p>
          <a:p>
            <a:pPr marL="0" indent="0">
              <a:buNone/>
            </a:pP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4203458075"/>
              </p:ext>
            </p:extLst>
          </p:nvPr>
        </p:nvGraphicFramePr>
        <p:xfrm>
          <a:off x="4114800" y="3071813"/>
          <a:ext cx="914400" cy="714375"/>
        </p:xfrm>
        <a:graphic>
          <a:graphicData uri="http://schemas.openxmlformats.org/presentationml/2006/ole">
            <mc:AlternateContent xmlns:mc="http://schemas.openxmlformats.org/markup-compatibility/2006">
              <mc:Choice xmlns:v="urn:schemas-microsoft-com:vml" Requires="v">
                <p:oleObj spid="_x0000_s4115" name="Document" showAsIcon="1" r:id="rId4" imgW="914400" imgH="714240" progId="Word.Document.12">
                  <p:embed/>
                </p:oleObj>
              </mc:Choice>
              <mc:Fallback>
                <p:oleObj name="Document" showAsIcon="1" r:id="rId4" imgW="914400" imgH="714240" progId="Word.Document.12">
                  <p:embed/>
                  <p:pic>
                    <p:nvPicPr>
                      <p:cNvPr id="0" name="Picture 7"/>
                      <p:cNvPicPr>
                        <a:picLocks noChangeAspect="1" noChangeArrowheads="1"/>
                      </p:cNvPicPr>
                      <p:nvPr/>
                    </p:nvPicPr>
                    <p:blipFill>
                      <a:blip r:embed="rId5"/>
                      <a:srcRect/>
                      <a:stretch>
                        <a:fillRect/>
                      </a:stretch>
                    </p:blipFill>
                    <p:spPr bwMode="auto">
                      <a:xfrm>
                        <a:off x="4114800" y="3071813"/>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77583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22238"/>
            <a:ext cx="8229600" cy="1249362"/>
          </a:xfrm>
        </p:spPr>
        <p:txBody>
          <a:bodyPr/>
          <a:lstStyle/>
          <a:p>
            <a:r>
              <a:rPr lang="en-US" b="1" dirty="0" smtClean="0">
                <a:latin typeface="Batang" pitchFamily="18" charset="-127"/>
                <a:ea typeface="Batang" pitchFamily="18" charset="-127"/>
              </a:rPr>
              <a:t>QUESTIONS</a:t>
            </a:r>
            <a:endParaRPr lang="en-US" b="1" dirty="0">
              <a:latin typeface="Batang" pitchFamily="18" charset="-127"/>
              <a:ea typeface="Batang" pitchFamily="18" charset="-127"/>
            </a:endParaRP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r>
              <a:rPr lang="en-US" dirty="0" smtClean="0"/>
              <a:t>ACTS Confidential Document</a:t>
            </a:r>
            <a:endParaRPr lang="en-US" dirty="0"/>
          </a:p>
        </p:txBody>
      </p:sp>
      <p:sp>
        <p:nvSpPr>
          <p:cNvPr id="6" name="Slide Number Placeholder 5"/>
          <p:cNvSpPr>
            <a:spLocks noGrp="1"/>
          </p:cNvSpPr>
          <p:nvPr>
            <p:ph type="sldNum" sz="quarter" idx="12"/>
          </p:nvPr>
        </p:nvSpPr>
        <p:spPr/>
        <p:txBody>
          <a:bodyPr/>
          <a:lstStyle/>
          <a:p>
            <a:fld id="{DBC402FD-58DB-4EDB-80A4-266B2CE7E1C1}" type="slidenum">
              <a:rPr lang="en-US" smtClean="0"/>
              <a:pPr/>
              <a:t>65</a:t>
            </a:fld>
            <a:endParaRPr lang="en-US"/>
          </a:p>
        </p:txBody>
      </p:sp>
      <p:sp>
        <p:nvSpPr>
          <p:cNvPr id="2" name="Action Button: Help 1">
            <a:hlinkClick r:id="" action="ppaction://noaction" highlightClick="1"/>
          </p:cNvPr>
          <p:cNvSpPr/>
          <p:nvPr/>
        </p:nvSpPr>
        <p:spPr>
          <a:xfrm>
            <a:off x="2971800" y="2057400"/>
            <a:ext cx="3048000" cy="2667000"/>
          </a:xfrm>
          <a:prstGeom prst="actionButtonHelp">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33630055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22238"/>
            <a:ext cx="8229600" cy="1249362"/>
          </a:xfrm>
        </p:spPr>
        <p:txBody>
          <a:bodyPr/>
          <a:lstStyle/>
          <a:p>
            <a:r>
              <a:rPr lang="en-US" b="1" dirty="0" smtClean="0">
                <a:latin typeface="Batang" pitchFamily="18" charset="-127"/>
                <a:ea typeface="Batang" pitchFamily="18" charset="-127"/>
              </a:rPr>
              <a:t>exercise</a:t>
            </a:r>
            <a:endParaRPr lang="en-US" b="1" dirty="0">
              <a:latin typeface="Batang" pitchFamily="18" charset="-127"/>
              <a:ea typeface="Batang" pitchFamily="18" charset="-127"/>
            </a:endParaRP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r>
              <a:rPr lang="en-US" dirty="0" smtClean="0"/>
              <a:t>ACTS Confidential Document</a:t>
            </a:r>
            <a:endParaRPr lang="en-US" dirty="0"/>
          </a:p>
        </p:txBody>
      </p:sp>
      <p:sp>
        <p:nvSpPr>
          <p:cNvPr id="6" name="Slide Number Placeholder 5"/>
          <p:cNvSpPr>
            <a:spLocks noGrp="1"/>
          </p:cNvSpPr>
          <p:nvPr>
            <p:ph type="sldNum" sz="quarter" idx="12"/>
          </p:nvPr>
        </p:nvSpPr>
        <p:spPr/>
        <p:txBody>
          <a:bodyPr/>
          <a:lstStyle/>
          <a:p>
            <a:fld id="{DBC402FD-58DB-4EDB-80A4-266B2CE7E1C1}" type="slidenum">
              <a:rPr lang="en-US" smtClean="0"/>
              <a:pPr/>
              <a:t>66</a:t>
            </a:fld>
            <a:endParaRPr lang="en-US"/>
          </a:p>
        </p:txBody>
      </p:sp>
      <p:sp>
        <p:nvSpPr>
          <p:cNvPr id="8" name="Content Placeholder 2"/>
          <p:cNvSpPr>
            <a:spLocks noGrp="1"/>
          </p:cNvSpPr>
          <p:nvPr>
            <p:ph idx="1"/>
          </p:nvPr>
        </p:nvSpPr>
        <p:spPr>
          <a:xfrm>
            <a:off x="457200" y="1600200"/>
            <a:ext cx="8229600" cy="4953000"/>
          </a:xfrm>
        </p:spPr>
        <p:txBody>
          <a:bodyPr/>
          <a:lstStyle/>
          <a:p>
            <a:pPr marL="0" indent="0">
              <a:buNone/>
            </a:pPr>
            <a:r>
              <a:rPr lang="en-US" sz="2400" b="1" u="sng" dirty="0" smtClean="0"/>
              <a:t>Group 1</a:t>
            </a:r>
            <a:endParaRPr lang="en-US" sz="2400" b="1" dirty="0" smtClean="0"/>
          </a:p>
          <a:p>
            <a:pPr marL="0" indent="0">
              <a:buNone/>
            </a:pPr>
            <a:r>
              <a:rPr lang="en-US" sz="2400" b="1" dirty="0" smtClean="0"/>
              <a:t>User </a:t>
            </a:r>
            <a:r>
              <a:rPr lang="en-US" sz="2400" b="1" dirty="0" smtClean="0"/>
              <a:t>is not </a:t>
            </a:r>
            <a:r>
              <a:rPr lang="en-US" sz="2400" b="1" dirty="0" smtClean="0"/>
              <a:t>able </a:t>
            </a:r>
            <a:r>
              <a:rPr lang="en-US" sz="2400" b="1" dirty="0" smtClean="0"/>
              <a:t>to login on the system</a:t>
            </a:r>
          </a:p>
          <a:p>
            <a:pPr marL="0" indent="0">
              <a:buNone/>
            </a:pPr>
            <a:r>
              <a:rPr lang="en-US" sz="2400" b="1" u="sng" dirty="0">
                <a:solidFill>
                  <a:srgbClr val="FF0000"/>
                </a:solidFill>
              </a:rPr>
              <a:t>Group </a:t>
            </a:r>
            <a:r>
              <a:rPr lang="en-US" sz="2400" b="1" u="sng" dirty="0" smtClean="0">
                <a:solidFill>
                  <a:srgbClr val="FF0000"/>
                </a:solidFill>
              </a:rPr>
              <a:t>2</a:t>
            </a:r>
            <a:endParaRPr lang="en-US" sz="2400" b="1" dirty="0">
              <a:solidFill>
                <a:srgbClr val="FF0000"/>
              </a:solidFill>
            </a:endParaRPr>
          </a:p>
          <a:p>
            <a:pPr marL="0" indent="0">
              <a:buNone/>
            </a:pPr>
            <a:r>
              <a:rPr lang="en-US" sz="2400" b="1" dirty="0" smtClean="0">
                <a:solidFill>
                  <a:srgbClr val="FF0000"/>
                </a:solidFill>
              </a:rPr>
              <a:t>Wrong error message displayed</a:t>
            </a:r>
          </a:p>
          <a:p>
            <a:pPr marL="0" indent="0">
              <a:buNone/>
            </a:pPr>
            <a:r>
              <a:rPr lang="en-US" sz="2400" b="1" u="sng" dirty="0">
                <a:solidFill>
                  <a:schemeClr val="accent1">
                    <a:lumMod val="75000"/>
                  </a:schemeClr>
                </a:solidFill>
              </a:rPr>
              <a:t>Group </a:t>
            </a:r>
            <a:r>
              <a:rPr lang="en-US" sz="2400" b="1" u="sng" dirty="0" smtClean="0">
                <a:solidFill>
                  <a:schemeClr val="accent1">
                    <a:lumMod val="75000"/>
                  </a:schemeClr>
                </a:solidFill>
              </a:rPr>
              <a:t>3</a:t>
            </a:r>
            <a:endParaRPr lang="en-US" sz="2400" b="1" dirty="0">
              <a:solidFill>
                <a:schemeClr val="accent1">
                  <a:lumMod val="75000"/>
                </a:schemeClr>
              </a:solidFill>
            </a:endParaRPr>
          </a:p>
          <a:p>
            <a:pPr marL="0" indent="0">
              <a:buNone/>
            </a:pPr>
            <a:r>
              <a:rPr lang="en-US" sz="2400" b="1" dirty="0" smtClean="0">
                <a:solidFill>
                  <a:schemeClr val="accent1">
                    <a:lumMod val="75000"/>
                  </a:schemeClr>
                </a:solidFill>
              </a:rPr>
              <a:t>Login button </a:t>
            </a:r>
            <a:r>
              <a:rPr lang="en-US" sz="2400" b="1" dirty="0" smtClean="0">
                <a:solidFill>
                  <a:schemeClr val="accent1">
                    <a:lumMod val="75000"/>
                  </a:schemeClr>
                </a:solidFill>
              </a:rPr>
              <a:t>is not </a:t>
            </a:r>
            <a:r>
              <a:rPr lang="en-US" sz="2400" b="1" dirty="0" smtClean="0">
                <a:solidFill>
                  <a:schemeClr val="accent1">
                    <a:lumMod val="75000"/>
                  </a:schemeClr>
                </a:solidFill>
              </a:rPr>
              <a:t>functioning</a:t>
            </a:r>
          </a:p>
          <a:p>
            <a:pPr marL="0" indent="0">
              <a:buNone/>
            </a:pPr>
            <a:r>
              <a:rPr lang="en-US" sz="2400" b="1" u="sng" dirty="0">
                <a:solidFill>
                  <a:schemeClr val="accent6">
                    <a:lumMod val="75000"/>
                  </a:schemeClr>
                </a:solidFill>
              </a:rPr>
              <a:t>Group </a:t>
            </a:r>
            <a:r>
              <a:rPr lang="en-US" sz="2400" b="1" u="sng" dirty="0" smtClean="0">
                <a:solidFill>
                  <a:schemeClr val="accent6">
                    <a:lumMod val="75000"/>
                  </a:schemeClr>
                </a:solidFill>
              </a:rPr>
              <a:t>4</a:t>
            </a:r>
            <a:endParaRPr lang="en-US" sz="2400" b="1" dirty="0">
              <a:solidFill>
                <a:schemeClr val="accent6">
                  <a:lumMod val="75000"/>
                </a:schemeClr>
              </a:solidFill>
            </a:endParaRPr>
          </a:p>
          <a:p>
            <a:pPr marL="0" indent="0">
              <a:buNone/>
            </a:pPr>
            <a:r>
              <a:rPr lang="en-US" sz="2400" b="1" dirty="0" smtClean="0">
                <a:solidFill>
                  <a:schemeClr val="accent6">
                    <a:lumMod val="75000"/>
                  </a:schemeClr>
                </a:solidFill>
              </a:rPr>
              <a:t>Password field is displaying characters</a:t>
            </a:r>
          </a:p>
          <a:p>
            <a:pPr marL="0" indent="0">
              <a:buNone/>
            </a:pPr>
            <a:r>
              <a:rPr lang="en-US" sz="2400" b="1" u="sng" dirty="0">
                <a:solidFill>
                  <a:schemeClr val="accent3">
                    <a:lumMod val="75000"/>
                  </a:schemeClr>
                </a:solidFill>
              </a:rPr>
              <a:t>Group </a:t>
            </a:r>
            <a:r>
              <a:rPr lang="en-US" sz="2400" b="1" u="sng" dirty="0" smtClean="0">
                <a:solidFill>
                  <a:schemeClr val="accent3">
                    <a:lumMod val="75000"/>
                  </a:schemeClr>
                </a:solidFill>
              </a:rPr>
              <a:t>5</a:t>
            </a:r>
            <a:endParaRPr lang="en-US" sz="2400" b="1" dirty="0">
              <a:solidFill>
                <a:schemeClr val="accent3">
                  <a:lumMod val="75000"/>
                </a:schemeClr>
              </a:solidFill>
            </a:endParaRPr>
          </a:p>
          <a:p>
            <a:pPr marL="0" indent="0">
              <a:buNone/>
            </a:pPr>
            <a:r>
              <a:rPr lang="en-US" sz="2400" b="1" dirty="0" smtClean="0">
                <a:solidFill>
                  <a:schemeClr val="accent3">
                    <a:lumMod val="75000"/>
                  </a:schemeClr>
                </a:solidFill>
              </a:rPr>
              <a:t>System does not display </a:t>
            </a:r>
            <a:r>
              <a:rPr lang="en-US" sz="2400" b="1" smtClean="0">
                <a:solidFill>
                  <a:schemeClr val="accent3">
                    <a:lumMod val="75000"/>
                  </a:schemeClr>
                </a:solidFill>
              </a:rPr>
              <a:t>error message</a:t>
            </a:r>
            <a:endParaRPr lang="en-US" sz="2400" b="1" dirty="0"/>
          </a:p>
          <a:p>
            <a:pPr marL="0" indent="0">
              <a:buNone/>
            </a:pPr>
            <a:endParaRPr lang="en-US" sz="2800" b="1" dirty="0"/>
          </a:p>
          <a:p>
            <a:pPr marL="0" indent="0">
              <a:buNone/>
            </a:pPr>
            <a:endParaRPr lang="en-US" sz="2800" b="1" dirty="0" smtClean="0"/>
          </a:p>
          <a:p>
            <a:pPr marL="0" indent="0">
              <a:buNone/>
            </a:pPr>
            <a:endParaRPr lang="en-US" sz="2400" dirty="0"/>
          </a:p>
        </p:txBody>
      </p:sp>
    </p:spTree>
    <p:extLst>
      <p:ext uri="{BB962C8B-B14F-4D97-AF65-F5344CB8AC3E}">
        <p14:creationId xmlns:p14="http://schemas.microsoft.com/office/powerpoint/2010/main" val="17485033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tang" pitchFamily="18" charset="-127"/>
                <a:ea typeface="Batang" pitchFamily="18" charset="-127"/>
              </a:rPr>
              <a:t>exercise</a:t>
            </a:r>
            <a:endParaRPr lang="en-PH" dirty="0"/>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67</a:t>
            </a:fld>
            <a:endParaRPr lang="en-US"/>
          </a:p>
        </p:txBody>
      </p:sp>
      <p:sp>
        <p:nvSpPr>
          <p:cNvPr id="7" name="Content Placeholder 2"/>
          <p:cNvSpPr>
            <a:spLocks noGrp="1"/>
          </p:cNvSpPr>
          <p:nvPr>
            <p:ph idx="1"/>
          </p:nvPr>
        </p:nvSpPr>
        <p:spPr/>
        <p:txBody>
          <a:bodyPr/>
          <a:lstStyle/>
          <a:p>
            <a:pPr marL="0" indent="0">
              <a:buNone/>
            </a:pPr>
            <a:r>
              <a:rPr lang="en-US" sz="2400" b="1" u="sng" dirty="0" smtClean="0"/>
              <a:t>Defect Workflow Scenario</a:t>
            </a:r>
            <a:endParaRPr lang="en-US" sz="2400" b="1" dirty="0" smtClean="0"/>
          </a:p>
          <a:p>
            <a:pPr>
              <a:buFontTx/>
              <a:buChar char="-"/>
            </a:pPr>
            <a:r>
              <a:rPr lang="en-US" sz="2000" b="1" i="1" dirty="0" smtClean="0">
                <a:solidFill>
                  <a:srgbClr val="FF0000"/>
                </a:solidFill>
              </a:rPr>
              <a:t>Tester logged a defect.</a:t>
            </a:r>
          </a:p>
          <a:p>
            <a:pPr>
              <a:buFontTx/>
              <a:buChar char="-"/>
            </a:pPr>
            <a:r>
              <a:rPr lang="en-US" sz="2000" b="1" i="1" dirty="0" smtClean="0">
                <a:solidFill>
                  <a:srgbClr val="FF0000"/>
                </a:solidFill>
              </a:rPr>
              <a:t>Project Lead assigned to a Developer.</a:t>
            </a:r>
          </a:p>
          <a:p>
            <a:pPr>
              <a:buFontTx/>
              <a:buChar char="-"/>
            </a:pPr>
            <a:r>
              <a:rPr lang="en-US" sz="2000" b="1" i="1" dirty="0" smtClean="0">
                <a:solidFill>
                  <a:srgbClr val="FF0000"/>
                </a:solidFill>
              </a:rPr>
              <a:t>Developer investigates the defect.</a:t>
            </a:r>
          </a:p>
          <a:p>
            <a:pPr>
              <a:buFontTx/>
              <a:buChar char="-"/>
            </a:pPr>
            <a:r>
              <a:rPr lang="en-US" sz="2000" b="1" i="1" dirty="0" smtClean="0">
                <a:solidFill>
                  <a:srgbClr val="FF0000"/>
                </a:solidFill>
              </a:rPr>
              <a:t>Developer cannot replicate the defect due to some reasons (test steps incomplete or test data not provided).  </a:t>
            </a:r>
            <a:r>
              <a:rPr lang="en-US" sz="2000" b="1" i="1" dirty="0" err="1" smtClean="0">
                <a:solidFill>
                  <a:srgbClr val="FF0000"/>
                </a:solidFill>
              </a:rPr>
              <a:t>Dev</a:t>
            </a:r>
            <a:r>
              <a:rPr lang="en-US" sz="2000" b="1" i="1" dirty="0" smtClean="0">
                <a:solidFill>
                  <a:srgbClr val="FF0000"/>
                </a:solidFill>
              </a:rPr>
              <a:t> returns the defect to the Tester.</a:t>
            </a:r>
          </a:p>
          <a:p>
            <a:pPr>
              <a:buFontTx/>
              <a:buChar char="-"/>
            </a:pPr>
            <a:r>
              <a:rPr lang="en-US" sz="2000" b="1" i="1" dirty="0" smtClean="0">
                <a:solidFill>
                  <a:srgbClr val="FF0000"/>
                </a:solidFill>
              </a:rPr>
              <a:t>Tester provided information to Developer.</a:t>
            </a:r>
          </a:p>
          <a:p>
            <a:pPr>
              <a:buFontTx/>
              <a:buChar char="-"/>
            </a:pPr>
            <a:r>
              <a:rPr lang="en-US" sz="2000" b="1" i="1" dirty="0" smtClean="0">
                <a:solidFill>
                  <a:srgbClr val="FF0000"/>
                </a:solidFill>
              </a:rPr>
              <a:t>Developer implemented a fix on the defect.</a:t>
            </a:r>
          </a:p>
          <a:p>
            <a:pPr>
              <a:buFontTx/>
              <a:buChar char="-"/>
            </a:pPr>
            <a:r>
              <a:rPr lang="en-US" sz="2000" b="1" i="1" dirty="0" smtClean="0">
                <a:solidFill>
                  <a:srgbClr val="FF0000"/>
                </a:solidFill>
              </a:rPr>
              <a:t>Tester verified defect is fixed.</a:t>
            </a:r>
          </a:p>
          <a:p>
            <a:pPr>
              <a:buFontTx/>
              <a:buChar char="-"/>
            </a:pPr>
            <a:endParaRPr lang="en-US" sz="2400" b="1" dirty="0" smtClean="0"/>
          </a:p>
          <a:p>
            <a:pPr>
              <a:buFontTx/>
              <a:buChar char="-"/>
            </a:pPr>
            <a:endParaRPr lang="en-US" sz="2400" b="1" dirty="0"/>
          </a:p>
          <a:p>
            <a:pPr marL="0" indent="0">
              <a:buNone/>
            </a:pPr>
            <a:endParaRPr lang="en-US" sz="2800" b="1" dirty="0"/>
          </a:p>
          <a:p>
            <a:pPr marL="0" indent="0">
              <a:buNone/>
            </a:pPr>
            <a:endParaRPr lang="en-US" sz="2800" b="1" dirty="0" smtClean="0"/>
          </a:p>
          <a:p>
            <a:pPr marL="0" indent="0">
              <a:buNone/>
            </a:pPr>
            <a:endParaRPr lang="en-US" sz="2400" dirty="0"/>
          </a:p>
        </p:txBody>
      </p:sp>
    </p:spTree>
    <p:extLst>
      <p:ext uri="{BB962C8B-B14F-4D97-AF65-F5344CB8AC3E}">
        <p14:creationId xmlns:p14="http://schemas.microsoft.com/office/powerpoint/2010/main" val="2276875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7</a:t>
            </a:fld>
            <a:endParaRPr lang="en-US"/>
          </a:p>
        </p:txBody>
      </p:sp>
      <p:sp>
        <p:nvSpPr>
          <p:cNvPr id="3" name="Content Placeholder 2"/>
          <p:cNvSpPr>
            <a:spLocks noGrp="1"/>
          </p:cNvSpPr>
          <p:nvPr>
            <p:ph idx="1"/>
          </p:nvPr>
        </p:nvSpPr>
        <p:spPr/>
        <p:txBody>
          <a:bodyPr/>
          <a:lstStyle/>
          <a:p>
            <a:pPr marL="0" indent="0">
              <a:buNone/>
            </a:pPr>
            <a:r>
              <a:rPr lang="en-US" sz="2800" b="1" dirty="0" smtClean="0"/>
              <a:t>NEW</a:t>
            </a:r>
          </a:p>
          <a:p>
            <a:endParaRPr lang="en-US" sz="2800" dirty="0" smtClean="0"/>
          </a:p>
          <a:p>
            <a:r>
              <a:rPr lang="en-US" sz="2400" dirty="0"/>
              <a:t>ISSUE/DEFECT NO. - unique and automatically generated by the tracking system</a:t>
            </a:r>
          </a:p>
          <a:p>
            <a:r>
              <a:rPr lang="en-US" sz="2400" dirty="0"/>
              <a:t>DESCRIPTION – enter a description with enough information so that reader is able to determine the nature of the problem.</a:t>
            </a:r>
          </a:p>
          <a:p>
            <a:r>
              <a:rPr lang="en-US" sz="2400" dirty="0"/>
              <a:t>STEPS TO REPRODUCE – enter the detailed information of the defect which includes test setup, detailed steps, actual result and expected results.</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4206337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8</a:t>
            </a:fld>
            <a:endParaRPr lang="en-US"/>
          </a:p>
        </p:txBody>
      </p:sp>
      <p:sp>
        <p:nvSpPr>
          <p:cNvPr id="3" name="Content Placeholder 2"/>
          <p:cNvSpPr>
            <a:spLocks noGrp="1"/>
          </p:cNvSpPr>
          <p:nvPr>
            <p:ph idx="1"/>
          </p:nvPr>
        </p:nvSpPr>
        <p:spPr/>
        <p:txBody>
          <a:bodyPr/>
          <a:lstStyle/>
          <a:p>
            <a:pPr marL="0" indent="0">
              <a:buNone/>
            </a:pPr>
            <a:r>
              <a:rPr lang="en-US" sz="2800" b="1" dirty="0" smtClean="0"/>
              <a:t>NEW</a:t>
            </a:r>
          </a:p>
          <a:p>
            <a:endParaRPr lang="en-US" sz="2800" dirty="0" smtClean="0"/>
          </a:p>
          <a:p>
            <a:r>
              <a:rPr lang="en-US" sz="2400" dirty="0"/>
              <a:t>BUILD NO. – enter the build or construction number of the code where the defect/issue is detected and can be used to reproduce the defect/issue.</a:t>
            </a:r>
          </a:p>
          <a:p>
            <a:r>
              <a:rPr lang="en-US" sz="2400" dirty="0"/>
              <a:t>MODULE – enter the module/function where the defect is found.</a:t>
            </a:r>
          </a:p>
          <a:p>
            <a:r>
              <a:rPr lang="en-US" sz="2400" dirty="0"/>
              <a:t>SEVERITY – set the severity for the defect based on the list and definition of severity.</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641801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tang" pitchFamily="18" charset="-127"/>
                <a:ea typeface="Batang" pitchFamily="18" charset="-127"/>
              </a:rPr>
              <a:t>DEFECT STATUS</a:t>
            </a:r>
          </a:p>
        </p:txBody>
      </p:sp>
      <p:sp>
        <p:nvSpPr>
          <p:cNvPr id="4" name="Date Placeholder 3"/>
          <p:cNvSpPr>
            <a:spLocks noGrp="1"/>
          </p:cNvSpPr>
          <p:nvPr>
            <p:ph type="dt" sz="half" idx="10"/>
          </p:nvPr>
        </p:nvSpPr>
        <p:spPr/>
        <p:txBody>
          <a:bodyPr/>
          <a:lstStyle/>
          <a:p>
            <a:fld id="{C75F5DAA-7909-4408-973D-29953AEB5A3C}" type="datetime1">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402FD-58DB-4EDB-80A4-266B2CE7E1C1}" type="slidenum">
              <a:rPr lang="en-US" smtClean="0"/>
              <a:pPr/>
              <a:t>9</a:t>
            </a:fld>
            <a:endParaRPr lang="en-US"/>
          </a:p>
        </p:txBody>
      </p:sp>
      <p:sp>
        <p:nvSpPr>
          <p:cNvPr id="3" name="Content Placeholder 2"/>
          <p:cNvSpPr>
            <a:spLocks noGrp="1"/>
          </p:cNvSpPr>
          <p:nvPr>
            <p:ph idx="1"/>
          </p:nvPr>
        </p:nvSpPr>
        <p:spPr/>
        <p:txBody>
          <a:bodyPr/>
          <a:lstStyle/>
          <a:p>
            <a:pPr marL="0" indent="0">
              <a:buNone/>
            </a:pPr>
            <a:r>
              <a:rPr lang="en-US" sz="2800" b="1" dirty="0" smtClean="0"/>
              <a:t>NEW</a:t>
            </a:r>
          </a:p>
          <a:p>
            <a:endParaRPr lang="en-US" sz="2800" dirty="0" smtClean="0"/>
          </a:p>
          <a:p>
            <a:r>
              <a:rPr lang="en-US" sz="2400" dirty="0"/>
              <a:t>SUBMITTER – enter the name of the submitter of the defect</a:t>
            </a:r>
          </a:p>
          <a:p>
            <a:r>
              <a:rPr lang="en-US" sz="2400" dirty="0"/>
              <a:t>DATE REPORTED – enter the date of submission of the defect</a:t>
            </a:r>
          </a:p>
          <a:p>
            <a:r>
              <a:rPr lang="en-US" sz="2400" dirty="0"/>
              <a:t>TEST CASE ID – enter the test case ID that was executed to produced the defect</a:t>
            </a:r>
          </a:p>
          <a:p>
            <a:pPr marL="0" indent="0">
              <a:buNone/>
            </a:pPr>
            <a:endParaRPr lang="en-US" sz="2800" dirty="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3300091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8939</TotalTime>
  <Words>3623</Words>
  <Application>Microsoft Office PowerPoint</Application>
  <PresentationFormat>On-screen Show (4:3)</PresentationFormat>
  <Paragraphs>586</Paragraphs>
  <Slides>67</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0" baseType="lpstr">
      <vt:lpstr>Office Theme</vt:lpstr>
      <vt:lpstr>Microsoft Excel Worksheet</vt:lpstr>
      <vt:lpstr>Microsoft Word Document</vt:lpstr>
      <vt:lpstr>DEFECT MANAGEMENT ORIENTATION Rhodel Mark L. Dela Cruz</vt:lpstr>
      <vt:lpstr>OBJECTIVE</vt:lpstr>
      <vt:lpstr>INTRODUCTION</vt:lpstr>
      <vt:lpstr>INTRODUCTION</vt:lpstr>
      <vt:lpstr>DEFECT Workflow</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STATUS</vt:lpstr>
      <vt:lpstr>DEFECT SEVERITY</vt:lpstr>
      <vt:lpstr>DEFECT SEVERITY</vt:lpstr>
      <vt:lpstr>DEFECT SEVERITY</vt:lpstr>
      <vt:lpstr>DEFECT SEVERITY</vt:lpstr>
      <vt:lpstr>DEFECT SEVERITY</vt:lpstr>
      <vt:lpstr>DEFECT SEVERITY</vt:lpstr>
      <vt:lpstr>DEFECT PRIORITY</vt:lpstr>
      <vt:lpstr>DEFECT PRIORITY</vt:lpstr>
      <vt:lpstr>DEFECT CLASSIFICATION</vt:lpstr>
      <vt:lpstr>DEFECT CLASSIFICATION</vt:lpstr>
      <vt:lpstr>DEFECT CLASSIFICATION</vt:lpstr>
      <vt:lpstr>DEFECT CLASSIFICATION</vt:lpstr>
      <vt:lpstr>DEFECT CLASSIFICATION</vt:lpstr>
      <vt:lpstr>DEFECT ROOT CAUSE</vt:lpstr>
      <vt:lpstr>DEFECT ROOT CAUSE</vt:lpstr>
      <vt:lpstr>DEFECT ROOT CAUSE</vt:lpstr>
      <vt:lpstr>DEFECT ROOT CAUSE</vt:lpstr>
      <vt:lpstr>DEFECT ROOT CAUSE</vt:lpstr>
      <vt:lpstr>DEFECT RESOLUTION</vt:lpstr>
      <vt:lpstr>DEFECT RESOLUTION</vt:lpstr>
      <vt:lpstr>DEFECT RESOLUTION</vt:lpstr>
      <vt:lpstr>DEFECT RESOLUTION</vt:lpstr>
      <vt:lpstr>REDMINE Fields</vt:lpstr>
      <vt:lpstr>QUESTIONS</vt:lpstr>
      <vt:lpstr>exercise</vt:lpstr>
      <vt:lpstr>exercise</vt:lpstr>
    </vt:vector>
  </TitlesOfParts>
  <Company>Aeon Credit Technology Systems,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vbangalan</dc:creator>
  <cp:lastModifiedBy>Louvie Maliwat</cp:lastModifiedBy>
  <cp:revision>694</cp:revision>
  <cp:lastPrinted>2011-06-09T01:18:08Z</cp:lastPrinted>
  <dcterms:created xsi:type="dcterms:W3CDTF">2010-04-09T02:35:40Z</dcterms:created>
  <dcterms:modified xsi:type="dcterms:W3CDTF">2013-09-25T07:45:20Z</dcterms:modified>
</cp:coreProperties>
</file>