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1"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9"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7"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1"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5"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1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1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6"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8"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0"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9"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2"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4/3/2024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grpSp>
        <p:nvGrpSpPr>
          <p:cNvPr id="27" name="组合"/>
          <p:cNvGrpSpPr/>
          <p:nvPr/>
        </p:nvGrpSpPr>
        <p:grpSpPr>
          <a:xfrm>
            <a:off x="742949" y="1104900"/>
            <a:ext cx="1743076" cy="1333498"/>
            <a:chOff x="742949" y="1104900"/>
            <a:chExt cx="1743076" cy="1333498"/>
          </a:xfrm>
        </p:grpSpPr>
        <p:sp>
          <p:nvSpPr>
            <p:cNvPr id="1048606" name="曲线"/>
            <p:cNvSpPr/>
            <p:nvPr/>
          </p:nvSpPr>
          <p:spPr>
            <a:xfrm rot="0">
              <a:off x="742949" y="1381124"/>
              <a:ext cx="1228724" cy="1057274"/>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1048607" name="曲线"/>
            <p:cNvSpPr/>
            <p:nvPr/>
          </p:nvSpPr>
          <p:spPr>
            <a:xfrm rot="0">
              <a:off x="1838325" y="1104900"/>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447800" y="2971799"/>
            <a:ext cx="8077200" cy="133731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K</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A</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L</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I</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D</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A</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S</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P</a:t>
            </a:r>
            <a:br>
              <a:rPr altLang="zh-CN" baseline="0" b="0" cap="none" sz="4400" i="0" kern="0" lang="en-US" spc="15" strike="noStrike" u="none">
                <a:solidFill>
                  <a:schemeClr val="tx1"/>
                </a:solidFill>
                <a:latin typeface="Trebuchet MS" pitchFamily="0" charset="0"/>
                <a:ea typeface="宋体" pitchFamily="0" charset="0"/>
                <a:cs typeface="Trebuchet MS" pitchFamily="0" charset="0"/>
              </a:rPr>
            </a:br>
            <a:endParaRPr altLang="zh-CN" baseline="0" b="0" cap="none" sz="4400" i="0" kern="0" lang="en-US"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99"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3" name="文本框"/>
          <p:cNvSpPr>
            <a:spLocks noGrp="1"/>
          </p:cNvSpPr>
          <p:nvPr>
            <p:ph type="title"/>
          </p:nvPr>
        </p:nvSpPr>
        <p:spPr>
          <a:xfrm rot="0">
            <a:off x="381000" y="762000"/>
            <a:ext cx="457200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DISCRIMINATOR</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矩形"/>
          <p:cNvSpPr/>
          <p:nvPr/>
        </p:nvSpPr>
        <p:spPr>
          <a:xfrm rot="0">
            <a:off x="683259" y="6111875"/>
            <a:ext cx="1230630" cy="311783"/>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0" cap="none" sz="2000" i="0" kern="1200" lang="en-US" spc="20" strike="noStrike" u="heavy">
                <a:solidFill>
                  <a:srgbClr val="006FC0"/>
                </a:solidFill>
                <a:uFill>
                  <a:solidFill>
                    <a:srgbClr val="006FC0"/>
                  </a:solidFill>
                </a:uFill>
                <a:latin typeface="Trebuchet MS" pitchFamily="0" charset="0"/>
                <a:ea typeface="宋体" pitchFamily="0" charset="0"/>
                <a:cs typeface="Trebuchet MS" pitchFamily="0" charset="0"/>
              </a:rPr>
              <a:t>Demo</a:t>
            </a:r>
            <a:r>
              <a:rPr altLang="zh-CN" baseline="0" b="0" cap="none" sz="2000" i="0" kern="1200" lang="en-US" spc="-130" strike="noStrike" u="heavy">
                <a:solidFill>
                  <a:srgbClr val="006FC0"/>
                </a:solidFill>
                <a:uFill>
                  <a:solidFill>
                    <a:srgbClr val="006FC0"/>
                  </a:solidFill>
                </a:uFill>
                <a:latin typeface="Trebuchet MS" pitchFamily="0" charset="0"/>
                <a:ea typeface="宋体" pitchFamily="0" charset="0"/>
                <a:cs typeface="Trebuchet MS" pitchFamily="0" charset="0"/>
              </a:rPr>
              <a:t> </a:t>
            </a:r>
            <a:r>
              <a:rPr altLang="zh-CN" baseline="0" b="0" cap="none" sz="2000" i="0" kern="1200" lang="en-US" spc="25" strike="noStrike" u="heavy">
                <a:solidFill>
                  <a:srgbClr val="006FC0"/>
                </a:solidFill>
                <a:uFill>
                  <a:solidFill>
                    <a:srgbClr val="006FC0"/>
                  </a:solidFill>
                </a:uFill>
                <a:latin typeface="Trebuchet MS" pitchFamily="0" charset="0"/>
                <a:ea typeface="宋体" pitchFamily="0" charset="0"/>
                <a:cs typeface="Trebuchet MS" pitchFamily="0" charset="0"/>
              </a:rPr>
              <a:t>Link</a:t>
            </a:r>
            <a:endParaRPr altLang="en-US" baseline="0" b="0" cap="none" sz="2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6" name="矩形"/>
          <p:cNvSpPr/>
          <p:nvPr/>
        </p:nvSpPr>
        <p:spPr>
          <a:xfrm rot="0">
            <a:off x="685800" y="2057400"/>
            <a:ext cx="8458200" cy="1005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
        <p:nvSpPr>
          <p:cNvPr id="1048707" name="矩形"/>
          <p:cNvSpPr/>
          <p:nvPr/>
        </p:nvSpPr>
        <p:spPr>
          <a:xfrm rot="0">
            <a:off x="685800" y="3276600"/>
            <a:ext cx="8458200" cy="681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q"/>
            </a:pPr>
            <a:r>
              <a:rPr altLang="zh-CN" baseline="0" b="0" cap="none" sz="2000" i="0" kern="1200" lang="en-US" spc="0" strike="noStrike" u="none">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PROBLEM STATEMENT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838200" y="1676400"/>
            <a:ext cx="6096000" cy="4091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1"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altLang="zh-CN" baseline="0" b="0" cap="none" sz="1800" i="0" kern="1200" lang="en-US" spc="0" strike="noStrike" u="none">
                <a:solidFill>
                  <a:schemeClr val="tx1"/>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pic>
        <p:nvPicPr>
          <p:cNvPr id="2097171" name="图片"/>
          <p:cNvPicPr>
            <a:picLocks/>
          </p:cNvPicPr>
          <p:nvPr/>
        </p:nvPicPr>
        <p:blipFill>
          <a:blip xmlns:r="http://schemas.openxmlformats.org/officeDocument/2006/relationships" r:embed="rId1" cstate="print"/>
          <a:stretch>
            <a:fillRect/>
          </a:stretch>
        </p:blipFill>
        <p:spPr>
          <a:xfrm rot="0">
            <a:off x="7543800" y="2286000"/>
            <a:ext cx="2695574" cy="324802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0" name="文本框"/>
          <p:cNvSpPr>
            <a:spLocks noGrp="1"/>
          </p:cNvSpPr>
          <p:nvPr>
            <p:ph type="title"/>
          </p:nvPr>
        </p:nvSpPr>
        <p:spPr>
          <a:xfrm rot="0">
            <a:off x="228600" y="762000"/>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SYSTEM: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1" name="矩形"/>
          <p:cNvSpPr/>
          <p:nvPr/>
        </p:nvSpPr>
        <p:spPr>
          <a:xfrm rot="0">
            <a:off x="838200" y="1752599"/>
            <a:ext cx="6096000"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Söhne"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a:t>
            </a:r>
            <a:r>
              <a:rPr altLang="zh-CN" baseline="0" b="0" cap="none" sz="1800" i="1" kern="1200" lang="en-US" spc="0" strike="noStrike" u="none">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2" name="图片"/>
          <p:cNvPicPr>
            <a:picLocks/>
          </p:cNvPicPr>
          <p:nvPr/>
        </p:nvPicPr>
        <p:blipFill>
          <a:blip xmlns:r="http://schemas.openxmlformats.org/officeDocument/2006/relationships" r:embed="rId1" cstate="print"/>
          <a:stretch>
            <a:fillRect/>
          </a:stretch>
        </p:blipFill>
        <p:spPr>
          <a:xfrm rot="0">
            <a:off x="8305800" y="2438400"/>
            <a:ext cx="2466973" cy="3419475"/>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1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SOLUTION</a:t>
            </a:r>
            <a:r>
              <a:rPr altLang="zh-CN" baseline="0" b="1" cap="none" sz="4800" i="1" kern="0" lang="en-US" spc="0" strike="noStrike" u="sng">
                <a:solidFill>
                  <a:schemeClr val="tx1"/>
                </a:solidFill>
                <a:latin typeface="Trebuchet MS" pitchFamily="0" charset="0"/>
                <a:ea typeface="宋体" pitchFamily="0" charset="0"/>
                <a:cs typeface="Trebuchet MS" pitchFamily="0" charset="0"/>
              </a:rPr>
              <a: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609600" y="1371600"/>
            <a:ext cx="8077200" cy="192024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ClrTx/>
              <a:buAutoNum type="arabicPeriod"/>
            </a:pPr>
            <a:r>
              <a:rPr altLang="zh-CN" baseline="0" b="1" cap="none" sz="2000" i="1" kern="1200" lang="en-US" spc="0" strike="noStrike" u="none">
                <a:solidFill>
                  <a:srgbClr val="0D0D0D"/>
                </a:solidFill>
                <a:latin typeface="Arial" pitchFamily="34" charset="0"/>
                <a:ea typeface="宋体" pitchFamily="0" charset="0"/>
                <a:cs typeface="Arial" pitchFamily="34" charset="0"/>
              </a:rPr>
              <a:t>Problem solution</a:t>
            </a:r>
            <a:r>
              <a:rPr altLang="zh-CN" baseline="0" b="1" cap="none" sz="2000" i="1" kern="1200" lang="en-US" spc="0" strike="noStrike" u="none">
                <a:solidFill>
                  <a:srgbClr val="0D0D0D"/>
                </a:solidFill>
                <a:latin typeface="Arial" pitchFamily="34" charset="0"/>
                <a:ea typeface="宋体" pitchFamily="0" charset="0"/>
                <a:cs typeface="Arial" pitchFamily="34" charset="0"/>
              </a:rPr>
              <a:t>:</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r>
              <a:rPr altLang="zh-CN" baseline="0" b="0" cap="none" sz="2000" i="1" kern="1200" lang="en-US" spc="0" strike="noStrike" u="none">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en-US" baseline="0" b="0" cap="none" sz="2000" i="1" kern="1200" lang="zh-CN" spc="0" strike="noStrike" u="none">
              <a:solidFill>
                <a:srgbClr val="0D0D0D"/>
              </a:solidFill>
              <a:latin typeface="Arial" pitchFamily="34" charset="0"/>
              <a:ea typeface="宋体" pitchFamily="0" charset="0"/>
              <a:cs typeface="Arial" pitchFamily="34" charset="0"/>
            </a:endParaRPr>
          </a:p>
        </p:txBody>
      </p:sp>
      <p:sp>
        <p:nvSpPr>
          <p:cNvPr id="1048714" name="矩形"/>
          <p:cNvSpPr/>
          <p:nvPr/>
        </p:nvSpPr>
        <p:spPr>
          <a:xfrm rot="0">
            <a:off x="914400" y="2971799"/>
            <a:ext cx="7467600" cy="1424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1" kern="1200" lang="en-US" spc="0" strike="noStrike" u="none">
                <a:solidFill>
                  <a:srgbClr val="0D0D0D"/>
                </a:solidFill>
                <a:latin typeface="Arial" pitchFamily="34" charset="0"/>
                <a:ea typeface="宋体" pitchFamily="0" charset="0"/>
                <a:cs typeface="Arial" pitchFamily="34" charset="0"/>
              </a:rPr>
              <a:t>Overview of GANs: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altLang="en-US" baseline="0" b="0" cap="none" sz="1800" i="1" kern="1200" lang="zh-CN" spc="0" strike="noStrike" u="none">
              <a:solidFill>
                <a:srgbClr val="0D0D0D"/>
              </a:solidFill>
              <a:latin typeface="Arial" pitchFamily="34" charset="0"/>
              <a:ea typeface="宋体" pitchFamily="0" charset="0"/>
              <a:cs typeface="Arial" pitchFamily="34" charset="0"/>
            </a:endParaRPr>
          </a:p>
        </p:txBody>
      </p:sp>
      <p:sp>
        <p:nvSpPr>
          <p:cNvPr id="1048715" name="矩形"/>
          <p:cNvSpPr/>
          <p:nvPr/>
        </p:nvSpPr>
        <p:spPr>
          <a:xfrm rot="0">
            <a:off x="990600" y="4876800"/>
            <a:ext cx="6096000"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3.Data Collection and Preprocessing: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6" name="文本框"/>
          <p:cNvSpPr>
            <a:spLocks noGrp="1"/>
          </p:cNvSpPr>
          <p:nvPr>
            <p:ph type="title"/>
          </p:nvPr>
        </p:nvSpPr>
        <p:spPr>
          <a:xfrm rot="0">
            <a:off x="-685800" y="304800"/>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533400" y="838200"/>
            <a:ext cx="9067800" cy="32632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6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4.GAN Architecture Design: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5.Training Process: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3" name="图片"/>
          <p:cNvPicPr>
            <a:picLocks/>
          </p:cNvPicPr>
          <p:nvPr/>
        </p:nvPicPr>
        <p:blipFill>
          <a:blip xmlns:r="http://schemas.openxmlformats.org/officeDocument/2006/relationships" r:embed="rId1"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1143000" y="1305342"/>
            <a:ext cx="8000999"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6.Training Process: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7.Evaluation and Validation: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4" name="图片"/>
          <p:cNvPicPr>
            <a:picLocks/>
          </p:cNvPicPr>
          <p:nvPr/>
        </p:nvPicPr>
        <p:blipFill>
          <a:blip xmlns:r="http://schemas.openxmlformats.org/officeDocument/2006/relationships" r:embed="rId1" cstate="print"/>
          <a:stretch>
            <a:fillRect/>
          </a:stretch>
        </p:blipFill>
        <p:spPr>
          <a:xfrm rot="0">
            <a:off x="9220200" y="3352800"/>
            <a:ext cx="2695574" cy="3248023"/>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381000" y="1295399"/>
            <a:ext cx="8763000" cy="3202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2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2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8.</a:t>
            </a:r>
            <a:r>
              <a:rPr altLang="zh-CN" baseline="0" b="1" cap="none" sz="1800" i="1" kern="1200" lang="en-US" spc="0" strike="noStrike" u="none">
                <a:solidFill>
                  <a:srgbClr val="0D0D0D"/>
                </a:solidFill>
                <a:latin typeface="Calibri" pitchFamily="0" charset="0"/>
                <a:ea typeface="宋体" pitchFamily="0" charset="0"/>
                <a:cs typeface="Calibri" pitchFamily="0" charset="0"/>
              </a:rPr>
              <a:t>Integration with Handwritten Recognition Systems:</a:t>
            </a: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0" cap="none" sz="1800" i="1" kern="1200" lang="en-US" spc="0" strike="noStrike" u="none">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9.Benefits and Applications: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304800" y="2057400"/>
            <a:ext cx="8610600"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20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1" kern="1200" lang="en-US" spc="0" strike="noStrike" u="sng">
                <a:solidFill>
                  <a:schemeClr val="tx1"/>
                </a:solidFill>
                <a:latin typeface="Arial" pitchFamily="34" charset="0"/>
                <a:ea typeface="宋体" pitchFamily="0" charset="0"/>
                <a:cs typeface="Arial" pitchFamily="34" charset="0"/>
              </a:rPr>
              <a:t>Hardware Requirements:</a:t>
            </a:r>
            <a:endParaRPr altLang="zh-CN" baseline="0" b="1" cap="none" sz="2000" i="1" kern="1200" lang="en-US" spc="0" strike="noStrike" u="sng">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High-performance CPU or CPU cluster.</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GPU accelerator with CUDA support for deep learning computations.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Sufficient RAM and storage capacity.</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Fast storage for efficient data access.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High-speed networking infrastructure for data transfer</a:t>
            </a:r>
            <a:r>
              <a:rPr altLang="zh-CN" baseline="0" b="0" cap="none" sz="2000" i="0" kern="1200" lang="en-US" spc="0" strike="noStrike" u="none">
                <a:solidFill>
                  <a:srgbClr val="0D0D0D"/>
                </a:solidFill>
                <a:latin typeface="Arial" pitchFamily="34" charset="0"/>
                <a:ea typeface="宋体" pitchFamily="0" charset="0"/>
                <a:cs typeface="Arial" pitchFamily="34" charset="0"/>
              </a:rPr>
              <a:t>.</a:t>
            </a:r>
            <a:endParaRPr altLang="zh-CN" baseline="0" b="0" cap="none" sz="20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grpSp>
        <p:nvGrpSpPr>
          <p:cNvPr id="67" name="组合"/>
          <p:cNvGrpSpPr/>
          <p:nvPr/>
        </p:nvGrpSpPr>
        <p:grpSpPr>
          <a:xfrm>
            <a:off x="8991600" y="2971799"/>
            <a:ext cx="2762247" cy="3257549"/>
            <a:chOff x="8991600" y="2971799"/>
            <a:chExt cx="2762247" cy="3257549"/>
          </a:xfrm>
        </p:grpSpPr>
        <p:sp>
          <p:nvSpPr>
            <p:cNvPr id="1048724"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25"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5"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1066800" y="1676400"/>
            <a:ext cx="8077200" cy="3025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sng">
                <a:solidFill>
                  <a:schemeClr val="tx1"/>
                </a:solidFill>
                <a:latin typeface="Arial" pitchFamily="34" charset="0"/>
                <a:ea typeface="宋体" pitchFamily="0" charset="0"/>
                <a:cs typeface="Arial" pitchFamily="34" charset="0"/>
              </a:rPr>
              <a:t>Software Requirements:</a:t>
            </a:r>
            <a:endParaRPr altLang="zh-CN" baseline="0" b="1" cap="none" sz="1800" i="1" kern="1200" lang="en-US" spc="0" strike="noStrike" u="sng">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a:t>
            </a: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TensorFlow</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PyTorch</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GAN implementation.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Python programming language for scripting.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CUDA Toolkit and </a:t>
            </a:r>
            <a:r>
              <a:rPr altLang="zh-CN" baseline="0" b="0" cap="none" sz="1800" i="1" kern="1200" lang="en-US" spc="0" strike="noStrike" u="none">
                <a:solidFill>
                  <a:srgbClr val="0D0D0D"/>
                </a:solidFill>
                <a:latin typeface="Arial" pitchFamily="34" charset="0"/>
                <a:ea typeface="宋体" pitchFamily="0" charset="0"/>
                <a:cs typeface="Arial" pitchFamily="34" charset="0"/>
              </a:rPr>
              <a:t>cuDNN</a:t>
            </a:r>
            <a:r>
              <a:rPr altLang="zh-CN" baseline="0" b="0" cap="none" sz="1800" i="1" kern="1200" lang="en-US" spc="0" strike="noStrike" u="none">
                <a:solidFill>
                  <a:srgbClr val="0D0D0D"/>
                </a:solidFill>
                <a:latin typeface="Arial" pitchFamily="34" charset="0"/>
                <a:ea typeface="宋体" pitchFamily="0" charset="0"/>
                <a:cs typeface="Arial" pitchFamily="34" charset="0"/>
              </a:rPr>
              <a:t> library for GPU acceleration.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Development environment such as </a:t>
            </a:r>
            <a:r>
              <a:rPr altLang="zh-CN" baseline="0" b="0" cap="none" sz="1800" i="1" kern="1200" lang="en-US" spc="0" strike="noStrike" u="none">
                <a:solidFill>
                  <a:srgbClr val="0D0D0D"/>
                </a:solidFill>
                <a:latin typeface="Arial" pitchFamily="34" charset="0"/>
                <a:ea typeface="宋体" pitchFamily="0" charset="0"/>
                <a:cs typeface="Arial" pitchFamily="34" charset="0"/>
              </a:rPr>
              <a:t>PyCharm</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Jupyter</a:t>
            </a:r>
            <a:r>
              <a:rPr altLang="zh-CN" baseline="0" b="0" cap="none" sz="1800" i="1" kern="1200" lang="en-US" spc="0" strike="noStrike" u="none">
                <a:solidFill>
                  <a:srgbClr val="0D0D0D"/>
                </a:solidFill>
                <a:latin typeface="Arial" pitchFamily="34" charset="0"/>
                <a:ea typeface="宋体" pitchFamily="0" charset="0"/>
                <a:cs typeface="Arial" pitchFamily="34" charset="0"/>
              </a:rPr>
              <a:t> Notebook.</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Version control with Git and collaboration platforms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GitHub</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Containerization with </a:t>
            </a:r>
            <a:r>
              <a:rPr altLang="zh-CN" baseline="0" b="0" cap="none" sz="180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environment management.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Testing tools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PyTest</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visualization libraries for monitoring and analysis.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ALGORITHM: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219200" y="1295399"/>
            <a:ext cx="7924800"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Here's a concise algorithm for a Handwritten Model using GAN: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1</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r>
              <a:rPr altLang="zh-CN" baseline="0" b="1" cap="none" sz="1800" i="1" kern="1200" lang="en-US" spc="0" strike="noStrike" u="none">
                <a:solidFill>
                  <a:srgbClr val="0D0D0D"/>
                </a:solidFill>
                <a:latin typeface="Arial" pitchFamily="34" charset="0"/>
                <a:ea typeface="宋体" pitchFamily="0" charset="0"/>
                <a:cs typeface="Arial" pitchFamily="34" charset="0"/>
              </a:rPr>
              <a:t>Initialize Parameters: </a:t>
            </a:r>
            <a:r>
              <a:rPr altLang="zh-CN" baseline="0" b="0" cap="none" sz="1800" i="1" kern="1200" lang="en-US" spc="0" strike="noStrike" u="none">
                <a:solidFill>
                  <a:srgbClr val="0D0D0D"/>
                </a:solidFill>
                <a:latin typeface="Arial" pitchFamily="34" charset="0"/>
                <a:ea typeface="宋体" pitchFamily="0" charset="0"/>
                <a:cs typeface="Arial" pitchFamily="34" charset="0"/>
              </a:rPr>
              <a:t>Set </a:t>
            </a:r>
            <a:r>
              <a:rPr altLang="zh-CN" baseline="0" b="0" cap="none" sz="1800" i="1" kern="1200" lang="en-US" spc="0" strike="noStrike" u="none">
                <a:solidFill>
                  <a:srgbClr val="0D0D0D"/>
                </a:solidFill>
                <a:latin typeface="Arial" pitchFamily="34" charset="0"/>
                <a:ea typeface="宋体" pitchFamily="0" charset="0"/>
                <a:cs typeface="Arial" pitchFamily="34" charset="0"/>
              </a:rPr>
              <a:t>hyperparameters</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define network architectures for generator and discriminator.</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2.Data Pre-processing: </a:t>
            </a:r>
            <a:r>
              <a:rPr altLang="zh-CN" baseline="0" b="0" cap="none" sz="1800" i="1" kern="1200" lang="en-US" spc="0" strike="noStrike" u="none">
                <a:solidFill>
                  <a:srgbClr val="0D0D0D"/>
                </a:solidFill>
                <a:latin typeface="Arial" pitchFamily="34" charset="0"/>
                <a:ea typeface="宋体" pitchFamily="0" charset="0"/>
                <a:cs typeface="Arial" pitchFamily="34" charset="0"/>
              </a:rPr>
              <a:t>Normalize and augment handwritten character images.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3.Define Generator and Discriminator: </a:t>
            </a:r>
            <a:r>
              <a:rPr altLang="zh-CN" baseline="0" b="0" cap="none" sz="1800" i="1" kern="1200" lang="en-US" spc="0" strike="noStrike" u="none">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26" name="曲线"/>
          <p:cNvSpPr/>
          <p:nvPr/>
        </p:nvSpPr>
        <p:spPr>
          <a:xfrm rot="0">
            <a:off x="0" y="838527"/>
            <a:ext cx="12192000" cy="5790467"/>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HAND WRITTEN  DIGIT RECOGNITION USING</a:t>
            </a:r>
            <a:endParaRPr altLang="zh-CN" baseline="0" b="1" cap="none" sz="3800" i="1" kern="1200" lang="en-US" spc="0" strike="noStrike" u="none">
              <a:solidFill>
                <a:srgbClr val="2A1F43"/>
              </a:solidFill>
              <a:latin typeface="Algerian" pitchFamily="82" charset="0"/>
              <a:ea typeface="宋体" pitchFamily="0" charset="0"/>
              <a:cs typeface="Arabic Typesetting" pitchFamily="66" charset="-78"/>
            </a:endParaRPr>
          </a:p>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    GENERATIVE  ADVERSARIAL NETWORK </a:t>
            </a:r>
            <a:endParaRPr altLang="en-US" baseline="0" b="1" cap="none" sz="3800" i="1" kern="1200" lang="zh-CN" spc="0" strike="noStrike" u="none">
              <a:solidFill>
                <a:srgbClr val="2A1F43"/>
              </a:solidFill>
              <a:latin typeface="Algerian" pitchFamily="82" charset="0"/>
              <a:ea typeface="宋体" pitchFamily="0" charset="0"/>
              <a:cs typeface="Arabic Typesetting" pitchFamily="66" charset="-78"/>
            </a:endParaRPr>
          </a:p>
        </p:txBody>
      </p:sp>
      <p:grpSp>
        <p:nvGrpSpPr>
          <p:cNvPr id="46" name="组合"/>
          <p:cNvGrpSpPr/>
          <p:nvPr/>
        </p:nvGrpSpPr>
        <p:grpSpPr>
          <a:xfrm>
            <a:off x="7448612" y="0"/>
            <a:ext cx="4743793" cy="6858466"/>
            <a:chOff x="7448612" y="0"/>
            <a:chExt cx="4743793" cy="6858466"/>
          </a:xfrm>
        </p:grpSpPr>
        <p:sp>
          <p:nvSpPr>
            <p:cNvPr id="104862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2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0"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4"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0"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1" name="矩形"/>
          <p:cNvSpPr/>
          <p:nvPr/>
        </p:nvSpPr>
        <p:spPr>
          <a:xfrm rot="0">
            <a:off x="739774" y="6473336"/>
            <a:ext cx="1798953"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矩形"/>
          <p:cNvSpPr/>
          <p:nvPr/>
        </p:nvSpPr>
        <p:spPr>
          <a:xfrm rot="0">
            <a:off x="914400" y="1720840"/>
            <a:ext cx="8229600" cy="3025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1" cap="none" sz="1800" i="1" kern="1200" lang="en-US" spc="0" strike="noStrike" u="none">
                <a:solidFill>
                  <a:srgbClr val="0D0D0D"/>
                </a:solidFill>
                <a:latin typeface="Arial" pitchFamily="34" charset="0"/>
                <a:ea typeface="宋体" pitchFamily="0" charset="0"/>
                <a:cs typeface="Arial" pitchFamily="34" charset="0"/>
              </a:rPr>
              <a:t>4.Training Loop: </a:t>
            </a:r>
            <a:r>
              <a:rPr altLang="zh-CN" baseline="0" b="0" cap="none" sz="1800" i="1" kern="1200" lang="en-US" spc="0" strike="noStrike" u="none">
                <a:solidFill>
                  <a:srgbClr val="0D0D0D"/>
                </a:solidFill>
                <a:latin typeface="Arial" pitchFamily="34" charset="0"/>
                <a:ea typeface="宋体" pitchFamily="0" charset="0"/>
                <a:cs typeface="Arial" pitchFamily="34" charset="0"/>
              </a:rPr>
              <a:t>Train discriminator to distinguish real from synthetic </a:t>
            </a:r>
            <a:r>
              <a:rPr altLang="zh-CN" baseline="0" b="0" cap="none" sz="1800" i="1" kern="1200" lang="en-US" spc="0" strike="noStrike" u="none">
                <a:solidFill>
                  <a:srgbClr val="0D0D0D"/>
                </a:solidFill>
                <a:latin typeface="Arial" pitchFamily="34" charset="0"/>
                <a:ea typeface="宋体" pitchFamily="0" charset="0"/>
                <a:cs typeface="Arial" pitchFamily="34" charset="0"/>
              </a:rPr>
              <a:t>characters.Train</a:t>
            </a:r>
            <a:r>
              <a:rPr altLang="zh-CN" baseline="0" b="0" cap="none" sz="1800" i="1" kern="1200" lang="en-US" spc="0" strike="noStrike" u="none">
                <a:solidFill>
                  <a:srgbClr val="0D0D0D"/>
                </a:solidFill>
                <a:latin typeface="Arial" pitchFamily="34" charset="0"/>
                <a:ea typeface="宋体" pitchFamily="0" charset="0"/>
                <a:cs typeface="Arial" pitchFamily="34" charset="0"/>
              </a:rPr>
              <a:t> generator to fool discriminator into producing realistic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Assess generated characters using 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metrics.Fine</a:t>
            </a:r>
            <a:r>
              <a:rPr altLang="zh-CN" baseline="0" b="0" cap="none" sz="1800" i="1" kern="1200" lang="en-US" spc="0" strike="noStrike" u="none">
                <a:solidFill>
                  <a:srgbClr val="0D0D0D"/>
                </a:solidFill>
                <a:latin typeface="Arial" pitchFamily="34" charset="0"/>
                <a:ea typeface="宋体" pitchFamily="0" charset="0"/>
                <a:cs typeface="Arial" pitchFamily="34" charset="0"/>
              </a:rPr>
              <a:t>-tune model if necessary.</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6.Integration with Recognition System (Optional): </a:t>
            </a:r>
            <a:r>
              <a:rPr altLang="zh-CN" baseline="0" b="0" cap="none" sz="1800" i="1" kern="1200" lang="en-US" spc="0" strike="noStrike" u="none">
                <a:solidFill>
                  <a:srgbClr val="0D0D0D"/>
                </a:solidFill>
                <a:latin typeface="Arial" pitchFamily="34" charset="0"/>
                <a:ea typeface="宋体" pitchFamily="0" charset="0"/>
                <a:cs typeface="Arial" pitchFamily="34" charset="0"/>
              </a:rPr>
              <a:t>Integrate generated characters with recognition system for training data augmentation</a:t>
            </a:r>
            <a:r>
              <a:rPr altLang="zh-CN" baseline="0" b="0" cap="none" sz="1800" i="0" kern="1200" lang="en-US" spc="0" strike="noStrike" u="none">
                <a:solidFill>
                  <a:srgbClr val="0D0D0D"/>
                </a:solidFill>
                <a:latin typeface="Arial" pitchFamily="34" charset="0"/>
                <a:ea typeface="宋体" pitchFamily="0" charset="0"/>
                <a:cs typeface="Arial" pitchFamily="34" charset="0"/>
              </a:rPr>
              <a:t>.</a:t>
            </a:r>
            <a:endParaRPr altLang="zh-CN" baseline="0" b="0" cap="none" sz="18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grpSp>
        <p:nvGrpSpPr>
          <p:cNvPr id="71" name="组合"/>
          <p:cNvGrpSpPr/>
          <p:nvPr/>
        </p:nvGrpSpPr>
        <p:grpSpPr>
          <a:xfrm>
            <a:off x="8991600" y="2971799"/>
            <a:ext cx="2762247" cy="3257549"/>
            <a:chOff x="8991600" y="2971799"/>
            <a:chExt cx="2762247" cy="3257549"/>
          </a:xfrm>
        </p:grpSpPr>
        <p:sp>
          <p:nvSpPr>
            <p:cNvPr id="1048732"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3"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6"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3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DEPLOYMENT: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066800" y="1397675"/>
            <a:ext cx="8077200"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1" cap="none" sz="1850" i="1" kern="1200" lang="en-US" spc="0" strike="noStrike" u="none">
                <a:solidFill>
                  <a:srgbClr val="0D0D0D"/>
                </a:solidFill>
                <a:latin typeface="Arial" pitchFamily="34" charset="0"/>
                <a:ea typeface="宋体" pitchFamily="0" charset="0"/>
                <a:cs typeface="Arial" pitchFamily="34" charset="0"/>
              </a:rPr>
              <a:t>1. Model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2. </a:t>
            </a:r>
            <a:r>
              <a:rPr altLang="zh-CN" baseline="0" b="1" cap="none" sz="1850" i="1" kern="1200" lang="en-US" spc="0" strike="noStrike" u="none">
                <a:solidFill>
                  <a:srgbClr val="0D0D0D"/>
                </a:solidFill>
                <a:latin typeface="Arial" pitchFamily="34" charset="0"/>
                <a:ea typeface="宋体" pitchFamily="0" charset="0"/>
                <a:cs typeface="Arial" pitchFamily="34" charset="0"/>
              </a:rPr>
              <a:t>Model Optimization: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Optimize the trained model for inference speed and resource efficiency.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3.</a:t>
            </a:r>
            <a:r>
              <a:rPr altLang="zh-CN" baseline="0" b="1" cap="none" sz="1850" i="1" kern="1200" lang="en-US" spc="0" strike="noStrike" u="none">
                <a:solidFill>
                  <a:srgbClr val="0D0D0D"/>
                </a:solidFill>
                <a:latin typeface="Arial" pitchFamily="34" charset="0"/>
                <a:ea typeface="宋体" pitchFamily="0" charset="0"/>
                <a:cs typeface="Arial" pitchFamily="34" charset="0"/>
              </a:rPr>
              <a:t>Containerization: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Package the optimized model into a </a:t>
            </a:r>
            <a:r>
              <a:rPr altLang="zh-CN" baseline="0" b="0" cap="none" sz="185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50" i="1" kern="1200" lang="en-US" spc="0" strike="noStrike" u="none">
                <a:solidFill>
                  <a:srgbClr val="0D0D0D"/>
                </a:solidFill>
                <a:latin typeface="Arial" pitchFamily="34" charset="0"/>
                <a:ea typeface="宋体" pitchFamily="0" charset="0"/>
                <a:cs typeface="Arial" pitchFamily="34" charset="0"/>
              </a:rPr>
              <a:t> container for easy deployment and portability.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3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grpSp>
        <p:nvGrpSpPr>
          <p:cNvPr id="74" name="组合"/>
          <p:cNvGrpSpPr/>
          <p:nvPr/>
        </p:nvGrpSpPr>
        <p:grpSpPr>
          <a:xfrm>
            <a:off x="8991600" y="2971799"/>
            <a:ext cx="2762247" cy="3257549"/>
            <a:chOff x="8991600" y="2971799"/>
            <a:chExt cx="2762247" cy="3257549"/>
          </a:xfrm>
        </p:grpSpPr>
        <p:sp>
          <p:nvSpPr>
            <p:cNvPr id="1048737"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8"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7"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
        <p:nvSpPr>
          <p:cNvPr id="1048739" name="矩形"/>
          <p:cNvSpPr/>
          <p:nvPr/>
        </p:nvSpPr>
        <p:spPr>
          <a:xfrm rot="0">
            <a:off x="685800" y="1066801"/>
            <a:ext cx="8458200"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4.Deployment Platform:</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5.Scalability Considerations: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6.API Integration (Optional):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4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1" name="矩形"/>
          <p:cNvSpPr/>
          <p:nvPr/>
        </p:nvSpPr>
        <p:spPr>
          <a:xfrm rot="0">
            <a:off x="838200" y="1313036"/>
            <a:ext cx="8305800" cy="381571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7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7.Monitoring and Maintenance:</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8.Security Considerations: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9.Testing and Validation: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8" name="图片"/>
          <p:cNvPicPr>
            <a:picLocks/>
          </p:cNvPicPr>
          <p:nvPr/>
        </p:nvPicPr>
        <p:blipFill>
          <a:blip xmlns:r="http://schemas.openxmlformats.org/officeDocument/2006/relationships" r:embed="rId1"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3" name="矩形"/>
          <p:cNvSpPr/>
          <p:nvPr/>
        </p:nvSpPr>
        <p:spPr>
          <a:xfrm rot="0">
            <a:off x="219074" y="778190"/>
            <a:ext cx="10515600" cy="485772"/>
          </a:xfrm>
          <a:prstGeom prst="rect"/>
          <a:noFill/>
          <a:ln w="12700" cap="flat" cmpd="sng">
            <a:noFill/>
            <a:prstDash val="solid"/>
            <a:miter/>
          </a:ln>
        </p:spPr>
        <p:txBody>
          <a:bodyPr anchor="t" anchorCtr="0" bIns="0" lIns="0" rIns="0" tIns="0" vert="horz" wrap="square">
            <a:prstTxWarp prst="textNoShape"/>
            <a:spAutoFit/>
          </a:bodyPr>
          <a:p>
            <a:pPr algn="l" eaLnBrk="1" fontAlgn="auto" hangingPunct="1" indent="0" latinLnBrk="0" marL="0">
              <a:lnSpc>
                <a:spcPct val="100000"/>
              </a:lnSpc>
              <a:spcBef>
                <a:spcPts val="0"/>
              </a:spcBef>
              <a:spcAft>
                <a:spcPts val="0"/>
              </a:spcAft>
              <a:buNone/>
            </a:pPr>
            <a:r>
              <a:rPr altLang="zh-CN" baseline="0" b="1" cap="none" sz="3200" i="1" kern="0" lang="en-US"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RESULT:</a:t>
            </a:r>
            <a:endParaRPr altLang="en-US" baseline="0" b="1" cap="none" sz="3200" i="1" kern="0" lang="zh-CN"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endParaRPr>
          </a:p>
        </p:txBody>
      </p:sp>
      <p:pic>
        <p:nvPicPr>
          <p:cNvPr id="2097179" name="图片"/>
          <p:cNvPicPr>
            <a:picLocks noChangeAspect="1"/>
          </p:cNvPicPr>
          <p:nvPr/>
        </p:nvPicPr>
        <p:blipFill>
          <a:blip xmlns:r="http://schemas.openxmlformats.org/officeDocument/2006/relationships" r:embed="rId1" cstate="print"/>
          <a:stretch>
            <a:fillRect/>
          </a:stretch>
        </p:blipFill>
        <p:spPr>
          <a:xfrm rot="0">
            <a:off x="228600" y="1524000"/>
            <a:ext cx="10186279" cy="4750115"/>
          </a:xfrm>
          <a:prstGeom prst="rect"/>
          <a:noFill/>
          <a:ln w="12700" cap="flat" cmpd="sng">
            <a:noFill/>
            <a:prstDash val="solid"/>
            <a:miter/>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4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RESULT: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80" name="图片"/>
          <p:cNvPicPr>
            <a:picLocks noChangeAspect="1"/>
          </p:cNvPicPr>
          <p:nvPr/>
        </p:nvPicPr>
        <p:blipFill>
          <a:blip xmlns:r="http://schemas.openxmlformats.org/officeDocument/2006/relationships" r:embed="rId1" cstate="print"/>
          <a:stretch>
            <a:fillRect/>
          </a:stretch>
        </p:blipFill>
        <p:spPr>
          <a:xfrm rot="0">
            <a:off x="2244010" y="1624519"/>
            <a:ext cx="7703983" cy="4387071"/>
          </a:xfrm>
          <a:prstGeom prst="rect"/>
          <a:noFill/>
          <a:ln w="12700" cap="flat" cmpd="sng">
            <a:noFill/>
            <a:prstDash val="solid"/>
            <a:miter/>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5"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990600" y="1676400"/>
            <a:ext cx="8000999" cy="35299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rgbClr val="0D0D0D"/>
                </a:solidFill>
                <a:latin typeface="Calibri" pitchFamily="0" charset="0"/>
                <a:ea typeface="宋体" pitchFamily="0" charset="0"/>
                <a:cs typeface="Calibri" pitchFamily="0" charset="0"/>
              </a:rPr>
              <a:t> 	</a:t>
            </a:r>
            <a:endParaRPr altLang="zh-CN" baseline="0" b="0" cap="none" sz="1600" i="0"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43"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Objective</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Real time application</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Generator and discriminator</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Problem Statement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Generative Adversarial Network</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Proposed System/Solution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System Development Approach</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Algorithm and Deployment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Result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Conclusion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References</a:t>
            </a:r>
            <a:endParaRPr altLang="en-US" baseline="0" b="0" cap="none" sz="1800" i="1" kern="1200" lang="zh-CN" spc="0" strike="noStrike" u="none">
              <a:solidFill>
                <a:schemeClr val="tx1"/>
              </a:solidFill>
              <a:latin typeface="Arial" pitchFamily="34" charset="0"/>
              <a:ea typeface="宋体" pitchFamily="0" charset="0"/>
              <a:cs typeface="Arial" pitchFamily="34" charset="0"/>
            </a:endParaRPr>
          </a:p>
        </p:txBody>
      </p:sp>
      <p:grpSp>
        <p:nvGrpSpPr>
          <p:cNvPr id="49" name="组合"/>
          <p:cNvGrpSpPr/>
          <p:nvPr/>
        </p:nvGrpSpPr>
        <p:grpSpPr>
          <a:xfrm>
            <a:off x="7448612" y="0"/>
            <a:ext cx="4743793" cy="6858466"/>
            <a:chOff x="7448612" y="0"/>
            <a:chExt cx="4743793" cy="6858466"/>
          </a:xfrm>
        </p:grpSpPr>
        <p:sp>
          <p:nvSpPr>
            <p:cNvPr id="1048644"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4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46"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7"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9"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1"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4865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57" name="文本框"/>
          <p:cNvSpPr>
            <a:spLocks noGrp="1"/>
          </p:cNvSpPr>
          <p:nvPr>
            <p:ph type="title"/>
          </p:nvPr>
        </p:nvSpPr>
        <p:spPr>
          <a:xfrm rot="0">
            <a:off x="739774" y="445387"/>
            <a:ext cx="268922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OUTLINE</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5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grpSp>
        <p:nvGrpSpPr>
          <p:cNvPr id="52" name="组合"/>
          <p:cNvGrpSpPr/>
          <p:nvPr/>
        </p:nvGrpSpPr>
        <p:grpSpPr>
          <a:xfrm>
            <a:off x="8991600" y="2971799"/>
            <a:ext cx="2762247" cy="3257549"/>
            <a:chOff x="8991600" y="2971799"/>
            <a:chExt cx="2762247" cy="3257549"/>
          </a:xfrm>
        </p:grpSpPr>
        <p:sp>
          <p:nvSpPr>
            <p:cNvPr id="1048659"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60"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
        <p:nvSpPr>
          <p:cNvPr id="104866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2" name="文本框"/>
          <p:cNvSpPr>
            <a:spLocks noGrp="1"/>
          </p:cNvSpPr>
          <p:nvPr>
            <p:ph type="title"/>
          </p:nvPr>
        </p:nvSpPr>
        <p:spPr>
          <a:xfrm rot="0">
            <a:off x="228600" y="304800"/>
            <a:ext cx="7166928"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GENERATIVE ADVERSARIAL NETWORK </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63" name="矩形"/>
          <p:cNvSpPr/>
          <p:nvPr/>
        </p:nvSpPr>
        <p:spPr>
          <a:xfrm rot="0">
            <a:off x="739774" y="6473336"/>
            <a:ext cx="1798953"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5" name="矩形"/>
          <p:cNvSpPr/>
          <p:nvPr/>
        </p:nvSpPr>
        <p:spPr>
          <a:xfrm rot="0">
            <a:off x="1447800" y="1525774"/>
            <a:ext cx="6096000" cy="4218942"/>
          </a:xfrm>
          <a:prstGeom prst="rect"/>
          <a:noFill/>
          <a:ln w="12700" cap="flat" cmpd="sng">
            <a:solidFill>
              <a:srgbClr val="FFFFFF"/>
            </a:solidFill>
            <a:prstDash val="solid"/>
            <a:round/>
          </a:ln>
        </p:spPr>
        <p:txBody>
          <a:bodyPr anchor="ctr" anchorCtr="0" bIns="45720" lIns="0" rIns="0" tIns="45720" vert="horz" wrap="square">
            <a:prstTxWarp prst="textNoShape"/>
            <a:spAutoFit/>
          </a:bodyPr>
          <a:p>
            <a:pPr algn="l" indent="0" lvl="2" marL="914400">
              <a:lnSpc>
                <a:spcPct val="100000"/>
              </a:lnSpc>
              <a:spcBef>
                <a:spcPts val="0"/>
              </a:spcBef>
              <a:spcAft>
                <a:spcPts val="0"/>
              </a:spcAft>
              <a:buNone/>
            </a:pPr>
            <a:r>
              <a:rPr altLang="zh-CN" baseline="0" b="0" cap="none" sz="2200" i="0" kern="1200" lang="en-US" spc="0" strike="noStrike" u="none">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altLang="zh-CN" baseline="0" b="0" cap="none" sz="2200" i="0" kern="1200" lang="en-US" spc="0" strike="noStrike" u="none">
                <a:solidFill>
                  <a:schemeClr val="tx1"/>
                </a:solidFill>
                <a:latin typeface="Arial" pitchFamily="34" charset="0"/>
                <a:ea typeface="宋体" pitchFamily="0" charset="0"/>
                <a:cs typeface="Arial" pitchFamily="34" charset="0"/>
              </a:rPr>
              <a:t>Goodfellow</a:t>
            </a:r>
            <a:r>
              <a:rPr altLang="zh-CN" baseline="0" b="0" cap="none" sz="2200" i="0" kern="1200" lang="en-US" spc="0" strike="noStrike" u="none">
                <a:solidFill>
                  <a:schemeClr val="tx1"/>
                </a:solidFill>
                <a:latin typeface="Arial" pitchFamily="34" charset="0"/>
                <a:ea typeface="宋体" pitchFamily="0" charset="0"/>
                <a:cs typeface="Arial" pitchFamily="34" charset="0"/>
              </a:rPr>
              <a:t> and his colleagues in 2014. </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Calibri" pitchFamily="0" charset="0"/>
                <a:ea typeface="宋体" pitchFamily="0" charset="0"/>
                <a:cs typeface="Calibri" pitchFamily="0" charset="0"/>
              </a:rPr>
              <a:t> </a:t>
            </a:r>
            <a:r>
              <a:rPr altLang="zh-CN" baseline="0" b="0" cap="none" sz="2200" i="0" kern="1200" lang="en-US" spc="0" strike="noStrike" u="none">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altLang="en-US" baseline="0" b="0" cap="none" sz="22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grpSp>
        <p:nvGrpSpPr>
          <p:cNvPr id="54" name="组合"/>
          <p:cNvGrpSpPr/>
          <p:nvPr/>
        </p:nvGrpSpPr>
        <p:grpSpPr>
          <a:xfrm>
            <a:off x="9296400" y="2438400"/>
            <a:ext cx="3533774" cy="3810000"/>
            <a:chOff x="9296400" y="2438400"/>
            <a:chExt cx="3533774" cy="3810000"/>
          </a:xfrm>
        </p:grpSpPr>
        <p:sp>
          <p:nvSpPr>
            <p:cNvPr id="1048666" name="曲线"/>
            <p:cNvSpPr/>
            <p:nvPr/>
          </p:nvSpPr>
          <p:spPr>
            <a:xfrm rot="0">
              <a:off x="9991725" y="5153025"/>
              <a:ext cx="457196"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7" name="曲线"/>
            <p:cNvSpPr/>
            <p:nvPr/>
          </p:nvSpPr>
          <p:spPr>
            <a:xfrm rot="0">
              <a:off x="9991725" y="568642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9296400" y="2438400"/>
              <a:ext cx="3533774" cy="3810000"/>
            </a:xfrm>
            <a:prstGeom prst="rect"/>
            <a:noFill/>
            <a:ln w="12700" cap="flat" cmpd="sng">
              <a:noFill/>
              <a:prstDash val="solid"/>
              <a:miter/>
            </a:ln>
          </p:spPr>
        </p:pic>
      </p:grpSp>
      <p:sp>
        <p:nvSpPr>
          <p:cNvPr id="104866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9" name="文本框"/>
          <p:cNvSpPr>
            <a:spLocks noGrp="1"/>
          </p:cNvSpPr>
          <p:nvPr>
            <p:ph type="title"/>
          </p:nvPr>
        </p:nvSpPr>
        <p:spPr>
          <a:xfrm rot="0">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GAN ARCHITECTURE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70" name="矩形"/>
          <p:cNvSpPr/>
          <p:nvPr/>
        </p:nvSpPr>
        <p:spPr>
          <a:xfrm rot="0">
            <a:off x="739774" y="6473336"/>
            <a:ext cx="1798953"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descr="WhatsApp Image 2024-03-29 at 8.44.35 PM.jpeg"/>
          <p:cNvPicPr>
            <a:picLocks noChangeAspect="1"/>
          </p:cNvPicPr>
          <p:nvPr/>
        </p:nvPicPr>
        <p:blipFill>
          <a:blip xmlns:r="http://schemas.openxmlformats.org/officeDocument/2006/relationships" r:embed="rId3" cstate="print"/>
          <a:stretch>
            <a:fillRect/>
          </a:stretch>
        </p:blipFill>
        <p:spPr>
          <a:xfrm rot="0">
            <a:off x="914400" y="1676400"/>
            <a:ext cx="8530046" cy="3853541"/>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7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75"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OBJECTIVE</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76" name="矩形"/>
          <p:cNvSpPr/>
          <p:nvPr/>
        </p:nvSpPr>
        <p:spPr>
          <a:xfrm rot="0">
            <a:off x="739774" y="6473336"/>
            <a:ext cx="1798953"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7"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矩形"/>
          <p:cNvSpPr/>
          <p:nvPr/>
        </p:nvSpPr>
        <p:spPr>
          <a:xfrm rot="0">
            <a:off x="1219200" y="1981200"/>
            <a:ext cx="7315200"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7010399" y="2057400"/>
            <a:ext cx="2695574" cy="3248025"/>
          </a:xfrm>
          <a:prstGeom prst="rect"/>
          <a:noFill/>
          <a:ln w="12700" cap="flat" cmpd="sng">
            <a:noFill/>
            <a:prstDash val="solid"/>
            <a:miter/>
          </a:ln>
        </p:spPr>
      </p:pic>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2"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REAL TIME APPLICATION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3" name="矩形"/>
          <p:cNvSpPr/>
          <p:nvPr/>
        </p:nvSpPr>
        <p:spPr>
          <a:xfrm rot="0">
            <a:off x="739774" y="6473336"/>
            <a:ext cx="1798953"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1676400" y="1905000"/>
            <a:ext cx="4419599" cy="252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Editing and Augmentation*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Medical Image Analysis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Text-to-Image Synthesis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Drug Discovery</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Video Generation and Prediction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Anomaly Detection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Style Transfer in Fashion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Generation</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6"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9220200" y="3200400"/>
            <a:ext cx="2466975" cy="3419475"/>
          </a:xfrm>
          <a:prstGeom prst="rect"/>
          <a:noFill/>
          <a:ln w="12700" cap="flat" cmpd="sng">
            <a:noFill/>
            <a:prstDash val="solid"/>
            <a:miter/>
          </a:ln>
        </p:spPr>
      </p:pic>
      <p:sp>
        <p:nvSpPr>
          <p:cNvPr id="1048690" name="文本框"/>
          <p:cNvSpPr>
            <a:spLocks noGrp="1"/>
          </p:cNvSpPr>
          <p:nvPr>
            <p:ph type="title"/>
          </p:nvPr>
        </p:nvSpPr>
        <p:spPr>
          <a:xfrm rot="0">
            <a:off x="152400" y="609600"/>
            <a:ext cx="4800600" cy="638810"/>
          </a:xfrm>
          <a:prstGeom prst="rect"/>
          <a:noFill/>
          <a:ln w="12700" cap="flat" cmpd="sng">
            <a:noFill/>
            <a:prstDash val="solid"/>
            <a:miter/>
          </a:ln>
        </p:spPr>
        <p:txBody>
          <a:bodyPr anchor="t" anchorCtr="0" bIns="0" lIns="0" rIns="0" tIns="16510" vert="horz" wrap="square">
            <a:prstTxWarp prst="textNoShape"/>
            <a:spAutoFit/>
          </a:bodyPr>
          <a:p>
            <a:pPr algn="ctr"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GENERATOR</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9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2" name="矩形"/>
          <p:cNvSpPr/>
          <p:nvPr/>
        </p:nvSpPr>
        <p:spPr>
          <a:xfrm rot="0">
            <a:off x="1219200" y="2057400"/>
            <a:ext cx="70103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Arial" pitchFamily="34"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9372600" y="33528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93"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97" name="矩形"/>
          <p:cNvSpPr/>
          <p:nvPr/>
        </p:nvSpPr>
        <p:spPr>
          <a:xfrm rot="0">
            <a:off x="739774" y="1367853"/>
            <a:ext cx="2811780" cy="300355"/>
          </a:xfrm>
          <a:prstGeom prst="rect"/>
          <a:noFill/>
          <a:ln w="12700" cap="flat" cmpd="sng">
            <a:noFill/>
            <a:prstDash val="solid"/>
            <a:miter/>
          </a:ln>
        </p:spPr>
      </p:sp>
      <p:sp>
        <p:nvSpPr>
          <p:cNvPr id="104869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9" name="图片" descr="WhatsApp Image 2024-03-29 at 9.15.58 PM.jpeg"/>
          <p:cNvPicPr>
            <a:picLocks noChangeAspect="1"/>
          </p:cNvPicPr>
          <p:nvPr/>
        </p:nvPicPr>
        <p:blipFill>
          <a:blip xmlns:r="http://schemas.openxmlformats.org/officeDocument/2006/relationships" r:embed="rId2" cstate="print"/>
          <a:stretch>
            <a:fillRect/>
          </a:stretch>
        </p:blipFill>
        <p:spPr>
          <a:xfrm rot="0">
            <a:off x="685800" y="1371600"/>
            <a:ext cx="8216537" cy="4101737"/>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RMX3151</dc:creator>
  <cp:lastModifiedBy>root</cp:lastModifiedBy>
  <dcterms:created xsi:type="dcterms:W3CDTF">2024-04-02T18:12:43Z</dcterms:created>
  <dcterms:modified xsi:type="dcterms:W3CDTF">2024-05-09T04:33:51Z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2024-04-02T16:00:00Z</vt:filetime>
  </property>
  <property fmtid="{D5CDD505-2E9C-101B-9397-08002B2CF9AE}" pid="4" name="ICV">
    <vt:lpwstr>2e622aeb4970418ab9e46150e2b09b4a</vt:lpwstr>
  </property>
</Properties>
</file>