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8"/>
  </p:notesMasterIdLst>
  <p:sldIdLst>
    <p:sldId id="257" r:id="rId3"/>
    <p:sldId id="258" r:id="rId4"/>
    <p:sldId id="259" r:id="rId5"/>
    <p:sldId id="260" r:id="rId6"/>
    <p:sldId id="261" r:id="rId7"/>
    <p:sldId id="271" r:id="rId8"/>
    <p:sldId id="262" r:id="rId9"/>
    <p:sldId id="263" r:id="rId10"/>
    <p:sldId id="270"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p:scale>
          <a:sx n="1" d="2"/>
          <a:sy n="1" d="2"/>
        </p:scale>
        <p:origin x="-1853" y="-7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notesMaster" Target="notesMasters/notesMaster1.xml" /><Relationship Id="rId3" Type="http://schemas.openxmlformats.org/officeDocument/2006/relationships/slide" Target="slides/slide1.xml" /><Relationship Id="rId21" Type="http://schemas.openxmlformats.org/officeDocument/2006/relationships/theme" Target="theme/them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 Type="http://schemas.openxmlformats.org/officeDocument/2006/relationships/slideMaster" Target="slideMasters/slideMaster1.xml" /><Relationship Id="rId16" Type="http://schemas.openxmlformats.org/officeDocument/2006/relationships/slide" Target="slides/slide14.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10" Type="http://schemas.openxmlformats.org/officeDocument/2006/relationships/slide" Target="slides/slide8.xml" /><Relationship Id="rId19" Type="http://schemas.openxmlformats.org/officeDocument/2006/relationships/presProps" Target="presProp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0"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1"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28-06-2024</a:t>
            </a:fld>
            <a:endParaRPr lang="en-IN"/>
          </a:p>
        </p:txBody>
      </p:sp>
      <p:sp>
        <p:nvSpPr>
          <p:cNvPr id="1048672"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3"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4"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5"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6/28/2024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5"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6"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Date Placeholder 3"/>
          <p:cNvSpPr>
            <a:spLocks noGrp="1"/>
          </p:cNvSpPr>
          <p:nvPr>
            <p:ph type="dt" sz="half" idx="10"/>
          </p:nvPr>
        </p:nvSpPr>
        <p:spPr/>
        <p:txBody>
          <a:bodyPr/>
          <a:lstStyle/>
          <a:p>
            <a:fld id="{2CED4963-E985-44C4-B8C4-FDD613B7C2F8}" type="datetime1">
              <a:rPr lang="en-US" smtClean="0"/>
              <a:t>6/28/2024</a:t>
            </a:fld>
            <a:endParaRPr lang="en-US"/>
          </a:p>
        </p:txBody>
      </p:sp>
      <p:sp>
        <p:nvSpPr>
          <p:cNvPr id="1048638"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9"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20"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1"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2"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3"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4"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6" name="Date Placeholder 10"/>
          <p:cNvSpPr>
            <a:spLocks noGrp="1"/>
          </p:cNvSpPr>
          <p:nvPr>
            <p:ph type="dt" sz="half" idx="10"/>
          </p:nvPr>
        </p:nvSpPr>
        <p:spPr/>
        <p:txBody>
          <a:bodyPr/>
          <a:lstStyle/>
          <a:p>
            <a:fld id="{ED291B17-9318-49DB-B28B-6E5994AE9581}" type="datetime1">
              <a:rPr lang="en-US" smtClean="0"/>
              <a:t>6/28/2024</a:t>
            </a:fld>
            <a:endParaRPr lang="en-US"/>
          </a:p>
        </p:txBody>
      </p:sp>
      <p:sp>
        <p:nvSpPr>
          <p:cNvPr id="1048627"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8"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normAutofit fontScale="92857"/>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6/28/2024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0"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1"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2"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3" name="Date Placeholder 6"/>
          <p:cNvSpPr>
            <a:spLocks noGrp="1"/>
          </p:cNvSpPr>
          <p:nvPr>
            <p:ph type="dt" sz="half" idx="10"/>
          </p:nvPr>
        </p:nvSpPr>
        <p:spPr/>
        <p:txBody>
          <a:bodyPr/>
          <a:lstStyle/>
          <a:p>
            <a:fld id="{B2497495-0637-405E-AE64-5CC7506D51F5}" type="datetime1">
              <a:rPr lang="en-US" smtClean="0"/>
              <a:t>6/28/2024</a:t>
            </a:fld>
            <a:endParaRPr lang="en-US"/>
          </a:p>
        </p:txBody>
      </p:sp>
      <p:sp>
        <p:nvSpPr>
          <p:cNvPr id="1048644"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5"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6" name="Title 1"/>
          <p:cNvSpPr>
            <a:spLocks noGrp="1"/>
          </p:cNvSpPr>
          <p:nvPr>
            <p:ph type="title"/>
          </p:nvPr>
        </p:nvSpPr>
        <p:spPr>
          <a:xfrm>
            <a:off x="581193" y="729658"/>
            <a:ext cx="11029616" cy="492855"/>
          </a:xfrm>
        </p:spPr>
        <p:txBody>
          <a:bodyPr>
            <a:normAutofit fontScale="90000"/>
          </a:bodyPr>
          <a:lstStyle/>
          <a:p>
            <a:r>
              <a:rPr lang="en-US"/>
              <a:t>Click to edit Master title style</a:t>
            </a:r>
          </a:p>
        </p:txBody>
      </p:sp>
      <p:sp>
        <p:nvSpPr>
          <p:cNvPr id="1048647"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4"/>
          <p:cNvSpPr>
            <a:spLocks noGrp="1"/>
          </p:cNvSpPr>
          <p:nvPr>
            <p:ph type="dt" sz="half" idx="10"/>
          </p:nvPr>
        </p:nvSpPr>
        <p:spPr/>
        <p:txBody>
          <a:bodyPr/>
          <a:lstStyle/>
          <a:p>
            <a:fld id="{7BFFD690-9426-415D-8B65-26881E07B2D4}" type="datetime1">
              <a:rPr lang="en-US" smtClean="0"/>
              <a:t>6/28/2024</a:t>
            </a:fld>
            <a:endParaRPr lang="en-US"/>
          </a:p>
        </p:txBody>
      </p:sp>
      <p:sp>
        <p:nvSpPr>
          <p:cNvPr id="1048650"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1"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2" name="Title 1"/>
          <p:cNvSpPr>
            <a:spLocks noGrp="1"/>
          </p:cNvSpPr>
          <p:nvPr>
            <p:ph type="title"/>
          </p:nvPr>
        </p:nvSpPr>
        <p:spPr>
          <a:xfrm>
            <a:off x="581193" y="729658"/>
            <a:ext cx="11029616" cy="988332"/>
          </a:xfrm>
        </p:spPr>
        <p:txBody>
          <a:bodyPr/>
          <a:lstStyle/>
          <a:p>
            <a:r>
              <a:rPr lang="en-US"/>
              <a:t>Click to edit Master title style</a:t>
            </a:r>
          </a:p>
        </p:txBody>
      </p:sp>
      <p:sp>
        <p:nvSpPr>
          <p:cNvPr id="104865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Date Placeholder 6"/>
          <p:cNvSpPr>
            <a:spLocks noGrp="1"/>
          </p:cNvSpPr>
          <p:nvPr>
            <p:ph type="dt" sz="half" idx="10"/>
          </p:nvPr>
        </p:nvSpPr>
        <p:spPr/>
        <p:txBody>
          <a:bodyPr/>
          <a:lstStyle/>
          <a:p>
            <a:fld id="{04C4989A-474C-40DE-95B9-011C28B71673}" type="datetime1">
              <a:rPr lang="en-US" smtClean="0"/>
              <a:t>6/28/2024</a:t>
            </a:fld>
            <a:endParaRPr lang="en-US"/>
          </a:p>
        </p:txBody>
      </p:sp>
      <p:sp>
        <p:nvSpPr>
          <p:cNvPr id="104865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5" name="Title 1"/>
          <p:cNvSpPr>
            <a:spLocks noGrp="1"/>
          </p:cNvSpPr>
          <p:nvPr>
            <p:ph type="title"/>
          </p:nvPr>
        </p:nvSpPr>
        <p:spPr>
          <a:xfrm>
            <a:off x="575894" y="729658"/>
            <a:ext cx="11029616" cy="592246"/>
          </a:xfrm>
        </p:spPr>
        <p:txBody>
          <a:bodyPr/>
          <a:lstStyle/>
          <a:p>
            <a:r>
              <a:rPr lang="en-US"/>
              <a:t>Click to edit Master title style</a:t>
            </a:r>
          </a:p>
        </p:txBody>
      </p:sp>
      <p:sp>
        <p:nvSpPr>
          <p:cNvPr id="1048616" name="Date Placeholder 2"/>
          <p:cNvSpPr>
            <a:spLocks noGrp="1"/>
          </p:cNvSpPr>
          <p:nvPr>
            <p:ph type="dt" sz="half" idx="10"/>
          </p:nvPr>
        </p:nvSpPr>
        <p:spPr/>
        <p:txBody>
          <a:bodyPr/>
          <a:lstStyle/>
          <a:p>
            <a:fld id="{5DB4ED54-5B5E-4A04-93D3-5772E3CE3818}" type="datetime1">
              <a:rPr lang="en-US" smtClean="0"/>
              <a:t>6/28/2024</a:t>
            </a:fld>
            <a:endParaRPr lang="en-US"/>
          </a:p>
        </p:txBody>
      </p:sp>
      <p:sp>
        <p:nvSpPr>
          <p:cNvPr id="1048617"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8"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0" name="Date Placeholder 1"/>
          <p:cNvSpPr>
            <a:spLocks noGrp="1"/>
          </p:cNvSpPr>
          <p:nvPr>
            <p:ph type="dt" sz="half" idx="10"/>
          </p:nvPr>
        </p:nvSpPr>
        <p:spPr/>
        <p:txBody>
          <a:bodyPr/>
          <a:lstStyle/>
          <a:p>
            <a:fld id="{4EDE50D6-574B-40AF-946F-D52A04ADE379}" type="datetime1">
              <a:rPr lang="en-US" smtClean="0"/>
              <a:t>6/28/2024</a:t>
            </a:fld>
            <a:endParaRPr lang="en-US"/>
          </a:p>
        </p:txBody>
      </p:sp>
      <p:sp>
        <p:nvSpPr>
          <p:cNvPr id="1048661"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2"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3"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4"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7"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6/28/2024</a:t>
            </a:fld>
            <a:endParaRPr lang="en-US"/>
          </a:p>
        </p:txBody>
      </p:sp>
      <p:sp>
        <p:nvSpPr>
          <p:cNvPr id="1048668"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9"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9"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30"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31"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2" name="Date Placeholder 4"/>
          <p:cNvSpPr>
            <a:spLocks noGrp="1"/>
          </p:cNvSpPr>
          <p:nvPr>
            <p:ph type="dt" sz="half" idx="10"/>
          </p:nvPr>
        </p:nvSpPr>
        <p:spPr/>
        <p:txBody>
          <a:bodyPr/>
          <a:lstStyle/>
          <a:p>
            <a:fld id="{7E18DB4A-8810-4A10-AD5C-D5E2C667F5B3}" type="datetime1">
              <a:rPr lang="en-US" smtClean="0"/>
              <a:t>6/28/2024</a:t>
            </a:fld>
            <a:endParaRPr lang="en-US"/>
          </a:p>
        </p:txBody>
      </p:sp>
      <p:sp>
        <p:nvSpPr>
          <p:cNvPr id="1048633"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4"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6/28/2024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hemeOverride" Target="../theme/themeOverride1.xml" /></Relationships>
</file>

<file path=ppt/slides/_rels/slide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7.xml" /><Relationship Id="rId5" Type="http://schemas.openxmlformats.org/officeDocument/2006/relationships/image" Target="../media/image5.png" /><Relationship Id="rId4"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256676" y="1670047"/>
            <a:ext cx="9144000" cy="977778"/>
          </a:xfrm>
        </p:spPr>
        <p:txBody>
          <a:bodyPr>
            <a:normAutofit/>
          </a:bodyPr>
          <a:lstStyle/>
          <a:p>
            <a:pPr algn="ctr"/>
            <a:r>
              <a:rPr lang="en-US" sz="4000" b="1">
                <a:solidFill>
                  <a:schemeClr val="accent1"/>
                </a:solidFill>
                <a:latin typeface="Times New Roman" panose="02020603050405020304" pitchFamily="18" charset="0"/>
                <a:cs typeface="Times New Roman" panose="02020603050405020304" pitchFamily="18" charset="0"/>
              </a:rPr>
              <a:t>Hotel booking analaysis</a:t>
            </a:r>
            <a:endParaRPr lang="zh-CN" altLang="en-US" sz="4000">
              <a:latin typeface="Times New Roman" panose="02020603050405020304" pitchFamily="18" charset="0"/>
              <a:cs typeface="Times New Roman" panose="02020603050405020304" pitchFamily="18" charset="0"/>
            </a:endParaRPr>
          </a:p>
        </p:txBody>
      </p:sp>
      <p:sp>
        <p:nvSpPr>
          <p:cNvPr id="1048590" name="TextBox 2"/>
          <p:cNvSpPr txBox="1"/>
          <p:nvPr/>
        </p:nvSpPr>
        <p:spPr>
          <a:xfrm>
            <a:off x="-534648" y="1102289"/>
            <a:ext cx="12726648" cy="584775"/>
          </a:xfrm>
          <a:prstGeom prst="rect">
            <a:avLst/>
          </a:prstGeom>
          <a:noFill/>
        </p:spPr>
        <p:txBody>
          <a:bodyPr wrap="square" lIns="91440" tIns="45720" rIns="91440" bIns="45720" rtlCol="0" anchor="t">
            <a:spAutoFit/>
          </a:bodyPr>
          <a:lstStyle/>
          <a:p>
            <a:pPr algn="ctr"/>
            <a:r>
              <a:rPr lang="en-US" sz="3200">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1048591" name="TextBox 3"/>
          <p:cNvSpPr txBox="1"/>
          <p:nvPr/>
        </p:nvSpPr>
        <p:spPr>
          <a:xfrm>
            <a:off x="5013191" y="3985911"/>
            <a:ext cx="7980183" cy="1569660"/>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Presented By:</a:t>
            </a:r>
          </a:p>
          <a:p>
            <a:pPr lvl="1"/>
            <a:r>
              <a:rPr lang="en-US" sz="2400" b="1" dirty="0" err="1">
                <a:solidFill>
                  <a:schemeClr val="accent1">
                    <a:lumMod val="75000"/>
                  </a:schemeClr>
                </a:solidFill>
                <a:latin typeface="Times New Roman" panose="02020603050405020304" pitchFamily="18" charset="0"/>
                <a:cs typeface="Times New Roman" panose="02020603050405020304" pitchFamily="18" charset="0"/>
              </a:rPr>
              <a:t>Kalidass</a:t>
            </a:r>
            <a:r>
              <a:rPr lang="en-US" sz="2400" b="1" dirty="0">
                <a:solidFill>
                  <a:schemeClr val="accent1">
                    <a:lumMod val="75000"/>
                  </a:schemeClr>
                </a:solidFill>
                <a:latin typeface="Times New Roman" panose="02020603050405020304" pitchFamily="18" charset="0"/>
                <a:cs typeface="Times New Roman" panose="02020603050405020304" pitchFamily="18" charset="0"/>
              </a:rPr>
              <a:t> G </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Akshaya</a:t>
            </a:r>
            <a:r>
              <a:rPr lang="en-US" sz="2400" b="1" dirty="0">
                <a:solidFill>
                  <a:schemeClr val="accent1">
                    <a:lumMod val="75000"/>
                  </a:schemeClr>
                </a:solidFill>
                <a:latin typeface="Times New Roman" panose="02020603050405020304" pitchFamily="18" charset="0"/>
                <a:cs typeface="Times New Roman" panose="02020603050405020304" pitchFamily="18" charset="0"/>
              </a:rPr>
              <a:t> college of engineering and technology </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B.E.Computer</a:t>
            </a:r>
            <a:r>
              <a:rPr lang="en-US" sz="2400" b="1" dirty="0">
                <a:solidFill>
                  <a:schemeClr val="accent1">
                    <a:lumMod val="75000"/>
                  </a:schemeClr>
                </a:solidFill>
                <a:latin typeface="Times New Roman" panose="02020603050405020304" pitchFamily="18" charset="0"/>
                <a:cs typeface="Times New Roman" panose="02020603050405020304" pitchFamily="18" charset="0"/>
              </a:rPr>
              <a:t> science engineering </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4"/>
          <p:cNvSpPr>
            <a:spLocks noGrp="1"/>
          </p:cNvSpPr>
          <p:nvPr>
            <p:ph type="title"/>
          </p:nvPr>
        </p:nvSpPr>
        <p:spPr>
          <a:xfrm>
            <a:off x="581192" y="1000980"/>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1048679" name="TextBox 1048678"/>
          <p:cNvSpPr txBox="1"/>
          <p:nvPr/>
        </p:nvSpPr>
        <p:spPr>
          <a:xfrm>
            <a:off x="1042646" y="1756743"/>
            <a:ext cx="10106708" cy="2308324"/>
          </a:xfrm>
          <a:prstGeom prst="rect">
            <a:avLst/>
          </a:prstGeom>
        </p:spPr>
        <p:txBody>
          <a:bodyPr wrap="square" rtlCol="0">
            <a:spAutoFit/>
          </a:bodyPr>
          <a:lstStyle/>
          <a:p>
            <a:r>
              <a:rPr lang="en-US" sz="2400">
                <a:solidFill>
                  <a:srgbClr val="000000"/>
                </a:solidFill>
                <a:latin typeface="Times New Roman" panose="02020603050405020304" pitchFamily="18" charset="0"/>
                <a:cs typeface="Times New Roman" panose="02020603050405020304" pitchFamily="18" charset="0"/>
              </a:rPr>
              <a:t>At last but not the least we reached the end of our exercise. Starting with loading the data so far, we have done EDA, null values treatment, data cleaning, processing and finally with analysis we found some insights such as reason for booking cancellation, Peak season, Types of hotels customer preferred, the time to get best rate of booking on daily rate basis etc.</a:t>
            </a:r>
          </a:p>
          <a:p>
            <a:endParaRPr lang="en-US" sz="240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1048688" name="TextBox 1048687"/>
          <p:cNvSpPr txBox="1"/>
          <p:nvPr/>
        </p:nvSpPr>
        <p:spPr>
          <a:xfrm>
            <a:off x="659694" y="1402080"/>
            <a:ext cx="10862892" cy="3970318"/>
          </a:xfrm>
          <a:prstGeom prst="rect">
            <a:avLst/>
          </a:prstGeom>
        </p:spPr>
        <p:txBody>
          <a:bodyPr wrap="square" rtlCol="0">
            <a:spAutoFit/>
          </a:bodyPr>
          <a:lstStyle/>
          <a:p>
            <a:r>
              <a:rPr lang="en-US">
                <a:solidFill>
                  <a:srgbClr val="000000"/>
                </a:solidFill>
                <a:latin typeface="Times New Roman" panose="02020603050405020304" pitchFamily="18" charset="0"/>
                <a:cs typeface="Times New Roman" panose="02020603050405020304" pitchFamily="18" charset="0"/>
              </a:rPr>
              <a:t>The hotel booking analysis project has a wide range of future scopes, including:</a:t>
            </a:r>
          </a:p>
          <a:p>
            <a:pPr marL="285750" indent="-285750">
              <a:buFont typeface="Arial"/>
              <a:buChar char="•"/>
            </a:pPr>
            <a:r>
              <a:rPr lang="en-US">
                <a:solidFill>
                  <a:srgbClr val="000000"/>
                </a:solidFill>
                <a:latin typeface="Times New Roman" panose="02020603050405020304" pitchFamily="18" charset="0"/>
                <a:cs typeface="Times New Roman" panose="02020603050405020304" pitchFamily="18" charset="0"/>
              </a:rPr>
              <a:t>Real-time Analytics: Develop a real-time analytics system to track bookings, cancellations, and customer behavior, allowing hotels to respond promptly to changing demand and optimize their operations.</a:t>
            </a:r>
          </a:p>
          <a:p>
            <a:pPr marL="285750" indent="-285750">
              <a:buFont typeface="Arial"/>
              <a:buChar char="•"/>
            </a:pPr>
            <a:r>
              <a:rPr lang="en-US">
                <a:solidFill>
                  <a:srgbClr val="000000"/>
                </a:solidFill>
                <a:latin typeface="Times New Roman" panose="02020603050405020304" pitchFamily="18" charset="0"/>
                <a:cs typeface="Times New Roman" panose="02020603050405020304" pitchFamily="18" charset="0"/>
              </a:rPr>
              <a:t>Customer Segmentation: Enhance customer segmentation analysis to identify high-value customer groups, preferences, and behavior patterns, enabling hotels to create targeted marketing campaigns and personalized services.</a:t>
            </a:r>
          </a:p>
          <a:p>
            <a:pPr marL="285750" indent="-285750">
              <a:buFont typeface="Arial"/>
              <a:buChar char="•"/>
            </a:pPr>
            <a:r>
              <a:rPr lang="en-US">
                <a:solidFill>
                  <a:srgbClr val="000000"/>
                </a:solidFill>
                <a:latin typeface="Times New Roman" panose="02020603050405020304" pitchFamily="18" charset="0"/>
                <a:cs typeface="Times New Roman" panose="02020603050405020304" pitchFamily="18" charset="0"/>
              </a:rPr>
              <a:t>Mobile App Development: Create a mobile app for customers to book and manage their stays, providing a seamless user experience and enhancing customer engagement.</a:t>
            </a:r>
          </a:p>
          <a:p>
            <a:pPr marL="285750" indent="-285750">
              <a:buFont typeface="Arial"/>
              <a:buChar char="•"/>
            </a:pPr>
            <a:r>
              <a:rPr lang="en-US">
                <a:solidFill>
                  <a:srgbClr val="000000"/>
                </a:solidFill>
                <a:latin typeface="Times New Roman" panose="02020603050405020304" pitchFamily="18" charset="0"/>
                <a:cs typeface="Times New Roman" panose="02020603050405020304" pitchFamily="18" charset="0"/>
              </a:rPr>
              <a:t>Big Data Analytics: Leverage big data analytics to process large datasets, including social media, customer reviews, and market trends, to gain deeper insights and improve hotel operations.</a:t>
            </a:r>
          </a:p>
          <a:p>
            <a:pPr marL="285750" indent="-285750">
              <a:buFont typeface="Arial"/>
              <a:buChar char="•"/>
            </a:pPr>
            <a:r>
              <a:rPr lang="en-US">
                <a:solidFill>
                  <a:srgbClr val="000000"/>
                </a:solidFill>
                <a:latin typeface="Times New Roman" panose="02020603050405020304" pitchFamily="18" charset="0"/>
                <a:cs typeface="Times New Roman" panose="02020603050405020304" pitchFamily="18" charset="0"/>
              </a:rPr>
              <a:t>Cloud Deployment: Migrate the project to the cloud to ensure scalability, flexibility, and cost-effectiveness, and to enable hotels to access the analytics platform from anywhere.</a:t>
            </a:r>
          </a:p>
          <a:p>
            <a:r>
              <a:rPr lang="en-US">
                <a:solidFill>
                  <a:srgbClr val="000000"/>
                </a:solidFill>
                <a:latin typeface="Times New Roman" panose="02020603050405020304" pitchFamily="18" charset="0"/>
                <a:cs typeface="Times New Roman" panose="02020603050405020304" pitchFamily="18" charset="0"/>
              </a:rPr>
              <a:t>By exploring these future scopes, the hotel booking analysis project can continue to evolve and provide valuable insights, enabling hotels to stay competitive and improve their overall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4"/>
          <p:cNvSpPr>
            <a:spLocks noGrp="1"/>
          </p:cNvSpPr>
          <p:nvPr>
            <p:ph type="title"/>
          </p:nvPr>
        </p:nvSpPr>
        <p:spPr>
          <a:xfrm>
            <a:off x="581192" y="1163883"/>
            <a:ext cx="11029616" cy="530296"/>
          </a:xfrm>
        </p:spPr>
        <p:txBody>
          <a:bodyPr>
            <a:normAutofit fontScale="90000"/>
          </a:bodyPr>
          <a:lstStyle/>
          <a:p>
            <a:r>
              <a:rPr lang="en-US" sz="4400" b="1">
                <a:solidFill>
                  <a:schemeClr val="accent1"/>
                </a:solidFill>
                <a:latin typeface="Arial"/>
                <a:ea typeface="+mj-lt"/>
                <a:cs typeface="Arial"/>
              </a:rPr>
              <a:t>References</a:t>
            </a:r>
            <a:endParaRPr lang="en-US"/>
          </a:p>
        </p:txBody>
      </p:sp>
      <p:sp>
        <p:nvSpPr>
          <p:cNvPr id="1048680" name="TextBox 1048679"/>
          <p:cNvSpPr txBox="1"/>
          <p:nvPr/>
        </p:nvSpPr>
        <p:spPr>
          <a:xfrm>
            <a:off x="1290898" y="1694179"/>
            <a:ext cx="5865737" cy="3046988"/>
          </a:xfrm>
          <a:prstGeom prst="rect">
            <a:avLst/>
          </a:prstGeom>
        </p:spPr>
        <p:txBody>
          <a:bodyPr wrap="square" rtlCol="0">
            <a:spAutoFit/>
          </a:bodyPr>
          <a:lstStyle/>
          <a:p>
            <a:r>
              <a:rPr lang="en-US" sz="2400" dirty="0">
                <a:solidFill>
                  <a:srgbClr val="000000"/>
                </a:solidFill>
                <a:latin typeface="Times New Roman" panose="02020603050405020304" pitchFamily="18" charset="0"/>
                <a:cs typeface="Times New Roman" panose="02020603050405020304" pitchFamily="18" charset="0"/>
              </a:rPr>
              <a:t>                           </a:t>
            </a:r>
          </a:p>
          <a:p>
            <a:pPr marL="514350" indent="-514350">
              <a:buFont typeface="+mj-lt"/>
              <a:buAutoNum type="arabicPeriod"/>
            </a:pPr>
            <a:r>
              <a:rPr lang="en-US" sz="2400" dirty="0">
                <a:solidFill>
                  <a:srgbClr val="000000"/>
                </a:solidFill>
                <a:latin typeface="Times New Roman" panose="02020603050405020304" pitchFamily="18" charset="0"/>
                <a:cs typeface="Times New Roman" panose="02020603050405020304" pitchFamily="18" charset="0"/>
              </a:rPr>
              <a:t>Analytics </a:t>
            </a:r>
            <a:r>
              <a:rPr lang="en-US" sz="2400" dirty="0" err="1">
                <a:solidFill>
                  <a:srgbClr val="000000"/>
                </a:solidFill>
                <a:latin typeface="Times New Roman" panose="02020603050405020304" pitchFamily="18" charset="0"/>
                <a:cs typeface="Times New Roman" panose="02020603050405020304" pitchFamily="18" charset="0"/>
              </a:rPr>
              <a:t>Vidhya</a:t>
            </a:r>
            <a:endParaRPr lang="en-US" sz="2400" dirty="0">
              <a:solidFill>
                <a:srgbClr val="000000"/>
              </a:solidFill>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400" dirty="0" err="1">
                <a:solidFill>
                  <a:srgbClr val="000000"/>
                </a:solidFill>
                <a:latin typeface="Times New Roman" panose="02020603050405020304" pitchFamily="18" charset="0"/>
                <a:cs typeface="Times New Roman" panose="02020603050405020304" pitchFamily="18" charset="0"/>
              </a:rPr>
              <a:t>Matplotlib</a:t>
            </a:r>
            <a:r>
              <a:rPr lang="en-US" sz="2400" dirty="0">
                <a:solidFill>
                  <a:srgbClr val="000000"/>
                </a:solidFill>
                <a:latin typeface="Times New Roman" panose="02020603050405020304" pitchFamily="18" charset="0"/>
                <a:cs typeface="Times New Roman" panose="02020603050405020304" pitchFamily="18" charset="0"/>
              </a:rPr>
              <a:t> doc.</a:t>
            </a:r>
          </a:p>
          <a:p>
            <a:pPr marL="514350" indent="-514350">
              <a:buFont typeface="+mj-lt"/>
              <a:buAutoNum type="arabicPeriod"/>
            </a:pPr>
            <a:r>
              <a:rPr lang="en-US" sz="2400" dirty="0">
                <a:solidFill>
                  <a:srgbClr val="000000"/>
                </a:solidFill>
                <a:latin typeface="Times New Roman" panose="02020603050405020304" pitchFamily="18" charset="0"/>
                <a:cs typeface="Times New Roman" panose="02020603050405020304" pitchFamily="18" charset="0"/>
              </a:rPr>
              <a:t>Pandas Doc.</a:t>
            </a:r>
          </a:p>
          <a:p>
            <a:pPr marL="514350" indent="-514350">
              <a:buFont typeface="+mj-lt"/>
              <a:buAutoNum type="arabicPeriod"/>
            </a:pPr>
            <a:r>
              <a:rPr lang="en-US" sz="2400" dirty="0">
                <a:solidFill>
                  <a:srgbClr val="000000"/>
                </a:solidFill>
                <a:latin typeface="Times New Roman" panose="02020603050405020304" pitchFamily="18" charset="0"/>
                <a:cs typeface="Times New Roman" panose="02020603050405020304" pitchFamily="18" charset="0"/>
              </a:rPr>
              <a:t>Stack overflow.</a:t>
            </a:r>
          </a:p>
          <a:p>
            <a:pPr marL="514350" indent="-514350">
              <a:buFont typeface="+mj-lt"/>
              <a:buAutoNum type="arabicPeriod"/>
            </a:pPr>
            <a:r>
              <a:rPr lang="en-US" sz="2400" dirty="0" err="1">
                <a:solidFill>
                  <a:srgbClr val="000000"/>
                </a:solidFill>
                <a:latin typeface="Times New Roman" panose="02020603050405020304" pitchFamily="18" charset="0"/>
                <a:cs typeface="Times New Roman" panose="02020603050405020304" pitchFamily="18" charset="0"/>
              </a:rPr>
              <a:t>Kaggle</a:t>
            </a:r>
            <a:r>
              <a:rPr lang="en-US" sz="2400" dirty="0">
                <a:solidFill>
                  <a:srgbClr val="000000"/>
                </a:solidFill>
                <a:latin typeface="Times New Roman" panose="02020603050405020304" pitchFamily="18" charset="0"/>
                <a:cs typeface="Times New Roman" panose="02020603050405020304" pitchFamily="18" charset="0"/>
              </a:rPr>
              <a:t>. </a:t>
            </a:r>
          </a:p>
          <a:p>
            <a:pPr marL="514350" indent="-514350">
              <a:buFont typeface="+mj-lt"/>
              <a:buAutoNum type="arabicPeriod"/>
            </a:pPr>
            <a:r>
              <a:rPr lang="en-US" sz="2400" dirty="0">
                <a:solidFill>
                  <a:srgbClr val="000000"/>
                </a:solidFill>
                <a:latin typeface="Times New Roman" panose="02020603050405020304" pitchFamily="18" charset="0"/>
                <a:cs typeface="Times New Roman" panose="02020603050405020304" pitchFamily="18" charset="0"/>
              </a:rPr>
              <a:t>Geeks for geeks</a:t>
            </a:r>
          </a:p>
          <a:p>
            <a:pPr marL="514350" indent="-514350">
              <a:buFont typeface="+mj-lt"/>
              <a:buAutoNum type="arabicPeriod"/>
            </a:pPr>
            <a:r>
              <a:rPr lang="en-US" sz="2400" dirty="0">
                <a:solidFill>
                  <a:srgbClr val="000000"/>
                </a:solidFill>
                <a:latin typeface="Times New Roman" panose="02020603050405020304" pitchFamily="18" charset="0"/>
                <a:cs typeface="Times New Roman" panose="02020603050405020304" pitchFamily="18" charset="0"/>
              </a:rPr>
              <a:t>Target point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3" name="Picture 2">
            <a:extLst>
              <a:ext uri="{FF2B5EF4-FFF2-40B4-BE49-F238E27FC236}">
                <a16:creationId xmlns:a16="http://schemas.microsoft.com/office/drawing/2014/main" id="{A3E52691-6FD8-6985-676B-C58A1F73ECBA}"/>
              </a:ext>
            </a:extLst>
          </p:cNvPr>
          <p:cNvPicPr>
            <a:picLocks noChangeAspect="1"/>
          </p:cNvPicPr>
          <p:nvPr/>
        </p:nvPicPr>
        <p:blipFill>
          <a:blip r:embed="rId2"/>
          <a:stretch>
            <a:fillRect/>
          </a:stretch>
        </p:blipFill>
        <p:spPr>
          <a:xfrm>
            <a:off x="2962275" y="1476187"/>
            <a:ext cx="6267450" cy="4876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certificate 2</a:t>
            </a:r>
          </a:p>
        </p:txBody>
      </p:sp>
      <p:pic>
        <p:nvPicPr>
          <p:cNvPr id="2" name="Picture 1">
            <a:extLst>
              <a:ext uri="{FF2B5EF4-FFF2-40B4-BE49-F238E27FC236}">
                <a16:creationId xmlns:a16="http://schemas.microsoft.com/office/drawing/2014/main" id="{68CDCB8D-23F0-4BFC-1C91-00D0B631DBF1}"/>
              </a:ext>
            </a:extLst>
          </p:cNvPr>
          <p:cNvPicPr>
            <a:picLocks noChangeAspect="1"/>
          </p:cNvPicPr>
          <p:nvPr/>
        </p:nvPicPr>
        <p:blipFill>
          <a:blip r:embed="rId2"/>
          <a:stretch>
            <a:fillRect/>
          </a:stretch>
        </p:blipFill>
        <p:spPr>
          <a:xfrm>
            <a:off x="2987040" y="1443225"/>
            <a:ext cx="6248400" cy="49053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normAutofit/>
          </a:bodyPr>
          <a:lstStyle/>
          <a:p>
            <a:r>
              <a:rPr lang="en-US" sz="3600" b="1">
                <a:solidFill>
                  <a:srgbClr val="002060"/>
                </a:solidFill>
                <a:latin typeface="Times New Roman" panose="02020603050405020304" pitchFamily="18" charset="0"/>
                <a:cs typeface="Times New Roman" panose="02020603050405020304" pitchFamily="18" charset="0"/>
              </a:rPr>
              <a:t>OUTLINE</a:t>
            </a:r>
          </a:p>
        </p:txBody>
      </p:sp>
      <p:sp>
        <p:nvSpPr>
          <p:cNvPr id="1048596" name="Content Placeholder 2"/>
          <p:cNvSpPr>
            <a:spLocks noGrp="1"/>
          </p:cNvSpPr>
          <p:nvPr>
            <p:ph idx="1"/>
          </p:nvPr>
        </p:nvSpPr>
        <p:spPr>
          <a:xfrm>
            <a:off x="1465896" y="1221249"/>
            <a:ext cx="11019020" cy="5239062"/>
          </a:xfrm>
        </p:spPr>
        <p:txBody>
          <a:bodyPr vert="horz" lIns="91440" tIns="45720" rIns="91440" bIns="45720" rtlCol="0" anchor="t">
            <a:noAutofit/>
          </a:bodyPr>
          <a:lstStyle/>
          <a:p>
            <a:pPr marL="0" indent="0">
              <a:buNone/>
            </a:pPr>
            <a:r>
              <a:rPr lang="en-US" sz="1800" dirty="0">
                <a:latin typeface="Times New Roman" panose="02020603050405020304" pitchFamily="18" charset="0"/>
                <a:ea typeface="+mn-lt"/>
                <a:cs typeface="Times New Roman" panose="02020603050405020304" pitchFamily="18" charset="0"/>
              </a:rPr>
              <a:t> </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ea typeface="+mn-lt"/>
                <a:cs typeface="Times New Roman" panose="02020603050405020304" pitchFamily="18" charset="0"/>
              </a:rPr>
              <a:t>Problem Statement</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ea typeface="+mn-lt"/>
                <a:cs typeface="Times New Roman" panose="02020603050405020304" pitchFamily="18" charset="0"/>
              </a:rPr>
              <a:t>Proposed System/Solution</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ea typeface="+mn-lt"/>
                <a:cs typeface="Times New Roman" panose="02020603050405020304" pitchFamily="18" charset="0"/>
              </a:rPr>
              <a:t>System Development Approach</a:t>
            </a:r>
          </a:p>
          <a:p>
            <a:r>
              <a:rPr lang="en-US" sz="1800" dirty="0">
                <a:latin typeface="Times New Roman" panose="02020603050405020304" pitchFamily="18" charset="0"/>
                <a:ea typeface="+mn-lt"/>
                <a:cs typeface="Times New Roman" panose="02020603050405020304" pitchFamily="18" charset="0"/>
              </a:rPr>
              <a:t>Algorithm &amp; Deployment  </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ea typeface="+mn-lt"/>
                <a:cs typeface="Times New Roman" panose="02020603050405020304" pitchFamily="18" charset="0"/>
              </a:rPr>
              <a:t>Result</a:t>
            </a:r>
          </a:p>
          <a:p>
            <a:r>
              <a:rPr lang="en-US" sz="1800" dirty="0">
                <a:latin typeface="Times New Roman" panose="02020603050405020304" pitchFamily="18" charset="0"/>
                <a:ea typeface="+mn-lt"/>
                <a:cs typeface="Times New Roman" panose="02020603050405020304" pitchFamily="18" charset="0"/>
              </a:rPr>
              <a:t>Conclusion</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ea typeface="+mn-lt"/>
                <a:cs typeface="Times New Roman" panose="02020603050405020304" pitchFamily="18" charset="0"/>
              </a:rPr>
              <a:t>Future Scope</a:t>
            </a:r>
          </a:p>
          <a:p>
            <a:r>
              <a:rPr lang="en-US" sz="1800" dirty="0">
                <a:latin typeface="Times New Roman" panose="02020603050405020304" pitchFamily="18" charset="0"/>
                <a:ea typeface="+mn-lt"/>
                <a:cs typeface="Times New Roman" panose="02020603050405020304" pitchFamily="18" charset="0"/>
              </a:rPr>
              <a:t>References</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a:xfrm>
            <a:off x="452228" y="818079"/>
            <a:ext cx="11029616" cy="530296"/>
          </a:xfrm>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687" name="TextBox 1048686"/>
          <p:cNvSpPr txBox="1"/>
          <p:nvPr/>
        </p:nvSpPr>
        <p:spPr>
          <a:xfrm>
            <a:off x="452228" y="1322271"/>
            <a:ext cx="10771688" cy="3785652"/>
          </a:xfrm>
          <a:prstGeom prst="rect">
            <a:avLst/>
          </a:prstGeom>
        </p:spPr>
        <p:txBody>
          <a:bodyPr wrap="square" rtlCol="0" anchor="ctr">
            <a:spAutoFit/>
          </a:bodyPr>
          <a:lstStyle/>
          <a:p>
            <a:r>
              <a:rPr lang="en-US" sz="2400" dirty="0">
                <a:solidFill>
                  <a:srgbClr val="000000"/>
                </a:solidFill>
                <a:latin typeface="Times New Roman" panose="02020603050405020304" pitchFamily="18" charset="0"/>
                <a:cs typeface="Times New Roman" panose="02020603050405020304" pitchFamily="18" charset="0"/>
              </a:rPr>
              <a:t>            Have you ever wondered when the best time of year to book a hotel room is? or the optimal length of stay in order to get the best daily rate? What if you wanted to predict whether or not a hotel was likely to receive a disproportionately high number of special requests?</a:t>
            </a:r>
          </a:p>
          <a:p>
            <a:r>
              <a:rPr lang="en-US" sz="2400" dirty="0">
                <a:solidFill>
                  <a:srgbClr val="000000"/>
                </a:solidFill>
                <a:latin typeface="Times New Roman" panose="02020603050405020304" pitchFamily="18" charset="0"/>
                <a:cs typeface="Times New Roman" panose="02020603050405020304" pitchFamily="18" charset="0"/>
              </a:rPr>
              <a:t>            This hotel booking dataset can help you explore those questions! This data set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 Explore and </a:t>
            </a:r>
            <a:r>
              <a:rPr lang="en-US" sz="2400" dirty="0" err="1">
                <a:solidFill>
                  <a:srgbClr val="000000"/>
                </a:solidFill>
                <a:latin typeface="Times New Roman" panose="02020603050405020304" pitchFamily="18" charset="0"/>
                <a:cs typeface="Times New Roman" panose="02020603050405020304" pitchFamily="18" charset="0"/>
              </a:rPr>
              <a:t>analyse</a:t>
            </a:r>
            <a:r>
              <a:rPr lang="en-US" sz="2400" dirty="0">
                <a:solidFill>
                  <a:srgbClr val="000000"/>
                </a:solidFill>
                <a:latin typeface="Times New Roman" panose="02020603050405020304" pitchFamily="18" charset="0"/>
                <a:cs typeface="Times New Roman" panose="02020603050405020304" pitchFamily="18" charset="0"/>
              </a:rPr>
              <a:t> the data to discover important factors that govern the bookings.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a:xfrm>
            <a:off x="314107" y="923697"/>
            <a:ext cx="11029616" cy="530296"/>
          </a:xfrm>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477788" y="370330"/>
            <a:ext cx="11613485" cy="5563973"/>
          </a:xfrm>
        </p:spPr>
        <p:txBody>
          <a:bodyPr vert="horz" lIns="91440" tIns="45720" rIns="91440" bIns="45720" rtlCol="0" anchor="ctr">
            <a:noAutofit/>
          </a:bodyPr>
          <a:lstStyle/>
          <a:p>
            <a:pPr>
              <a:buFont typeface="Wingdings" charset="2"/>
              <a:buChar char="l"/>
            </a:pPr>
            <a:r>
              <a:rPr lang="en-US" sz="2000" b="1" dirty="0">
                <a:latin typeface="Times New Roman" panose="02020603050405020304" pitchFamily="18" charset="0"/>
                <a:cs typeface="Times New Roman" panose="02020603050405020304" pitchFamily="18" charset="0"/>
              </a:rPr>
              <a:t>Explore The Dataset</a:t>
            </a:r>
          </a:p>
          <a:p>
            <a:pPr marL="594000" lvl="2" indent="0">
              <a:buNone/>
            </a:pPr>
            <a:r>
              <a:rPr lang="en-US" sz="1600" dirty="0">
                <a:latin typeface="Times New Roman" panose="02020603050405020304" pitchFamily="18" charset="0"/>
                <a:cs typeface="Times New Roman" panose="02020603050405020304" pitchFamily="18" charset="0"/>
              </a:rPr>
              <a:t>After loading the dataset, we explored the data and divided the project into three different categories as – 1. Hotel wise, 2. Booking wise, and remaining part 3. Type of rooms, meal, customer, market segment, countries etc.</a:t>
            </a:r>
            <a:endParaRPr lang="en-IN" sz="1800" b="1" dirty="0">
              <a:latin typeface="Times New Roman" panose="02020603050405020304" pitchFamily="18" charset="0"/>
              <a:cs typeface="Times New Roman" panose="02020603050405020304" pitchFamily="18" charset="0"/>
            </a:endParaRPr>
          </a:p>
          <a:p>
            <a:pPr>
              <a:buFont typeface="Wingdings" charset="2"/>
              <a:buChar char="l"/>
            </a:pPr>
            <a:r>
              <a:rPr lang="en-US" sz="1800" b="1" dirty="0">
                <a:latin typeface="Times New Roman" panose="02020603050405020304" pitchFamily="18" charset="0"/>
                <a:cs typeface="Times New Roman" panose="02020603050405020304" pitchFamily="18" charset="0"/>
              </a:rPr>
              <a:t>Null values Treatment</a:t>
            </a:r>
            <a:endParaRPr lang="en-IN" sz="1800" b="1" dirty="0">
              <a:latin typeface="Times New Roman" panose="02020603050405020304" pitchFamily="18" charset="0"/>
              <a:cs typeface="Times New Roman" panose="02020603050405020304" pitchFamily="18" charset="0"/>
            </a:endParaRPr>
          </a:p>
          <a:p>
            <a:pPr marL="594000" lvl="2" indent="0">
              <a:buNone/>
            </a:pPr>
            <a:r>
              <a:rPr lang="en-US" sz="1600" dirty="0">
                <a:latin typeface="Times New Roman" panose="02020603050405020304" pitchFamily="18" charset="0"/>
                <a:cs typeface="Times New Roman" panose="02020603050405020304" pitchFamily="18" charset="0"/>
              </a:rPr>
              <a:t>Our dataset contains a large number of null values which might tend to disturb our operations hence we replaced them at the beginning of our project in order to get a better result.</a:t>
            </a:r>
            <a:endParaRPr lang="en-IN" sz="1800" b="1" dirty="0">
              <a:latin typeface="Times New Roman" panose="02020603050405020304" pitchFamily="18" charset="0"/>
              <a:cs typeface="Times New Roman" panose="02020603050405020304" pitchFamily="18" charset="0"/>
            </a:endParaRPr>
          </a:p>
          <a:p>
            <a:pPr>
              <a:buFont typeface="Wingdings" charset="2"/>
              <a:buChar char="l"/>
            </a:pPr>
            <a:r>
              <a:rPr lang="en-US" sz="1800" b="1" dirty="0">
                <a:latin typeface="Times New Roman" panose="02020603050405020304" pitchFamily="18" charset="0"/>
                <a:cs typeface="Times New Roman" panose="02020603050405020304" pitchFamily="18" charset="0"/>
              </a:rPr>
              <a:t>Exploratory Data Analysis</a:t>
            </a:r>
            <a:r>
              <a:rPr lang="en-US" sz="1600" b="1" dirty="0">
                <a:latin typeface="Times New Roman" panose="02020603050405020304" pitchFamily="18" charset="0"/>
                <a:cs typeface="Times New Roman" panose="02020603050405020304" pitchFamily="18" charset="0"/>
              </a:rPr>
              <a:t> </a:t>
            </a:r>
            <a:endParaRPr lang="en-IN" sz="1800" b="1" dirty="0">
              <a:latin typeface="Times New Roman" panose="02020603050405020304" pitchFamily="18" charset="0"/>
              <a:cs typeface="Times New Roman" panose="02020603050405020304" pitchFamily="18" charset="0"/>
            </a:endParaRPr>
          </a:p>
          <a:p>
            <a:pPr marL="594000" lvl="2" indent="0">
              <a:buNone/>
            </a:pPr>
            <a:r>
              <a:rPr lang="en-US" sz="1600" dirty="0">
                <a:latin typeface="Times New Roman" panose="02020603050405020304" pitchFamily="18" charset="0"/>
                <a:cs typeface="Times New Roman" panose="02020603050405020304" pitchFamily="18" charset="0"/>
              </a:rPr>
              <a:t>In this section, we tried to make some insights, finding out reasons for variation of bookings across different years with types of hotels, different countries and so on.  </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490683" y="913720"/>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77" name="TextBox 1048676"/>
          <p:cNvSpPr txBox="1"/>
          <p:nvPr/>
        </p:nvSpPr>
        <p:spPr>
          <a:xfrm>
            <a:off x="1791461" y="2463977"/>
            <a:ext cx="6898343" cy="1631216"/>
          </a:xfrm>
          <a:prstGeom prst="rect">
            <a:avLst/>
          </a:prstGeom>
        </p:spPr>
        <p:txBody>
          <a:bodyPr wrap="square" rtlCol="0">
            <a:spAutoFit/>
          </a:bodyPr>
          <a:lstStyle/>
          <a:p>
            <a:r>
              <a:rPr lang="en-US" sz="2000" dirty="0">
                <a:solidFill>
                  <a:srgbClr val="000000"/>
                </a:solidFill>
                <a:latin typeface="Times New Roman" panose="02020603050405020304" pitchFamily="18" charset="0"/>
                <a:ea typeface="Franklin Gothic Book"/>
                <a:cs typeface="Times New Roman" panose="02020603050405020304" pitchFamily="18" charset="0"/>
              </a:rPr>
              <a:t>We have used Python version 3 to its following packages:</a:t>
            </a:r>
          </a:p>
          <a:p>
            <a:pPr marL="914400" lvl="1" indent="-457200">
              <a:buFont typeface="Arial"/>
              <a:buChar char="•"/>
            </a:pPr>
            <a:r>
              <a:rPr lang="en-US" sz="2000" dirty="0">
                <a:solidFill>
                  <a:srgbClr val="000000"/>
                </a:solidFill>
                <a:latin typeface="Times New Roman" panose="02020603050405020304" pitchFamily="18" charset="0"/>
                <a:ea typeface="Franklin Gothic Book"/>
                <a:cs typeface="Times New Roman" panose="02020603050405020304" pitchFamily="18" charset="0"/>
              </a:rPr>
              <a:t>Pandas</a:t>
            </a:r>
          </a:p>
          <a:p>
            <a:pPr marL="914400" lvl="1" indent="-457200">
              <a:buFont typeface="Arial"/>
              <a:buChar char="•"/>
            </a:pPr>
            <a:r>
              <a:rPr lang="en-US" sz="2000" dirty="0" err="1">
                <a:solidFill>
                  <a:srgbClr val="000000"/>
                </a:solidFill>
                <a:latin typeface="Times New Roman" panose="02020603050405020304" pitchFamily="18" charset="0"/>
                <a:ea typeface="Franklin Gothic Book"/>
                <a:cs typeface="Times New Roman" panose="02020603050405020304" pitchFamily="18" charset="0"/>
              </a:rPr>
              <a:t>Matplotlib</a:t>
            </a:r>
            <a:endParaRPr lang="en-US" sz="2000" dirty="0">
              <a:solidFill>
                <a:srgbClr val="000000"/>
              </a:solidFill>
              <a:latin typeface="Times New Roman" panose="02020603050405020304" pitchFamily="18" charset="0"/>
              <a:ea typeface="Franklin Gothic Book"/>
              <a:cs typeface="Times New Roman" panose="02020603050405020304" pitchFamily="18" charset="0"/>
            </a:endParaRPr>
          </a:p>
          <a:p>
            <a:pPr marL="914400" lvl="1" indent="-457200">
              <a:buFont typeface="Arial"/>
              <a:buChar char="•"/>
            </a:pPr>
            <a:r>
              <a:rPr lang="en-US" sz="2000" dirty="0" err="1">
                <a:solidFill>
                  <a:srgbClr val="000000"/>
                </a:solidFill>
                <a:latin typeface="Times New Roman" panose="02020603050405020304" pitchFamily="18" charset="0"/>
                <a:ea typeface="Franklin Gothic Book"/>
                <a:cs typeface="Times New Roman" panose="02020603050405020304" pitchFamily="18" charset="0"/>
              </a:rPr>
              <a:t>Seaborn</a:t>
            </a:r>
            <a:endParaRPr lang="en-US" sz="2000" dirty="0">
              <a:solidFill>
                <a:srgbClr val="000000"/>
              </a:solidFill>
              <a:latin typeface="Times New Roman" panose="02020603050405020304" pitchFamily="18" charset="0"/>
              <a:ea typeface="Franklin Gothic Book"/>
              <a:cs typeface="Times New Roman" panose="02020603050405020304" pitchFamily="18" charset="0"/>
            </a:endParaRPr>
          </a:p>
          <a:p>
            <a:pPr marL="914400" lvl="1" indent="-457200">
              <a:buFont typeface="Arial"/>
              <a:buChar char="•"/>
            </a:pPr>
            <a:r>
              <a:rPr lang="en-US" sz="2000" dirty="0" err="1">
                <a:solidFill>
                  <a:srgbClr val="000000"/>
                </a:solidFill>
                <a:latin typeface="Times New Roman" panose="02020603050405020304" pitchFamily="18" charset="0"/>
                <a:ea typeface="Franklin Gothic Book"/>
                <a:cs typeface="Times New Roman" panose="02020603050405020304" pitchFamily="18" charset="0"/>
              </a:rPr>
              <a:t>Sklearn</a:t>
            </a:r>
            <a:endParaRPr lang="en-US" sz="2000" dirty="0">
              <a:solidFill>
                <a:srgbClr val="000000"/>
              </a:solidFill>
              <a:latin typeface="Times New Roman" panose="02020603050405020304" pitchFamily="18" charset="0"/>
              <a:ea typeface="Franklin Gothic Book"/>
              <a:cs typeface="Times New Roman" panose="02020603050405020304" pitchFamily="18" charset="0"/>
            </a:endParaRPr>
          </a:p>
        </p:txBody>
      </p:sp>
      <p:sp>
        <p:nvSpPr>
          <p:cNvPr id="1048681" name="TextBox 1048680"/>
          <p:cNvSpPr txBox="1"/>
          <p:nvPr/>
        </p:nvSpPr>
        <p:spPr>
          <a:xfrm>
            <a:off x="956158" y="1723164"/>
            <a:ext cx="6479391" cy="461665"/>
          </a:xfrm>
          <a:prstGeom prst="rect">
            <a:avLst/>
          </a:prstGeom>
        </p:spPr>
        <p:txBody>
          <a:bodyPr wrap="square" rtlCol="0">
            <a:spAutoFit/>
          </a:bodyPr>
          <a:lstStyle/>
          <a:p>
            <a:r>
              <a:rPr lang="en-US" sz="2400" b="1" dirty="0">
                <a:solidFill>
                  <a:srgbClr val="000000"/>
                </a:solidFill>
                <a:latin typeface="Times New Roman" panose="02020603050405020304" pitchFamily="18" charset="0"/>
                <a:cs typeface="Times New Roman" panose="02020603050405020304" pitchFamily="18" charset="0"/>
              </a:rPr>
              <a:t>Libraries used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Title 4"/>
          <p:cNvSpPr>
            <a:spLocks noGrp="1"/>
          </p:cNvSpPr>
          <p:nvPr/>
        </p:nvSpPr>
        <p:spPr>
          <a:xfrm>
            <a:off x="325444" y="1061726"/>
            <a:ext cx="11029616" cy="656105"/>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rgbClr val="404040"/>
                </a:solidFill>
                <a:latin typeface="+mj-lt"/>
                <a:ea typeface="+mj-ea"/>
                <a:cs typeface="+mj-cs"/>
              </a:defRPr>
            </a:lvl1pPr>
            <a:lvl2pPr eaLnBrk="1" hangingPunct="1">
              <a:defRPr>
                <a:solidFill>
                  <a:srgbClr val="335B74"/>
                </a:solidFill>
              </a:defRPr>
            </a:lvl2pPr>
            <a:lvl3pPr eaLnBrk="1" hangingPunct="1">
              <a:defRPr>
                <a:solidFill>
                  <a:srgbClr val="335B74"/>
                </a:solidFill>
              </a:defRPr>
            </a:lvl3pPr>
            <a:lvl4pPr eaLnBrk="1" hangingPunct="1">
              <a:defRPr>
                <a:solidFill>
                  <a:srgbClr val="335B74"/>
                </a:solidFill>
              </a:defRPr>
            </a:lvl4pPr>
            <a:lvl5pPr eaLnBrk="1" hangingPunct="1">
              <a:defRPr>
                <a:solidFill>
                  <a:srgbClr val="335B74"/>
                </a:solidFill>
              </a:defRPr>
            </a:lvl5pPr>
            <a:lvl6pPr eaLnBrk="1" hangingPunct="1">
              <a:defRPr>
                <a:solidFill>
                  <a:srgbClr val="335B74"/>
                </a:solidFill>
              </a:defRPr>
            </a:lvl6pPr>
            <a:lvl7pPr eaLnBrk="1" hangingPunct="1">
              <a:defRPr>
                <a:solidFill>
                  <a:srgbClr val="335B74"/>
                </a:solidFill>
              </a:defRPr>
            </a:lvl7pPr>
            <a:lvl8pPr eaLnBrk="1" hangingPunct="1">
              <a:defRPr>
                <a:solidFill>
                  <a:srgbClr val="335B74"/>
                </a:solidFill>
              </a:defRPr>
            </a:lvl8pPr>
            <a:lvl9pPr eaLnBrk="1" hangingPunct="1">
              <a:defRPr>
                <a:solidFill>
                  <a:srgbClr val="335B74"/>
                </a:solidFill>
              </a:defRPr>
            </a:lvl9pPr>
          </a:lstStyle>
          <a:p>
            <a:r>
              <a:rPr lang="en-US" sz="4000" b="0">
                <a:solidFill>
                  <a:srgbClr val="1CADE4"/>
                </a:solidFill>
                <a:latin typeface="Times New Roman" panose="02020603050405020304" pitchFamily="18" charset="0"/>
                <a:ea typeface="+mj-lt"/>
                <a:cs typeface="Times New Roman" panose="02020603050405020304" pitchFamily="18" charset="0"/>
              </a:rPr>
              <a:t>System  Approach</a:t>
            </a:r>
            <a:endParaRPr lang="en-US" sz="4000" b="0">
              <a:solidFill>
                <a:srgbClr val="1CADE4"/>
              </a:solidFill>
              <a:latin typeface="Times New Roman" panose="02020603050405020304" pitchFamily="18" charset="0"/>
              <a:cs typeface="Times New Roman" panose="02020603050405020304" pitchFamily="18" charset="0"/>
            </a:endParaRPr>
          </a:p>
        </p:txBody>
      </p:sp>
      <p:sp>
        <p:nvSpPr>
          <p:cNvPr id="1048685" name="TextBox 1048684"/>
          <p:cNvSpPr txBox="1"/>
          <p:nvPr/>
        </p:nvSpPr>
        <p:spPr>
          <a:xfrm>
            <a:off x="613060" y="1827058"/>
            <a:ext cx="5482939" cy="523220"/>
          </a:xfrm>
          <a:prstGeom prst="rect">
            <a:avLst/>
          </a:prstGeom>
        </p:spPr>
        <p:txBody>
          <a:bodyPr wrap="square" rtlCol="0">
            <a:spAutoFit/>
          </a:bodyPr>
          <a:lstStyle/>
          <a:p>
            <a:r>
              <a:rPr lang="en-US" sz="2800" b="1">
                <a:solidFill>
                  <a:srgbClr val="000000"/>
                </a:solidFill>
                <a:latin typeface="Times New Roman" panose="02020603050405020304" pitchFamily="18" charset="0"/>
                <a:cs typeface="Times New Roman" panose="02020603050405020304" pitchFamily="18" charset="0"/>
              </a:rPr>
              <a:t>System requirements:</a:t>
            </a:r>
          </a:p>
        </p:txBody>
      </p:sp>
      <p:sp>
        <p:nvSpPr>
          <p:cNvPr id="1048686" name="TextBox 1048685"/>
          <p:cNvSpPr txBox="1"/>
          <p:nvPr/>
        </p:nvSpPr>
        <p:spPr>
          <a:xfrm>
            <a:off x="1415675" y="2568731"/>
            <a:ext cx="9360647" cy="1938992"/>
          </a:xfrm>
          <a:prstGeom prst="rect">
            <a:avLst/>
          </a:prstGeom>
        </p:spPr>
        <p:txBody>
          <a:bodyPr wrap="square" rtlCol="0">
            <a:spAutoFit/>
          </a:bodyPr>
          <a:lstStyle/>
          <a:p>
            <a:pPr marL="514350" indent="-514350">
              <a:buFont typeface="+mj-lt"/>
              <a:buAutoNum type="arabicPeriod"/>
            </a:pPr>
            <a:r>
              <a:rPr lang="en-US" sz="2400">
                <a:solidFill>
                  <a:srgbClr val="000000"/>
                </a:solidFill>
                <a:latin typeface="Times New Roman" panose="02020603050405020304" pitchFamily="18" charset="0"/>
                <a:cs typeface="Times New Roman" panose="02020603050405020304" pitchFamily="18" charset="0"/>
              </a:rPr>
              <a:t>Operating system: windows </a:t>
            </a:r>
          </a:p>
          <a:p>
            <a:pPr marL="514350" indent="-514350">
              <a:buFont typeface="+mj-lt"/>
              <a:buAutoNum type="arabicPeriod"/>
            </a:pPr>
            <a:r>
              <a:rPr lang="en-US" sz="2400">
                <a:solidFill>
                  <a:srgbClr val="000000"/>
                </a:solidFill>
                <a:latin typeface="Times New Roman" panose="02020603050405020304" pitchFamily="18" charset="0"/>
                <a:cs typeface="Times New Roman" panose="02020603050405020304" pitchFamily="18" charset="0"/>
              </a:rPr>
              <a:t>Programming language: Python</a:t>
            </a:r>
          </a:p>
          <a:p>
            <a:pPr marL="514350" indent="-514350">
              <a:buFont typeface="+mj-lt"/>
              <a:buAutoNum type="arabicPeriod"/>
            </a:pPr>
            <a:r>
              <a:rPr lang="en-US" sz="2400">
                <a:solidFill>
                  <a:srgbClr val="000000"/>
                </a:solidFill>
                <a:latin typeface="Times New Roman" panose="02020603050405020304" pitchFamily="18" charset="0"/>
                <a:cs typeface="Times New Roman" panose="02020603050405020304" pitchFamily="18" charset="0"/>
              </a:rPr>
              <a:t>Data visualization tools: Matplotlib, Seaborn</a:t>
            </a:r>
          </a:p>
          <a:p>
            <a:pPr marL="514350" indent="-514350">
              <a:buFont typeface="+mj-lt"/>
              <a:buAutoNum type="arabicPeriod"/>
            </a:pPr>
            <a:r>
              <a:rPr lang="en-US" sz="2400">
                <a:solidFill>
                  <a:srgbClr val="000000"/>
                </a:solidFill>
                <a:latin typeface="Times New Roman" panose="02020603050405020304" pitchFamily="18" charset="0"/>
                <a:cs typeface="Times New Roman" panose="02020603050405020304" pitchFamily="18" charset="0"/>
              </a:rPr>
              <a:t>Hardware: Server with sufficient CPU, memory and storage for handling large datasets.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fontScale="77500" lnSpcReduction="20000"/>
          </a:bodyPr>
          <a:lstStyle/>
          <a:p>
            <a:pPr marL="324000" lvl="1" indent="0">
              <a:buNone/>
            </a:pPr>
            <a:r>
              <a:rPr lang="en-IN" sz="1900" dirty="0">
                <a:latin typeface="Times New Roman" panose="02020603050405020304" pitchFamily="18" charset="0"/>
                <a:ea typeface="+mn-lt"/>
                <a:cs typeface="Times New Roman" panose="02020603050405020304" pitchFamily="18" charset="0"/>
              </a:rPr>
              <a:t>In t</a:t>
            </a:r>
            <a:r>
              <a:rPr lang="en-US" sz="1900" dirty="0">
                <a:latin typeface="Times New Roman" panose="02020603050405020304" pitchFamily="18" charset="0"/>
                <a:ea typeface="+mn-lt"/>
                <a:cs typeface="Times New Roman" panose="02020603050405020304" pitchFamily="18" charset="0"/>
              </a:rPr>
              <a:t>his</a:t>
            </a:r>
            <a:r>
              <a:rPr lang="en-IN" sz="1900" dirty="0">
                <a:latin typeface="Times New Roman" panose="02020603050405020304" pitchFamily="18" charset="0"/>
                <a:ea typeface="+mn-lt"/>
                <a:cs typeface="Times New Roman" panose="02020603050405020304" pitchFamily="18" charset="0"/>
              </a:rPr>
              <a:t>,</a:t>
            </a:r>
            <a:r>
              <a:rPr lang="en-US" sz="1900" dirty="0">
                <a:latin typeface="Times New Roman" panose="02020603050405020304" pitchFamily="18" charset="0"/>
                <a:ea typeface="+mn-lt"/>
                <a:cs typeface="Times New Roman" panose="02020603050405020304" pitchFamily="18" charset="0"/>
              </a:rPr>
              <a:t>we</a:t>
            </a:r>
            <a:r>
              <a:rPr lang="en-IN" sz="1900" dirty="0">
                <a:latin typeface="Times New Roman" panose="02020603050405020304" pitchFamily="18" charset="0"/>
                <a:ea typeface="+mn-lt"/>
                <a:cs typeface="Times New Roman" panose="02020603050405020304" pitchFamily="18" charset="0"/>
              </a:rPr>
              <a:t> describe the machine learning algorithm chosen for </a:t>
            </a:r>
            <a:r>
              <a:rPr lang="en-US" sz="1900" dirty="0">
                <a:latin typeface="Times New Roman" panose="02020603050405020304" pitchFamily="18" charset="0"/>
                <a:ea typeface="+mn-lt"/>
                <a:cs typeface="Times New Roman" panose="02020603050405020304" pitchFamily="18" charset="0"/>
              </a:rPr>
              <a:t> the hotel booking analysis</a:t>
            </a:r>
            <a:r>
              <a:rPr lang="en-IN" sz="1900" dirty="0">
                <a:latin typeface="Times New Roman" panose="02020603050405020304" pitchFamily="18" charset="0"/>
                <a:ea typeface="+mn-lt"/>
                <a:cs typeface="Times New Roman" panose="02020603050405020304" pitchFamily="18" charset="0"/>
              </a:rPr>
              <a:t>. </a:t>
            </a:r>
            <a:r>
              <a:rPr lang="en-US" sz="1900" dirty="0">
                <a:latin typeface="Times New Roman" panose="02020603050405020304" pitchFamily="18" charset="0"/>
                <a:ea typeface="+mn-lt"/>
                <a:cs typeface="Times New Roman" panose="02020603050405020304" pitchFamily="18" charset="0"/>
              </a:rPr>
              <a:t>The algorithm structure as follows:-</a:t>
            </a:r>
          </a:p>
          <a:p>
            <a:pPr marL="324000" lvl="1" indent="0">
              <a:buNone/>
            </a:pPr>
            <a:r>
              <a:rPr lang="en-US" sz="1900" b="1" u="sng" dirty="0">
                <a:latin typeface="Times New Roman" panose="02020603050405020304" pitchFamily="18" charset="0"/>
                <a:cs typeface="Times New Roman" panose="02020603050405020304" pitchFamily="18" charset="0"/>
              </a:rPr>
              <a:t>Exploratory Data Analysis:</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Descriptive Statistics</a:t>
            </a:r>
            <a:r>
              <a:rPr lang="en-US" sz="1800" dirty="0">
                <a:latin typeface="Times New Roman" panose="02020603050405020304" pitchFamily="18" charset="0"/>
                <a:cs typeface="Times New Roman" panose="02020603050405020304" pitchFamily="18" charset="0"/>
              </a:rPr>
              <a:t>: Use pandas to calculate mean, median, mode, standard deviation, and other summary statistics.
         </a:t>
            </a:r>
            <a:r>
              <a:rPr lang="en-US" sz="1800" b="1" dirty="0">
                <a:latin typeface="Times New Roman" panose="02020603050405020304" pitchFamily="18" charset="0"/>
                <a:cs typeface="Times New Roman" panose="02020603050405020304" pitchFamily="18" charset="0"/>
              </a:rPr>
              <a:t>Correlation Analysis</a:t>
            </a:r>
            <a:r>
              <a:rPr lang="en-US" sz="1800" dirty="0">
                <a:latin typeface="Times New Roman" panose="02020603050405020304" pitchFamily="18" charset="0"/>
                <a:cs typeface="Times New Roman" panose="02020603050405020304" pitchFamily="18" charset="0"/>
              </a:rPr>
              <a:t>: Use </a:t>
            </a:r>
            <a:r>
              <a:rPr lang="en-US" sz="1800" dirty="0" err="1">
                <a:latin typeface="Times New Roman" panose="02020603050405020304" pitchFamily="18" charset="0"/>
                <a:cs typeface="Times New Roman" panose="02020603050405020304" pitchFamily="18" charset="0"/>
              </a:rPr>
              <a:t>seaborn</a:t>
            </a:r>
            <a:r>
              <a:rPr lang="en-US" sz="1800" dirty="0">
                <a:latin typeface="Times New Roman" panose="02020603050405020304" pitchFamily="18" charset="0"/>
                <a:cs typeface="Times New Roman" panose="02020603050405020304" pitchFamily="18" charset="0"/>
              </a:rPr>
              <a:t> or pandas to generate a correlation matrix to identify relationships between variables.</a:t>
            </a:r>
          </a:p>
          <a:p>
            <a:pPr marL="324000" lvl="1" indent="0">
              <a:buNone/>
            </a:pPr>
            <a:r>
              <a:rPr lang="en-US" sz="1900" b="1" u="sng" dirty="0">
                <a:latin typeface="Times New Roman" panose="02020603050405020304" pitchFamily="18" charset="0"/>
                <a:cs typeface="Times New Roman" panose="02020603050405020304" pitchFamily="18" charset="0"/>
              </a:rPr>
              <a:t>Predictive Modeling</a:t>
            </a:r>
            <a:r>
              <a:rPr lang="en-US" sz="1700"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Linear Regression</a:t>
            </a:r>
            <a:r>
              <a:rPr lang="en-US" sz="1700" dirty="0">
                <a:latin typeface="Times New Roman" panose="02020603050405020304" pitchFamily="18" charset="0"/>
                <a:cs typeface="Times New Roman" panose="02020603050405020304" pitchFamily="18" charset="0"/>
              </a:rPr>
              <a:t>: For predicting continuous variables like the number of bookings.
          </a:t>
            </a:r>
            <a:r>
              <a:rPr lang="en-US" sz="1700" b="1" dirty="0">
                <a:latin typeface="Times New Roman" panose="02020603050405020304" pitchFamily="18" charset="0"/>
                <a:cs typeface="Times New Roman" panose="02020603050405020304" pitchFamily="18" charset="0"/>
              </a:rPr>
              <a:t>Decision Trees and Random Forests</a:t>
            </a:r>
            <a:r>
              <a:rPr lang="en-US" sz="1700" dirty="0">
                <a:latin typeface="Times New Roman" panose="02020603050405020304" pitchFamily="18" charset="0"/>
                <a:cs typeface="Times New Roman" panose="02020603050405020304" pitchFamily="18" charset="0"/>
              </a:rPr>
              <a:t>: For both regression and classification tasks.
          </a:t>
            </a:r>
            <a:r>
              <a:rPr lang="en-US" sz="1700" b="1" dirty="0">
                <a:latin typeface="Times New Roman" panose="02020603050405020304" pitchFamily="18" charset="0"/>
                <a:cs typeface="Times New Roman" panose="02020603050405020304" pitchFamily="18" charset="0"/>
              </a:rPr>
              <a:t>Support Vector Machines (SVM):</a:t>
            </a:r>
            <a:r>
              <a:rPr lang="en-US" sz="1700" dirty="0">
                <a:latin typeface="Times New Roman" panose="02020603050405020304" pitchFamily="18" charset="0"/>
                <a:cs typeface="Times New Roman" panose="02020603050405020304" pitchFamily="18" charset="0"/>
              </a:rPr>
              <a:t> For classification tasks.
.         </a:t>
            </a:r>
            <a:r>
              <a:rPr lang="en-US" sz="1700" b="1" dirty="0">
                <a:latin typeface="Times New Roman" panose="02020603050405020304" pitchFamily="18" charset="0"/>
                <a:cs typeface="Times New Roman" panose="02020603050405020304" pitchFamily="18" charset="0"/>
              </a:rPr>
              <a:t>Time Series Analysis</a:t>
            </a:r>
            <a:r>
              <a:rPr lang="en-US" sz="1700" dirty="0">
                <a:latin typeface="Times New Roman" panose="02020603050405020304" pitchFamily="18" charset="0"/>
                <a:cs typeface="Times New Roman" panose="02020603050405020304" pitchFamily="18" charset="0"/>
              </a:rPr>
              <a:t>: If the data includes time components, use ARIMA, Prophet, or LSTM for forecasting future bookings.
</a:t>
            </a:r>
            <a:r>
              <a:rPr lang="en-US" sz="1900" b="1" u="sng" dirty="0">
                <a:latin typeface="Times New Roman" panose="02020603050405020304" pitchFamily="18" charset="0"/>
                <a:cs typeface="Times New Roman" panose="02020603050405020304" pitchFamily="18" charset="0"/>
              </a:rPr>
              <a:t>Clustering:</a:t>
            </a:r>
            <a:r>
              <a:rPr lang="en-US" sz="1700"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K-Means Clustering</a:t>
            </a:r>
            <a:r>
              <a:rPr lang="en-US" sz="1700" dirty="0">
                <a:latin typeface="Times New Roman" panose="02020603050405020304" pitchFamily="18" charset="0"/>
                <a:cs typeface="Times New Roman" panose="02020603050405020304" pitchFamily="18" charset="0"/>
              </a:rPr>
              <a:t>: To segment customers or bookings into different clusters.
</a:t>
            </a:r>
            <a:r>
              <a:rPr lang="en-US" sz="1700" b="1" u="sng" dirty="0">
                <a:latin typeface="Times New Roman" panose="02020603050405020304" pitchFamily="18" charset="0"/>
                <a:cs typeface="Times New Roman" panose="02020603050405020304" pitchFamily="18" charset="0"/>
              </a:rPr>
              <a:t>Visualization Techniques (</a:t>
            </a:r>
            <a:r>
              <a:rPr lang="en-US" sz="1700" b="1" u="sng" dirty="0" err="1">
                <a:latin typeface="Times New Roman" panose="02020603050405020304" pitchFamily="18" charset="0"/>
                <a:cs typeface="Times New Roman" panose="02020603050405020304" pitchFamily="18" charset="0"/>
              </a:rPr>
              <a:t>Matplotlib</a:t>
            </a:r>
            <a:r>
              <a:rPr lang="en-US" sz="1700" b="1" u="sng" dirty="0">
                <a:latin typeface="Times New Roman" panose="02020603050405020304" pitchFamily="18" charset="0"/>
                <a:cs typeface="Times New Roman" panose="02020603050405020304" pitchFamily="18" charset="0"/>
              </a:rPr>
              <a:t> and </a:t>
            </a:r>
            <a:r>
              <a:rPr lang="en-US" sz="1700" b="1" u="sng" dirty="0" err="1">
                <a:latin typeface="Times New Roman" panose="02020603050405020304" pitchFamily="18" charset="0"/>
                <a:cs typeface="Times New Roman" panose="02020603050405020304" pitchFamily="18" charset="0"/>
              </a:rPr>
              <a:t>Seaborn</a:t>
            </a:r>
            <a:r>
              <a:rPr lang="en-US" sz="1700" b="1" u="sng" dirty="0">
                <a:latin typeface="Times New Roman" panose="02020603050405020304" pitchFamily="18" charset="0"/>
                <a:cs typeface="Times New Roman" panose="02020603050405020304" pitchFamily="18" charset="0"/>
              </a:rPr>
              <a:t>):</a:t>
            </a:r>
            <a:r>
              <a:rPr lang="en-US" sz="1700" dirty="0">
                <a:latin typeface="Times New Roman" panose="02020603050405020304" pitchFamily="18" charset="0"/>
                <a:cs typeface="Times New Roman" panose="02020603050405020304" pitchFamily="18" charset="0"/>
              </a:rPr>
              <a:t>
.         </a:t>
            </a:r>
            <a:r>
              <a:rPr lang="en-US" sz="1700" b="1" dirty="0">
                <a:latin typeface="Times New Roman" panose="02020603050405020304" pitchFamily="18" charset="0"/>
                <a:cs typeface="Times New Roman" panose="02020603050405020304" pitchFamily="18" charset="0"/>
              </a:rPr>
              <a:t>Bar Charts: </a:t>
            </a:r>
            <a:r>
              <a:rPr lang="en-US" sz="1700" dirty="0">
                <a:latin typeface="Times New Roman" panose="02020603050405020304" pitchFamily="18" charset="0"/>
                <a:cs typeface="Times New Roman" panose="02020603050405020304" pitchFamily="18" charset="0"/>
              </a:rPr>
              <a:t>For categorical data visualization (e.g., number of bookings per hotel).
.         </a:t>
            </a:r>
            <a:r>
              <a:rPr lang="en-US" sz="1700" b="1" dirty="0">
                <a:latin typeface="Times New Roman" panose="02020603050405020304" pitchFamily="18" charset="0"/>
                <a:cs typeface="Times New Roman" panose="02020603050405020304" pitchFamily="18" charset="0"/>
              </a:rPr>
              <a:t>Histograms: </a:t>
            </a:r>
            <a:r>
              <a:rPr lang="en-US" sz="1700" dirty="0">
                <a:latin typeface="Times New Roman" panose="02020603050405020304" pitchFamily="18" charset="0"/>
                <a:cs typeface="Times New Roman" panose="02020603050405020304" pitchFamily="18" charset="0"/>
              </a:rPr>
              <a:t>For distribution of numerical variables (e.g., distribution of booking lead times).
.         </a:t>
            </a:r>
            <a:r>
              <a:rPr lang="en-US" sz="1700" b="1" dirty="0">
                <a:latin typeface="Times New Roman" panose="02020603050405020304" pitchFamily="18" charset="0"/>
                <a:cs typeface="Times New Roman" panose="02020603050405020304" pitchFamily="18" charset="0"/>
              </a:rPr>
              <a:t>Box Plots:</a:t>
            </a:r>
            <a:r>
              <a:rPr lang="en-US" sz="1700" dirty="0">
                <a:latin typeface="Times New Roman" panose="02020603050405020304" pitchFamily="18" charset="0"/>
                <a:cs typeface="Times New Roman" panose="02020603050405020304" pitchFamily="18" charset="0"/>
              </a:rPr>
              <a:t> To show the spread and outliers in the data.
</a:t>
            </a:r>
            <a:endParaRPr lang="en-IN" dirty="0"/>
          </a:p>
          <a:p>
            <a:pPr marL="305435" indent="-305435"/>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1048678" name="TextBox 1048677"/>
          <p:cNvSpPr txBox="1"/>
          <p:nvPr/>
        </p:nvSpPr>
        <p:spPr>
          <a:xfrm>
            <a:off x="581191" y="1232452"/>
            <a:ext cx="11135967" cy="4401205"/>
          </a:xfrm>
          <a:prstGeom prst="rect">
            <a:avLst/>
          </a:prstGeom>
        </p:spPr>
        <p:txBody>
          <a:bodyPr wrap="square" rtlCol="0">
            <a:spAutoFit/>
          </a:bodyPr>
          <a:lstStyle/>
          <a:p>
            <a:pPr marL="0" indent="0">
              <a:buNone/>
            </a:pPr>
            <a:r>
              <a:rPr lang="en-US" sz="2000" dirty="0">
                <a:solidFill>
                  <a:srgbClr val="000000"/>
                </a:solidFill>
                <a:latin typeface="Times New Roman" panose="02020603050405020304" pitchFamily="18" charset="0"/>
                <a:cs typeface="Times New Roman" panose="02020603050405020304" pitchFamily="18" charset="0"/>
              </a:rPr>
              <a:t>We learned that </a:t>
            </a:r>
          </a:p>
          <a:p>
            <a:pPr marL="457200" indent="-457200">
              <a:buFont typeface="Arial"/>
              <a:buChar char="•"/>
            </a:pPr>
            <a:r>
              <a:rPr lang="en-US" sz="2000" dirty="0">
                <a:solidFill>
                  <a:srgbClr val="000000"/>
                </a:solidFill>
                <a:latin typeface="Times New Roman" panose="02020603050405020304" pitchFamily="18" charset="0"/>
                <a:cs typeface="Times New Roman" panose="02020603050405020304" pitchFamily="18" charset="0"/>
              </a:rPr>
              <a:t>Almost 38% of bookings were canceled.</a:t>
            </a:r>
          </a:p>
          <a:p>
            <a:pPr marL="457200" indent="-457200">
              <a:buFont typeface="Arial"/>
              <a:buChar char="•"/>
            </a:pPr>
            <a:r>
              <a:rPr lang="en-US" sz="2000" dirty="0">
                <a:solidFill>
                  <a:srgbClr val="000000"/>
                </a:solidFill>
                <a:latin typeface="Times New Roman" panose="02020603050405020304" pitchFamily="18" charset="0"/>
                <a:cs typeface="Times New Roman" panose="02020603050405020304" pitchFamily="18" charset="0"/>
              </a:rPr>
              <a:t>More than 64% of the population booked the City hotel.</a:t>
            </a:r>
          </a:p>
          <a:p>
            <a:pPr marL="457200" indent="-457200">
              <a:buFont typeface="Arial"/>
              <a:buChar char="•"/>
            </a:pPr>
            <a:r>
              <a:rPr lang="en-US" sz="2000" dirty="0">
                <a:solidFill>
                  <a:srgbClr val="000000"/>
                </a:solidFill>
                <a:latin typeface="Times New Roman" panose="02020603050405020304" pitchFamily="18" charset="0"/>
                <a:cs typeface="Times New Roman" panose="02020603050405020304" pitchFamily="18" charset="0"/>
              </a:rPr>
              <a:t>More than double bookings were made in 2016, compared to the previous year. But the bookings decreased by almost 12% next year.</a:t>
            </a:r>
          </a:p>
          <a:p>
            <a:pPr marL="457200" indent="-457200">
              <a:buFont typeface="Arial"/>
              <a:buChar char="•"/>
            </a:pPr>
            <a:r>
              <a:rPr lang="en-US" sz="2000" dirty="0">
                <a:solidFill>
                  <a:srgbClr val="000000"/>
                </a:solidFill>
                <a:latin typeface="Times New Roman" panose="02020603050405020304" pitchFamily="18" charset="0"/>
                <a:cs typeface="Times New Roman" panose="02020603050405020304" pitchFamily="18" charset="0"/>
              </a:rPr>
              <a:t>Most bookings were made from July to August. And the least bookings were made at the start and end of the year.</a:t>
            </a:r>
          </a:p>
          <a:p>
            <a:pPr marL="457200" indent="-457200">
              <a:buFont typeface="Arial"/>
              <a:buChar char="•"/>
            </a:pPr>
            <a:r>
              <a:rPr lang="en-US" sz="2000" dirty="0">
                <a:solidFill>
                  <a:srgbClr val="000000"/>
                </a:solidFill>
                <a:latin typeface="Times New Roman" panose="02020603050405020304" pitchFamily="18" charset="0"/>
                <a:cs typeface="Times New Roman" panose="02020603050405020304" pitchFamily="18" charset="0"/>
              </a:rPr>
              <a:t>Portugal, the UK, and France, Spain and Germany are the top countries from most guests come, more than 84% come from these 5 countries.</a:t>
            </a:r>
          </a:p>
          <a:p>
            <a:pPr marL="457200" indent="-457200">
              <a:buFont typeface="Arial"/>
              <a:buChar char="•"/>
            </a:pPr>
            <a:r>
              <a:rPr lang="en-US" sz="2000" dirty="0">
                <a:solidFill>
                  <a:srgbClr val="000000"/>
                </a:solidFill>
                <a:latin typeface="Times New Roman" panose="02020603050405020304" pitchFamily="18" charset="0"/>
                <a:cs typeface="Times New Roman" panose="02020603050405020304" pitchFamily="18" charset="0"/>
              </a:rPr>
              <a:t>Most people stay for one, two, or three. -&gt; For Resort hotel, the most popular stay duration is three, two, one, and four days respectively. -&gt; For City hotel, most popular stay duration is one, two, seven(week), and three respectively</a:t>
            </a:r>
          </a:p>
          <a:p>
            <a:pPr marL="457200" indent="-457200">
              <a:buFont typeface="Arial"/>
              <a:buChar char="•"/>
            </a:pPr>
            <a:r>
              <a:rPr lang="en-US" sz="2000" dirty="0">
                <a:solidFill>
                  <a:srgbClr val="000000"/>
                </a:solidFill>
                <a:latin typeface="Times New Roman" panose="02020603050405020304" pitchFamily="18" charset="0"/>
                <a:cs typeface="Times New Roman" panose="02020603050405020304" pitchFamily="18" charset="0"/>
              </a:rPr>
              <a:t>Couple (or 2 adults) is the most popular accommodation type. So hotels can make arrangement plans accordingly</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2097152"/>
          <p:cNvPicPr>
            <a:picLocks/>
          </p:cNvPicPr>
          <p:nvPr/>
        </p:nvPicPr>
        <p:blipFill>
          <a:blip r:embed="rId2"/>
          <a:stretch>
            <a:fillRect/>
          </a:stretch>
        </p:blipFill>
        <p:spPr>
          <a:xfrm>
            <a:off x="524510" y="604046"/>
            <a:ext cx="4600830" cy="2901317"/>
          </a:xfrm>
          <a:prstGeom prst="rect">
            <a:avLst/>
          </a:prstGeom>
        </p:spPr>
      </p:pic>
      <p:pic>
        <p:nvPicPr>
          <p:cNvPr id="2097154" name="Picture 2097153"/>
          <p:cNvPicPr>
            <a:picLocks/>
          </p:cNvPicPr>
          <p:nvPr/>
        </p:nvPicPr>
        <p:blipFill>
          <a:blip r:embed="rId3"/>
          <a:stretch>
            <a:fillRect/>
          </a:stretch>
        </p:blipFill>
        <p:spPr>
          <a:xfrm>
            <a:off x="6254381" y="723424"/>
            <a:ext cx="4518104" cy="2586199"/>
          </a:xfrm>
          <a:prstGeom prst="rect">
            <a:avLst/>
          </a:prstGeom>
        </p:spPr>
      </p:pic>
      <p:pic>
        <p:nvPicPr>
          <p:cNvPr id="2097155" name="Picture 2097154"/>
          <p:cNvPicPr>
            <a:picLocks/>
          </p:cNvPicPr>
          <p:nvPr/>
        </p:nvPicPr>
        <p:blipFill>
          <a:blip r:embed="rId4"/>
          <a:stretch>
            <a:fillRect/>
          </a:stretch>
        </p:blipFill>
        <p:spPr>
          <a:xfrm>
            <a:off x="6714979" y="3548378"/>
            <a:ext cx="4951438" cy="2608867"/>
          </a:xfrm>
          <a:prstGeom prst="rect">
            <a:avLst/>
          </a:prstGeom>
        </p:spPr>
      </p:pic>
      <p:pic>
        <p:nvPicPr>
          <p:cNvPr id="2097156" name="Picture 2097155"/>
          <p:cNvPicPr>
            <a:picLocks/>
          </p:cNvPicPr>
          <p:nvPr/>
        </p:nvPicPr>
        <p:blipFill>
          <a:blip r:embed="rId5"/>
          <a:stretch>
            <a:fillRect/>
          </a:stretch>
        </p:blipFill>
        <p:spPr>
          <a:xfrm>
            <a:off x="713167" y="3429000"/>
            <a:ext cx="6001812" cy="2847507"/>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35E6FC7-633C-EF48-9E78-4475B179C0B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Hotel booking analaysis</vt:lpstr>
      <vt:lpstr>OUTLINE</vt:lpstr>
      <vt:lpstr>Problem Statement</vt:lpstr>
      <vt:lpstr>Proposed Solution</vt:lpstr>
      <vt:lpstr>System  Approach</vt:lpstr>
      <vt:lpstr>PowerPoint Presentation</vt:lpstr>
      <vt:lpstr>Algorithm &amp; Deployment</vt:lpstr>
      <vt:lpstr>Result</vt:lpstr>
      <vt:lpstr>PowerPoint Presentation</vt:lpstr>
      <vt:lpstr>Conclusion</vt:lpstr>
      <vt:lpstr>PowerPoint Presentation</vt:lpstr>
      <vt:lpstr>References</vt:lpstr>
      <vt:lpstr>course certificate 1 </vt:lpstr>
      <vt:lpstr>course certificate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Kalidass G</cp:lastModifiedBy>
  <cp:revision>4</cp:revision>
  <dcterms:created xsi:type="dcterms:W3CDTF">2021-05-26T05:50:10Z</dcterms:created>
  <dcterms:modified xsi:type="dcterms:W3CDTF">2024-06-28T15:23:07Z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578b5ac253464ffbbdef1ad4d2253a6c</vt:lpwstr>
  </property>
</Properties>
</file>