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06" r:id="rId2"/>
    <p:sldMasterId id="2147483717" r:id="rId3"/>
    <p:sldMasterId id="2147483726" r:id="rId4"/>
  </p:sldMasterIdLst>
  <p:notesMasterIdLst>
    <p:notesMasterId r:id="rId12"/>
  </p:notesMasterIdLst>
  <p:handoutMasterIdLst>
    <p:handoutMasterId r:id="rId13"/>
  </p:handoutMasterIdLst>
  <p:sldIdLst>
    <p:sldId id="497" r:id="rId5"/>
    <p:sldId id="499" r:id="rId6"/>
    <p:sldId id="482" r:id="rId7"/>
    <p:sldId id="494" r:id="rId8"/>
    <p:sldId id="495" r:id="rId9"/>
    <p:sldId id="500" r:id="rId10"/>
    <p:sldId id="498" r:id="rId11"/>
  </p:sldIdLst>
  <p:sldSz cx="12601575" cy="9001125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521415D9-36F7-43E2-AB2F-B90AF26B5E84}">
      <p14:sectionLst xmlns:p14="http://schemas.microsoft.com/office/powerpoint/2010/main">
        <p14:section name="Default Section" id="{7FEA475A-594F-408A-A021-B4CBB2A08108}">
          <p14:sldIdLst>
            <p14:sldId id="497"/>
            <p14:sldId id="499"/>
            <p14:sldId id="482"/>
            <p14:sldId id="494"/>
            <p14:sldId id="495"/>
            <p14:sldId id="500"/>
            <p14:sldId id="498"/>
          </p14:sldIdLst>
        </p14:section>
        <p14:section name="Appendix" id="{03C540A6-33F9-4E8F-99DE-B5F7602F522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3456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528">
          <p15:clr>
            <a:srgbClr val="A4A3A4"/>
          </p15:clr>
        </p15:guide>
        <p15:guide id="7" pos="2880">
          <p15:clr>
            <a:srgbClr val="A4A3A4"/>
          </p15:clr>
        </p15:guide>
        <p15:guide id="8" pos="96">
          <p15:clr>
            <a:srgbClr val="A4A3A4"/>
          </p15:clr>
        </p15:guide>
        <p15:guide id="9" pos="5664">
          <p15:clr>
            <a:srgbClr val="A4A3A4"/>
          </p15:clr>
        </p15:guide>
        <p15:guide id="10" pos="2784">
          <p15:clr>
            <a:srgbClr val="A4A3A4"/>
          </p15:clr>
        </p15:guide>
        <p15:guide id="11" pos="2976">
          <p15:clr>
            <a:srgbClr val="A4A3A4"/>
          </p15:clr>
        </p15:guide>
        <p15:guide id="12" orient="horz" pos="2835">
          <p15:clr>
            <a:srgbClr val="A4A3A4"/>
          </p15:clr>
        </p15:guide>
        <p15:guide id="13" orient="horz" pos="5292">
          <p15:clr>
            <a:srgbClr val="A4A3A4"/>
          </p15:clr>
        </p15:guide>
        <p15:guide id="14" orient="horz" pos="4536">
          <p15:clr>
            <a:srgbClr val="A4A3A4"/>
          </p15:clr>
        </p15:guide>
        <p15:guide id="15" orient="horz" pos="567">
          <p15:clr>
            <a:srgbClr val="A4A3A4"/>
          </p15:clr>
        </p15:guide>
        <p15:guide id="16" orient="horz" pos="5103">
          <p15:clr>
            <a:srgbClr val="A4A3A4"/>
          </p15:clr>
        </p15:guide>
        <p15:guide id="17" orient="horz" pos="693">
          <p15:clr>
            <a:srgbClr val="A4A3A4"/>
          </p15:clr>
        </p15:guide>
        <p15:guide id="18" pos="3969">
          <p15:clr>
            <a:srgbClr val="A4A3A4"/>
          </p15:clr>
        </p15:guide>
        <p15:guide id="19" pos="132">
          <p15:clr>
            <a:srgbClr val="A4A3A4"/>
          </p15:clr>
        </p15:guide>
        <p15:guide id="20" pos="7806">
          <p15:clr>
            <a:srgbClr val="A4A3A4"/>
          </p15:clr>
        </p15:guide>
        <p15:guide id="21" pos="3837">
          <p15:clr>
            <a:srgbClr val="A4A3A4"/>
          </p15:clr>
        </p15:guide>
        <p15:guide id="22" pos="410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ika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027"/>
    <a:srgbClr val="84C041"/>
    <a:srgbClr val="FDFBF5"/>
    <a:srgbClr val="EE315F"/>
    <a:srgbClr val="73D8C8"/>
    <a:srgbClr val="7FF0FF"/>
    <a:srgbClr val="3D67B1"/>
    <a:srgbClr val="13B6E7"/>
    <a:srgbClr val="D65628"/>
    <a:srgbClr val="FCB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7" autoAdjust="0"/>
    <p:restoredTop sz="85128" autoAdjust="0"/>
  </p:normalViewPr>
  <p:slideViewPr>
    <p:cSldViewPr>
      <p:cViewPr varScale="1">
        <p:scale>
          <a:sx n="68" d="100"/>
          <a:sy n="68" d="100"/>
        </p:scale>
        <p:origin x="1046" y="72"/>
      </p:cViewPr>
      <p:guideLst>
        <p:guide orient="horz" pos="2160"/>
        <p:guide orient="horz" pos="4032"/>
        <p:guide orient="horz" pos="3456"/>
        <p:guide orient="horz" pos="432"/>
        <p:guide orient="horz" pos="3888"/>
        <p:guide orient="horz" pos="528"/>
        <p:guide pos="2880"/>
        <p:guide pos="96"/>
        <p:guide pos="5664"/>
        <p:guide pos="2784"/>
        <p:guide pos="2976"/>
        <p:guide orient="horz" pos="2835"/>
        <p:guide orient="horz" pos="5292"/>
        <p:guide orient="horz" pos="4536"/>
        <p:guide orient="horz" pos="567"/>
        <p:guide orient="horz" pos="5103"/>
        <p:guide orient="horz" pos="693"/>
        <p:guide pos="3969"/>
        <p:guide pos="132"/>
        <p:guide pos="7806"/>
        <p:guide pos="3837"/>
        <p:guide pos="41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14519" cy="45342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7635" tIns="43817" rIns="87635" bIns="43817" numCol="1" anchor="t" anchorCtr="0" compatLnSpc="1">
            <a:prstTxWarp prst="textNoShape">
              <a:avLst/>
            </a:prstTxWarp>
          </a:bodyPr>
          <a:lstStyle>
            <a:lvl1pPr algn="l" defTabSz="876845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682" y="2"/>
            <a:ext cx="3014518" cy="45342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7635" tIns="43817" rIns="87635" bIns="43817" numCol="1" anchor="t" anchorCtr="0" compatLnSpc="1">
            <a:prstTxWarp prst="textNoShape">
              <a:avLst/>
            </a:prstTxWarp>
          </a:bodyPr>
          <a:lstStyle>
            <a:lvl1pPr algn="r" defTabSz="876845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766774"/>
            <a:ext cx="3014519" cy="45342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7635" tIns="43817" rIns="87635" bIns="43817" numCol="1" anchor="b" anchorCtr="0" compatLnSpc="1">
            <a:prstTxWarp prst="textNoShape">
              <a:avLst/>
            </a:prstTxWarp>
          </a:bodyPr>
          <a:lstStyle>
            <a:lvl1pPr algn="l" defTabSz="876845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682" y="8766774"/>
            <a:ext cx="3014518" cy="45342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7635" tIns="43817" rIns="87635" bIns="43817" numCol="1" anchor="b" anchorCtr="0" compatLnSpc="1">
            <a:prstTxWarp prst="textNoShape">
              <a:avLst/>
            </a:prstTxWarp>
          </a:bodyPr>
          <a:lstStyle>
            <a:lvl1pPr algn="r" defTabSz="876845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76EC962B-05E4-49D7-8015-29CE74151D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1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03204" cy="45931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298" tIns="44647" rIns="89298" bIns="44647" numCol="1" anchor="t" anchorCtr="0" compatLnSpc="1">
            <a:prstTxWarp prst="textNoShape">
              <a:avLst/>
            </a:prstTxWarp>
          </a:bodyPr>
          <a:lstStyle>
            <a:lvl1pPr algn="l" defTabSz="892616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384" y="0"/>
            <a:ext cx="3003204" cy="45931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298" tIns="44647" rIns="89298" bIns="44647" numCol="1" anchor="t" anchorCtr="0" compatLnSpc="1">
            <a:prstTxWarp prst="textNoShape">
              <a:avLst/>
            </a:prstTxWarp>
          </a:bodyPr>
          <a:lstStyle>
            <a:lvl1pPr algn="r" defTabSz="892616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1805" y="4379709"/>
            <a:ext cx="5550592" cy="414710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298" tIns="44647" rIns="89298" bIns="44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60883"/>
            <a:ext cx="3003204" cy="4578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298" tIns="44647" rIns="89298" bIns="44647" numCol="1" anchor="b" anchorCtr="0" compatLnSpc="1">
            <a:prstTxWarp prst="textNoShape">
              <a:avLst/>
            </a:prstTxWarp>
          </a:bodyPr>
          <a:lstStyle>
            <a:lvl1pPr algn="l" defTabSz="892616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384" y="8760883"/>
            <a:ext cx="3003204" cy="4578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298" tIns="44647" rIns="89298" bIns="44647" numCol="1" anchor="b" anchorCtr="0" compatLnSpc="1">
            <a:prstTxWarp prst="textNoShape">
              <a:avLst/>
            </a:prstTxWarp>
          </a:bodyPr>
          <a:lstStyle>
            <a:lvl1pPr algn="r" defTabSz="892616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93AD89C3-A635-4B9B-839F-BE6B83E8B0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</a:t>
            </a:r>
            <a:r>
              <a:rPr lang="en-IN" baseline="0" dirty="0" smtClean="0"/>
              <a:t> Challenges</a:t>
            </a:r>
            <a:endParaRPr lang="en-IN" dirty="0" smtClean="0"/>
          </a:p>
          <a:p>
            <a:pPr marL="230772" indent="-230772">
              <a:buAutoNum type="arabicPeriod"/>
            </a:pPr>
            <a:r>
              <a:rPr lang="en-IN" dirty="0" smtClean="0"/>
              <a:t>Critical business process with error-prone repetitive</a:t>
            </a:r>
            <a:r>
              <a:rPr lang="en-IN" baseline="0" dirty="0" smtClean="0"/>
              <a:t> manual work.</a:t>
            </a:r>
          </a:p>
          <a:p>
            <a:pPr marL="230772" indent="-230772">
              <a:buAutoNum type="arabicPeriod"/>
            </a:pPr>
            <a:r>
              <a:rPr lang="en-IN" baseline="0" dirty="0" smtClean="0"/>
              <a:t>Need to streamline operational cost and labour</a:t>
            </a:r>
          </a:p>
          <a:p>
            <a:pPr marL="230772" indent="-230772">
              <a:buAutoNum type="arabicPeriod"/>
            </a:pPr>
            <a:r>
              <a:rPr lang="en-IN" baseline="0" dirty="0" smtClean="0"/>
              <a:t>Cross platform and cross functional processes with ever-evolving needs</a:t>
            </a:r>
          </a:p>
          <a:p>
            <a:pPr marL="230772" indent="-230772">
              <a:buAutoNum type="arabicPeriod"/>
            </a:pPr>
            <a:r>
              <a:rPr lang="en-IN" baseline="0" dirty="0" smtClean="0"/>
              <a:t>Compliance with regulations, standardising business processes.</a:t>
            </a:r>
          </a:p>
          <a:p>
            <a:pPr marL="230772" indent="-230772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541F-6D9E-40F9-A190-FDF1B5FFFF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6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89C3-A635-4B9B-839F-BE6B83E8B09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7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89C3-A635-4B9B-839F-BE6B83E8B09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0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89C3-A635-4B9B-839F-BE6B83E8B09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4675" y="5100641"/>
            <a:ext cx="11041692" cy="4308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995438" y="6100763"/>
            <a:ext cx="11041692" cy="500063"/>
          </a:xfrm>
        </p:spPr>
        <p:txBody>
          <a:bodyPr/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add Section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8" y="1100137"/>
            <a:ext cx="12212151" cy="7100888"/>
          </a:xfrm>
        </p:spPr>
        <p:txBody>
          <a:bodyPr/>
          <a:lstStyle>
            <a:lvl3pPr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6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7" y="1100137"/>
            <a:ext cx="5880735" cy="7100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000"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510817" y="1100137"/>
            <a:ext cx="5880735" cy="7100888"/>
          </a:xfrm>
        </p:spPr>
        <p:txBody>
          <a:bodyPr/>
          <a:lstStyle>
            <a:lvl3pPr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6287661" y="1100137"/>
            <a:ext cx="0" cy="7100888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3799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8" y="2000251"/>
            <a:ext cx="12212151" cy="620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10028" y="1100141"/>
            <a:ext cx="12181523" cy="6392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b="0" smtClean="0">
                <a:solidFill>
                  <a:schemeClr val="accent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76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10031" y="1137643"/>
            <a:ext cx="2622263" cy="2002781"/>
          </a:xfrm>
          <a:prstGeom prst="roundRect">
            <a:avLst>
              <a:gd name="adj" fmla="val 8791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ctr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195373" y="3346987"/>
            <a:ext cx="117194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195373" y="5779157"/>
            <a:ext cx="117194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957871" y="1167401"/>
            <a:ext cx="9013627" cy="19744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957871" y="3580023"/>
            <a:ext cx="9013627" cy="19744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957871" y="6023822"/>
            <a:ext cx="9013627" cy="19744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0031" y="3548345"/>
            <a:ext cx="2622263" cy="2002781"/>
          </a:xfrm>
          <a:prstGeom prst="roundRect">
            <a:avLst>
              <a:gd name="adj" fmla="val 8791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ctr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10031" y="6006482"/>
            <a:ext cx="2622263" cy="2002781"/>
          </a:xfrm>
          <a:prstGeom prst="roundRect">
            <a:avLst>
              <a:gd name="adj" fmla="val 8791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ctr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24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4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4675" y="5100642"/>
            <a:ext cx="11041692" cy="4308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995438" y="6100763"/>
            <a:ext cx="11041692" cy="500063"/>
          </a:xfrm>
        </p:spPr>
        <p:txBody>
          <a:bodyPr/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add Section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2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200896" y="4800600"/>
            <a:ext cx="12091824" cy="130016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0896" y="3500438"/>
            <a:ext cx="12091824" cy="1300163"/>
          </a:xfrm>
          <a:ln w="9525">
            <a:noFill/>
          </a:ln>
          <a:extLst/>
        </p:spPr>
        <p:txBody>
          <a:bodyPr anchor="b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29444" y="4587138"/>
            <a:ext cx="6925866" cy="1352044"/>
          </a:xfrm>
          <a:prstGeom prst="rect">
            <a:avLst/>
          </a:prstGeom>
        </p:spPr>
      </p:pic>
      <p:sp>
        <p:nvSpPr>
          <p:cNvPr id="9" name="Round Single Corner Rectangle 8"/>
          <p:cNvSpPr/>
          <p:nvPr userDrawn="1"/>
        </p:nvSpPr>
        <p:spPr bwMode="auto">
          <a:xfrm rot="10800000" flipH="1">
            <a:off x="-33470" y="2"/>
            <a:ext cx="9154975" cy="791914"/>
          </a:xfrm>
          <a:prstGeom prst="round1Rect">
            <a:avLst/>
          </a:prstGeom>
          <a:solidFill>
            <a:schemeClr val="accent1">
              <a:lumMod val="90000"/>
              <a:lumOff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solidFill>
                <a:srgbClr val="000000"/>
              </a:solidFill>
              <a:ea typeface="ヒラギノ角ゴ Pro W3" pitchFamily="124" charset="-128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59832" y="6948861"/>
            <a:ext cx="9582551" cy="1573634"/>
            <a:chOff x="671385" y="4725988"/>
            <a:chExt cx="7772400" cy="1598612"/>
          </a:xfrm>
        </p:grpSpPr>
        <p:sp>
          <p:nvSpPr>
            <p:cNvPr id="7" name="Rectangle 55"/>
            <p:cNvSpPr>
              <a:spLocks noChangeArrowheads="1"/>
            </p:cNvSpPr>
            <p:nvPr/>
          </p:nvSpPr>
          <p:spPr bwMode="auto">
            <a:xfrm>
              <a:off x="671385" y="4725988"/>
              <a:ext cx="7772400" cy="1598612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9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4522425" y="5178214"/>
              <a:ext cx="775260" cy="1013012"/>
              <a:chOff x="3130" y="3065"/>
              <a:chExt cx="950" cy="11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61"/>
              <p:cNvSpPr>
                <a:spLocks noChangeArrowheads="1"/>
              </p:cNvSpPr>
              <p:nvPr/>
            </p:nvSpPr>
            <p:spPr bwMode="auto">
              <a:xfrm>
                <a:off x="3130" y="3065"/>
                <a:ext cx="950" cy="11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9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endParaRPr>
              </a:p>
            </p:txBody>
          </p:sp>
          <p:pic>
            <p:nvPicPr>
              <p:cNvPr id="27" name="Picture 6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1" y="3648"/>
                <a:ext cx="912" cy="5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28" name="Picture 6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47" y="3116"/>
                <a:ext cx="720" cy="4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</p:grpSp>
        <p:pic>
          <p:nvPicPr>
            <p:cNvPr id="11" name="Picture 4" descr="https://encrypted-tbn3.gstatic.com/images?q=tbn:ANd9GcTS7UuQWjHmNdfLSLQTo0QIJsPifJvhfcnxZXXZkEjyd9U607EFu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66588" y="5182581"/>
              <a:ext cx="885898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 descr="Certificate - CMMi 2009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7805" y="5174020"/>
              <a:ext cx="1066799" cy="85084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2995583" y="4801812"/>
              <a:ext cx="626955" cy="281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ISO 27001:2005 </a:t>
              </a:r>
            </a:p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Certification</a:t>
              </a:r>
            </a:p>
          </p:txBody>
        </p:sp>
        <p:sp>
          <p:nvSpPr>
            <p:cNvPr id="14" name="Text Box 67"/>
            <p:cNvSpPr txBox="1">
              <a:spLocks noChangeArrowheads="1"/>
            </p:cNvSpPr>
            <p:nvPr/>
          </p:nvSpPr>
          <p:spPr bwMode="auto">
            <a:xfrm>
              <a:off x="2082632" y="4806295"/>
              <a:ext cx="513837" cy="281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CMMi</a:t>
              </a:r>
            </a:p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Certification</a:t>
              </a:r>
            </a:p>
          </p:txBody>
        </p:sp>
        <p:sp>
          <p:nvSpPr>
            <p:cNvPr id="15" name="Text Box 67"/>
            <p:cNvSpPr txBox="1">
              <a:spLocks noChangeArrowheads="1"/>
            </p:cNvSpPr>
            <p:nvPr/>
          </p:nvSpPr>
          <p:spPr bwMode="auto">
            <a:xfrm>
              <a:off x="1105179" y="4806705"/>
              <a:ext cx="591849" cy="281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ISO 9001:2008 </a:t>
              </a:r>
            </a:p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Certification</a:t>
              </a:r>
            </a:p>
          </p:txBody>
        </p:sp>
        <p:pic>
          <p:nvPicPr>
            <p:cNvPr id="16" name="Picture 15" descr="Certificate - ISO 9001 2008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602" y="5177054"/>
              <a:ext cx="636494" cy="92688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ctangle 65"/>
            <p:cNvSpPr>
              <a:spLocks noChangeArrowheads="1"/>
            </p:cNvSpPr>
            <p:nvPr/>
          </p:nvSpPr>
          <p:spPr bwMode="auto">
            <a:xfrm>
              <a:off x="3748664" y="4801812"/>
              <a:ext cx="696913" cy="187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Inc. 500 Listed</a:t>
              </a:r>
            </a:p>
          </p:txBody>
        </p:sp>
        <p:pic>
          <p:nvPicPr>
            <p:cNvPr id="18" name="Picture 64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40738" y="5184383"/>
              <a:ext cx="712694" cy="963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4731206" y="4801812"/>
              <a:ext cx="420223" cy="281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NJ </a:t>
              </a:r>
            </a:p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Finest 25</a:t>
              </a:r>
            </a:p>
          </p:txBody>
        </p:sp>
        <p:sp>
          <p:nvSpPr>
            <p:cNvPr id="20" name="Rectangle 59"/>
            <p:cNvSpPr>
              <a:spLocks noChangeArrowheads="1"/>
            </p:cNvSpPr>
            <p:nvPr/>
          </p:nvSpPr>
          <p:spPr bwMode="auto">
            <a:xfrm>
              <a:off x="6088106" y="4803268"/>
              <a:ext cx="1066800" cy="281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Microsoft Gold </a:t>
              </a:r>
            </a:p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Certified Partner</a:t>
              </a:r>
            </a:p>
          </p:txBody>
        </p:sp>
        <p:sp>
          <p:nvSpPr>
            <p:cNvPr id="21" name="Rectangle 59"/>
            <p:cNvSpPr>
              <a:spLocks noChangeArrowheads="1"/>
            </p:cNvSpPr>
            <p:nvPr/>
          </p:nvSpPr>
          <p:spPr bwMode="auto">
            <a:xfrm>
              <a:off x="7201416" y="4795875"/>
              <a:ext cx="793097" cy="281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SAP</a:t>
              </a:r>
            </a:p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Partner</a:t>
              </a:r>
            </a:p>
          </p:txBody>
        </p:sp>
        <p:pic>
          <p:nvPicPr>
            <p:cNvPr id="22" name="Picture 5" descr="http://irissoftinc.com/Portals/0/small_microsoft_gold_certified_partner.gi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49448" y="5179670"/>
              <a:ext cx="941864" cy="543238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Picture 68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372616" y="5175072"/>
              <a:ext cx="685800" cy="9924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5355796" y="4800356"/>
              <a:ext cx="705877" cy="281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D&amp;T Tech</a:t>
              </a:r>
            </a:p>
            <a:p>
              <a:pPr algn="ctr"/>
              <a:r>
                <a:rPr lang="en-US" sz="600" b="1" dirty="0">
                  <a:solidFill>
                    <a:srgbClr val="009999"/>
                  </a:solidFill>
                  <a:latin typeface="Arial" charset="0"/>
                </a:rPr>
                <a:t>Fast 50</a:t>
              </a:r>
            </a:p>
          </p:txBody>
        </p:sp>
        <p:pic>
          <p:nvPicPr>
            <p:cNvPr id="25" name="Picture 24" descr="Certificate - ISMS 27001 2012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54018" y="5179016"/>
              <a:ext cx="708212" cy="91651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07797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14" y="193986"/>
            <a:ext cx="11041692" cy="246221"/>
          </a:xfrm>
        </p:spPr>
        <p:txBody>
          <a:bodyPr/>
          <a:lstStyle>
            <a:lvl1pPr>
              <a:defRPr sz="1600">
                <a:solidFill>
                  <a:srgbClr val="CB6015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8" y="1100137"/>
            <a:ext cx="12212151" cy="710088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 sz="1000"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1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7" y="1100137"/>
            <a:ext cx="5880735" cy="7100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000"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510817" y="1100137"/>
            <a:ext cx="5880735" cy="7100888"/>
          </a:xfrm>
        </p:spPr>
        <p:txBody>
          <a:bodyPr/>
          <a:lstStyle>
            <a:lvl3pPr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6287661" y="1100137"/>
            <a:ext cx="0" cy="7100888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410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8" y="2000251"/>
            <a:ext cx="12212151" cy="620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10028" y="1100141"/>
            <a:ext cx="12181523" cy="6392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b="0" smtClean="0">
                <a:solidFill>
                  <a:schemeClr val="accent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742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4" y="1100137"/>
            <a:ext cx="12212151" cy="7100888"/>
          </a:xfrm>
        </p:spPr>
        <p:txBody>
          <a:bodyPr/>
          <a:lstStyle>
            <a:lvl3pPr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1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10031" y="1137643"/>
            <a:ext cx="2622263" cy="2002781"/>
          </a:xfrm>
          <a:prstGeom prst="roundRect">
            <a:avLst>
              <a:gd name="adj" fmla="val 8791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ctr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195373" y="3346987"/>
            <a:ext cx="117194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195373" y="5779157"/>
            <a:ext cx="117194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957871" y="1167401"/>
            <a:ext cx="9013627" cy="19744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957871" y="3580023"/>
            <a:ext cx="9013627" cy="19744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957871" y="6023822"/>
            <a:ext cx="9013627" cy="19744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0031" y="3548345"/>
            <a:ext cx="2622263" cy="2002781"/>
          </a:xfrm>
          <a:prstGeom prst="roundRect">
            <a:avLst>
              <a:gd name="adj" fmla="val 8791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ctr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10031" y="6006482"/>
            <a:ext cx="2622263" cy="2002781"/>
          </a:xfrm>
          <a:prstGeom prst="roundRect">
            <a:avLst>
              <a:gd name="adj" fmla="val 8791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ctr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975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933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8" y="2796183"/>
            <a:ext cx="10711339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6" y="5100637"/>
            <a:ext cx="8821103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0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0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046-D79C-4D55-BCF0-67023AC653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87CF-8294-4804-875F-9B59089E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7" y="5784057"/>
            <a:ext cx="10711339" cy="1787723"/>
          </a:xfrm>
        </p:spPr>
        <p:txBody>
          <a:bodyPr anchor="t"/>
          <a:lstStyle>
            <a:lvl1pPr algn="l">
              <a:defRPr sz="5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7" y="3815062"/>
            <a:ext cx="10711339" cy="1968995"/>
          </a:xfrm>
        </p:spPr>
        <p:txBody>
          <a:bodyPr anchor="b"/>
          <a:lstStyle>
            <a:lvl1pPr marL="0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5pPr>
            <a:lvl6pPr marL="300037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6pPr>
            <a:lvl7pPr marL="3600450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7pPr>
            <a:lvl8pPr marL="420052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8pPr>
            <a:lvl9pPr marL="4800600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79AF-3154-49D9-8F35-1C2B17BC40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2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79" y="2100263"/>
            <a:ext cx="5565696" cy="5940326"/>
          </a:xfrm>
        </p:spPr>
        <p:txBody>
          <a:bodyPr/>
          <a:lstStyle>
            <a:lvl1pPr>
              <a:defRPr sz="3675"/>
            </a:lvl1pPr>
            <a:lvl2pPr>
              <a:defRPr sz="3150"/>
            </a:lvl2pPr>
            <a:lvl3pPr>
              <a:defRPr sz="2625"/>
            </a:lvl3pPr>
            <a:lvl4pPr>
              <a:defRPr sz="2363"/>
            </a:lvl4pPr>
            <a:lvl5pPr>
              <a:defRPr sz="2363"/>
            </a:lvl5pPr>
            <a:lvl6pPr>
              <a:defRPr sz="2363"/>
            </a:lvl6pPr>
            <a:lvl7pPr>
              <a:defRPr sz="2363"/>
            </a:lvl7pPr>
            <a:lvl8pPr>
              <a:defRPr sz="2363"/>
            </a:lvl8pPr>
            <a:lvl9pPr>
              <a:defRPr sz="23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0" y="2100263"/>
            <a:ext cx="5565696" cy="5940326"/>
          </a:xfrm>
        </p:spPr>
        <p:txBody>
          <a:bodyPr/>
          <a:lstStyle>
            <a:lvl1pPr>
              <a:defRPr sz="3675"/>
            </a:lvl1pPr>
            <a:lvl2pPr>
              <a:defRPr sz="3150"/>
            </a:lvl2pPr>
            <a:lvl3pPr>
              <a:defRPr sz="2625"/>
            </a:lvl3pPr>
            <a:lvl4pPr>
              <a:defRPr sz="2363"/>
            </a:lvl4pPr>
            <a:lvl5pPr>
              <a:defRPr sz="2363"/>
            </a:lvl5pPr>
            <a:lvl6pPr>
              <a:defRPr sz="2363"/>
            </a:lvl6pPr>
            <a:lvl7pPr>
              <a:defRPr sz="2363"/>
            </a:lvl7pPr>
            <a:lvl8pPr>
              <a:defRPr sz="2363"/>
            </a:lvl8pPr>
            <a:lvl9pPr>
              <a:defRPr sz="23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B6C-3AF8-4BA5-9C8D-A760649285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2014836"/>
            <a:ext cx="5567884" cy="839688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3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3000375" indent="0">
              <a:buNone/>
              <a:defRPr sz="2100" b="1"/>
            </a:lvl6pPr>
            <a:lvl7pPr marL="3600450" indent="0">
              <a:buNone/>
              <a:defRPr sz="2100" b="1"/>
            </a:lvl7pPr>
            <a:lvl8pPr marL="4200525" indent="0">
              <a:buNone/>
              <a:defRPr sz="2100" b="1"/>
            </a:lvl8pPr>
            <a:lvl9pPr marL="480060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2854523"/>
            <a:ext cx="5567884" cy="5186066"/>
          </a:xfrm>
        </p:spPr>
        <p:txBody>
          <a:bodyPr/>
          <a:lstStyle>
            <a:lvl1pPr>
              <a:defRPr sz="3150"/>
            </a:lvl1pPr>
            <a:lvl2pPr>
              <a:defRPr sz="2625"/>
            </a:lvl2pPr>
            <a:lvl3pPr>
              <a:defRPr sz="2363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6" y="2014836"/>
            <a:ext cx="5570071" cy="839688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3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3000375" indent="0">
              <a:buNone/>
              <a:defRPr sz="2100" b="1"/>
            </a:lvl6pPr>
            <a:lvl7pPr marL="3600450" indent="0">
              <a:buNone/>
              <a:defRPr sz="2100" b="1"/>
            </a:lvl7pPr>
            <a:lvl8pPr marL="4200525" indent="0">
              <a:buNone/>
              <a:defRPr sz="2100" b="1"/>
            </a:lvl8pPr>
            <a:lvl9pPr marL="480060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6" y="2854523"/>
            <a:ext cx="5570071" cy="5186066"/>
          </a:xfrm>
        </p:spPr>
        <p:txBody>
          <a:bodyPr/>
          <a:lstStyle>
            <a:lvl1pPr>
              <a:defRPr sz="3150"/>
            </a:lvl1pPr>
            <a:lvl2pPr>
              <a:defRPr sz="2625"/>
            </a:lvl2pPr>
            <a:lvl3pPr>
              <a:defRPr sz="2363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8455-A61C-4291-98A3-787B78889E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2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A4EC-F4EA-4A03-8480-95A2FC9BB4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0D2C-F81C-4706-AF09-7CE6111C9B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7" y="1100137"/>
            <a:ext cx="5880735" cy="7100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000"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510817" y="1100137"/>
            <a:ext cx="5880735" cy="7100888"/>
          </a:xfrm>
        </p:spPr>
        <p:txBody>
          <a:bodyPr/>
          <a:lstStyle>
            <a:lvl3pPr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6287661" y="1100137"/>
            <a:ext cx="0" cy="7100888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923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0" y="358378"/>
            <a:ext cx="4145831" cy="1525191"/>
          </a:xfrm>
        </p:spPr>
        <p:txBody>
          <a:bodyPr anchor="b"/>
          <a:lstStyle>
            <a:lvl1pPr algn="l">
              <a:defRPr sz="26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6" y="358379"/>
            <a:ext cx="7044630" cy="7682211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0" y="1883570"/>
            <a:ext cx="4145831" cy="6157020"/>
          </a:xfrm>
        </p:spPr>
        <p:txBody>
          <a:bodyPr/>
          <a:lstStyle>
            <a:lvl1pPr marL="0" indent="0">
              <a:buNone/>
              <a:defRPr sz="1838"/>
            </a:lvl1pPr>
            <a:lvl2pPr marL="600075" indent="0">
              <a:buNone/>
              <a:defRPr sz="1575"/>
            </a:lvl2pPr>
            <a:lvl3pPr marL="1200150" indent="0">
              <a:buNone/>
              <a:defRPr sz="1313"/>
            </a:lvl3pPr>
            <a:lvl4pPr marL="1800225" indent="0">
              <a:buNone/>
              <a:defRPr sz="1181"/>
            </a:lvl4pPr>
            <a:lvl5pPr marL="2400300" indent="0">
              <a:buNone/>
              <a:defRPr sz="1181"/>
            </a:lvl5pPr>
            <a:lvl6pPr marL="3000375" indent="0">
              <a:buNone/>
              <a:defRPr sz="1181"/>
            </a:lvl6pPr>
            <a:lvl7pPr marL="3600450" indent="0">
              <a:buNone/>
              <a:defRPr sz="1181"/>
            </a:lvl7pPr>
            <a:lvl8pPr marL="4200525" indent="0">
              <a:buNone/>
              <a:defRPr sz="1181"/>
            </a:lvl8pPr>
            <a:lvl9pPr marL="4800600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306A-2533-4420-8456-5F824EFAED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7" y="6300787"/>
            <a:ext cx="7560945" cy="743844"/>
          </a:xfrm>
        </p:spPr>
        <p:txBody>
          <a:bodyPr anchor="b"/>
          <a:lstStyle>
            <a:lvl1pPr algn="l">
              <a:defRPr sz="26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7" y="804267"/>
            <a:ext cx="7560945" cy="5400675"/>
          </a:xfrm>
        </p:spPr>
        <p:txBody>
          <a:bodyPr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3000375" indent="0">
              <a:buNone/>
              <a:defRPr sz="2625"/>
            </a:lvl6pPr>
            <a:lvl7pPr marL="3600450" indent="0">
              <a:buNone/>
              <a:defRPr sz="2625"/>
            </a:lvl7pPr>
            <a:lvl8pPr marL="4200525" indent="0">
              <a:buNone/>
              <a:defRPr sz="2625"/>
            </a:lvl8pPr>
            <a:lvl9pPr marL="4800600" indent="0">
              <a:buNone/>
              <a:defRPr sz="262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7" y="7044631"/>
            <a:ext cx="7560945" cy="1056381"/>
          </a:xfrm>
        </p:spPr>
        <p:txBody>
          <a:bodyPr/>
          <a:lstStyle>
            <a:lvl1pPr marL="0" indent="0">
              <a:buNone/>
              <a:defRPr sz="1838"/>
            </a:lvl1pPr>
            <a:lvl2pPr marL="600075" indent="0">
              <a:buNone/>
              <a:defRPr sz="1575"/>
            </a:lvl2pPr>
            <a:lvl3pPr marL="1200150" indent="0">
              <a:buNone/>
              <a:defRPr sz="1313"/>
            </a:lvl3pPr>
            <a:lvl4pPr marL="1800225" indent="0">
              <a:buNone/>
              <a:defRPr sz="1181"/>
            </a:lvl4pPr>
            <a:lvl5pPr marL="2400300" indent="0">
              <a:buNone/>
              <a:defRPr sz="1181"/>
            </a:lvl5pPr>
            <a:lvl6pPr marL="3000375" indent="0">
              <a:buNone/>
              <a:defRPr sz="1181"/>
            </a:lvl6pPr>
            <a:lvl7pPr marL="3600450" indent="0">
              <a:buNone/>
              <a:defRPr sz="1181"/>
            </a:lvl7pPr>
            <a:lvl8pPr marL="4200525" indent="0">
              <a:buNone/>
              <a:defRPr sz="1181"/>
            </a:lvl8pPr>
            <a:lvl9pPr marL="4800600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18C3-30C9-47FC-A5C7-31D05DF00A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091-37EC-47B3-9AFC-38DD577D2F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360463"/>
            <a:ext cx="2835354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360463"/>
            <a:ext cx="8296037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E12A-4DDD-4734-8236-A8F496C26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4" y="2000251"/>
            <a:ext cx="12212151" cy="620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10028" y="1100138"/>
            <a:ext cx="12181523" cy="6392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b="0" smtClean="0">
                <a:solidFill>
                  <a:schemeClr val="accent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47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10029" y="1137643"/>
            <a:ext cx="2622263" cy="2002781"/>
          </a:xfrm>
          <a:prstGeom prst="roundRect">
            <a:avLst>
              <a:gd name="adj" fmla="val 8791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ctr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195373" y="3346987"/>
            <a:ext cx="117194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195373" y="5779157"/>
            <a:ext cx="117194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957870" y="1167398"/>
            <a:ext cx="9013627" cy="19744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957870" y="3580021"/>
            <a:ext cx="9013627" cy="19744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957870" y="6023819"/>
            <a:ext cx="9013627" cy="19744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0029" y="3548345"/>
            <a:ext cx="2622263" cy="2002781"/>
          </a:xfrm>
          <a:prstGeom prst="roundRect">
            <a:avLst>
              <a:gd name="adj" fmla="val 8791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ctr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10029" y="6006482"/>
            <a:ext cx="2622263" cy="2002781"/>
          </a:xfrm>
          <a:prstGeom prst="roundRect">
            <a:avLst>
              <a:gd name="adj" fmla="val 8791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ctr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67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3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000" y="6736856"/>
            <a:ext cx="7560945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0000" y="804268"/>
            <a:ext cx="756094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0000" y="7044632"/>
            <a:ext cx="756094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079" y="8342712"/>
            <a:ext cx="2940368" cy="479227"/>
          </a:xfrm>
          <a:prstGeom prst="rect">
            <a:avLst/>
          </a:prstGeom>
        </p:spPr>
        <p:txBody>
          <a:bodyPr/>
          <a:lstStyle/>
          <a:p>
            <a:fld id="{891870AD-D423-4718-9A62-723E5DCC37BC}" type="datetime1">
              <a:rPr lang="en-US" smtClean="0"/>
              <a:t>2018/01/03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5540" y="8342712"/>
            <a:ext cx="3990499" cy="47922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1129" y="8342712"/>
            <a:ext cx="2940368" cy="479227"/>
          </a:xfrm>
          <a:prstGeom prst="rect">
            <a:avLst/>
          </a:prstGeom>
        </p:spPr>
        <p:txBody>
          <a:bodyPr/>
          <a:lstStyle/>
          <a:p>
            <a:fld id="{3DA7CB51-D27D-4C46-8E34-2A039D861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 Single Corner Rectangle 7"/>
          <p:cNvSpPr/>
          <p:nvPr userDrawn="1"/>
        </p:nvSpPr>
        <p:spPr bwMode="auto">
          <a:xfrm rot="10800000" flipH="1">
            <a:off x="-18833" y="6"/>
            <a:ext cx="9154975" cy="791914"/>
          </a:xfrm>
          <a:prstGeom prst="round1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94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4675" y="5100642"/>
            <a:ext cx="11041692" cy="4308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995438" y="6100763"/>
            <a:ext cx="11041692" cy="500063"/>
          </a:xfrm>
        </p:spPr>
        <p:txBody>
          <a:bodyPr/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add Section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200896" y="4800600"/>
            <a:ext cx="12091824" cy="130016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0896" y="3500438"/>
            <a:ext cx="12091824" cy="1300163"/>
          </a:xfrm>
          <a:ln w="9525">
            <a:noFill/>
          </a:ln>
          <a:extLst/>
        </p:spPr>
        <p:txBody>
          <a:bodyPr anchor="b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29444" y="4587138"/>
            <a:ext cx="6925866" cy="1352044"/>
          </a:xfrm>
          <a:prstGeom prst="rect">
            <a:avLst/>
          </a:prstGeom>
        </p:spPr>
      </p:pic>
      <p:sp>
        <p:nvSpPr>
          <p:cNvPr id="9" name="Round Single Corner Rectangle 8"/>
          <p:cNvSpPr/>
          <p:nvPr userDrawn="1"/>
        </p:nvSpPr>
        <p:spPr bwMode="auto">
          <a:xfrm rot="10800000" flipH="1">
            <a:off x="-18833" y="6"/>
            <a:ext cx="9154975" cy="791914"/>
          </a:xfrm>
          <a:prstGeom prst="round1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solidFill>
                <a:srgbClr val="000000"/>
              </a:solidFill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078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 bwMode="auto">
          <a:xfrm rot="10800000" flipH="1">
            <a:off x="-18833" y="2"/>
            <a:ext cx="9154975" cy="791914"/>
          </a:xfrm>
          <a:prstGeom prst="round1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4714" y="1100137"/>
            <a:ext cx="12212151" cy="71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 flipV="1">
            <a:off x="525066" y="8668499"/>
            <a:ext cx="8716088" cy="6694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ea typeface="ヒラギノ角ゴ Pro W3" pitchFamily="124" charset="-128"/>
              <a:cs typeface="+mn-cs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94714" y="193983"/>
            <a:ext cx="110416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201275" y="8638583"/>
            <a:ext cx="428804" cy="15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/>
          <a:p>
            <a:pPr eaLnBrk="0" hangingPunct="0">
              <a:defRPr/>
            </a:pPr>
            <a:fld id="{FD42B27A-5D29-48E2-B726-35A66B21F26C}" type="slidenum">
              <a:rPr lang="en-US" sz="800">
                <a:ea typeface="ヒラギノ角ゴ Pro W3" pitchFamily="124" charset="-128"/>
                <a:cs typeface="+mn-cs"/>
              </a:rPr>
              <a:pPr eaLnBrk="0" hangingPunct="0">
                <a:defRPr/>
              </a:pPr>
              <a:t>‹#›</a:t>
            </a:fld>
            <a:endParaRPr lang="en-US" sz="800" dirty="0">
              <a:ea typeface="ヒラギノ角ゴ Pro W3" pitchFamily="12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9"/>
          <a:stretch/>
        </p:blipFill>
        <p:spPr>
          <a:xfrm>
            <a:off x="11150200" y="126312"/>
            <a:ext cx="1073642" cy="539293"/>
          </a:xfrm>
          <a:prstGeom prst="rect">
            <a:avLst/>
          </a:prstGeom>
        </p:spPr>
      </p:pic>
      <p:sp>
        <p:nvSpPr>
          <p:cNvPr id="5" name="Oval 4"/>
          <p:cNvSpPr/>
          <p:nvPr userDrawn="1"/>
        </p:nvSpPr>
        <p:spPr bwMode="auto">
          <a:xfrm>
            <a:off x="9241155" y="8587636"/>
            <a:ext cx="157520" cy="150019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611077" y="8501066"/>
            <a:ext cx="3795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Arial Black" panose="020B0A04020102020204" pitchFamily="34" charset="0"/>
              </a:rPr>
              <a:t>Collaborate. Innovate. Scale.</a:t>
            </a:r>
            <a:endParaRPr lang="en-US" sz="1000" b="1" dirty="0"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73" r:id="rId2"/>
    <p:sldLayoutId id="2147483690" r:id="rId3"/>
    <p:sldLayoutId id="2147483689" r:id="rId4"/>
    <p:sldLayoutId id="2147483684" r:id="rId5"/>
    <p:sldLayoutId id="2147483677" r:id="rId6"/>
    <p:sldLayoutId id="2147483716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 bwMode="auto">
          <a:xfrm rot="10800000" flipH="1">
            <a:off x="-18833" y="6"/>
            <a:ext cx="9154975" cy="791914"/>
          </a:xfrm>
          <a:prstGeom prst="round1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solidFill>
                <a:srgbClr val="000000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4718" y="1100137"/>
            <a:ext cx="12212151" cy="71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 flipV="1">
            <a:off x="525068" y="8668499"/>
            <a:ext cx="8716088" cy="6694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ea typeface="ヒラギノ角ゴ Pro W3" pitchFamily="124" charset="-128"/>
              <a:cs typeface="+mn-cs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94714" y="193985"/>
            <a:ext cx="110416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201275" y="8638585"/>
            <a:ext cx="428804" cy="15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/>
          <a:p>
            <a:pPr eaLnBrk="0" hangingPunct="0">
              <a:defRPr/>
            </a:pPr>
            <a:fld id="{FD42B27A-5D29-48E2-B726-35A66B21F26C}" type="slidenum">
              <a:rPr lang="en-US" sz="800">
                <a:solidFill>
                  <a:srgbClr val="000000"/>
                </a:solidFill>
                <a:ea typeface="ヒラギノ角ゴ Pro W3" pitchFamily="124" charset="-128"/>
                <a:cs typeface="+mn-cs"/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rgbClr val="000000"/>
              </a:solidFill>
              <a:ea typeface="ヒラギノ角ゴ Pro W3" pitchFamily="12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9"/>
          <a:stretch/>
        </p:blipFill>
        <p:spPr>
          <a:xfrm>
            <a:off x="11150200" y="126312"/>
            <a:ext cx="1073642" cy="539293"/>
          </a:xfrm>
          <a:prstGeom prst="rect">
            <a:avLst/>
          </a:prstGeom>
        </p:spPr>
      </p:pic>
      <p:sp>
        <p:nvSpPr>
          <p:cNvPr id="5" name="Oval 4"/>
          <p:cNvSpPr/>
          <p:nvPr userDrawn="1"/>
        </p:nvSpPr>
        <p:spPr bwMode="auto">
          <a:xfrm>
            <a:off x="9241155" y="8587636"/>
            <a:ext cx="157520" cy="150019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solidFill>
                <a:srgbClr val="000000"/>
              </a:solidFill>
              <a:ea typeface="ヒラギノ角ゴ Pro W3" pitchFamily="124" charset="-128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611078" y="8501068"/>
            <a:ext cx="3795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Innovate. Collaborate. Scale.</a:t>
            </a:r>
            <a:endParaRPr lang="en-US" sz="1000" b="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250658" y="8701088"/>
            <a:ext cx="2100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Confidential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 bwMode="auto">
          <a:xfrm rot="10800000" flipH="1">
            <a:off x="-18833" y="6"/>
            <a:ext cx="9154975" cy="791914"/>
          </a:xfrm>
          <a:prstGeom prst="round1Rect">
            <a:avLst/>
          </a:prstGeom>
          <a:solidFill>
            <a:schemeClr val="accent1">
              <a:lumMod val="90000"/>
              <a:lumOff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solidFill>
                <a:srgbClr val="000000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4718" y="1100137"/>
            <a:ext cx="12212151" cy="71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525068" y="8628045"/>
            <a:ext cx="9241154" cy="2589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ea typeface="ヒラギノ角ゴ Pro W3" pitchFamily="124" charset="-128"/>
              <a:cs typeface="+mn-cs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94714" y="193986"/>
            <a:ext cx="110416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201275" y="8638585"/>
            <a:ext cx="428804" cy="15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/>
          <a:p>
            <a:pPr eaLnBrk="0" hangingPunct="0">
              <a:defRPr/>
            </a:pPr>
            <a:fld id="{FD42B27A-5D29-48E2-B726-35A66B21F26C}" type="slidenum">
              <a:rPr lang="en-US" sz="800">
                <a:solidFill>
                  <a:srgbClr val="000000"/>
                </a:solidFill>
                <a:ea typeface="ヒラギノ角ゴ Pro W3" pitchFamily="124" charset="-128"/>
                <a:cs typeface="+mn-cs"/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rgbClr val="000000"/>
              </a:solidFill>
              <a:ea typeface="ヒラギノ角ゴ Pro W3" pitchFamily="12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9"/>
          <a:stretch/>
        </p:blipFill>
        <p:spPr>
          <a:xfrm>
            <a:off x="11150200" y="126312"/>
            <a:ext cx="1073642" cy="539293"/>
          </a:xfrm>
          <a:prstGeom prst="rect">
            <a:avLst/>
          </a:prstGeom>
        </p:spPr>
      </p:pic>
      <p:sp>
        <p:nvSpPr>
          <p:cNvPr id="5" name="Oval 4"/>
          <p:cNvSpPr/>
          <p:nvPr userDrawn="1"/>
        </p:nvSpPr>
        <p:spPr bwMode="auto">
          <a:xfrm>
            <a:off x="9766220" y="8587636"/>
            <a:ext cx="157520" cy="150019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solidFill>
                <a:srgbClr val="000000"/>
              </a:solidFill>
              <a:ea typeface="ヒラギノ角ゴ Pro W3" pitchFamily="124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250658" y="8701088"/>
            <a:ext cx="2100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Confidential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371441" y="8501076"/>
            <a:ext cx="30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When </a:t>
            </a:r>
            <a:r>
              <a:rPr lang="en-US" sz="1000" dirty="0" smtClean="0">
                <a:solidFill>
                  <a:srgbClr val="FFC000"/>
                </a:solidFill>
                <a:latin typeface="Arial"/>
              </a:rPr>
              <a:t>IT</a:t>
            </a: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 matters, </a:t>
            </a:r>
            <a:r>
              <a:rPr lang="en-US" sz="1000" dirty="0" smtClean="0">
                <a:solidFill>
                  <a:srgbClr val="FFC000"/>
                </a:solidFill>
                <a:latin typeface="Arial"/>
              </a:rPr>
              <a:t>we deliver</a:t>
            </a: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.</a:t>
            </a:r>
            <a:endParaRPr lang="en-US" sz="100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61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CB6015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1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79" y="360462"/>
            <a:ext cx="11341418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2100263"/>
            <a:ext cx="11341418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9" y="8342710"/>
            <a:ext cx="2940368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8BDE470-A625-4560-9ACA-AEE98BC9105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2018/01/03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8" y="8342710"/>
            <a:ext cx="3990499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t>For RBC Internal Use Only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8342710"/>
            <a:ext cx="2940368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B87A3DD-FA33-44CE-9680-7B70D883574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4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  <p:hf sldNum="0" hdr="0" dt="0"/>
  <p:txStyles>
    <p:titleStyle>
      <a:lvl1pPr algn="ctr" defTabSz="1200150" rtl="0" eaLnBrk="1" latinLnBrk="0" hangingPunct="1"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56" indent="-450056" algn="l" defTabSz="12001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5122" indent="-375047" algn="l" defTabSz="12001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675" kern="1200">
          <a:solidFill>
            <a:schemeClr val="tx1"/>
          </a:solidFill>
          <a:latin typeface="+mn-lt"/>
          <a:ea typeface="+mn-ea"/>
          <a:cs typeface="+mn-cs"/>
        </a:defRPr>
      </a:lvl2pPr>
      <a:lvl3pPr marL="1500188" indent="-300038" algn="l" defTabSz="12001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100263" indent="-300038" algn="l" defTabSz="12001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25" kern="1200">
          <a:solidFill>
            <a:schemeClr val="tx1"/>
          </a:solidFill>
          <a:latin typeface="+mn-lt"/>
          <a:ea typeface="+mn-ea"/>
          <a:cs typeface="+mn-cs"/>
        </a:defRPr>
      </a:lvl4pPr>
      <a:lvl5pPr marL="2700338" indent="-300038" algn="l" defTabSz="1200150" rtl="0" eaLnBrk="1" latinLnBrk="0" hangingPunct="1">
        <a:spcBef>
          <a:spcPct val="20000"/>
        </a:spcBef>
        <a:buFont typeface="Arial" panose="020B0604020202020204" pitchFamily="34" charset="0"/>
        <a:buChar char="»"/>
        <a:defRPr sz="2625" kern="1200">
          <a:solidFill>
            <a:schemeClr val="tx1"/>
          </a:solidFill>
          <a:latin typeface="+mn-lt"/>
          <a:ea typeface="+mn-ea"/>
          <a:cs typeface="+mn-cs"/>
        </a:defRPr>
      </a:lvl5pPr>
      <a:lvl6pPr marL="3300413" indent="-300038" algn="l" defTabSz="12001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6pPr>
      <a:lvl7pPr marL="3900488" indent="-300038" algn="l" defTabSz="12001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7pPr>
      <a:lvl8pPr marL="4500563" indent="-300038" algn="l" defTabSz="12001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8pPr>
      <a:lvl9pPr marL="5100638" indent="-300038" algn="l" defTabSz="12001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00037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60045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20052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480060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914777"/>
            <a:ext cx="796811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5850731"/>
            <a:ext cx="12001500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3" y="4600574"/>
            <a:ext cx="11701461" cy="1900238"/>
          </a:xfrm>
          <a:prstGeom prst="rect">
            <a:avLst/>
          </a:prstGeom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t">
              <a:spcBef>
                <a:spcPts val="1575"/>
              </a:spcBef>
              <a:spcAft>
                <a:spcPts val="0"/>
              </a:spcAft>
            </a:pPr>
            <a:r>
              <a:rPr lang="en-US" sz="3675" b="1" dirty="0">
                <a:solidFill>
                  <a:srgbClr val="000099"/>
                </a:solidFill>
                <a:latin typeface="Franklin Gothic Demi" panose="020B0703020102020204" pitchFamily="34" charset="0"/>
              </a:rPr>
              <a:t>Robotics Process Automation Solution for </a:t>
            </a:r>
            <a:r>
              <a:rPr lang="en-US" sz="3675" b="1" dirty="0" smtClean="0">
                <a:solidFill>
                  <a:srgbClr val="000099"/>
                </a:solidFill>
                <a:latin typeface="Franklin Gothic Demi" panose="020B0703020102020204" pitchFamily="34" charset="0"/>
              </a:rPr>
              <a:t>Trade </a:t>
            </a:r>
            <a:r>
              <a:rPr lang="en-US" sz="3675" b="1" dirty="0">
                <a:solidFill>
                  <a:srgbClr val="000099"/>
                </a:solidFill>
                <a:latin typeface="Franklin Gothic Demi" panose="020B0703020102020204" pitchFamily="34" charset="0"/>
              </a:rPr>
              <a:t>Link Morning Health Checks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" y="200024"/>
            <a:ext cx="12001500" cy="47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14:vortex dir="r"/>
      </p:transition>
    </mc:Choice>
    <mc:Fallback xmlns="">
      <p:transition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35" y="193997"/>
            <a:ext cx="8287906" cy="40395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N" sz="2625" b="1" kern="1200" dirty="0">
                <a:solidFill>
                  <a:srgbClr val="FFC000"/>
                </a:solidFill>
                <a:cs typeface="Calibri" panose="020F0502020204030204" pitchFamily="34" charset="0"/>
              </a:rPr>
              <a:t>RPA’s future is Artificial Intelligence (AI)…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289782" y="1473162"/>
            <a:ext cx="10211656" cy="3513811"/>
            <a:chOff x="0" y="0"/>
            <a:chExt cx="6864350" cy="3362808"/>
          </a:xfrm>
        </p:grpSpPr>
        <p:sp>
          <p:nvSpPr>
            <p:cNvPr id="109" name="Freeform 108"/>
            <p:cNvSpPr/>
            <p:nvPr/>
          </p:nvSpPr>
          <p:spPr>
            <a:xfrm>
              <a:off x="1409700" y="1064260"/>
              <a:ext cx="1470660" cy="1127760"/>
            </a:xfrm>
            <a:custGeom>
              <a:avLst/>
              <a:gdLst>
                <a:gd name="connsiteX0" fmla="*/ 0 w 1470660"/>
                <a:gd name="connsiteY0" fmla="*/ 0 h 1127760"/>
                <a:gd name="connsiteX1" fmla="*/ 967740 w 1470660"/>
                <a:gd name="connsiteY1" fmla="*/ 15240 h 1127760"/>
                <a:gd name="connsiteX2" fmla="*/ 1470660 w 1470660"/>
                <a:gd name="connsiteY2" fmla="*/ 571500 h 1127760"/>
                <a:gd name="connsiteX3" fmla="*/ 952500 w 1470660"/>
                <a:gd name="connsiteY3" fmla="*/ 1127760 h 1127760"/>
                <a:gd name="connsiteX4" fmla="*/ 7620 w 1470660"/>
                <a:gd name="connsiteY4" fmla="*/ 1127760 h 1127760"/>
                <a:gd name="connsiteX5" fmla="*/ 541020 w 1470660"/>
                <a:gd name="connsiteY5" fmla="*/ 563880 h 1127760"/>
                <a:gd name="connsiteX6" fmla="*/ 0 w 1470660"/>
                <a:gd name="connsiteY6" fmla="*/ 0 h 1127760"/>
                <a:gd name="connsiteX0" fmla="*/ 0 w 1470660"/>
                <a:gd name="connsiteY0" fmla="*/ 0 h 1127760"/>
                <a:gd name="connsiteX1" fmla="*/ 972502 w 1470660"/>
                <a:gd name="connsiteY1" fmla="*/ 952 h 1127760"/>
                <a:gd name="connsiteX2" fmla="*/ 1470660 w 1470660"/>
                <a:gd name="connsiteY2" fmla="*/ 571500 h 1127760"/>
                <a:gd name="connsiteX3" fmla="*/ 952500 w 1470660"/>
                <a:gd name="connsiteY3" fmla="*/ 1127760 h 1127760"/>
                <a:gd name="connsiteX4" fmla="*/ 7620 w 1470660"/>
                <a:gd name="connsiteY4" fmla="*/ 1127760 h 1127760"/>
                <a:gd name="connsiteX5" fmla="*/ 541020 w 1470660"/>
                <a:gd name="connsiteY5" fmla="*/ 563880 h 1127760"/>
                <a:gd name="connsiteX6" fmla="*/ 0 w 1470660"/>
                <a:gd name="connsiteY6" fmla="*/ 0 h 112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0660" h="1127760">
                  <a:moveTo>
                    <a:pt x="0" y="0"/>
                  </a:moveTo>
                  <a:lnTo>
                    <a:pt x="972502" y="952"/>
                  </a:lnTo>
                  <a:lnTo>
                    <a:pt x="1470660" y="571500"/>
                  </a:lnTo>
                  <a:lnTo>
                    <a:pt x="952500" y="1127760"/>
                  </a:lnTo>
                  <a:lnTo>
                    <a:pt x="7620" y="1127760"/>
                  </a:lnTo>
                  <a:lnTo>
                    <a:pt x="541020" y="5638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13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RPA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468880" y="1063624"/>
              <a:ext cx="1470660" cy="1128395"/>
            </a:xfrm>
            <a:custGeom>
              <a:avLst/>
              <a:gdLst>
                <a:gd name="connsiteX0" fmla="*/ 0 w 1470660"/>
                <a:gd name="connsiteY0" fmla="*/ 0 h 1127760"/>
                <a:gd name="connsiteX1" fmla="*/ 967740 w 1470660"/>
                <a:gd name="connsiteY1" fmla="*/ 15240 h 1127760"/>
                <a:gd name="connsiteX2" fmla="*/ 1470660 w 1470660"/>
                <a:gd name="connsiteY2" fmla="*/ 571500 h 1127760"/>
                <a:gd name="connsiteX3" fmla="*/ 952500 w 1470660"/>
                <a:gd name="connsiteY3" fmla="*/ 1127760 h 1127760"/>
                <a:gd name="connsiteX4" fmla="*/ 7620 w 1470660"/>
                <a:gd name="connsiteY4" fmla="*/ 1127760 h 1127760"/>
                <a:gd name="connsiteX5" fmla="*/ 541020 w 1470660"/>
                <a:gd name="connsiteY5" fmla="*/ 563880 h 1127760"/>
                <a:gd name="connsiteX6" fmla="*/ 0 w 1470660"/>
                <a:gd name="connsiteY6" fmla="*/ 0 h 1127760"/>
                <a:gd name="connsiteX0" fmla="*/ 0 w 1470660"/>
                <a:gd name="connsiteY0" fmla="*/ 0 h 1127760"/>
                <a:gd name="connsiteX1" fmla="*/ 974090 w 1470660"/>
                <a:gd name="connsiteY1" fmla="*/ 8890 h 1127760"/>
                <a:gd name="connsiteX2" fmla="*/ 1470660 w 1470660"/>
                <a:gd name="connsiteY2" fmla="*/ 571500 h 1127760"/>
                <a:gd name="connsiteX3" fmla="*/ 952500 w 1470660"/>
                <a:gd name="connsiteY3" fmla="*/ 1127760 h 1127760"/>
                <a:gd name="connsiteX4" fmla="*/ 7620 w 1470660"/>
                <a:gd name="connsiteY4" fmla="*/ 1127760 h 1127760"/>
                <a:gd name="connsiteX5" fmla="*/ 541020 w 1470660"/>
                <a:gd name="connsiteY5" fmla="*/ 563880 h 1127760"/>
                <a:gd name="connsiteX6" fmla="*/ 0 w 1470660"/>
                <a:gd name="connsiteY6" fmla="*/ 0 h 1127760"/>
                <a:gd name="connsiteX0" fmla="*/ 0 w 1470660"/>
                <a:gd name="connsiteY0" fmla="*/ 635 h 1128395"/>
                <a:gd name="connsiteX1" fmla="*/ 974090 w 1470660"/>
                <a:gd name="connsiteY1" fmla="*/ 0 h 1128395"/>
                <a:gd name="connsiteX2" fmla="*/ 1470660 w 1470660"/>
                <a:gd name="connsiteY2" fmla="*/ 572135 h 1128395"/>
                <a:gd name="connsiteX3" fmla="*/ 952500 w 1470660"/>
                <a:gd name="connsiteY3" fmla="*/ 1128395 h 1128395"/>
                <a:gd name="connsiteX4" fmla="*/ 7620 w 1470660"/>
                <a:gd name="connsiteY4" fmla="*/ 1128395 h 1128395"/>
                <a:gd name="connsiteX5" fmla="*/ 541020 w 1470660"/>
                <a:gd name="connsiteY5" fmla="*/ 564515 h 1128395"/>
                <a:gd name="connsiteX6" fmla="*/ 0 w 1470660"/>
                <a:gd name="connsiteY6" fmla="*/ 635 h 112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0660" h="1128395">
                  <a:moveTo>
                    <a:pt x="0" y="635"/>
                  </a:moveTo>
                  <a:lnTo>
                    <a:pt x="974090" y="0"/>
                  </a:lnTo>
                  <a:lnTo>
                    <a:pt x="1470660" y="572135"/>
                  </a:lnTo>
                  <a:lnTo>
                    <a:pt x="952500" y="1128395"/>
                  </a:lnTo>
                  <a:lnTo>
                    <a:pt x="7620" y="1128395"/>
                  </a:lnTo>
                  <a:lnTo>
                    <a:pt x="541020" y="564515"/>
                  </a:lnTo>
                  <a:lnTo>
                    <a:pt x="0" y="635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48006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13" b="1">
                  <a:solidFill>
                    <a:schemeClr val="tx2"/>
                  </a:solidFill>
                  <a:latin typeface="Century Gothic" panose="020B0502020202020204" pitchFamily="34" charset="0"/>
                </a:rPr>
                <a:t>Autonomic</a:t>
              </a:r>
            </a:p>
            <a:p>
              <a:pPr algn="ctr"/>
              <a:r>
                <a:rPr lang="en-US" sz="1313" b="1">
                  <a:solidFill>
                    <a:schemeClr val="tx2"/>
                  </a:solidFill>
                  <a:latin typeface="Century Gothic" panose="020B0502020202020204" pitchFamily="34" charset="0"/>
                </a:rPr>
                <a:t>Platforms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566160" y="1064260"/>
              <a:ext cx="1483360" cy="1127760"/>
            </a:xfrm>
            <a:custGeom>
              <a:avLst/>
              <a:gdLst>
                <a:gd name="connsiteX0" fmla="*/ 0 w 1470660"/>
                <a:gd name="connsiteY0" fmla="*/ 0 h 1127760"/>
                <a:gd name="connsiteX1" fmla="*/ 967740 w 1470660"/>
                <a:gd name="connsiteY1" fmla="*/ 15240 h 1127760"/>
                <a:gd name="connsiteX2" fmla="*/ 1470660 w 1470660"/>
                <a:gd name="connsiteY2" fmla="*/ 571500 h 1127760"/>
                <a:gd name="connsiteX3" fmla="*/ 952500 w 1470660"/>
                <a:gd name="connsiteY3" fmla="*/ 1127760 h 1127760"/>
                <a:gd name="connsiteX4" fmla="*/ 7620 w 1470660"/>
                <a:gd name="connsiteY4" fmla="*/ 1127760 h 1127760"/>
                <a:gd name="connsiteX5" fmla="*/ 541020 w 1470660"/>
                <a:gd name="connsiteY5" fmla="*/ 563880 h 1127760"/>
                <a:gd name="connsiteX6" fmla="*/ 0 w 1470660"/>
                <a:gd name="connsiteY6" fmla="*/ 0 h 1127760"/>
                <a:gd name="connsiteX0" fmla="*/ 0 w 1483360"/>
                <a:gd name="connsiteY0" fmla="*/ 0 h 1127760"/>
                <a:gd name="connsiteX1" fmla="*/ 967740 w 1483360"/>
                <a:gd name="connsiteY1" fmla="*/ 15240 h 1127760"/>
                <a:gd name="connsiteX2" fmla="*/ 1483360 w 1483360"/>
                <a:gd name="connsiteY2" fmla="*/ 577850 h 1127760"/>
                <a:gd name="connsiteX3" fmla="*/ 952500 w 1483360"/>
                <a:gd name="connsiteY3" fmla="*/ 1127760 h 1127760"/>
                <a:gd name="connsiteX4" fmla="*/ 7620 w 1483360"/>
                <a:gd name="connsiteY4" fmla="*/ 1127760 h 1127760"/>
                <a:gd name="connsiteX5" fmla="*/ 541020 w 1483360"/>
                <a:gd name="connsiteY5" fmla="*/ 563880 h 1127760"/>
                <a:gd name="connsiteX6" fmla="*/ 0 w 1483360"/>
                <a:gd name="connsiteY6" fmla="*/ 0 h 1127760"/>
                <a:gd name="connsiteX0" fmla="*/ 0 w 1483360"/>
                <a:gd name="connsiteY0" fmla="*/ 0 h 1127760"/>
                <a:gd name="connsiteX1" fmla="*/ 967740 w 1483360"/>
                <a:gd name="connsiteY1" fmla="*/ 2540 h 1127760"/>
                <a:gd name="connsiteX2" fmla="*/ 1483360 w 1483360"/>
                <a:gd name="connsiteY2" fmla="*/ 577850 h 1127760"/>
                <a:gd name="connsiteX3" fmla="*/ 952500 w 1483360"/>
                <a:gd name="connsiteY3" fmla="*/ 1127760 h 1127760"/>
                <a:gd name="connsiteX4" fmla="*/ 7620 w 1483360"/>
                <a:gd name="connsiteY4" fmla="*/ 1127760 h 1127760"/>
                <a:gd name="connsiteX5" fmla="*/ 541020 w 1483360"/>
                <a:gd name="connsiteY5" fmla="*/ 563880 h 1127760"/>
                <a:gd name="connsiteX6" fmla="*/ 0 w 1483360"/>
                <a:gd name="connsiteY6" fmla="*/ 0 h 112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360" h="1127760">
                  <a:moveTo>
                    <a:pt x="0" y="0"/>
                  </a:moveTo>
                  <a:lnTo>
                    <a:pt x="967740" y="2540"/>
                  </a:lnTo>
                  <a:lnTo>
                    <a:pt x="1483360" y="577850"/>
                  </a:lnTo>
                  <a:lnTo>
                    <a:pt x="952500" y="1127760"/>
                  </a:lnTo>
                  <a:lnTo>
                    <a:pt x="7620" y="1127760"/>
                  </a:lnTo>
                  <a:lnTo>
                    <a:pt x="541020" y="5638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48006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13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Cognitive </a:t>
              </a:r>
            </a:p>
            <a:p>
              <a:pPr algn="ctr"/>
              <a:r>
                <a:rPr lang="en-US" sz="1313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Computing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4709160" y="1060450"/>
              <a:ext cx="1470660" cy="1131570"/>
            </a:xfrm>
            <a:custGeom>
              <a:avLst/>
              <a:gdLst>
                <a:gd name="connsiteX0" fmla="*/ 0 w 1470660"/>
                <a:gd name="connsiteY0" fmla="*/ 0 h 1127760"/>
                <a:gd name="connsiteX1" fmla="*/ 967740 w 1470660"/>
                <a:gd name="connsiteY1" fmla="*/ 15240 h 1127760"/>
                <a:gd name="connsiteX2" fmla="*/ 1470660 w 1470660"/>
                <a:gd name="connsiteY2" fmla="*/ 571500 h 1127760"/>
                <a:gd name="connsiteX3" fmla="*/ 952500 w 1470660"/>
                <a:gd name="connsiteY3" fmla="*/ 1127760 h 1127760"/>
                <a:gd name="connsiteX4" fmla="*/ 7620 w 1470660"/>
                <a:gd name="connsiteY4" fmla="*/ 1127760 h 1127760"/>
                <a:gd name="connsiteX5" fmla="*/ 541020 w 1470660"/>
                <a:gd name="connsiteY5" fmla="*/ 563880 h 1127760"/>
                <a:gd name="connsiteX6" fmla="*/ 0 w 1470660"/>
                <a:gd name="connsiteY6" fmla="*/ 0 h 1127760"/>
                <a:gd name="connsiteX0" fmla="*/ 0 w 1470660"/>
                <a:gd name="connsiteY0" fmla="*/ 0 h 1127760"/>
                <a:gd name="connsiteX1" fmla="*/ 967740 w 1470660"/>
                <a:gd name="connsiteY1" fmla="*/ 15240 h 1127760"/>
                <a:gd name="connsiteX2" fmla="*/ 1470660 w 1470660"/>
                <a:gd name="connsiteY2" fmla="*/ 571500 h 1127760"/>
                <a:gd name="connsiteX3" fmla="*/ 952500 w 1470660"/>
                <a:gd name="connsiteY3" fmla="*/ 1127760 h 1127760"/>
                <a:gd name="connsiteX4" fmla="*/ 7620 w 1470660"/>
                <a:gd name="connsiteY4" fmla="*/ 1127760 h 1127760"/>
                <a:gd name="connsiteX5" fmla="*/ 521970 w 1470660"/>
                <a:gd name="connsiteY5" fmla="*/ 573405 h 1127760"/>
                <a:gd name="connsiteX6" fmla="*/ 0 w 1470660"/>
                <a:gd name="connsiteY6" fmla="*/ 0 h 1127760"/>
                <a:gd name="connsiteX0" fmla="*/ 0 w 1470660"/>
                <a:gd name="connsiteY0" fmla="*/ 3810 h 1131570"/>
                <a:gd name="connsiteX1" fmla="*/ 962978 w 1470660"/>
                <a:gd name="connsiteY1" fmla="*/ 0 h 1131570"/>
                <a:gd name="connsiteX2" fmla="*/ 1470660 w 1470660"/>
                <a:gd name="connsiteY2" fmla="*/ 575310 h 1131570"/>
                <a:gd name="connsiteX3" fmla="*/ 952500 w 1470660"/>
                <a:gd name="connsiteY3" fmla="*/ 1131570 h 1131570"/>
                <a:gd name="connsiteX4" fmla="*/ 7620 w 1470660"/>
                <a:gd name="connsiteY4" fmla="*/ 1131570 h 1131570"/>
                <a:gd name="connsiteX5" fmla="*/ 521970 w 1470660"/>
                <a:gd name="connsiteY5" fmla="*/ 577215 h 1131570"/>
                <a:gd name="connsiteX6" fmla="*/ 0 w 1470660"/>
                <a:gd name="connsiteY6" fmla="*/ 381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0660" h="1131570">
                  <a:moveTo>
                    <a:pt x="0" y="3810"/>
                  </a:moveTo>
                  <a:lnTo>
                    <a:pt x="962978" y="0"/>
                  </a:lnTo>
                  <a:lnTo>
                    <a:pt x="1470660" y="575310"/>
                  </a:lnTo>
                  <a:lnTo>
                    <a:pt x="952500" y="1131570"/>
                  </a:lnTo>
                  <a:lnTo>
                    <a:pt x="7620" y="1131570"/>
                  </a:lnTo>
                  <a:lnTo>
                    <a:pt x="521970" y="577215"/>
                  </a:lnTo>
                  <a:lnTo>
                    <a:pt x="0" y="381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48006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78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IPA</a:t>
              </a:r>
              <a:endParaRPr lang="en-US" sz="1181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sz="1181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True</a:t>
              </a:r>
            </a:p>
            <a:p>
              <a:pPr algn="ctr"/>
              <a:r>
                <a:rPr lang="en-US" sz="1181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Artificial</a:t>
              </a:r>
            </a:p>
            <a:p>
              <a:pPr algn="ctr"/>
              <a:r>
                <a:rPr lang="en-US" sz="1181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Intelligence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44433" y="416560"/>
              <a:ext cx="4712970" cy="561499"/>
            </a:xfrm>
            <a:custGeom>
              <a:avLst/>
              <a:gdLst>
                <a:gd name="connsiteX0" fmla="*/ 0 w 4693920"/>
                <a:gd name="connsiteY0" fmla="*/ 15240 h 563880"/>
                <a:gd name="connsiteX1" fmla="*/ 4175760 w 4693920"/>
                <a:gd name="connsiteY1" fmla="*/ 0 h 563880"/>
                <a:gd name="connsiteX2" fmla="*/ 4693920 w 4693920"/>
                <a:gd name="connsiteY2" fmla="*/ 556260 h 563880"/>
                <a:gd name="connsiteX3" fmla="*/ 525780 w 4693920"/>
                <a:gd name="connsiteY3" fmla="*/ 563880 h 563880"/>
                <a:gd name="connsiteX4" fmla="*/ 0 w 4693920"/>
                <a:gd name="connsiteY4" fmla="*/ 15240 h 563880"/>
                <a:gd name="connsiteX0" fmla="*/ 0 w 4693920"/>
                <a:gd name="connsiteY0" fmla="*/ 12859 h 563880"/>
                <a:gd name="connsiteX1" fmla="*/ 4175760 w 4693920"/>
                <a:gd name="connsiteY1" fmla="*/ 0 h 563880"/>
                <a:gd name="connsiteX2" fmla="*/ 4693920 w 4693920"/>
                <a:gd name="connsiteY2" fmla="*/ 556260 h 563880"/>
                <a:gd name="connsiteX3" fmla="*/ 525780 w 4693920"/>
                <a:gd name="connsiteY3" fmla="*/ 563880 h 563880"/>
                <a:gd name="connsiteX4" fmla="*/ 0 w 4693920"/>
                <a:gd name="connsiteY4" fmla="*/ 12859 h 563880"/>
                <a:gd name="connsiteX0" fmla="*/ 0 w 4693920"/>
                <a:gd name="connsiteY0" fmla="*/ 12859 h 571024"/>
                <a:gd name="connsiteX1" fmla="*/ 4175760 w 4693920"/>
                <a:gd name="connsiteY1" fmla="*/ 0 h 571024"/>
                <a:gd name="connsiteX2" fmla="*/ 4693920 w 4693920"/>
                <a:gd name="connsiteY2" fmla="*/ 556260 h 571024"/>
                <a:gd name="connsiteX3" fmla="*/ 521017 w 4693920"/>
                <a:gd name="connsiteY3" fmla="*/ 571024 h 571024"/>
                <a:gd name="connsiteX4" fmla="*/ 0 w 4693920"/>
                <a:gd name="connsiteY4" fmla="*/ 12859 h 571024"/>
                <a:gd name="connsiteX0" fmla="*/ 0 w 4712970"/>
                <a:gd name="connsiteY0" fmla="*/ 12859 h 571024"/>
                <a:gd name="connsiteX1" fmla="*/ 4175760 w 4712970"/>
                <a:gd name="connsiteY1" fmla="*/ 0 h 571024"/>
                <a:gd name="connsiteX2" fmla="*/ 4712970 w 4712970"/>
                <a:gd name="connsiteY2" fmla="*/ 565785 h 571024"/>
                <a:gd name="connsiteX3" fmla="*/ 521017 w 4712970"/>
                <a:gd name="connsiteY3" fmla="*/ 571024 h 571024"/>
                <a:gd name="connsiteX4" fmla="*/ 0 w 4712970"/>
                <a:gd name="connsiteY4" fmla="*/ 12859 h 571024"/>
                <a:gd name="connsiteX0" fmla="*/ 0 w 4712970"/>
                <a:gd name="connsiteY0" fmla="*/ 3334 h 561499"/>
                <a:gd name="connsiteX1" fmla="*/ 4194810 w 4712970"/>
                <a:gd name="connsiteY1" fmla="*/ 0 h 561499"/>
                <a:gd name="connsiteX2" fmla="*/ 4712970 w 4712970"/>
                <a:gd name="connsiteY2" fmla="*/ 556260 h 561499"/>
                <a:gd name="connsiteX3" fmla="*/ 521017 w 4712970"/>
                <a:gd name="connsiteY3" fmla="*/ 561499 h 561499"/>
                <a:gd name="connsiteX4" fmla="*/ 0 w 4712970"/>
                <a:gd name="connsiteY4" fmla="*/ 3334 h 5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2970" h="561499">
                  <a:moveTo>
                    <a:pt x="0" y="3334"/>
                  </a:moveTo>
                  <a:lnTo>
                    <a:pt x="4194810" y="0"/>
                  </a:lnTo>
                  <a:lnTo>
                    <a:pt x="4712970" y="556260"/>
                  </a:lnTo>
                  <a:lnTo>
                    <a:pt x="521017" y="561499"/>
                  </a:lnTo>
                  <a:lnTo>
                    <a:pt x="0" y="3334"/>
                  </a:lnTo>
                  <a:close/>
                </a:path>
              </a:pathLst>
            </a:custGeom>
            <a:solidFill>
              <a:srgbClr val="74B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BPM </a:t>
              </a:r>
            </a:p>
            <a:p>
              <a:pPr algn="ctr"/>
              <a:r>
                <a:rPr lang="en-US" sz="12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Business Process Automation</a:t>
              </a:r>
            </a:p>
            <a:p>
              <a:pPr algn="ctr"/>
              <a:r>
                <a:rPr lang="en-US" sz="12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Workflow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837723" y="2301241"/>
              <a:ext cx="4709637" cy="563880"/>
            </a:xfrm>
            <a:custGeom>
              <a:avLst/>
              <a:gdLst>
                <a:gd name="connsiteX0" fmla="*/ 0 w 4693920"/>
                <a:gd name="connsiteY0" fmla="*/ 15240 h 563880"/>
                <a:gd name="connsiteX1" fmla="*/ 4175760 w 4693920"/>
                <a:gd name="connsiteY1" fmla="*/ 0 h 563880"/>
                <a:gd name="connsiteX2" fmla="*/ 4693920 w 4693920"/>
                <a:gd name="connsiteY2" fmla="*/ 556260 h 563880"/>
                <a:gd name="connsiteX3" fmla="*/ 525780 w 4693920"/>
                <a:gd name="connsiteY3" fmla="*/ 563880 h 563880"/>
                <a:gd name="connsiteX4" fmla="*/ 0 w 4693920"/>
                <a:gd name="connsiteY4" fmla="*/ 15240 h 563880"/>
                <a:gd name="connsiteX0" fmla="*/ 0 w 4693920"/>
                <a:gd name="connsiteY0" fmla="*/ 12859 h 563880"/>
                <a:gd name="connsiteX1" fmla="*/ 4175760 w 4693920"/>
                <a:gd name="connsiteY1" fmla="*/ 0 h 563880"/>
                <a:gd name="connsiteX2" fmla="*/ 4693920 w 4693920"/>
                <a:gd name="connsiteY2" fmla="*/ 556260 h 563880"/>
                <a:gd name="connsiteX3" fmla="*/ 525780 w 4693920"/>
                <a:gd name="connsiteY3" fmla="*/ 563880 h 563880"/>
                <a:gd name="connsiteX4" fmla="*/ 0 w 4693920"/>
                <a:gd name="connsiteY4" fmla="*/ 12859 h 563880"/>
                <a:gd name="connsiteX0" fmla="*/ 0 w 4693920"/>
                <a:gd name="connsiteY0" fmla="*/ 12859 h 571024"/>
                <a:gd name="connsiteX1" fmla="*/ 4175760 w 4693920"/>
                <a:gd name="connsiteY1" fmla="*/ 0 h 571024"/>
                <a:gd name="connsiteX2" fmla="*/ 4693920 w 4693920"/>
                <a:gd name="connsiteY2" fmla="*/ 556260 h 571024"/>
                <a:gd name="connsiteX3" fmla="*/ 521017 w 4693920"/>
                <a:gd name="connsiteY3" fmla="*/ 571024 h 571024"/>
                <a:gd name="connsiteX4" fmla="*/ 0 w 4693920"/>
                <a:gd name="connsiteY4" fmla="*/ 12859 h 571024"/>
                <a:gd name="connsiteX0" fmla="*/ 0 w 4712970"/>
                <a:gd name="connsiteY0" fmla="*/ 12859 h 571024"/>
                <a:gd name="connsiteX1" fmla="*/ 4175760 w 4712970"/>
                <a:gd name="connsiteY1" fmla="*/ 0 h 571024"/>
                <a:gd name="connsiteX2" fmla="*/ 4712970 w 4712970"/>
                <a:gd name="connsiteY2" fmla="*/ 565785 h 571024"/>
                <a:gd name="connsiteX3" fmla="*/ 521017 w 4712970"/>
                <a:gd name="connsiteY3" fmla="*/ 571024 h 571024"/>
                <a:gd name="connsiteX4" fmla="*/ 0 w 4712970"/>
                <a:gd name="connsiteY4" fmla="*/ 12859 h 571024"/>
                <a:gd name="connsiteX0" fmla="*/ 0 w 4712970"/>
                <a:gd name="connsiteY0" fmla="*/ 3334 h 561499"/>
                <a:gd name="connsiteX1" fmla="*/ 4194810 w 4712970"/>
                <a:gd name="connsiteY1" fmla="*/ 0 h 561499"/>
                <a:gd name="connsiteX2" fmla="*/ 4712970 w 4712970"/>
                <a:gd name="connsiteY2" fmla="*/ 556260 h 561499"/>
                <a:gd name="connsiteX3" fmla="*/ 521017 w 4712970"/>
                <a:gd name="connsiteY3" fmla="*/ 561499 h 561499"/>
                <a:gd name="connsiteX4" fmla="*/ 0 w 4712970"/>
                <a:gd name="connsiteY4" fmla="*/ 3334 h 561499"/>
                <a:gd name="connsiteX0" fmla="*/ 2858 w 4191953"/>
                <a:gd name="connsiteY0" fmla="*/ 12859 h 561499"/>
                <a:gd name="connsiteX1" fmla="*/ 3673793 w 4191953"/>
                <a:gd name="connsiteY1" fmla="*/ 0 h 561499"/>
                <a:gd name="connsiteX2" fmla="*/ 4191953 w 4191953"/>
                <a:gd name="connsiteY2" fmla="*/ 556260 h 561499"/>
                <a:gd name="connsiteX3" fmla="*/ 0 w 4191953"/>
                <a:gd name="connsiteY3" fmla="*/ 561499 h 561499"/>
                <a:gd name="connsiteX4" fmla="*/ 2858 w 4191953"/>
                <a:gd name="connsiteY4" fmla="*/ 12859 h 561499"/>
                <a:gd name="connsiteX0" fmla="*/ 524352 w 4713447"/>
                <a:gd name="connsiteY0" fmla="*/ 12859 h 573405"/>
                <a:gd name="connsiteX1" fmla="*/ 4195287 w 4713447"/>
                <a:gd name="connsiteY1" fmla="*/ 0 h 573405"/>
                <a:gd name="connsiteX2" fmla="*/ 4713447 w 4713447"/>
                <a:gd name="connsiteY2" fmla="*/ 556260 h 573405"/>
                <a:gd name="connsiteX3" fmla="*/ 0 w 4713447"/>
                <a:gd name="connsiteY3" fmla="*/ 573405 h 573405"/>
                <a:gd name="connsiteX4" fmla="*/ 524352 w 4713447"/>
                <a:gd name="connsiteY4" fmla="*/ 12859 h 573405"/>
                <a:gd name="connsiteX0" fmla="*/ 524352 w 4713447"/>
                <a:gd name="connsiteY0" fmla="*/ 12859 h 573405"/>
                <a:gd name="connsiteX1" fmla="*/ 4195287 w 4713447"/>
                <a:gd name="connsiteY1" fmla="*/ 0 h 573405"/>
                <a:gd name="connsiteX2" fmla="*/ 4713447 w 4713447"/>
                <a:gd name="connsiteY2" fmla="*/ 556260 h 573405"/>
                <a:gd name="connsiteX3" fmla="*/ 0 w 4713447"/>
                <a:gd name="connsiteY3" fmla="*/ 573405 h 573405"/>
                <a:gd name="connsiteX4" fmla="*/ 524352 w 4713447"/>
                <a:gd name="connsiteY4" fmla="*/ 12859 h 573405"/>
                <a:gd name="connsiteX0" fmla="*/ 524352 w 4713447"/>
                <a:gd name="connsiteY0" fmla="*/ 12859 h 573405"/>
                <a:gd name="connsiteX1" fmla="*/ 4195287 w 4713447"/>
                <a:gd name="connsiteY1" fmla="*/ 0 h 573405"/>
                <a:gd name="connsiteX2" fmla="*/ 4713447 w 4713447"/>
                <a:gd name="connsiteY2" fmla="*/ 556260 h 573405"/>
                <a:gd name="connsiteX3" fmla="*/ 0 w 4713447"/>
                <a:gd name="connsiteY3" fmla="*/ 573405 h 573405"/>
                <a:gd name="connsiteX4" fmla="*/ 524352 w 4713447"/>
                <a:gd name="connsiteY4" fmla="*/ 12859 h 573405"/>
                <a:gd name="connsiteX0" fmla="*/ 524352 w 4713447"/>
                <a:gd name="connsiteY0" fmla="*/ 12859 h 573405"/>
                <a:gd name="connsiteX1" fmla="*/ 4195287 w 4713447"/>
                <a:gd name="connsiteY1" fmla="*/ 0 h 573405"/>
                <a:gd name="connsiteX2" fmla="*/ 4713447 w 4713447"/>
                <a:gd name="connsiteY2" fmla="*/ 556260 h 573405"/>
                <a:gd name="connsiteX3" fmla="*/ 0 w 4713447"/>
                <a:gd name="connsiteY3" fmla="*/ 573405 h 573405"/>
                <a:gd name="connsiteX4" fmla="*/ 524352 w 4713447"/>
                <a:gd name="connsiteY4" fmla="*/ 12859 h 573405"/>
                <a:gd name="connsiteX0" fmla="*/ 524352 w 4713447"/>
                <a:gd name="connsiteY0" fmla="*/ 3334 h 563880"/>
                <a:gd name="connsiteX1" fmla="*/ 4709637 w 4713447"/>
                <a:gd name="connsiteY1" fmla="*/ 0 h 563880"/>
                <a:gd name="connsiteX2" fmla="*/ 4713447 w 4713447"/>
                <a:gd name="connsiteY2" fmla="*/ 546735 h 563880"/>
                <a:gd name="connsiteX3" fmla="*/ 0 w 4713447"/>
                <a:gd name="connsiteY3" fmla="*/ 563880 h 563880"/>
                <a:gd name="connsiteX4" fmla="*/ 524352 w 4713447"/>
                <a:gd name="connsiteY4" fmla="*/ 3334 h 563880"/>
                <a:gd name="connsiteX0" fmla="*/ 524352 w 4709637"/>
                <a:gd name="connsiteY0" fmla="*/ 3334 h 563880"/>
                <a:gd name="connsiteX1" fmla="*/ 4709637 w 4709637"/>
                <a:gd name="connsiteY1" fmla="*/ 0 h 563880"/>
                <a:gd name="connsiteX2" fmla="*/ 4213385 w 4709637"/>
                <a:gd name="connsiteY2" fmla="*/ 551497 h 563880"/>
                <a:gd name="connsiteX3" fmla="*/ 0 w 4709637"/>
                <a:gd name="connsiteY3" fmla="*/ 563880 h 563880"/>
                <a:gd name="connsiteX4" fmla="*/ 524352 w 4709637"/>
                <a:gd name="connsiteY4" fmla="*/ 3334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9637" h="563880">
                  <a:moveTo>
                    <a:pt x="524352" y="3334"/>
                  </a:moveTo>
                  <a:lnTo>
                    <a:pt x="4709637" y="0"/>
                  </a:lnTo>
                  <a:lnTo>
                    <a:pt x="4213385" y="551497"/>
                  </a:lnTo>
                  <a:lnTo>
                    <a:pt x="0" y="563880"/>
                  </a:lnTo>
                  <a:cubicBezTo>
                    <a:pt x="3334" y="559594"/>
                    <a:pt x="521018" y="10001"/>
                    <a:pt x="524352" y="3334"/>
                  </a:cubicBezTo>
                  <a:close/>
                </a:path>
              </a:pathLst>
            </a:custGeom>
            <a:solidFill>
              <a:srgbClr val="74B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81" b="1">
                  <a:solidFill>
                    <a:schemeClr val="bg2"/>
                  </a:solidFill>
                  <a:latin typeface="Century Gothic" panose="020B0502020202020204" pitchFamily="34" charset="0"/>
                </a:rPr>
                <a:t>SOA </a:t>
              </a:r>
            </a:p>
            <a:p>
              <a:pPr algn="ctr"/>
              <a:r>
                <a:rPr lang="en-US" sz="1181" b="1">
                  <a:solidFill>
                    <a:schemeClr val="bg2"/>
                  </a:solidFill>
                  <a:latin typeface="Century Gothic" panose="020B0502020202020204" pitchFamily="34" charset="0"/>
                </a:rPr>
                <a:t>Virtualization</a:t>
              </a:r>
            </a:p>
            <a:p>
              <a:pPr algn="ctr"/>
              <a:r>
                <a:rPr lang="en-US" sz="1181" b="1">
                  <a:solidFill>
                    <a:schemeClr val="bg2"/>
                  </a:solidFill>
                  <a:latin typeface="Century Gothic" panose="020B0502020202020204" pitchFamily="34" charset="0"/>
                </a:rPr>
                <a:t>Cloud Services</a:t>
              </a: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5162550" y="406400"/>
              <a:ext cx="1701800" cy="2451100"/>
            </a:xfrm>
            <a:custGeom>
              <a:avLst/>
              <a:gdLst>
                <a:gd name="connsiteX0" fmla="*/ 0 w 1701800"/>
                <a:gd name="connsiteY0" fmla="*/ 0 h 2451100"/>
                <a:gd name="connsiteX1" fmla="*/ 558800 w 1701800"/>
                <a:gd name="connsiteY1" fmla="*/ 6350 h 2451100"/>
                <a:gd name="connsiteX2" fmla="*/ 1701800 w 1701800"/>
                <a:gd name="connsiteY2" fmla="*/ 1219200 h 2451100"/>
                <a:gd name="connsiteX3" fmla="*/ 558800 w 1701800"/>
                <a:gd name="connsiteY3" fmla="*/ 2451100 h 2451100"/>
                <a:gd name="connsiteX4" fmla="*/ 6350 w 1701800"/>
                <a:gd name="connsiteY4" fmla="*/ 2451100 h 2451100"/>
                <a:gd name="connsiteX5" fmla="*/ 1130300 w 1701800"/>
                <a:gd name="connsiteY5" fmla="*/ 1225550 h 2451100"/>
                <a:gd name="connsiteX6" fmla="*/ 0 w 1701800"/>
                <a:gd name="connsiteY6" fmla="*/ 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0" h="2451100">
                  <a:moveTo>
                    <a:pt x="0" y="0"/>
                  </a:moveTo>
                  <a:lnTo>
                    <a:pt x="558800" y="6350"/>
                  </a:lnTo>
                  <a:lnTo>
                    <a:pt x="1701800" y="1219200"/>
                  </a:lnTo>
                  <a:lnTo>
                    <a:pt x="558800" y="2451100"/>
                  </a:lnTo>
                  <a:lnTo>
                    <a:pt x="6350" y="2451100"/>
                  </a:lnTo>
                  <a:lnTo>
                    <a:pt x="1130300" y="1225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44">
                <a:latin typeface="Century Gothic" panose="020B0502020202020204" pitchFamily="34" charset="0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0" y="409575"/>
              <a:ext cx="1819275" cy="2447925"/>
            </a:xfrm>
            <a:custGeom>
              <a:avLst/>
              <a:gdLst>
                <a:gd name="connsiteX0" fmla="*/ 0 w 1819275"/>
                <a:gd name="connsiteY0" fmla="*/ 0 h 2428875"/>
                <a:gd name="connsiteX1" fmla="*/ 685800 w 1819275"/>
                <a:gd name="connsiteY1" fmla="*/ 9525 h 2428875"/>
                <a:gd name="connsiteX2" fmla="*/ 1819275 w 1819275"/>
                <a:gd name="connsiteY2" fmla="*/ 1219200 h 2428875"/>
                <a:gd name="connsiteX3" fmla="*/ 685800 w 1819275"/>
                <a:gd name="connsiteY3" fmla="*/ 2428875 h 2428875"/>
                <a:gd name="connsiteX4" fmla="*/ 19050 w 1819275"/>
                <a:gd name="connsiteY4" fmla="*/ 2428875 h 2428875"/>
                <a:gd name="connsiteX5" fmla="*/ 0 w 1819275"/>
                <a:gd name="connsiteY5" fmla="*/ 0 h 2428875"/>
                <a:gd name="connsiteX0" fmla="*/ 0 w 1819275"/>
                <a:gd name="connsiteY0" fmla="*/ 0 h 2428875"/>
                <a:gd name="connsiteX1" fmla="*/ 685800 w 1819275"/>
                <a:gd name="connsiteY1" fmla="*/ 9525 h 2428875"/>
                <a:gd name="connsiteX2" fmla="*/ 1819275 w 1819275"/>
                <a:gd name="connsiteY2" fmla="*/ 1219200 h 2428875"/>
                <a:gd name="connsiteX3" fmla="*/ 685800 w 1819275"/>
                <a:gd name="connsiteY3" fmla="*/ 2428875 h 2428875"/>
                <a:gd name="connsiteX4" fmla="*/ 12700 w 1819275"/>
                <a:gd name="connsiteY4" fmla="*/ 2428875 h 2428875"/>
                <a:gd name="connsiteX5" fmla="*/ 0 w 1819275"/>
                <a:gd name="connsiteY5" fmla="*/ 0 h 2428875"/>
                <a:gd name="connsiteX0" fmla="*/ 0 w 1819275"/>
                <a:gd name="connsiteY0" fmla="*/ 0 h 2441575"/>
                <a:gd name="connsiteX1" fmla="*/ 685800 w 1819275"/>
                <a:gd name="connsiteY1" fmla="*/ 9525 h 2441575"/>
                <a:gd name="connsiteX2" fmla="*/ 1819275 w 1819275"/>
                <a:gd name="connsiteY2" fmla="*/ 1219200 h 2441575"/>
                <a:gd name="connsiteX3" fmla="*/ 685800 w 1819275"/>
                <a:gd name="connsiteY3" fmla="*/ 2441575 h 2441575"/>
                <a:gd name="connsiteX4" fmla="*/ 12700 w 1819275"/>
                <a:gd name="connsiteY4" fmla="*/ 2428875 h 2441575"/>
                <a:gd name="connsiteX5" fmla="*/ 0 w 1819275"/>
                <a:gd name="connsiteY5" fmla="*/ 0 h 2441575"/>
                <a:gd name="connsiteX0" fmla="*/ 0 w 1819275"/>
                <a:gd name="connsiteY0" fmla="*/ 0 h 2441575"/>
                <a:gd name="connsiteX1" fmla="*/ 685800 w 1819275"/>
                <a:gd name="connsiteY1" fmla="*/ 9525 h 2441575"/>
                <a:gd name="connsiteX2" fmla="*/ 1819275 w 1819275"/>
                <a:gd name="connsiteY2" fmla="*/ 1219200 h 2441575"/>
                <a:gd name="connsiteX3" fmla="*/ 685800 w 1819275"/>
                <a:gd name="connsiteY3" fmla="*/ 2441575 h 2441575"/>
                <a:gd name="connsiteX4" fmla="*/ 12700 w 1819275"/>
                <a:gd name="connsiteY4" fmla="*/ 2435225 h 2441575"/>
                <a:gd name="connsiteX5" fmla="*/ 0 w 1819275"/>
                <a:gd name="connsiteY5" fmla="*/ 0 h 2441575"/>
                <a:gd name="connsiteX0" fmla="*/ 0 w 1819275"/>
                <a:gd name="connsiteY0" fmla="*/ 3175 h 2444750"/>
                <a:gd name="connsiteX1" fmla="*/ 704850 w 1819275"/>
                <a:gd name="connsiteY1" fmla="*/ 0 h 2444750"/>
                <a:gd name="connsiteX2" fmla="*/ 1819275 w 1819275"/>
                <a:gd name="connsiteY2" fmla="*/ 1222375 h 2444750"/>
                <a:gd name="connsiteX3" fmla="*/ 685800 w 1819275"/>
                <a:gd name="connsiteY3" fmla="*/ 2444750 h 2444750"/>
                <a:gd name="connsiteX4" fmla="*/ 12700 w 1819275"/>
                <a:gd name="connsiteY4" fmla="*/ 2438400 h 2444750"/>
                <a:gd name="connsiteX5" fmla="*/ 0 w 1819275"/>
                <a:gd name="connsiteY5" fmla="*/ 3175 h 2444750"/>
                <a:gd name="connsiteX0" fmla="*/ 0 w 1819275"/>
                <a:gd name="connsiteY0" fmla="*/ 3175 h 2447925"/>
                <a:gd name="connsiteX1" fmla="*/ 704850 w 1819275"/>
                <a:gd name="connsiteY1" fmla="*/ 0 h 2447925"/>
                <a:gd name="connsiteX2" fmla="*/ 1819275 w 1819275"/>
                <a:gd name="connsiteY2" fmla="*/ 1222375 h 2447925"/>
                <a:gd name="connsiteX3" fmla="*/ 685800 w 1819275"/>
                <a:gd name="connsiteY3" fmla="*/ 2444750 h 2447925"/>
                <a:gd name="connsiteX4" fmla="*/ 3175 w 1819275"/>
                <a:gd name="connsiteY4" fmla="*/ 2447925 h 2447925"/>
                <a:gd name="connsiteX5" fmla="*/ 0 w 1819275"/>
                <a:gd name="connsiteY5" fmla="*/ 3175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275" h="2447925">
                  <a:moveTo>
                    <a:pt x="0" y="3175"/>
                  </a:moveTo>
                  <a:lnTo>
                    <a:pt x="704850" y="0"/>
                  </a:lnTo>
                  <a:lnTo>
                    <a:pt x="1819275" y="1222375"/>
                  </a:lnTo>
                  <a:lnTo>
                    <a:pt x="685800" y="2444750"/>
                  </a:lnTo>
                  <a:lnTo>
                    <a:pt x="3175" y="2447925"/>
                  </a:lnTo>
                  <a:cubicBezTo>
                    <a:pt x="-1058" y="1638300"/>
                    <a:pt x="4233" y="812800"/>
                    <a:pt x="0" y="3175"/>
                  </a:cubicBezTo>
                  <a:close/>
                </a:path>
              </a:pathLst>
            </a:custGeom>
            <a:solidFill>
              <a:srgbClr val="00AC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360045" bIns="120015" rtlCol="0" anchor="t" anchorCtr="0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Data Center </a:t>
              </a:r>
            </a:p>
            <a:p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Automation:</a:t>
              </a:r>
            </a:p>
            <a:p>
              <a:pPr marL="225028" indent="-225028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Runbook</a:t>
              </a:r>
            </a:p>
            <a:p>
              <a:pPr marL="225028" indent="-225028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Scripting</a:t>
              </a:r>
            </a:p>
            <a:p>
              <a:pPr marL="225028" indent="-225028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Scheduling</a:t>
              </a:r>
            </a:p>
            <a:p>
              <a:pPr marL="225028" indent="-225028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Job control</a:t>
              </a:r>
            </a:p>
            <a:p>
              <a:pPr marL="225028" indent="-225028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Workload</a:t>
              </a:r>
            </a:p>
            <a:p>
              <a:pPr marL="225028" indent="-225028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Automation</a:t>
              </a:r>
            </a:p>
            <a:p>
              <a:pPr marL="225028" indent="-225028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Process </a:t>
              </a:r>
            </a:p>
            <a:p>
              <a:r>
                <a:rPr lang="en-US" sz="105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     Orchestration</a:t>
              </a:r>
            </a:p>
          </p:txBody>
        </p:sp>
        <p:sp>
          <p:nvSpPr>
            <p:cNvPr id="122" name="TextBox 8"/>
            <p:cNvSpPr txBox="1"/>
            <p:nvPr/>
          </p:nvSpPr>
          <p:spPr>
            <a:xfrm>
              <a:off x="0" y="121579"/>
              <a:ext cx="1082644" cy="1739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81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Trigger-Based</a:t>
              </a:r>
            </a:p>
          </p:txBody>
        </p:sp>
        <p:sp>
          <p:nvSpPr>
            <p:cNvPr id="123" name="TextBox 21"/>
            <p:cNvSpPr txBox="1"/>
            <p:nvPr/>
          </p:nvSpPr>
          <p:spPr>
            <a:xfrm>
              <a:off x="2477148" y="77470"/>
              <a:ext cx="1777273" cy="3478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81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Rules-Based</a:t>
              </a:r>
            </a:p>
            <a:p>
              <a:pPr algn="ctr"/>
              <a:r>
                <a:rPr lang="en-US" sz="1181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Standardized Language</a:t>
              </a:r>
            </a:p>
          </p:txBody>
        </p:sp>
        <p:sp>
          <p:nvSpPr>
            <p:cNvPr id="124" name="TextBox 24"/>
            <p:cNvSpPr txBox="1"/>
            <p:nvPr/>
          </p:nvSpPr>
          <p:spPr>
            <a:xfrm>
              <a:off x="4709160" y="88898"/>
              <a:ext cx="1005840" cy="3478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81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Rules-Based</a:t>
              </a:r>
            </a:p>
            <a:p>
              <a:pPr algn="ctr"/>
              <a:r>
                <a:rPr lang="en-US" sz="1181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Dynamic Language</a:t>
              </a:r>
            </a:p>
          </p:txBody>
        </p:sp>
        <p:sp>
          <p:nvSpPr>
            <p:cNvPr id="125" name="TextBox 25"/>
            <p:cNvSpPr txBox="1"/>
            <p:nvPr/>
          </p:nvSpPr>
          <p:spPr>
            <a:xfrm>
              <a:off x="2149966" y="3188898"/>
              <a:ext cx="1392789" cy="1739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81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Unstructured Patterned</a:t>
              </a:r>
            </a:p>
          </p:txBody>
        </p:sp>
        <p:sp>
          <p:nvSpPr>
            <p:cNvPr id="126" name="TextBox 27"/>
            <p:cNvSpPr txBox="1"/>
            <p:nvPr/>
          </p:nvSpPr>
          <p:spPr>
            <a:xfrm>
              <a:off x="3845803" y="3188901"/>
              <a:ext cx="1720491" cy="1739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81" b="1">
                  <a:solidFill>
                    <a:schemeClr val="tx2"/>
                  </a:solidFill>
                  <a:latin typeface="Century Gothic" panose="020B0502020202020204" pitchFamily="34" charset="0"/>
                </a:rPr>
                <a:t>Unstructured without Patterns</a:t>
              </a:r>
            </a:p>
          </p:txBody>
        </p:sp>
        <p:sp>
          <p:nvSpPr>
            <p:cNvPr id="127" name="TextBox 28"/>
            <p:cNvSpPr txBox="1"/>
            <p:nvPr/>
          </p:nvSpPr>
          <p:spPr>
            <a:xfrm>
              <a:off x="60044" y="3188900"/>
              <a:ext cx="721133" cy="1739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81" b="1">
                  <a:solidFill>
                    <a:schemeClr val="tx2"/>
                  </a:solidFill>
                  <a:latin typeface="Century Gothic" panose="020B0502020202020204" pitchFamily="34" charset="0"/>
                </a:rPr>
                <a:t>Structured</a:t>
              </a:r>
            </a:p>
          </p:txBody>
        </p:sp>
        <p:sp>
          <p:nvSpPr>
            <p:cNvPr id="128" name="TextBox 29"/>
            <p:cNvSpPr txBox="1"/>
            <p:nvPr/>
          </p:nvSpPr>
          <p:spPr>
            <a:xfrm>
              <a:off x="2036520" y="2897299"/>
              <a:ext cx="1874687" cy="193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13" b="1" i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Characteristic of Data/Information</a:t>
              </a:r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0" y="3073400"/>
              <a:ext cx="5715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0" y="0"/>
              <a:ext cx="5715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1"/>
            <p:cNvSpPr txBox="1"/>
            <p:nvPr/>
          </p:nvSpPr>
          <p:spPr>
            <a:xfrm rot="19298312">
              <a:off x="5437622" y="2171229"/>
              <a:ext cx="1101705" cy="1739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81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Fully Automated</a:t>
              </a: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1264264" y="1000124"/>
            <a:ext cx="4245276" cy="294376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13" b="1" dirty="0">
                <a:solidFill>
                  <a:schemeClr val="bg1"/>
                </a:solidFill>
                <a:latin typeface="Century Gothic" panose="020B0502020202020204" pitchFamily="34" charset="0"/>
              </a:rPr>
              <a:t>Various technologies that can deliver automation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2674538" y="4990017"/>
            <a:ext cx="0" cy="312498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3578795" y="8195685"/>
            <a:ext cx="4986332" cy="371671"/>
          </a:xfrm>
          <a:prstGeom prst="rect">
            <a:avLst/>
          </a:prstGeom>
          <a:ln w="12700"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61211" rIns="0" bIns="61211" numCol="1" rtlCol="0" anchor="ctr" anchorCtr="0" compatLnSpc="1">
            <a:prstTxWarp prst="textNoShape">
              <a:avLst/>
            </a:prstTxWarp>
          </a:bodyPr>
          <a:lstStyle/>
          <a:p>
            <a:pPr defTabSz="1223870"/>
            <a:r>
              <a:rPr lang="en-IN" sz="1444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Robotics can cut costs for Financial Services Firms by up to 75%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98268" y="7112053"/>
            <a:ext cx="2953195" cy="718406"/>
            <a:chOff x="7125070" y="4771130"/>
            <a:chExt cx="2304182" cy="891903"/>
          </a:xfrm>
        </p:grpSpPr>
        <p:sp>
          <p:nvSpPr>
            <p:cNvPr id="30" name="5-Point Star 29"/>
            <p:cNvSpPr/>
            <p:nvPr/>
          </p:nvSpPr>
          <p:spPr>
            <a:xfrm>
              <a:off x="7125070" y="5153077"/>
              <a:ext cx="108258" cy="132578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0113"/>
              <a:endParaRPr lang="en-US" sz="1838" dirty="0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7125070" y="5489359"/>
              <a:ext cx="108258" cy="132578"/>
            </a:xfrm>
            <a:prstGeom prst="star5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0113"/>
              <a:endParaRPr lang="en-US" sz="1838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5878" y="5104157"/>
              <a:ext cx="2143374" cy="239447"/>
            </a:xfrm>
            <a:prstGeom prst="rect">
              <a:avLst/>
            </a:prstGeom>
            <a:ln w="12700">
              <a:noFill/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61211" rIns="0" bIns="61211" numCol="1" rtlCol="0" anchor="ctr" anchorCtr="0" compatLnSpc="1">
              <a:prstTxWarp prst="textNoShape">
                <a:avLst/>
              </a:prstTxWarp>
            </a:bodyPr>
            <a:lstStyle/>
            <a:p>
              <a:pPr defTabSz="1223870"/>
              <a:r>
                <a:rPr lang="en-IN" sz="1575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Robotic Process Automation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0761" y="5423586"/>
              <a:ext cx="2143374" cy="239447"/>
            </a:xfrm>
            <a:prstGeom prst="rect">
              <a:avLst/>
            </a:prstGeom>
            <a:ln w="12700">
              <a:noFill/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61211" rIns="0" bIns="61211" numCol="1" rtlCol="0" anchor="ctr" anchorCtr="0" compatLnSpc="1">
              <a:prstTxWarp prst="textNoShape">
                <a:avLst/>
              </a:prstTxWarp>
            </a:bodyPr>
            <a:lstStyle/>
            <a:p>
              <a:pPr defTabSz="1223870"/>
              <a:r>
                <a:rPr lang="en-IN" sz="1575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Intelligent Process Automation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125703" y="4771130"/>
              <a:ext cx="742459" cy="239447"/>
            </a:xfrm>
            <a:prstGeom prst="rect">
              <a:avLst/>
            </a:prstGeom>
            <a:ln w="12700">
              <a:noFill/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61211" rIns="0" bIns="61211" numCol="1" rtlCol="0" anchor="ctr" anchorCtr="0" compatLnSpc="1">
              <a:prstTxWarp prst="textNoShape">
                <a:avLst/>
              </a:prstTxWarp>
            </a:bodyPr>
            <a:lstStyle/>
            <a:p>
              <a:pPr defTabSz="1223870"/>
              <a:r>
                <a:rPr lang="en-IN" sz="1575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Legends: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17640" y="5445479"/>
            <a:ext cx="4676703" cy="2753638"/>
            <a:chOff x="882890" y="3298190"/>
            <a:chExt cx="5055630" cy="2863841"/>
          </a:xfrm>
        </p:grpSpPr>
        <p:grpSp>
          <p:nvGrpSpPr>
            <p:cNvPr id="36" name="Group 35"/>
            <p:cNvGrpSpPr/>
            <p:nvPr/>
          </p:nvGrpSpPr>
          <p:grpSpPr>
            <a:xfrm>
              <a:off x="882890" y="3298190"/>
              <a:ext cx="5055630" cy="2863841"/>
              <a:chOff x="1471450" y="3266660"/>
              <a:chExt cx="5055630" cy="286384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471450" y="3376873"/>
                <a:ext cx="5055630" cy="2753628"/>
                <a:chOff x="528036" y="1181973"/>
                <a:chExt cx="8736423" cy="4801028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117961" y="1403875"/>
                  <a:ext cx="3810000" cy="198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38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927961" y="3525026"/>
                  <a:ext cx="1664465" cy="5355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38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1003376" y="1187859"/>
                  <a:ext cx="0" cy="4456135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1003376" y="5643994"/>
                  <a:ext cx="8139116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-1005633" y="3382315"/>
                  <a:ext cx="3542681" cy="4753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575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Market Impact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199278" y="5697862"/>
                  <a:ext cx="3341788" cy="2851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en-US"/>
                  </a:defPPr>
                  <a:lvl1pPr algn="ctr">
                    <a:defRPr sz="1200" b="1">
                      <a:latin typeface="Calibri" panose="020F050202020403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US" sz="1575" dirty="0"/>
                    <a:t>Capability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4909" y="5513197"/>
                  <a:ext cx="47341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 fontScale="47500" lnSpcReduction="20000"/>
                </a:bodyPr>
                <a:lstStyle/>
                <a:p>
                  <a:r>
                    <a:rPr lang="en-US" sz="1575" dirty="0">
                      <a:latin typeface="Century Gothic" panose="020B0502020202020204" pitchFamily="34" charset="0"/>
                    </a:rPr>
                    <a:t>Low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40204" y="1181973"/>
                  <a:ext cx="57775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 fontScale="47500" lnSpcReduction="20000"/>
                </a:bodyPr>
                <a:lstStyle/>
                <a:p>
                  <a:r>
                    <a:rPr lang="en-US" sz="1575" dirty="0">
                      <a:latin typeface="Century Gothic" panose="020B0502020202020204" pitchFamily="34" charset="0"/>
                    </a:rPr>
                    <a:t>High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8534434" y="5702099"/>
                  <a:ext cx="66170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 fontScale="47500" lnSpcReduction="20000"/>
                </a:bodyPr>
                <a:lstStyle/>
                <a:p>
                  <a:r>
                    <a:rPr lang="en-US" sz="1575" dirty="0">
                      <a:latin typeface="Century Gothic" panose="020B0502020202020204" pitchFamily="34" charset="0"/>
                    </a:rPr>
                    <a:t>High</a:t>
                  </a:r>
                </a:p>
              </p:txBody>
            </p:sp>
            <p:pic>
              <p:nvPicPr>
                <p:cNvPr id="69" name="Picture 2" descr="http://www.irpanetwork.com/wp-content/uploads/2015/03/blueprism-logo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07432" y="2761334"/>
                  <a:ext cx="2089768" cy="6393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4" descr="http://cdn2.hubspot.net/hub/416323/file-2337009921-png/HomeImages/V2/logo_uipath_blue.png?t=1445440319779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21889" y="2391451"/>
                  <a:ext cx="1044473" cy="4635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70" descr="https://upload.wikimedia.org/wikipedia/en/4/4e/Automation_Anywhere_logo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D"/>
                    </a:clrFrom>
                    <a:clrTo>
                      <a:srgbClr val="FFFFFD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2528" y="1690225"/>
                  <a:ext cx="1679973" cy="6959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037952" y="1924951"/>
                  <a:ext cx="1226507" cy="495207"/>
                </a:xfrm>
                <a:prstGeom prst="rect">
                  <a:avLst/>
                </a:prstGeom>
              </p:spPr>
            </p:pic>
            <p:pic>
              <p:nvPicPr>
                <p:cNvPr id="73" name="Picture 10" descr="http://genfour.net/wp-content/themes/genfour/images/genfourLogo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2920" y="4670086"/>
                  <a:ext cx="1540194" cy="3453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9344" y="4052795"/>
                  <a:ext cx="954852" cy="482462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990327" y="2093906"/>
                  <a:ext cx="1535087" cy="49429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10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639317" y="3034221"/>
                  <a:ext cx="1924720" cy="433063"/>
                </a:xfrm>
                <a:prstGeom prst="rect">
                  <a:avLst/>
                </a:prstGeom>
              </p:spPr>
            </p:pic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1">
                  <a:clrChange>
                    <a:clrFrom>
                      <a:srgbClr val="FFFEFF"/>
                    </a:clrFrom>
                    <a:clrTo>
                      <a:srgbClr val="FFFE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716612" y="3697806"/>
                  <a:ext cx="1707391" cy="392700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604325" y="4768682"/>
                  <a:ext cx="779734" cy="320040"/>
                </a:xfrm>
                <a:prstGeom prst="rect">
                  <a:avLst/>
                </a:prstGeom>
              </p:spPr>
            </p:pic>
            <p:pic>
              <p:nvPicPr>
                <p:cNvPr id="79" name="Picture 2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24864" y="2868950"/>
                  <a:ext cx="1275489" cy="637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0" name="Picture 3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4306" y="1933230"/>
                  <a:ext cx="868908" cy="3680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1" name="Picture 4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57800" y="2785067"/>
                  <a:ext cx="1938032" cy="354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" name="Picture 5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839" y="4619949"/>
                  <a:ext cx="1049432" cy="4285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3" name="Picture 6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3528" y="3741254"/>
                  <a:ext cx="1204214" cy="5375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4" name="Picture 7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5130" y="3668391"/>
                  <a:ext cx="1155375" cy="4177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39" name="Straight Connector 38"/>
              <p:cNvCxnSpPr/>
              <p:nvPr/>
            </p:nvCxnSpPr>
            <p:spPr bwMode="auto">
              <a:xfrm>
                <a:off x="4118763" y="3324079"/>
                <a:ext cx="0" cy="258777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2053377" y="4718222"/>
                <a:ext cx="4415131" cy="0"/>
              </a:xfrm>
              <a:prstGeom prst="line">
                <a:avLst/>
              </a:prstGeom>
              <a:solidFill>
                <a:schemeClr val="folHlink"/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930179" y="3266660"/>
                <a:ext cx="1060217" cy="2850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81" b="1" dirty="0"/>
                  <a:t>Leaders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92587" y="5665242"/>
                <a:ext cx="1175836" cy="2850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900" b="1"/>
                </a:lvl1pPr>
              </a:lstStyle>
              <a:p>
                <a:r>
                  <a:rPr lang="en-US" sz="1181" dirty="0"/>
                  <a:t>Aspirants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28227" y="5660941"/>
                <a:ext cx="1276398" cy="2850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900" b="1"/>
                </a:lvl1pPr>
              </a:lstStyle>
              <a:p>
                <a:r>
                  <a:rPr lang="en-US" sz="1181" dirty="0"/>
                  <a:t>Challengers</a:t>
                </a:r>
              </a:p>
            </p:txBody>
          </p:sp>
          <p:sp>
            <p:nvSpPr>
              <p:cNvPr id="45" name="5-Point Star 44"/>
              <p:cNvSpPr/>
              <p:nvPr/>
            </p:nvSpPr>
            <p:spPr>
              <a:xfrm>
                <a:off x="5097931" y="4518933"/>
                <a:ext cx="108258" cy="132578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5-Point Star 45"/>
              <p:cNvSpPr/>
              <p:nvPr/>
            </p:nvSpPr>
            <p:spPr>
              <a:xfrm>
                <a:off x="6108415" y="3692953"/>
                <a:ext cx="108258" cy="132578"/>
              </a:xfrm>
              <a:prstGeom prst="star5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5-Point Star 46"/>
              <p:cNvSpPr/>
              <p:nvPr/>
            </p:nvSpPr>
            <p:spPr>
              <a:xfrm>
                <a:off x="5428973" y="4770286"/>
                <a:ext cx="108258" cy="132578"/>
              </a:xfrm>
              <a:prstGeom prst="star5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5-Point Star 47"/>
              <p:cNvSpPr/>
              <p:nvPr/>
            </p:nvSpPr>
            <p:spPr>
              <a:xfrm>
                <a:off x="4719969" y="5300148"/>
                <a:ext cx="108258" cy="132578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5-Point Star 48"/>
              <p:cNvSpPr/>
              <p:nvPr/>
            </p:nvSpPr>
            <p:spPr>
              <a:xfrm>
                <a:off x="3514292" y="4390400"/>
                <a:ext cx="108258" cy="132578"/>
              </a:xfrm>
              <a:prstGeom prst="star5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5-Point Star 49"/>
              <p:cNvSpPr/>
              <p:nvPr/>
            </p:nvSpPr>
            <p:spPr>
              <a:xfrm>
                <a:off x="5537231" y="3954456"/>
                <a:ext cx="108258" cy="132578"/>
              </a:xfrm>
              <a:prstGeom prst="star5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5-Point Star 50"/>
              <p:cNvSpPr/>
              <p:nvPr/>
            </p:nvSpPr>
            <p:spPr>
              <a:xfrm>
                <a:off x="2725016" y="3975375"/>
                <a:ext cx="108258" cy="132578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5-Point Star 51"/>
              <p:cNvSpPr/>
              <p:nvPr/>
            </p:nvSpPr>
            <p:spPr>
              <a:xfrm>
                <a:off x="3774672" y="4150137"/>
                <a:ext cx="108258" cy="132578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5-Point Star 52"/>
              <p:cNvSpPr/>
              <p:nvPr/>
            </p:nvSpPr>
            <p:spPr>
              <a:xfrm>
                <a:off x="4354889" y="5023432"/>
                <a:ext cx="108258" cy="132578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5-Point Star 53"/>
              <p:cNvSpPr/>
              <p:nvPr/>
            </p:nvSpPr>
            <p:spPr>
              <a:xfrm>
                <a:off x="2284327" y="4456567"/>
                <a:ext cx="108258" cy="132578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5-Point Star 54"/>
              <p:cNvSpPr/>
              <p:nvPr/>
            </p:nvSpPr>
            <p:spPr>
              <a:xfrm>
                <a:off x="4542398" y="4137212"/>
                <a:ext cx="108258" cy="132578"/>
              </a:xfrm>
              <a:prstGeom prst="star5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5-Point Star 55"/>
              <p:cNvSpPr/>
              <p:nvPr/>
            </p:nvSpPr>
            <p:spPr>
              <a:xfrm>
                <a:off x="2135736" y="5223881"/>
                <a:ext cx="108258" cy="132578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5-Point Star 56"/>
              <p:cNvSpPr/>
              <p:nvPr/>
            </p:nvSpPr>
            <p:spPr>
              <a:xfrm>
                <a:off x="3100731" y="5281351"/>
                <a:ext cx="108258" cy="132578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5-Point Star 57"/>
              <p:cNvSpPr/>
              <p:nvPr/>
            </p:nvSpPr>
            <p:spPr>
              <a:xfrm>
                <a:off x="3733424" y="5045061"/>
                <a:ext cx="108258" cy="132578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5-Point Star 58"/>
              <p:cNvSpPr/>
              <p:nvPr/>
            </p:nvSpPr>
            <p:spPr>
              <a:xfrm>
                <a:off x="2685980" y="4890854"/>
                <a:ext cx="108258" cy="132578"/>
              </a:xfrm>
              <a:prstGeom prst="star5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0113"/>
                <a:endParaRPr lang="en-US" sz="183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27220" y="3325243"/>
                <a:ext cx="1187069" cy="2850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81" b="1" dirty="0"/>
                  <a:t>Optimizers</a:t>
                </a:r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4872512" y="4412841"/>
              <a:ext cx="108258" cy="132578"/>
            </a:xfrm>
            <a:prstGeom prst="star5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0113"/>
              <a:endParaRPr lang="en-US" sz="1838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884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3103558" y="1337586"/>
            <a:ext cx="4196217" cy="533400"/>
          </a:xfrm>
          <a:prstGeom prst="round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ヒラギノ角ゴ Pro W3" pitchFamily="124" charset="-128"/>
              </a:rPr>
              <a:t>TACL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426636" y="1337586"/>
            <a:ext cx="2064203" cy="533400"/>
          </a:xfrm>
          <a:prstGeom prst="round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ヒラギノ角ゴ Pro W3" pitchFamily="124" charset="-128"/>
              </a:rPr>
              <a:t>Windows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9626597" y="1337586"/>
            <a:ext cx="2084390" cy="533400"/>
          </a:xfrm>
          <a:prstGeom prst="round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b="1" dirty="0" smtClean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24" charset="-128"/>
              </a:rPr>
              <a:t>STPIP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ヒラギノ角ゴ Pro W3" pitchFamily="12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103559" y="1953283"/>
            <a:ext cx="2062612" cy="1331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Check MU02M797 – Job Status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820730" y="2921649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trike="sng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endParaRPr lang="en-US" strike="sngStrik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03559" y="1947186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Mutual Funds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94848" y="4817575"/>
            <a:ext cx="2062612" cy="1308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Verifying TOMS incoming messages to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Berton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12018" y="5763358"/>
            <a:ext cx="345442" cy="362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trike="sng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endParaRPr lang="en-US" strike="sngStrik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94848" y="4811478"/>
            <a:ext cx="2062612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03559" y="3401083"/>
            <a:ext cx="2062612" cy="1331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Check status of overnight batch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845109" y="4369449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trike="sng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05</a:t>
            </a:r>
            <a:endParaRPr lang="en-US" strike="sngStrik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03559" y="3394986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Monitor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440156" y="1981991"/>
            <a:ext cx="2062612" cy="13311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</a:rPr>
              <a:t>10.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EQ/OP Trans Logs on RTL2 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9157323" y="2950357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t>05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440152" y="1975894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Monitor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237163" y="3413277"/>
            <a:ext cx="2062612" cy="1331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Check Spooler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54333" y="4381643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trike="sng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endParaRPr lang="en-US" strike="sngStrik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237162" y="3407180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Spooler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441747" y="3413277"/>
            <a:ext cx="2062612" cy="13311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11.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Checking daily  Securities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58914" y="4381643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t>05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441743" y="3407180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EQ (RTL2)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103559" y="4807003"/>
            <a:ext cx="2062612" cy="1331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6.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Checking Dashboard Collectors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845108" y="5775369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trike="sng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05</a:t>
            </a:r>
            <a:endParaRPr lang="en-US" strike="sngStrik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103559" y="4800906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GCC9 - DRP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9648375" y="1953282"/>
            <a:ext cx="2062612" cy="13311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</a:rPr>
              <a:t>13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. Performing Health Check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1365542" y="2921648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648375" y="1947185"/>
            <a:ext cx="2062609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Monitor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890587" y="1337586"/>
            <a:ext cx="2062616" cy="533400"/>
          </a:xfrm>
          <a:prstGeom prst="round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b="1" smtClean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24" charset="-128"/>
              </a:rPr>
              <a:t>OMS – Berton UI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ヒラギノ角ゴ Pro W3" pitchFamily="12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90591" y="1977500"/>
            <a:ext cx="2062612" cy="1331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</a:rPr>
              <a:t>. Verifying OMS/TOMS Outgoing Messages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90587" y="1971403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237163" y="4823883"/>
            <a:ext cx="2062612" cy="1331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9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Checking the ATTUNITY Jobs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954333" y="5792249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trike="sng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05</a:t>
            </a:r>
            <a:endParaRPr lang="en-US" strike="sngStrik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237162" y="4817786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ATTUINITY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885378" y="3394489"/>
            <a:ext cx="2062612" cy="1331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</a:rPr>
              <a:t>2.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Verifying Prognosis for any Fill messages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602545" y="4362855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trike="sng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05</a:t>
            </a:r>
            <a:endParaRPr lang="en-US" strike="sngStrik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85374" y="3388392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OMS Queues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443791" y="4829980"/>
            <a:ext cx="2062612" cy="13311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</a:rPr>
              <a:t>12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Ensuring AIP Active Path is SCC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9160160" y="5793171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trike="sng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05</a:t>
            </a:r>
            <a:endParaRPr lang="en-US" strike="sngStrik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443787" y="4823883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EQ/OP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0206827" y="5525643"/>
            <a:ext cx="1554207" cy="7385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ctr"/>
          <a:lstStyle/>
          <a:p>
            <a:pPr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Calibri" panose="020F0502020204030204" pitchFamily="34" charset="0"/>
              </a:rPr>
              <a:t>Manual </a:t>
            </a:r>
            <a:r>
              <a:rPr lang="en-US" sz="1100" smtClean="0">
                <a:solidFill>
                  <a:schemeClr val="tx1"/>
                </a:solidFill>
                <a:latin typeface="Calibri" panose="020F0502020204030204" pitchFamily="34" charset="0"/>
              </a:rPr>
              <a:t>Tasks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1385467" y="6041449"/>
            <a:ext cx="369843" cy="227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PT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10250726" y="6336470"/>
            <a:ext cx="15981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</a:rPr>
              <a:t>PT-Processing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</a:rPr>
              <a:t> Time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</a:rPr>
              <a:t>: Minutes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0206827" y="5168815"/>
            <a:ext cx="1554207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Activity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10200108" y="4842319"/>
            <a:ext cx="1555202" cy="296165"/>
          </a:xfrm>
          <a:prstGeom prst="round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ヒラギノ角ゴ Pro W3" pitchFamily="124" charset="-128"/>
              </a:rPr>
              <a:t>System Type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ヒラギノ角ゴ Pro W3" pitchFamily="124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38186" y="1223962"/>
            <a:ext cx="6662321" cy="50292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64" y="870606"/>
            <a:ext cx="6724963" cy="30777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Scope of POC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 bwMode="gray">
          <a:xfrm>
            <a:off x="485479" y="193996"/>
            <a:ext cx="8287906" cy="4039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2625" b="1">
                <a:solidFill>
                  <a:srgbClr val="FFC000"/>
                </a:solidFill>
                <a:latin typeface="Corbel" panose="020B050302020402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 sz="2400">
                <a:solidFill>
                  <a:schemeClr val="accent1"/>
                </a:solidFill>
                <a:cs typeface="Geneva" pitchFamily="34" charset="0"/>
              </a:defRPr>
            </a:lvl2pPr>
            <a:lvl3pPr eaLnBrk="1" hangingPunct="1">
              <a:defRPr sz="2400">
                <a:solidFill>
                  <a:schemeClr val="accent1"/>
                </a:solidFill>
                <a:cs typeface="Geneva" pitchFamily="34" charset="0"/>
              </a:defRPr>
            </a:lvl3pPr>
            <a:lvl4pPr eaLnBrk="1" hangingPunct="1">
              <a:defRPr sz="2400">
                <a:solidFill>
                  <a:schemeClr val="accent1"/>
                </a:solidFill>
                <a:cs typeface="Geneva" pitchFamily="34" charset="0"/>
              </a:defRPr>
            </a:lvl4pPr>
            <a:lvl5pPr eaLnBrk="1" hangingPunct="1">
              <a:defRPr sz="2400">
                <a:solidFill>
                  <a:schemeClr val="accent1"/>
                </a:solidFill>
                <a:cs typeface="Genev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ea typeface="ヒラギノ角ゴ Pro W3" pitchFamily="124" charset="-128"/>
                <a:cs typeface="Genev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ea typeface="ヒラギノ角ゴ Pro W3" pitchFamily="124" charset="-128"/>
                <a:cs typeface="Genev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ea typeface="ヒラギノ角ゴ Pro W3" pitchFamily="124" charset="-128"/>
                <a:cs typeface="Genev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IN" dirty="0"/>
              <a:t>OMS Daily Morning Health Check – RPA POC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2614578" y="2968949"/>
            <a:ext cx="343374" cy="339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87561"/>
            <a:r>
              <a:rPr lang="en-US" strike="sngStrike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2" name="Text Placeholder 23"/>
          <p:cNvSpPr txBox="1">
            <a:spLocks/>
          </p:cNvSpPr>
          <p:nvPr/>
        </p:nvSpPr>
        <p:spPr>
          <a:xfrm>
            <a:off x="689605" y="6668708"/>
            <a:ext cx="11541671" cy="2280285"/>
          </a:xfrm>
          <a:prstGeom prst="rect">
            <a:avLst/>
          </a:prstGeom>
        </p:spPr>
        <p:txBody>
          <a:bodyPr vert="horz" lIns="90011" tIns="45006" rIns="90011" bIns="45006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575" b="0" dirty="0" smtClean="0">
                <a:solidFill>
                  <a:sysClr val="windowText" lastClr="000000"/>
                </a:solidFill>
              </a:rPr>
              <a:t>POC Summary: Current </a:t>
            </a:r>
            <a:r>
              <a:rPr lang="en-US" sz="1575" b="0" dirty="0">
                <a:solidFill>
                  <a:sysClr val="windowText" lastClr="000000"/>
                </a:solidFill>
              </a:rPr>
              <a:t>morning 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health </a:t>
            </a:r>
            <a:r>
              <a:rPr lang="en-US" sz="1575" b="0" dirty="0">
                <a:solidFill>
                  <a:sysClr val="windowText" lastClr="000000"/>
                </a:solidFill>
              </a:rPr>
              <a:t>check regime comprises of 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various manual checks, that are done across OMS, TACL </a:t>
            </a:r>
            <a:r>
              <a:rPr lang="en-US" sz="1575" b="0" dirty="0">
                <a:solidFill>
                  <a:sysClr val="windowText" lastClr="000000"/>
                </a:solidFill>
              </a:rPr>
              <a:t>and other systems. These 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checks </a:t>
            </a:r>
            <a:r>
              <a:rPr lang="en-US" sz="1575" b="0" dirty="0">
                <a:solidFill>
                  <a:sysClr val="windowText" lastClr="000000"/>
                </a:solidFill>
              </a:rPr>
              <a:t>are typically done before the start of the trading day. The 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POC </a:t>
            </a:r>
            <a:r>
              <a:rPr lang="en-US" sz="1575" b="0" dirty="0">
                <a:solidFill>
                  <a:sysClr val="windowText" lastClr="000000"/>
                </a:solidFill>
              </a:rPr>
              <a:t>attempts to automate 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these checks - </a:t>
            </a:r>
            <a:r>
              <a:rPr lang="en-US" sz="1575" b="0" dirty="0">
                <a:solidFill>
                  <a:sysClr val="windowText" lastClr="000000"/>
                </a:solidFill>
              </a:rPr>
              <a:t>light green 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boxes show </a:t>
            </a:r>
            <a:r>
              <a:rPr lang="en-US" sz="1575" b="0" dirty="0">
                <a:solidFill>
                  <a:sysClr val="windowText" lastClr="000000"/>
                </a:solidFill>
              </a:rPr>
              <a:t>the 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process steps that have </a:t>
            </a:r>
            <a:r>
              <a:rPr lang="en-US" sz="1575" b="0" dirty="0">
                <a:solidFill>
                  <a:sysClr val="windowText" lastClr="000000"/>
                </a:solidFill>
              </a:rPr>
              <a:t>been 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RPA’ed and the </a:t>
            </a:r>
            <a:r>
              <a:rPr lang="en-US" sz="1575" b="0" dirty="0">
                <a:solidFill>
                  <a:sysClr val="windowText" lastClr="000000"/>
                </a:solidFill>
              </a:rPr>
              <a:t>struckthrough numbers in these boxes are the savings 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(person minutes saved</a:t>
            </a:r>
            <a:r>
              <a:rPr lang="en-US" sz="1575" b="0" dirty="0">
                <a:solidFill>
                  <a:sysClr val="windowText" lastClr="000000"/>
                </a:solidFill>
              </a:rPr>
              <a:t>). </a:t>
            </a:r>
            <a:endParaRPr lang="en-US" sz="1575" b="0" dirty="0" smtClean="0">
              <a:solidFill>
                <a:sysClr val="windowText" lastClr="000000"/>
              </a:solidFill>
            </a:endParaRPr>
          </a:p>
          <a:p>
            <a:pPr algn="just">
              <a:defRPr/>
            </a:pPr>
            <a:r>
              <a:rPr lang="en-US" sz="1575" b="0" dirty="0">
                <a:solidFill>
                  <a:sysClr val="windowText" lastClr="000000"/>
                </a:solidFill>
              </a:rPr>
              <a:t>	</a:t>
            </a:r>
            <a:r>
              <a:rPr lang="en-US" sz="1575" b="0" dirty="0" smtClean="0">
                <a:solidFill>
                  <a:sysClr val="windowText" lastClr="000000"/>
                </a:solidFill>
              </a:rPr>
              <a:t>	</a:t>
            </a:r>
            <a:br>
              <a:rPr lang="en-US" sz="1575" b="0" dirty="0" smtClean="0">
                <a:solidFill>
                  <a:sysClr val="windowText" lastClr="000000"/>
                </a:solidFill>
              </a:rPr>
            </a:br>
            <a:endParaRPr lang="en-US" sz="1575" b="0" dirty="0" smtClean="0">
              <a:solidFill>
                <a:sysClr val="windowText" lastClr="000000"/>
              </a:solidFill>
            </a:endParaRPr>
          </a:p>
          <a:p>
            <a:pPr algn="just">
              <a:defRPr/>
            </a:pPr>
            <a:r>
              <a:rPr lang="en-IN" sz="1800" b="0" dirty="0" smtClean="0">
                <a:solidFill>
                  <a:srgbClr val="002060"/>
                </a:solidFill>
              </a:rPr>
              <a:t>Current </a:t>
            </a:r>
            <a:r>
              <a:rPr lang="en-IN" sz="1800" b="0" dirty="0">
                <a:solidFill>
                  <a:srgbClr val="002060"/>
                </a:solidFill>
              </a:rPr>
              <a:t>Manual Effort: </a:t>
            </a:r>
            <a:r>
              <a:rPr lang="en-IN" sz="1800" b="0" dirty="0" smtClean="0">
                <a:solidFill>
                  <a:srgbClr val="002060"/>
                </a:solidFill>
              </a:rPr>
              <a:t>75 minutes/day (45 </a:t>
            </a:r>
            <a:r>
              <a:rPr lang="en-IN" sz="1800" b="0" dirty="0" err="1" smtClean="0">
                <a:solidFill>
                  <a:srgbClr val="002060"/>
                </a:solidFill>
              </a:rPr>
              <a:t>mns</a:t>
            </a:r>
            <a:r>
              <a:rPr lang="en-IN" sz="1800" b="0" dirty="0" smtClean="0">
                <a:solidFill>
                  <a:srgbClr val="002060"/>
                </a:solidFill>
              </a:rPr>
              <a:t> of monitoring &amp; 30 minutes for troubleshooting)</a:t>
            </a:r>
          </a:p>
          <a:p>
            <a:pPr algn="just">
              <a:defRPr/>
            </a:pPr>
            <a:r>
              <a:rPr lang="en-IN" sz="1800" b="0" dirty="0" smtClean="0">
                <a:solidFill>
                  <a:srgbClr val="002060"/>
                </a:solidFill>
              </a:rPr>
              <a:t>Post </a:t>
            </a:r>
            <a:r>
              <a:rPr lang="en-IN" sz="1800" b="0" dirty="0">
                <a:solidFill>
                  <a:srgbClr val="002060"/>
                </a:solidFill>
              </a:rPr>
              <a:t>automation</a:t>
            </a:r>
            <a:r>
              <a:rPr lang="en-IN" sz="1800" b="0" dirty="0" smtClean="0">
                <a:solidFill>
                  <a:srgbClr val="002060"/>
                </a:solidFill>
              </a:rPr>
              <a:t>: 50% of efforts reduced.</a:t>
            </a:r>
            <a:endParaRPr lang="en-IN" sz="1800" b="0" dirty="0">
              <a:solidFill>
                <a:srgbClr val="002060"/>
              </a:solidFill>
            </a:endParaRPr>
          </a:p>
        </p:txBody>
      </p:sp>
      <p:sp>
        <p:nvSpPr>
          <p:cNvPr id="63" name="Text Placeholder 23"/>
          <p:cNvSpPr txBox="1">
            <a:spLocks/>
          </p:cNvSpPr>
          <p:nvPr/>
        </p:nvSpPr>
        <p:spPr>
          <a:xfrm>
            <a:off x="10135281" y="4531810"/>
            <a:ext cx="1067021" cy="295343"/>
          </a:xfrm>
          <a:prstGeom prst="rect">
            <a:avLst/>
          </a:prstGeom>
        </p:spPr>
        <p:txBody>
          <a:bodyPr vert="horz" lIns="90011" tIns="45006" rIns="90011" bIns="45006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575" dirty="0" smtClean="0">
                <a:solidFill>
                  <a:srgbClr val="002060"/>
                </a:solidFill>
              </a:rPr>
              <a:t>Legend</a:t>
            </a:r>
            <a:r>
              <a:rPr lang="en-US" sz="1575" b="0" dirty="0" smtClean="0">
                <a:solidFill>
                  <a:srgbClr val="002060"/>
                </a:solidFill>
              </a:rPr>
              <a:t>:</a:t>
            </a:r>
            <a:endParaRPr lang="en-US" sz="1575" b="0" dirty="0">
              <a:solidFill>
                <a:srgbClr val="002060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229740" y="1960927"/>
            <a:ext cx="2062612" cy="1331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2" tIns="0" rIns="0" bIns="0" rtlCol="0" anchor="t">
            <a:normAutofit/>
          </a:bodyPr>
          <a:lstStyle/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511955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Check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FileInfo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946911" y="2929293"/>
            <a:ext cx="345442" cy="362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strike="sng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endParaRPr lang="en-US" strike="sngStrik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229740" y="1954830"/>
            <a:ext cx="2062613" cy="36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195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15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400550" y="8342709"/>
            <a:ext cx="3800475" cy="479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For RBC Internal Use Only</a:t>
            </a:r>
            <a:endParaRPr lang="en-US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55904" y="4877990"/>
            <a:ext cx="1160631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Group 33"/>
          <p:cNvGrpSpPr>
            <a:grpSpLocks/>
          </p:cNvGrpSpPr>
          <p:nvPr/>
        </p:nvGrpSpPr>
        <p:grpSpPr>
          <a:xfrm>
            <a:off x="484707" y="1041857"/>
            <a:ext cx="11388923" cy="545902"/>
            <a:chOff x="414175" y="676275"/>
            <a:chExt cx="8440299" cy="338450"/>
          </a:xfrm>
        </p:grpSpPr>
        <p:sp>
          <p:nvSpPr>
            <p:cNvPr id="35" name="Rectangle 34"/>
            <p:cNvSpPr>
              <a:spLocks/>
            </p:cNvSpPr>
            <p:nvPr/>
          </p:nvSpPr>
          <p:spPr>
            <a:xfrm>
              <a:off x="414175" y="676275"/>
              <a:ext cx="2813433" cy="3384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99920"/>
              <a:r>
                <a:rPr lang="en-US" sz="1575" b="1" dirty="0">
                  <a:solidFill>
                    <a:srgbClr val="1F497D"/>
                  </a:solidFill>
                  <a:latin typeface="Calibri" panose="020F0502020204030204" pitchFamily="34" charset="0"/>
                </a:rPr>
                <a:t>Application: Trade Link</a:t>
              </a:r>
              <a:endParaRPr lang="en-US" sz="1575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3227608" y="676275"/>
              <a:ext cx="5626866" cy="3384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99920"/>
              <a:r>
                <a:rPr lang="en-US" sz="1575" b="1" dirty="0">
                  <a:solidFill>
                    <a:srgbClr val="1F497D"/>
                  </a:solidFill>
                  <a:latin typeface="Calibri" panose="020F0502020204030204" pitchFamily="34" charset="0"/>
                </a:rPr>
                <a:t>Process: Daily Health Check of Trading Application &amp; Supporting Jobs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9805" y="1814607"/>
            <a:ext cx="11503361" cy="2966835"/>
            <a:chOff x="106490" y="1382558"/>
            <a:chExt cx="8764465" cy="2260446"/>
          </a:xfrm>
        </p:grpSpPr>
        <p:sp>
          <p:nvSpPr>
            <p:cNvPr id="5" name="Rectangle 4"/>
            <p:cNvSpPr/>
            <p:nvPr/>
          </p:nvSpPr>
          <p:spPr>
            <a:xfrm>
              <a:off x="7742464" y="2878363"/>
              <a:ext cx="1127770" cy="252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599904"/>
              <a:r>
                <a:rPr lang="en-US" sz="1444" dirty="0">
                  <a:solidFill>
                    <a:srgbClr val="FFFFFF"/>
                  </a:solidFill>
                  <a:latin typeface="Calibri" panose="020F0502020204030204" pitchFamily="34" charset="0"/>
                </a:rPr>
                <a:t>RPA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32064" y="1387202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Day starts with SOD  &amp; Email Review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494064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27465" y="1387202"/>
              <a:ext cx="1143000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Dashboard Collectors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779727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22864" y="1387202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Spoolers </a:t>
              </a: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084864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244902" y="1389700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Collating the Observations &amp; triggering emails for deviations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001000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3664" y="1387202"/>
              <a:ext cx="1145149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Routing paths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695863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18264" y="1387202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 lnSpcReduction="10000"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Checking the Inventory current for FI, Money Market &amp; Coupons 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70527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106490" y="1430565"/>
              <a:ext cx="625574" cy="27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19994" tIns="59997" rIns="119994" bIns="59997" rtlCol="0">
              <a:prstTxWarp prst="textNoShape">
                <a:avLst/>
              </a:prstTxWarp>
              <a:spAutoFit/>
            </a:bodyPr>
            <a:lstStyle/>
            <a:p>
              <a:pPr defTabSz="1200150" eaLnBrk="0" hangingPunct="0"/>
              <a:r>
                <a:rPr lang="en-US" sz="1575" b="1" dirty="0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Before</a:t>
              </a:r>
            </a:p>
          </p:txBody>
        </p:sp>
        <p:cxnSp>
          <p:nvCxnSpPr>
            <p:cNvPr id="20" name="Straight Arrow Connector 19"/>
            <p:cNvCxnSpPr>
              <a:stCxn id="10" idx="3"/>
              <a:endCxn id="16" idx="1"/>
            </p:cNvCxnSpPr>
            <p:nvPr/>
          </p:nvCxnSpPr>
          <p:spPr bwMode="auto">
            <a:xfrm>
              <a:off x="4475601" y="2011647"/>
              <a:ext cx="1426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6" idx="3"/>
              <a:endCxn id="14" idx="1"/>
            </p:cNvCxnSpPr>
            <p:nvPr/>
          </p:nvCxnSpPr>
          <p:spPr bwMode="auto">
            <a:xfrm>
              <a:off x="5771001" y="2011647"/>
              <a:ext cx="1426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6" idx="3"/>
              <a:endCxn id="8" idx="1"/>
            </p:cNvCxnSpPr>
            <p:nvPr/>
          </p:nvCxnSpPr>
          <p:spPr bwMode="auto">
            <a:xfrm>
              <a:off x="1884801" y="2011647"/>
              <a:ext cx="1426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8" idx="3"/>
              <a:endCxn id="10" idx="1"/>
            </p:cNvCxnSpPr>
            <p:nvPr/>
          </p:nvCxnSpPr>
          <p:spPr bwMode="auto">
            <a:xfrm>
              <a:off x="3170465" y="2011647"/>
              <a:ext cx="1523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>
              <a:off x="149842" y="3271032"/>
              <a:ext cx="7523003" cy="369332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rmAutofit/>
            </a:bodyPr>
            <a:lstStyle/>
            <a:p>
              <a:pPr marL="222903" indent="-222903" defTabSz="1199416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prstClr val="black"/>
                  </a:solidFill>
                  <a:latin typeface="Calibri" panose="020F0502020204030204" pitchFamily="34" charset="0"/>
                </a:rPr>
                <a:t>Each cycle of verification happens during the first hour of business day or </a:t>
              </a:r>
              <a:r>
                <a:rPr lang="en-US" sz="1575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could be </a:t>
              </a:r>
              <a:r>
                <a:rPr lang="en-US" sz="1575" dirty="0" err="1" smtClean="0">
                  <a:solidFill>
                    <a:prstClr val="black"/>
                  </a:solidFill>
                  <a:latin typeface="Calibri" panose="020F0502020204030204" pitchFamily="34" charset="0"/>
                </a:rPr>
                <a:t>adhoc</a:t>
              </a:r>
              <a:r>
                <a:rPr lang="en-US" sz="1575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 during </a:t>
              </a:r>
              <a:r>
                <a:rPr lang="en-US" sz="1575" dirty="0">
                  <a:solidFill>
                    <a:prstClr val="black"/>
                  </a:solidFill>
                  <a:latin typeface="Calibri" panose="020F0502020204030204" pitchFamily="34" charset="0"/>
                </a:rPr>
                <a:t>any odd hours. </a:t>
              </a:r>
            </a:p>
            <a:p>
              <a:pPr marL="222903" indent="-222903" defTabSz="1199416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prstClr val="black"/>
                  </a:solidFill>
                  <a:latin typeface="Calibri" panose="020F0502020204030204" pitchFamily="34" charset="0"/>
                </a:rPr>
                <a:t>Each attempt would consume an hour time to complete the formalities required.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271" y="2936013"/>
              <a:ext cx="1822059" cy="253913"/>
            </a:xfrm>
            <a:prstGeom prst="rect">
              <a:avLst/>
            </a:prstGeom>
            <a:noFill/>
          </p:spPr>
          <p:txBody>
            <a:bodyPr wrap="none" lIns="89994" tIns="45004" rIns="89994" bIns="45004" rtlCol="0">
              <a:spAutoFit/>
            </a:bodyPr>
            <a:lstStyle>
              <a:defPPr>
                <a:defRPr lang="en-US"/>
              </a:defPPr>
              <a:lvl1pPr defTabSz="914066">
                <a:defRPr sz="1600" b="1">
                  <a:solidFill>
                    <a:srgbClr val="00ACB6"/>
                  </a:solidFill>
                  <a:latin typeface="Century Gothic" panose="020B0502020202020204" pitchFamily="34" charset="0"/>
                </a:defRPr>
              </a:lvl1pPr>
              <a:lvl2pPr marL="457034" defTabSz="914066">
                <a:defRPr sz="1700"/>
              </a:lvl2pPr>
              <a:lvl3pPr marL="914066" defTabSz="914066">
                <a:defRPr sz="1700"/>
              </a:lvl3pPr>
              <a:lvl4pPr marL="1371098" defTabSz="914066">
                <a:defRPr sz="1700"/>
              </a:lvl4pPr>
              <a:lvl5pPr marL="1828131" defTabSz="914066">
                <a:defRPr sz="1700"/>
              </a:lvl5pPr>
              <a:lvl6pPr marL="2285164" defTabSz="914066">
                <a:defRPr sz="1700"/>
              </a:lvl6pPr>
              <a:lvl7pPr marL="2742198" defTabSz="914066">
                <a:defRPr sz="1700"/>
              </a:lvl7pPr>
              <a:lvl8pPr marL="3199229" defTabSz="914066">
                <a:defRPr sz="1700"/>
              </a:lvl8pPr>
              <a:lvl9pPr marL="3656261" defTabSz="914066">
                <a:defRPr sz="1700"/>
              </a:lvl9pPr>
            </a:lstStyle>
            <a:p>
              <a:r>
                <a:rPr lang="en-US" sz="1575" dirty="0">
                  <a:latin typeface="Calibri" panose="020F0502020204030204" pitchFamily="34" charset="0"/>
                  <a:ea typeface="MS PGothic" pitchFamily="34" charset="-128"/>
                </a:rPr>
                <a:t>Manually Performed Tasks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24578" y="2824207"/>
              <a:ext cx="264586" cy="253837"/>
              <a:chOff x="301415" y="1654148"/>
              <a:chExt cx="264586" cy="253837"/>
            </a:xfrm>
          </p:grpSpPr>
          <p:sp>
            <p:nvSpPr>
              <p:cNvPr id="29" name="AutoShape 211"/>
              <p:cNvSpPr>
                <a:spLocks noChangeArrowheads="1"/>
              </p:cNvSpPr>
              <p:nvPr/>
            </p:nvSpPr>
            <p:spPr bwMode="auto">
              <a:xfrm>
                <a:off x="301415" y="1654148"/>
                <a:ext cx="264586" cy="253837"/>
              </a:xfrm>
              <a:prstGeom prst="roundRect">
                <a:avLst>
                  <a:gd name="adj" fmla="val 16667"/>
                </a:avLst>
              </a:prstGeom>
              <a:solidFill>
                <a:srgbClr val="80BEC9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BFDEE4"/>
                </a:outerShdw>
              </a:effectLst>
            </p:spPr>
            <p:txBody>
              <a:bodyPr wrap="none" anchor="ctr"/>
              <a:lstStyle/>
              <a:p>
                <a:pPr defTabSz="599920">
                  <a:defRPr/>
                </a:pPr>
                <a:endParaRPr lang="en-GB" sz="1444" dirty="0">
                  <a:solidFill>
                    <a:prstClr val="black"/>
                  </a:solidFill>
                  <a:latin typeface="Calibri" panose="020F0502020204030204" pitchFamily="34" charset="0"/>
                  <a:ea typeface="MS PGothic" pitchFamily="34" charset="-128"/>
                </a:endParaRPr>
              </a:p>
            </p:txBody>
          </p:sp>
          <p:sp>
            <p:nvSpPr>
              <p:cNvPr id="30" name="Freeform 267"/>
              <p:cNvSpPr>
                <a:spLocks/>
              </p:cNvSpPr>
              <p:nvPr/>
            </p:nvSpPr>
            <p:spPr bwMode="auto">
              <a:xfrm rot="21003712">
                <a:off x="335429" y="1772056"/>
                <a:ext cx="124920" cy="112242"/>
              </a:xfrm>
              <a:custGeom>
                <a:avLst/>
                <a:gdLst>
                  <a:gd name="T0" fmla="*/ 59 w 5787"/>
                  <a:gd name="T1" fmla="*/ 275 h 4434"/>
                  <a:gd name="T2" fmla="*/ 50 w 5787"/>
                  <a:gd name="T3" fmla="*/ 263 h 4434"/>
                  <a:gd name="T4" fmla="*/ 41 w 5787"/>
                  <a:gd name="T5" fmla="*/ 250 h 4434"/>
                  <a:gd name="T6" fmla="*/ 32 w 5787"/>
                  <a:gd name="T7" fmla="*/ 238 h 4434"/>
                  <a:gd name="T8" fmla="*/ 26 w 5787"/>
                  <a:gd name="T9" fmla="*/ 228 h 4434"/>
                  <a:gd name="T10" fmla="*/ 22 w 5787"/>
                  <a:gd name="T11" fmla="*/ 222 h 4434"/>
                  <a:gd name="T12" fmla="*/ 18 w 5787"/>
                  <a:gd name="T13" fmla="*/ 215 h 4434"/>
                  <a:gd name="T14" fmla="*/ 14 w 5787"/>
                  <a:gd name="T15" fmla="*/ 209 h 4434"/>
                  <a:gd name="T16" fmla="*/ 11 w 5787"/>
                  <a:gd name="T17" fmla="*/ 202 h 4434"/>
                  <a:gd name="T18" fmla="*/ 7 w 5787"/>
                  <a:gd name="T19" fmla="*/ 196 h 4434"/>
                  <a:gd name="T20" fmla="*/ 4 w 5787"/>
                  <a:gd name="T21" fmla="*/ 189 h 4434"/>
                  <a:gd name="T22" fmla="*/ 1 w 5787"/>
                  <a:gd name="T23" fmla="*/ 183 h 4434"/>
                  <a:gd name="T24" fmla="*/ 0 w 5787"/>
                  <a:gd name="T25" fmla="*/ 179 h 4434"/>
                  <a:gd name="T26" fmla="*/ 1 w 5787"/>
                  <a:gd name="T27" fmla="*/ 178 h 4434"/>
                  <a:gd name="T28" fmla="*/ 1 w 5787"/>
                  <a:gd name="T29" fmla="*/ 178 h 4434"/>
                  <a:gd name="T30" fmla="*/ 3 w 5787"/>
                  <a:gd name="T31" fmla="*/ 176 h 4434"/>
                  <a:gd name="T32" fmla="*/ 8 w 5787"/>
                  <a:gd name="T33" fmla="*/ 173 h 4434"/>
                  <a:gd name="T34" fmla="*/ 21 w 5787"/>
                  <a:gd name="T35" fmla="*/ 166 h 4434"/>
                  <a:gd name="T36" fmla="*/ 48 w 5787"/>
                  <a:gd name="T37" fmla="*/ 150 h 4434"/>
                  <a:gd name="T38" fmla="*/ 83 w 5787"/>
                  <a:gd name="T39" fmla="*/ 130 h 4434"/>
                  <a:gd name="T40" fmla="*/ 118 w 5787"/>
                  <a:gd name="T41" fmla="*/ 111 h 4434"/>
                  <a:gd name="T42" fmla="*/ 152 w 5787"/>
                  <a:gd name="T43" fmla="*/ 90 h 4434"/>
                  <a:gd name="T44" fmla="*/ 186 w 5787"/>
                  <a:gd name="T45" fmla="*/ 70 h 4434"/>
                  <a:gd name="T46" fmla="*/ 221 w 5787"/>
                  <a:gd name="T47" fmla="*/ 50 h 4434"/>
                  <a:gd name="T48" fmla="*/ 255 w 5787"/>
                  <a:gd name="T49" fmla="*/ 30 h 4434"/>
                  <a:gd name="T50" fmla="*/ 290 w 5787"/>
                  <a:gd name="T51" fmla="*/ 10 h 4434"/>
                  <a:gd name="T52" fmla="*/ 308 w 5787"/>
                  <a:gd name="T53" fmla="*/ 0 h 4434"/>
                  <a:gd name="T54" fmla="*/ 309 w 5787"/>
                  <a:gd name="T55" fmla="*/ 0 h 4434"/>
                  <a:gd name="T56" fmla="*/ 314 w 5787"/>
                  <a:gd name="T57" fmla="*/ 6 h 4434"/>
                  <a:gd name="T58" fmla="*/ 321 w 5787"/>
                  <a:gd name="T59" fmla="*/ 18 h 4434"/>
                  <a:gd name="T60" fmla="*/ 327 w 5787"/>
                  <a:gd name="T61" fmla="*/ 30 h 4434"/>
                  <a:gd name="T62" fmla="*/ 334 w 5787"/>
                  <a:gd name="T63" fmla="*/ 42 h 4434"/>
                  <a:gd name="T64" fmla="*/ 341 w 5787"/>
                  <a:gd name="T65" fmla="*/ 54 h 4434"/>
                  <a:gd name="T66" fmla="*/ 348 w 5787"/>
                  <a:gd name="T67" fmla="*/ 67 h 4434"/>
                  <a:gd name="T68" fmla="*/ 355 w 5787"/>
                  <a:gd name="T69" fmla="*/ 79 h 4434"/>
                  <a:gd name="T70" fmla="*/ 362 w 5787"/>
                  <a:gd name="T71" fmla="*/ 91 h 4434"/>
                  <a:gd name="T72" fmla="*/ 366 w 5787"/>
                  <a:gd name="T73" fmla="*/ 98 h 4434"/>
                  <a:gd name="T74" fmla="*/ 366 w 5787"/>
                  <a:gd name="T75" fmla="*/ 102 h 4434"/>
                  <a:gd name="T76" fmla="*/ 366 w 5787"/>
                  <a:gd name="T77" fmla="*/ 103 h 4434"/>
                  <a:gd name="T78" fmla="*/ 365 w 5787"/>
                  <a:gd name="T79" fmla="*/ 104 h 4434"/>
                  <a:gd name="T80" fmla="*/ 361 w 5787"/>
                  <a:gd name="T81" fmla="*/ 106 h 4434"/>
                  <a:gd name="T82" fmla="*/ 354 w 5787"/>
                  <a:gd name="T83" fmla="*/ 111 h 4434"/>
                  <a:gd name="T84" fmla="*/ 341 w 5787"/>
                  <a:gd name="T85" fmla="*/ 119 h 4434"/>
                  <a:gd name="T86" fmla="*/ 323 w 5787"/>
                  <a:gd name="T87" fmla="*/ 130 h 4434"/>
                  <a:gd name="T88" fmla="*/ 296 w 5787"/>
                  <a:gd name="T89" fmla="*/ 146 h 4434"/>
                  <a:gd name="T90" fmla="*/ 261 w 5787"/>
                  <a:gd name="T91" fmla="*/ 167 h 4434"/>
                  <a:gd name="T92" fmla="*/ 228 w 5787"/>
                  <a:gd name="T93" fmla="*/ 186 h 4434"/>
                  <a:gd name="T94" fmla="*/ 206 w 5787"/>
                  <a:gd name="T95" fmla="*/ 199 h 4434"/>
                  <a:gd name="T96" fmla="*/ 184 w 5787"/>
                  <a:gd name="T97" fmla="*/ 211 h 4434"/>
                  <a:gd name="T98" fmla="*/ 162 w 5787"/>
                  <a:gd name="T99" fmla="*/ 224 h 4434"/>
                  <a:gd name="T100" fmla="*/ 140 w 5787"/>
                  <a:gd name="T101" fmla="*/ 237 h 4434"/>
                  <a:gd name="T102" fmla="*/ 119 w 5787"/>
                  <a:gd name="T103" fmla="*/ 249 h 4434"/>
                  <a:gd name="T104" fmla="*/ 97 w 5787"/>
                  <a:gd name="T105" fmla="*/ 262 h 4434"/>
                  <a:gd name="T106" fmla="*/ 75 w 5787"/>
                  <a:gd name="T107" fmla="*/ 275 h 443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787"/>
                  <a:gd name="T163" fmla="*/ 0 h 4434"/>
                  <a:gd name="T164" fmla="*/ 5787 w 5787"/>
                  <a:gd name="T165" fmla="*/ 4434 h 443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787" h="4434">
                    <a:moveTo>
                      <a:pt x="1003" y="4434"/>
                    </a:moveTo>
                    <a:lnTo>
                      <a:pt x="932" y="4338"/>
                    </a:lnTo>
                    <a:lnTo>
                      <a:pt x="859" y="4242"/>
                    </a:lnTo>
                    <a:lnTo>
                      <a:pt x="787" y="4145"/>
                    </a:lnTo>
                    <a:lnTo>
                      <a:pt x="715" y="4048"/>
                    </a:lnTo>
                    <a:lnTo>
                      <a:pt x="645" y="3949"/>
                    </a:lnTo>
                    <a:lnTo>
                      <a:pt x="575" y="3851"/>
                    </a:lnTo>
                    <a:lnTo>
                      <a:pt x="508" y="3751"/>
                    </a:lnTo>
                    <a:lnTo>
                      <a:pt x="441" y="3652"/>
                    </a:lnTo>
                    <a:lnTo>
                      <a:pt x="408" y="3601"/>
                    </a:lnTo>
                    <a:lnTo>
                      <a:pt x="376" y="3551"/>
                    </a:lnTo>
                    <a:lnTo>
                      <a:pt x="346" y="3501"/>
                    </a:lnTo>
                    <a:lnTo>
                      <a:pt x="314" y="3450"/>
                    </a:lnTo>
                    <a:lnTo>
                      <a:pt x="284" y="3399"/>
                    </a:lnTo>
                    <a:lnTo>
                      <a:pt x="254" y="3349"/>
                    </a:lnTo>
                    <a:lnTo>
                      <a:pt x="225" y="3297"/>
                    </a:lnTo>
                    <a:lnTo>
                      <a:pt x="197" y="3246"/>
                    </a:lnTo>
                    <a:lnTo>
                      <a:pt x="169" y="3195"/>
                    </a:lnTo>
                    <a:lnTo>
                      <a:pt x="142" y="3142"/>
                    </a:lnTo>
                    <a:lnTo>
                      <a:pt x="117" y="3091"/>
                    </a:lnTo>
                    <a:lnTo>
                      <a:pt x="92" y="3039"/>
                    </a:lnTo>
                    <a:lnTo>
                      <a:pt x="67" y="2986"/>
                    </a:lnTo>
                    <a:lnTo>
                      <a:pt x="44" y="2934"/>
                    </a:lnTo>
                    <a:lnTo>
                      <a:pt x="21" y="2881"/>
                    </a:lnTo>
                    <a:lnTo>
                      <a:pt x="0" y="2828"/>
                    </a:lnTo>
                    <a:lnTo>
                      <a:pt x="2" y="2824"/>
                    </a:lnTo>
                    <a:lnTo>
                      <a:pt x="5" y="2820"/>
                    </a:lnTo>
                    <a:lnTo>
                      <a:pt x="8" y="2816"/>
                    </a:lnTo>
                    <a:lnTo>
                      <a:pt x="14" y="2810"/>
                    </a:lnTo>
                    <a:lnTo>
                      <a:pt x="22" y="2803"/>
                    </a:lnTo>
                    <a:lnTo>
                      <a:pt x="33" y="2795"/>
                    </a:lnTo>
                    <a:lnTo>
                      <a:pt x="49" y="2785"/>
                    </a:lnTo>
                    <a:lnTo>
                      <a:pt x="69" y="2772"/>
                    </a:lnTo>
                    <a:lnTo>
                      <a:pt x="127" y="2736"/>
                    </a:lnTo>
                    <a:lnTo>
                      <a:pt x="213" y="2684"/>
                    </a:lnTo>
                    <a:lnTo>
                      <a:pt x="332" y="2612"/>
                    </a:lnTo>
                    <a:lnTo>
                      <a:pt x="491" y="2518"/>
                    </a:lnTo>
                    <a:lnTo>
                      <a:pt x="763" y="2367"/>
                    </a:lnTo>
                    <a:lnTo>
                      <a:pt x="1036" y="2214"/>
                    </a:lnTo>
                    <a:lnTo>
                      <a:pt x="1308" y="2059"/>
                    </a:lnTo>
                    <a:lnTo>
                      <a:pt x="1580" y="1903"/>
                    </a:lnTo>
                    <a:lnTo>
                      <a:pt x="1853" y="1745"/>
                    </a:lnTo>
                    <a:lnTo>
                      <a:pt x="2125" y="1587"/>
                    </a:lnTo>
                    <a:lnTo>
                      <a:pt x="2397" y="1428"/>
                    </a:lnTo>
                    <a:lnTo>
                      <a:pt x="2669" y="1268"/>
                    </a:lnTo>
                    <a:lnTo>
                      <a:pt x="2940" y="1108"/>
                    </a:lnTo>
                    <a:lnTo>
                      <a:pt x="3212" y="948"/>
                    </a:lnTo>
                    <a:lnTo>
                      <a:pt x="3484" y="789"/>
                    </a:lnTo>
                    <a:lnTo>
                      <a:pt x="3756" y="629"/>
                    </a:lnTo>
                    <a:lnTo>
                      <a:pt x="4028" y="471"/>
                    </a:lnTo>
                    <a:lnTo>
                      <a:pt x="4299" y="312"/>
                    </a:lnTo>
                    <a:lnTo>
                      <a:pt x="4571" y="155"/>
                    </a:lnTo>
                    <a:lnTo>
                      <a:pt x="4843" y="0"/>
                    </a:lnTo>
                    <a:lnTo>
                      <a:pt x="4854" y="0"/>
                    </a:lnTo>
                    <a:lnTo>
                      <a:pt x="4868" y="0"/>
                    </a:lnTo>
                    <a:lnTo>
                      <a:pt x="4880" y="0"/>
                    </a:lnTo>
                    <a:lnTo>
                      <a:pt x="4894" y="0"/>
                    </a:lnTo>
                    <a:lnTo>
                      <a:pt x="4948" y="95"/>
                    </a:lnTo>
                    <a:lnTo>
                      <a:pt x="5001" y="190"/>
                    </a:lnTo>
                    <a:lnTo>
                      <a:pt x="5055" y="286"/>
                    </a:lnTo>
                    <a:lnTo>
                      <a:pt x="5109" y="381"/>
                    </a:lnTo>
                    <a:lnTo>
                      <a:pt x="5162" y="477"/>
                    </a:lnTo>
                    <a:lnTo>
                      <a:pt x="5217" y="572"/>
                    </a:lnTo>
                    <a:lnTo>
                      <a:pt x="5270" y="668"/>
                    </a:lnTo>
                    <a:lnTo>
                      <a:pt x="5324" y="763"/>
                    </a:lnTo>
                    <a:lnTo>
                      <a:pt x="5379" y="859"/>
                    </a:lnTo>
                    <a:lnTo>
                      <a:pt x="5432" y="954"/>
                    </a:lnTo>
                    <a:lnTo>
                      <a:pt x="5487" y="1050"/>
                    </a:lnTo>
                    <a:lnTo>
                      <a:pt x="5541" y="1145"/>
                    </a:lnTo>
                    <a:lnTo>
                      <a:pt x="5594" y="1241"/>
                    </a:lnTo>
                    <a:lnTo>
                      <a:pt x="5649" y="1336"/>
                    </a:lnTo>
                    <a:lnTo>
                      <a:pt x="5703" y="1432"/>
                    </a:lnTo>
                    <a:lnTo>
                      <a:pt x="5758" y="1527"/>
                    </a:lnTo>
                    <a:lnTo>
                      <a:pt x="5764" y="1552"/>
                    </a:lnTo>
                    <a:lnTo>
                      <a:pt x="5771" y="1576"/>
                    </a:lnTo>
                    <a:lnTo>
                      <a:pt x="5779" y="1602"/>
                    </a:lnTo>
                    <a:lnTo>
                      <a:pt x="5787" y="1628"/>
                    </a:lnTo>
                    <a:lnTo>
                      <a:pt x="5779" y="1630"/>
                    </a:lnTo>
                    <a:lnTo>
                      <a:pt x="5769" y="1635"/>
                    </a:lnTo>
                    <a:lnTo>
                      <a:pt x="5752" y="1643"/>
                    </a:lnTo>
                    <a:lnTo>
                      <a:pt x="5728" y="1659"/>
                    </a:lnTo>
                    <a:lnTo>
                      <a:pt x="5692" y="1680"/>
                    </a:lnTo>
                    <a:lnTo>
                      <a:pt x="5642" y="1711"/>
                    </a:lnTo>
                    <a:lnTo>
                      <a:pt x="5576" y="1751"/>
                    </a:lnTo>
                    <a:lnTo>
                      <a:pt x="5490" y="1804"/>
                    </a:lnTo>
                    <a:lnTo>
                      <a:pt x="5382" y="1870"/>
                    </a:lnTo>
                    <a:lnTo>
                      <a:pt x="5249" y="1951"/>
                    </a:lnTo>
                    <a:lnTo>
                      <a:pt x="5088" y="2049"/>
                    </a:lnTo>
                    <a:lnTo>
                      <a:pt x="4897" y="2165"/>
                    </a:lnTo>
                    <a:lnTo>
                      <a:pt x="4673" y="2300"/>
                    </a:lnTo>
                    <a:lnTo>
                      <a:pt x="4413" y="2456"/>
                    </a:lnTo>
                    <a:lnTo>
                      <a:pt x="4114" y="2636"/>
                    </a:lnTo>
                    <a:lnTo>
                      <a:pt x="3775" y="2839"/>
                    </a:lnTo>
                    <a:lnTo>
                      <a:pt x="3601" y="2939"/>
                    </a:lnTo>
                    <a:lnTo>
                      <a:pt x="3428" y="3039"/>
                    </a:lnTo>
                    <a:lnTo>
                      <a:pt x="3254" y="3138"/>
                    </a:lnTo>
                    <a:lnTo>
                      <a:pt x="3081" y="3238"/>
                    </a:lnTo>
                    <a:lnTo>
                      <a:pt x="2907" y="3337"/>
                    </a:lnTo>
                    <a:lnTo>
                      <a:pt x="2734" y="3437"/>
                    </a:lnTo>
                    <a:lnTo>
                      <a:pt x="2561" y="3538"/>
                    </a:lnTo>
                    <a:lnTo>
                      <a:pt x="2388" y="3637"/>
                    </a:lnTo>
                    <a:lnTo>
                      <a:pt x="2215" y="3737"/>
                    </a:lnTo>
                    <a:lnTo>
                      <a:pt x="2042" y="3836"/>
                    </a:lnTo>
                    <a:lnTo>
                      <a:pt x="1869" y="3936"/>
                    </a:lnTo>
                    <a:lnTo>
                      <a:pt x="1695" y="4036"/>
                    </a:lnTo>
                    <a:lnTo>
                      <a:pt x="1523" y="4135"/>
                    </a:lnTo>
                    <a:lnTo>
                      <a:pt x="1349" y="4235"/>
                    </a:lnTo>
                    <a:lnTo>
                      <a:pt x="1177" y="4334"/>
                    </a:lnTo>
                    <a:lnTo>
                      <a:pt x="1003" y="4434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599920"/>
                <a:endParaRPr lang="en-US" sz="1444" dirty="0">
                  <a:solidFill>
                    <a:prstClr val="black"/>
                  </a:solidFill>
                  <a:latin typeface="Calibri" panose="020F0502020204030204" pitchFamily="34" charset="0"/>
                  <a:ea typeface="MS PGothic" pitchFamily="34" charset="-128"/>
                </a:endParaRPr>
              </a:p>
            </p:txBody>
          </p:sp>
          <p:sp>
            <p:nvSpPr>
              <p:cNvPr id="31" name="Freeform 268"/>
              <p:cNvSpPr>
                <a:spLocks/>
              </p:cNvSpPr>
              <p:nvPr/>
            </p:nvSpPr>
            <p:spPr bwMode="auto">
              <a:xfrm rot="21003712">
                <a:off x="418823" y="1678188"/>
                <a:ext cx="114368" cy="166566"/>
              </a:xfrm>
              <a:custGeom>
                <a:avLst/>
                <a:gdLst>
                  <a:gd name="T0" fmla="*/ 186 w 5294"/>
                  <a:gd name="T1" fmla="*/ 415 h 6573"/>
                  <a:gd name="T2" fmla="*/ 182 w 5294"/>
                  <a:gd name="T3" fmla="*/ 412 h 6573"/>
                  <a:gd name="T4" fmla="*/ 175 w 5294"/>
                  <a:gd name="T5" fmla="*/ 406 h 6573"/>
                  <a:gd name="T6" fmla="*/ 156 w 5294"/>
                  <a:gd name="T7" fmla="*/ 380 h 6573"/>
                  <a:gd name="T8" fmla="*/ 135 w 5294"/>
                  <a:gd name="T9" fmla="*/ 347 h 6573"/>
                  <a:gd name="T10" fmla="*/ 113 w 5294"/>
                  <a:gd name="T11" fmla="*/ 313 h 6573"/>
                  <a:gd name="T12" fmla="*/ 93 w 5294"/>
                  <a:gd name="T13" fmla="*/ 280 h 6573"/>
                  <a:gd name="T14" fmla="*/ 74 w 5294"/>
                  <a:gd name="T15" fmla="*/ 246 h 6573"/>
                  <a:gd name="T16" fmla="*/ 55 w 5294"/>
                  <a:gd name="T17" fmla="*/ 211 h 6573"/>
                  <a:gd name="T18" fmla="*/ 37 w 5294"/>
                  <a:gd name="T19" fmla="*/ 177 h 6573"/>
                  <a:gd name="T20" fmla="*/ 20 w 5294"/>
                  <a:gd name="T21" fmla="*/ 142 h 6573"/>
                  <a:gd name="T22" fmla="*/ 12 w 5294"/>
                  <a:gd name="T23" fmla="*/ 122 h 6573"/>
                  <a:gd name="T24" fmla="*/ 5 w 5294"/>
                  <a:gd name="T25" fmla="*/ 104 h 6573"/>
                  <a:gd name="T26" fmla="*/ 2 w 5294"/>
                  <a:gd name="T27" fmla="*/ 93 h 6573"/>
                  <a:gd name="T28" fmla="*/ 0 w 5294"/>
                  <a:gd name="T29" fmla="*/ 84 h 6573"/>
                  <a:gd name="T30" fmla="*/ 0 w 5294"/>
                  <a:gd name="T31" fmla="*/ 76 h 6573"/>
                  <a:gd name="T32" fmla="*/ 1 w 5294"/>
                  <a:gd name="T33" fmla="*/ 68 h 6573"/>
                  <a:gd name="T34" fmla="*/ 25 w 5294"/>
                  <a:gd name="T35" fmla="*/ 52 h 6573"/>
                  <a:gd name="T36" fmla="*/ 52 w 5294"/>
                  <a:gd name="T37" fmla="*/ 36 h 6573"/>
                  <a:gd name="T38" fmla="*/ 68 w 5294"/>
                  <a:gd name="T39" fmla="*/ 27 h 6573"/>
                  <a:gd name="T40" fmla="*/ 85 w 5294"/>
                  <a:gd name="T41" fmla="*/ 19 h 6573"/>
                  <a:gd name="T42" fmla="*/ 101 w 5294"/>
                  <a:gd name="T43" fmla="*/ 12 h 6573"/>
                  <a:gd name="T44" fmla="*/ 118 w 5294"/>
                  <a:gd name="T45" fmla="*/ 5 h 6573"/>
                  <a:gd name="T46" fmla="*/ 133 w 5294"/>
                  <a:gd name="T47" fmla="*/ 1 h 6573"/>
                  <a:gd name="T48" fmla="*/ 142 w 5294"/>
                  <a:gd name="T49" fmla="*/ 0 h 6573"/>
                  <a:gd name="T50" fmla="*/ 147 w 5294"/>
                  <a:gd name="T51" fmla="*/ 1 h 6573"/>
                  <a:gd name="T52" fmla="*/ 159 w 5294"/>
                  <a:gd name="T53" fmla="*/ 12 h 6573"/>
                  <a:gd name="T54" fmla="*/ 181 w 5294"/>
                  <a:gd name="T55" fmla="*/ 40 h 6573"/>
                  <a:gd name="T56" fmla="*/ 195 w 5294"/>
                  <a:gd name="T57" fmla="*/ 57 h 6573"/>
                  <a:gd name="T58" fmla="*/ 205 w 5294"/>
                  <a:gd name="T59" fmla="*/ 71 h 6573"/>
                  <a:gd name="T60" fmla="*/ 219 w 5294"/>
                  <a:gd name="T61" fmla="*/ 90 h 6573"/>
                  <a:gd name="T62" fmla="*/ 237 w 5294"/>
                  <a:gd name="T63" fmla="*/ 119 h 6573"/>
                  <a:gd name="T64" fmla="*/ 255 w 5294"/>
                  <a:gd name="T65" fmla="*/ 149 h 6573"/>
                  <a:gd name="T66" fmla="*/ 271 w 5294"/>
                  <a:gd name="T67" fmla="*/ 179 h 6573"/>
                  <a:gd name="T68" fmla="*/ 286 w 5294"/>
                  <a:gd name="T69" fmla="*/ 210 h 6573"/>
                  <a:gd name="T70" fmla="*/ 300 w 5294"/>
                  <a:gd name="T71" fmla="*/ 241 h 6573"/>
                  <a:gd name="T72" fmla="*/ 314 w 5294"/>
                  <a:gd name="T73" fmla="*/ 273 h 6573"/>
                  <a:gd name="T74" fmla="*/ 327 w 5294"/>
                  <a:gd name="T75" fmla="*/ 305 h 6573"/>
                  <a:gd name="T76" fmla="*/ 336 w 5294"/>
                  <a:gd name="T77" fmla="*/ 331 h 6573"/>
                  <a:gd name="T78" fmla="*/ 333 w 5294"/>
                  <a:gd name="T79" fmla="*/ 339 h 6573"/>
                  <a:gd name="T80" fmla="*/ 328 w 5294"/>
                  <a:gd name="T81" fmla="*/ 346 h 6573"/>
                  <a:gd name="T82" fmla="*/ 322 w 5294"/>
                  <a:gd name="T83" fmla="*/ 353 h 6573"/>
                  <a:gd name="T84" fmla="*/ 315 w 5294"/>
                  <a:gd name="T85" fmla="*/ 359 h 6573"/>
                  <a:gd name="T86" fmla="*/ 306 w 5294"/>
                  <a:gd name="T87" fmla="*/ 366 h 6573"/>
                  <a:gd name="T88" fmla="*/ 291 w 5294"/>
                  <a:gd name="T89" fmla="*/ 375 h 6573"/>
                  <a:gd name="T90" fmla="*/ 271 w 5294"/>
                  <a:gd name="T91" fmla="*/ 387 h 6573"/>
                  <a:gd name="T92" fmla="*/ 246 w 5294"/>
                  <a:gd name="T93" fmla="*/ 399 h 6573"/>
                  <a:gd name="T94" fmla="*/ 231 w 5294"/>
                  <a:gd name="T95" fmla="*/ 406 h 6573"/>
                  <a:gd name="T96" fmla="*/ 218 w 5294"/>
                  <a:gd name="T97" fmla="*/ 411 h 6573"/>
                  <a:gd name="T98" fmla="*/ 206 w 5294"/>
                  <a:gd name="T99" fmla="*/ 415 h 6573"/>
                  <a:gd name="T100" fmla="*/ 193 w 5294"/>
                  <a:gd name="T101" fmla="*/ 417 h 65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5294"/>
                  <a:gd name="T154" fmla="*/ 0 h 6573"/>
                  <a:gd name="T155" fmla="*/ 5294 w 5294"/>
                  <a:gd name="T156" fmla="*/ 6573 h 657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5294" h="6573">
                    <a:moveTo>
                      <a:pt x="3000" y="6573"/>
                    </a:moveTo>
                    <a:lnTo>
                      <a:pt x="2978" y="6565"/>
                    </a:lnTo>
                    <a:lnTo>
                      <a:pt x="2956" y="6556"/>
                    </a:lnTo>
                    <a:lnTo>
                      <a:pt x="2936" y="6546"/>
                    </a:lnTo>
                    <a:lnTo>
                      <a:pt x="2916" y="6534"/>
                    </a:lnTo>
                    <a:lnTo>
                      <a:pt x="2898" y="6522"/>
                    </a:lnTo>
                    <a:lnTo>
                      <a:pt x="2880" y="6510"/>
                    </a:lnTo>
                    <a:lnTo>
                      <a:pt x="2864" y="6496"/>
                    </a:lnTo>
                    <a:lnTo>
                      <a:pt x="2847" y="6482"/>
                    </a:lnTo>
                    <a:lnTo>
                      <a:pt x="2817" y="6454"/>
                    </a:lnTo>
                    <a:lnTo>
                      <a:pt x="2787" y="6425"/>
                    </a:lnTo>
                    <a:lnTo>
                      <a:pt x="2758" y="6396"/>
                    </a:lnTo>
                    <a:lnTo>
                      <a:pt x="2728" y="6369"/>
                    </a:lnTo>
                    <a:lnTo>
                      <a:pt x="2639" y="6241"/>
                    </a:lnTo>
                    <a:lnTo>
                      <a:pt x="2552" y="6113"/>
                    </a:lnTo>
                    <a:lnTo>
                      <a:pt x="2463" y="5985"/>
                    </a:lnTo>
                    <a:lnTo>
                      <a:pt x="2377" y="5856"/>
                    </a:lnTo>
                    <a:lnTo>
                      <a:pt x="2291" y="5726"/>
                    </a:lnTo>
                    <a:lnTo>
                      <a:pt x="2206" y="5597"/>
                    </a:lnTo>
                    <a:lnTo>
                      <a:pt x="2121" y="5467"/>
                    </a:lnTo>
                    <a:lnTo>
                      <a:pt x="2036" y="5336"/>
                    </a:lnTo>
                    <a:lnTo>
                      <a:pt x="1953" y="5205"/>
                    </a:lnTo>
                    <a:lnTo>
                      <a:pt x="1870" y="5073"/>
                    </a:lnTo>
                    <a:lnTo>
                      <a:pt x="1788" y="4941"/>
                    </a:lnTo>
                    <a:lnTo>
                      <a:pt x="1707" y="4809"/>
                    </a:lnTo>
                    <a:lnTo>
                      <a:pt x="1627" y="4676"/>
                    </a:lnTo>
                    <a:lnTo>
                      <a:pt x="1547" y="4543"/>
                    </a:lnTo>
                    <a:lnTo>
                      <a:pt x="1468" y="4410"/>
                    </a:lnTo>
                    <a:lnTo>
                      <a:pt x="1390" y="4277"/>
                    </a:lnTo>
                    <a:lnTo>
                      <a:pt x="1313" y="4142"/>
                    </a:lnTo>
                    <a:lnTo>
                      <a:pt x="1236" y="4008"/>
                    </a:lnTo>
                    <a:lnTo>
                      <a:pt x="1160" y="3873"/>
                    </a:lnTo>
                    <a:lnTo>
                      <a:pt x="1085" y="3737"/>
                    </a:lnTo>
                    <a:lnTo>
                      <a:pt x="1011" y="3603"/>
                    </a:lnTo>
                    <a:lnTo>
                      <a:pt x="938" y="3466"/>
                    </a:lnTo>
                    <a:lnTo>
                      <a:pt x="865" y="3331"/>
                    </a:lnTo>
                    <a:lnTo>
                      <a:pt x="794" y="3194"/>
                    </a:lnTo>
                    <a:lnTo>
                      <a:pt x="724" y="3058"/>
                    </a:lnTo>
                    <a:lnTo>
                      <a:pt x="654" y="2921"/>
                    </a:lnTo>
                    <a:lnTo>
                      <a:pt x="585" y="2785"/>
                    </a:lnTo>
                    <a:lnTo>
                      <a:pt x="516" y="2647"/>
                    </a:lnTo>
                    <a:lnTo>
                      <a:pt x="450" y="2509"/>
                    </a:lnTo>
                    <a:lnTo>
                      <a:pt x="384" y="2372"/>
                    </a:lnTo>
                    <a:lnTo>
                      <a:pt x="318" y="2234"/>
                    </a:lnTo>
                    <a:lnTo>
                      <a:pt x="255" y="2097"/>
                    </a:lnTo>
                    <a:lnTo>
                      <a:pt x="233" y="2041"/>
                    </a:lnTo>
                    <a:lnTo>
                      <a:pt x="211" y="1982"/>
                    </a:lnTo>
                    <a:lnTo>
                      <a:pt x="186" y="1919"/>
                    </a:lnTo>
                    <a:lnTo>
                      <a:pt x="159" y="1852"/>
                    </a:lnTo>
                    <a:lnTo>
                      <a:pt x="134" y="1784"/>
                    </a:lnTo>
                    <a:lnTo>
                      <a:pt x="108" y="1713"/>
                    </a:lnTo>
                    <a:lnTo>
                      <a:pt x="83" y="1641"/>
                    </a:lnTo>
                    <a:lnTo>
                      <a:pt x="61" y="1569"/>
                    </a:lnTo>
                    <a:lnTo>
                      <a:pt x="50" y="1533"/>
                    </a:lnTo>
                    <a:lnTo>
                      <a:pt x="40" y="1497"/>
                    </a:lnTo>
                    <a:lnTo>
                      <a:pt x="32" y="1461"/>
                    </a:lnTo>
                    <a:lnTo>
                      <a:pt x="24" y="1426"/>
                    </a:lnTo>
                    <a:lnTo>
                      <a:pt x="17" y="1390"/>
                    </a:lnTo>
                    <a:lnTo>
                      <a:pt x="11" y="1356"/>
                    </a:lnTo>
                    <a:lnTo>
                      <a:pt x="6" y="1321"/>
                    </a:lnTo>
                    <a:lnTo>
                      <a:pt x="3" y="1289"/>
                    </a:lnTo>
                    <a:lnTo>
                      <a:pt x="1" y="1256"/>
                    </a:lnTo>
                    <a:lnTo>
                      <a:pt x="0" y="1223"/>
                    </a:lnTo>
                    <a:lnTo>
                      <a:pt x="1" y="1192"/>
                    </a:lnTo>
                    <a:lnTo>
                      <a:pt x="4" y="1162"/>
                    </a:lnTo>
                    <a:lnTo>
                      <a:pt x="8" y="1133"/>
                    </a:lnTo>
                    <a:lnTo>
                      <a:pt x="15" y="1105"/>
                    </a:lnTo>
                    <a:lnTo>
                      <a:pt x="23" y="1077"/>
                    </a:lnTo>
                    <a:lnTo>
                      <a:pt x="33" y="1051"/>
                    </a:lnTo>
                    <a:lnTo>
                      <a:pt x="151" y="976"/>
                    </a:lnTo>
                    <a:lnTo>
                      <a:pt x="270" y="901"/>
                    </a:lnTo>
                    <a:lnTo>
                      <a:pt x="390" y="827"/>
                    </a:lnTo>
                    <a:lnTo>
                      <a:pt x="512" y="753"/>
                    </a:lnTo>
                    <a:lnTo>
                      <a:pt x="635" y="679"/>
                    </a:lnTo>
                    <a:lnTo>
                      <a:pt x="761" y="607"/>
                    </a:lnTo>
                    <a:lnTo>
                      <a:pt x="823" y="571"/>
                    </a:lnTo>
                    <a:lnTo>
                      <a:pt x="886" y="536"/>
                    </a:lnTo>
                    <a:lnTo>
                      <a:pt x="950" y="501"/>
                    </a:lnTo>
                    <a:lnTo>
                      <a:pt x="1013" y="467"/>
                    </a:lnTo>
                    <a:lnTo>
                      <a:pt x="1077" y="433"/>
                    </a:lnTo>
                    <a:lnTo>
                      <a:pt x="1140" y="399"/>
                    </a:lnTo>
                    <a:lnTo>
                      <a:pt x="1205" y="368"/>
                    </a:lnTo>
                    <a:lnTo>
                      <a:pt x="1270" y="336"/>
                    </a:lnTo>
                    <a:lnTo>
                      <a:pt x="1334" y="304"/>
                    </a:lnTo>
                    <a:lnTo>
                      <a:pt x="1400" y="273"/>
                    </a:lnTo>
                    <a:lnTo>
                      <a:pt x="1465" y="243"/>
                    </a:lnTo>
                    <a:lnTo>
                      <a:pt x="1530" y="215"/>
                    </a:lnTo>
                    <a:lnTo>
                      <a:pt x="1596" y="187"/>
                    </a:lnTo>
                    <a:lnTo>
                      <a:pt x="1663" y="159"/>
                    </a:lnTo>
                    <a:lnTo>
                      <a:pt x="1729" y="132"/>
                    </a:lnTo>
                    <a:lnTo>
                      <a:pt x="1795" y="107"/>
                    </a:lnTo>
                    <a:lnTo>
                      <a:pt x="1861" y="82"/>
                    </a:lnTo>
                    <a:lnTo>
                      <a:pt x="1928" y="60"/>
                    </a:lnTo>
                    <a:lnTo>
                      <a:pt x="1994" y="37"/>
                    </a:lnTo>
                    <a:lnTo>
                      <a:pt x="2062" y="15"/>
                    </a:lnTo>
                    <a:lnTo>
                      <a:pt x="2103" y="12"/>
                    </a:lnTo>
                    <a:lnTo>
                      <a:pt x="2141" y="8"/>
                    </a:lnTo>
                    <a:lnTo>
                      <a:pt x="2178" y="3"/>
                    </a:lnTo>
                    <a:lnTo>
                      <a:pt x="2215" y="1"/>
                    </a:lnTo>
                    <a:lnTo>
                      <a:pt x="2234" y="0"/>
                    </a:lnTo>
                    <a:lnTo>
                      <a:pt x="2252" y="1"/>
                    </a:lnTo>
                    <a:lnTo>
                      <a:pt x="2272" y="2"/>
                    </a:lnTo>
                    <a:lnTo>
                      <a:pt x="2291" y="5"/>
                    </a:lnTo>
                    <a:lnTo>
                      <a:pt x="2311" y="10"/>
                    </a:lnTo>
                    <a:lnTo>
                      <a:pt x="2331" y="16"/>
                    </a:lnTo>
                    <a:lnTo>
                      <a:pt x="2353" y="25"/>
                    </a:lnTo>
                    <a:lnTo>
                      <a:pt x="2375" y="34"/>
                    </a:lnTo>
                    <a:lnTo>
                      <a:pt x="2498" y="187"/>
                    </a:lnTo>
                    <a:lnTo>
                      <a:pt x="2607" y="320"/>
                    </a:lnTo>
                    <a:lnTo>
                      <a:pt x="2702" y="437"/>
                    </a:lnTo>
                    <a:lnTo>
                      <a:pt x="2785" y="540"/>
                    </a:lnTo>
                    <a:lnTo>
                      <a:pt x="2858" y="630"/>
                    </a:lnTo>
                    <a:lnTo>
                      <a:pt x="2921" y="709"/>
                    </a:lnTo>
                    <a:lnTo>
                      <a:pt x="2977" y="779"/>
                    </a:lnTo>
                    <a:lnTo>
                      <a:pt x="3027" y="842"/>
                    </a:lnTo>
                    <a:lnTo>
                      <a:pt x="3072" y="899"/>
                    </a:lnTo>
                    <a:lnTo>
                      <a:pt x="3114" y="954"/>
                    </a:lnTo>
                    <a:lnTo>
                      <a:pt x="3154" y="1006"/>
                    </a:lnTo>
                    <a:lnTo>
                      <a:pt x="3195" y="1060"/>
                    </a:lnTo>
                    <a:lnTo>
                      <a:pt x="3236" y="1115"/>
                    </a:lnTo>
                    <a:lnTo>
                      <a:pt x="3280" y="1175"/>
                    </a:lnTo>
                    <a:lnTo>
                      <a:pt x="3330" y="1240"/>
                    </a:lnTo>
                    <a:lnTo>
                      <a:pt x="3384" y="1313"/>
                    </a:lnTo>
                    <a:lnTo>
                      <a:pt x="3458" y="1426"/>
                    </a:lnTo>
                    <a:lnTo>
                      <a:pt x="3531" y="1539"/>
                    </a:lnTo>
                    <a:lnTo>
                      <a:pt x="3602" y="1653"/>
                    </a:lnTo>
                    <a:lnTo>
                      <a:pt x="3673" y="1768"/>
                    </a:lnTo>
                    <a:lnTo>
                      <a:pt x="3742" y="1883"/>
                    </a:lnTo>
                    <a:lnTo>
                      <a:pt x="3811" y="1998"/>
                    </a:lnTo>
                    <a:lnTo>
                      <a:pt x="3880" y="2115"/>
                    </a:lnTo>
                    <a:lnTo>
                      <a:pt x="3947" y="2231"/>
                    </a:lnTo>
                    <a:lnTo>
                      <a:pt x="4012" y="2349"/>
                    </a:lnTo>
                    <a:lnTo>
                      <a:pt x="4077" y="2467"/>
                    </a:lnTo>
                    <a:lnTo>
                      <a:pt x="4142" y="2585"/>
                    </a:lnTo>
                    <a:lnTo>
                      <a:pt x="4204" y="2705"/>
                    </a:lnTo>
                    <a:lnTo>
                      <a:pt x="4267" y="2824"/>
                    </a:lnTo>
                    <a:lnTo>
                      <a:pt x="4328" y="2944"/>
                    </a:lnTo>
                    <a:lnTo>
                      <a:pt x="4388" y="3065"/>
                    </a:lnTo>
                    <a:lnTo>
                      <a:pt x="4448" y="3186"/>
                    </a:lnTo>
                    <a:lnTo>
                      <a:pt x="4507" y="3307"/>
                    </a:lnTo>
                    <a:lnTo>
                      <a:pt x="4564" y="3429"/>
                    </a:lnTo>
                    <a:lnTo>
                      <a:pt x="4622" y="3553"/>
                    </a:lnTo>
                    <a:lnTo>
                      <a:pt x="4678" y="3675"/>
                    </a:lnTo>
                    <a:lnTo>
                      <a:pt x="4734" y="3799"/>
                    </a:lnTo>
                    <a:lnTo>
                      <a:pt x="4788" y="3923"/>
                    </a:lnTo>
                    <a:lnTo>
                      <a:pt x="4843" y="4048"/>
                    </a:lnTo>
                    <a:lnTo>
                      <a:pt x="4895" y="4173"/>
                    </a:lnTo>
                    <a:lnTo>
                      <a:pt x="4947" y="4298"/>
                    </a:lnTo>
                    <a:lnTo>
                      <a:pt x="5000" y="4424"/>
                    </a:lnTo>
                    <a:lnTo>
                      <a:pt x="5050" y="4551"/>
                    </a:lnTo>
                    <a:lnTo>
                      <a:pt x="5100" y="4678"/>
                    </a:lnTo>
                    <a:lnTo>
                      <a:pt x="5149" y="4805"/>
                    </a:lnTo>
                    <a:lnTo>
                      <a:pt x="5199" y="4933"/>
                    </a:lnTo>
                    <a:lnTo>
                      <a:pt x="5246" y="5061"/>
                    </a:lnTo>
                    <a:lnTo>
                      <a:pt x="5294" y="5189"/>
                    </a:lnTo>
                    <a:lnTo>
                      <a:pt x="5287" y="5223"/>
                    </a:lnTo>
                    <a:lnTo>
                      <a:pt x="5279" y="5255"/>
                    </a:lnTo>
                    <a:lnTo>
                      <a:pt x="5268" y="5287"/>
                    </a:lnTo>
                    <a:lnTo>
                      <a:pt x="5255" y="5318"/>
                    </a:lnTo>
                    <a:lnTo>
                      <a:pt x="5241" y="5348"/>
                    </a:lnTo>
                    <a:lnTo>
                      <a:pt x="5224" y="5377"/>
                    </a:lnTo>
                    <a:lnTo>
                      <a:pt x="5207" y="5406"/>
                    </a:lnTo>
                    <a:lnTo>
                      <a:pt x="5187" y="5434"/>
                    </a:lnTo>
                    <a:lnTo>
                      <a:pt x="5167" y="5461"/>
                    </a:lnTo>
                    <a:lnTo>
                      <a:pt x="5144" y="5487"/>
                    </a:lnTo>
                    <a:lnTo>
                      <a:pt x="5122" y="5514"/>
                    </a:lnTo>
                    <a:lnTo>
                      <a:pt x="5097" y="5538"/>
                    </a:lnTo>
                    <a:lnTo>
                      <a:pt x="5071" y="5563"/>
                    </a:lnTo>
                    <a:lnTo>
                      <a:pt x="5046" y="5588"/>
                    </a:lnTo>
                    <a:lnTo>
                      <a:pt x="5019" y="5611"/>
                    </a:lnTo>
                    <a:lnTo>
                      <a:pt x="4991" y="5634"/>
                    </a:lnTo>
                    <a:lnTo>
                      <a:pt x="4963" y="5657"/>
                    </a:lnTo>
                    <a:lnTo>
                      <a:pt x="4934" y="5678"/>
                    </a:lnTo>
                    <a:lnTo>
                      <a:pt x="4904" y="5701"/>
                    </a:lnTo>
                    <a:lnTo>
                      <a:pt x="4874" y="5721"/>
                    </a:lnTo>
                    <a:lnTo>
                      <a:pt x="4815" y="5762"/>
                    </a:lnTo>
                    <a:lnTo>
                      <a:pt x="4755" y="5802"/>
                    </a:lnTo>
                    <a:lnTo>
                      <a:pt x="4696" y="5841"/>
                    </a:lnTo>
                    <a:lnTo>
                      <a:pt x="4638" y="5879"/>
                    </a:lnTo>
                    <a:lnTo>
                      <a:pt x="4583" y="5916"/>
                    </a:lnTo>
                    <a:lnTo>
                      <a:pt x="4531" y="5953"/>
                    </a:lnTo>
                    <a:lnTo>
                      <a:pt x="4443" y="5999"/>
                    </a:lnTo>
                    <a:lnTo>
                      <a:pt x="4354" y="6049"/>
                    </a:lnTo>
                    <a:lnTo>
                      <a:pt x="4263" y="6098"/>
                    </a:lnTo>
                    <a:lnTo>
                      <a:pt x="4169" y="6148"/>
                    </a:lnTo>
                    <a:lnTo>
                      <a:pt x="4075" y="6199"/>
                    </a:lnTo>
                    <a:lnTo>
                      <a:pt x="3978" y="6248"/>
                    </a:lnTo>
                    <a:lnTo>
                      <a:pt x="3882" y="6296"/>
                    </a:lnTo>
                    <a:lnTo>
                      <a:pt x="3783" y="6342"/>
                    </a:lnTo>
                    <a:lnTo>
                      <a:pt x="3734" y="6365"/>
                    </a:lnTo>
                    <a:lnTo>
                      <a:pt x="3685" y="6387"/>
                    </a:lnTo>
                    <a:lnTo>
                      <a:pt x="3636" y="6407"/>
                    </a:lnTo>
                    <a:lnTo>
                      <a:pt x="3586" y="6428"/>
                    </a:lnTo>
                    <a:lnTo>
                      <a:pt x="3537" y="6446"/>
                    </a:lnTo>
                    <a:lnTo>
                      <a:pt x="3488" y="6465"/>
                    </a:lnTo>
                    <a:lnTo>
                      <a:pt x="3439" y="6481"/>
                    </a:lnTo>
                    <a:lnTo>
                      <a:pt x="3389" y="6497"/>
                    </a:lnTo>
                    <a:lnTo>
                      <a:pt x="3340" y="6512"/>
                    </a:lnTo>
                    <a:lnTo>
                      <a:pt x="3291" y="6525"/>
                    </a:lnTo>
                    <a:lnTo>
                      <a:pt x="3241" y="6538"/>
                    </a:lnTo>
                    <a:lnTo>
                      <a:pt x="3193" y="6548"/>
                    </a:lnTo>
                    <a:lnTo>
                      <a:pt x="3145" y="6557"/>
                    </a:lnTo>
                    <a:lnTo>
                      <a:pt x="3097" y="6564"/>
                    </a:lnTo>
                    <a:lnTo>
                      <a:pt x="3048" y="6570"/>
                    </a:lnTo>
                    <a:lnTo>
                      <a:pt x="3000" y="6573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599920"/>
                <a:endParaRPr lang="en-US" sz="1444" dirty="0">
                  <a:solidFill>
                    <a:prstClr val="black"/>
                  </a:solidFill>
                  <a:latin typeface="Calibri" panose="020F050202020403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 bwMode="auto">
            <a:xfrm>
              <a:off x="7742464" y="3130857"/>
              <a:ext cx="1127769" cy="2809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ctr"/>
            <a:lstStyle/>
            <a:p>
              <a:pPr defTabSz="671941"/>
              <a:r>
                <a:rPr lang="en-US" sz="1444" dirty="0">
                  <a:solidFill>
                    <a:srgbClr val="FFFFFF"/>
                  </a:solidFill>
                  <a:latin typeface="Calibri" panose="020F0502020204030204" pitchFamily="34" charset="0"/>
                </a:rPr>
                <a:t>Manual Task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602588" y="3236407"/>
              <a:ext cx="268367" cy="173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defTabSz="671941"/>
              <a:r>
                <a:rPr lang="en-US" sz="1313" dirty="0">
                  <a:solidFill>
                    <a:srgbClr val="000000"/>
                  </a:solidFill>
                  <a:latin typeface="Calibri" panose="020F0502020204030204" pitchFamily="34" charset="0"/>
                </a:rPr>
                <a:t>PT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818664" y="3519893"/>
              <a:ext cx="102103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prstTxWarp prst="textNoShape">
                <a:avLst/>
              </a:prstTxWarp>
              <a:spAutoFit/>
            </a:bodyPr>
            <a:lstStyle/>
            <a:p>
              <a:pPr defTabSz="1200150" eaLnBrk="0" hangingPunct="0"/>
              <a:r>
                <a:rPr lang="en-US" sz="1050" dirty="0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PT-Processing Time (</a:t>
              </a:r>
              <a:r>
                <a:rPr lang="en-US" sz="1050" dirty="0" err="1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hrs</a:t>
              </a:r>
              <a:r>
                <a:rPr lang="en-US" sz="1050" dirty="0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72846" y="2649764"/>
              <a:ext cx="603259" cy="261643"/>
            </a:xfrm>
            <a:prstGeom prst="rect">
              <a:avLst/>
            </a:prstGeom>
            <a:effectLst/>
          </p:spPr>
          <p:txBody>
            <a:bodyPr wrap="none" lIns="119994" tIns="59997" rIns="119994" bIns="59997">
              <a:spAutoFit/>
            </a:bodyPr>
            <a:lstStyle/>
            <a:p>
              <a:pPr defTabSz="1200150" eaLnBrk="0" hangingPunct="0"/>
              <a:r>
                <a:rPr lang="en-US" sz="1444" b="1" dirty="0">
                  <a:solidFill>
                    <a:srgbClr val="000000"/>
                  </a:solidFill>
                  <a:latin typeface="Calibri" panose="020F0502020204030204" pitchFamily="34" charset="0"/>
                  <a:ea typeface="ＭＳ Ｐゴシック" pitchFamily="-12" charset="-128"/>
                  <a:cs typeface="ＭＳ Ｐゴシック" pitchFamily="-12" charset="-128"/>
                </a:rPr>
                <a:t>Legend</a:t>
              </a:r>
            </a:p>
          </p:txBody>
        </p:sp>
        <p:cxnSp>
          <p:nvCxnSpPr>
            <p:cNvPr id="45" name="Straight Arrow Connector 44"/>
            <p:cNvCxnSpPr>
              <a:stCxn id="14" idx="3"/>
              <a:endCxn id="12" idx="1"/>
            </p:cNvCxnSpPr>
            <p:nvPr/>
          </p:nvCxnSpPr>
          <p:spPr bwMode="auto">
            <a:xfrm>
              <a:off x="7058813" y="2011647"/>
              <a:ext cx="186089" cy="24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4618805" y="1387202"/>
              <a:ext cx="1149716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OMS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911185" y="1395707"/>
              <a:ext cx="1145480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378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027464" y="1382558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331293" y="1387202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35970" y="6995857"/>
            <a:ext cx="1204813" cy="393236"/>
            <a:chOff x="6752697" y="5029200"/>
            <a:chExt cx="917953" cy="299608"/>
          </a:xfrm>
        </p:grpSpPr>
        <p:sp>
          <p:nvSpPr>
            <p:cNvPr id="43" name="TextBox 42"/>
            <p:cNvSpPr txBox="1"/>
            <p:nvPr/>
          </p:nvSpPr>
          <p:spPr>
            <a:xfrm>
              <a:off x="7008126" y="5074895"/>
              <a:ext cx="662524" cy="253913"/>
            </a:xfrm>
            <a:prstGeom prst="rect">
              <a:avLst/>
            </a:prstGeom>
            <a:noFill/>
            <a:effectLst/>
          </p:spPr>
          <p:txBody>
            <a:bodyPr wrap="none" lIns="89994" tIns="45004" rIns="89994" bIns="45004" rtlCol="0">
              <a:spAutoFit/>
            </a:bodyPr>
            <a:lstStyle/>
            <a:p>
              <a:pPr defTabSz="599920"/>
              <a:r>
                <a:rPr lang="en-US" sz="1575" b="1" dirty="0">
                  <a:solidFill>
                    <a:srgbClr val="002060"/>
                  </a:solidFill>
                  <a:latin typeface="Calibri" panose="020F0502020204030204" pitchFamily="34" charset="0"/>
                  <a:ea typeface="MS PGothic" pitchFamily="34" charset="-128"/>
                </a:rPr>
                <a:t>Benefits</a:t>
              </a:r>
            </a:p>
          </p:txBody>
        </p:sp>
        <p:pic>
          <p:nvPicPr>
            <p:cNvPr id="44" name="Picture 6" descr="https://cdn0.iconfinder.com/data/icons/economy/450/savings-512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rgbClr val="13457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697" y="5029200"/>
              <a:ext cx="255429" cy="26588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/>
          <p:cNvGrpSpPr/>
          <p:nvPr/>
        </p:nvGrpSpPr>
        <p:grpSpPr>
          <a:xfrm>
            <a:off x="458303" y="5032266"/>
            <a:ext cx="11803944" cy="3346162"/>
            <a:chOff x="120583" y="3834107"/>
            <a:chExt cx="8993481" cy="2549457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20583" y="3898804"/>
              <a:ext cx="718306" cy="307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19994" tIns="59997" rIns="119994" bIns="59997" rtlCol="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4400" eaLnBrk="0" hangingPunct="0">
                <a:defRPr b="1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</a:lstStyle>
            <a:p>
              <a:r>
                <a:rPr lang="en-US" sz="1838" dirty="0"/>
                <a:t>After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896" y="5644900"/>
              <a:ext cx="5301293" cy="553998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222903" indent="-222903" defTabSz="1199416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RPA could automate all the routines conducted as part of daily checks.</a:t>
              </a:r>
            </a:p>
            <a:p>
              <a:pPr marL="222903" indent="-222903" defTabSz="1199416">
                <a:buFont typeface="Symbol" panose="05050102010706020507" pitchFamily="18" charset="2"/>
                <a:buChar char="·"/>
              </a:pPr>
              <a:r>
                <a:rPr lang="en-US" sz="1575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Automation tools used: </a:t>
              </a:r>
              <a:r>
                <a:rPr lang="en-US" sz="1575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BluePrism</a:t>
              </a:r>
              <a:endParaRPr lang="en-US" sz="1575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222903" indent="-222903" defTabSz="1199416">
                <a:buFont typeface="Symbol" panose="05050102010706020507" pitchFamily="18" charset="2"/>
                <a:buChar char="·"/>
              </a:pPr>
              <a:endParaRPr lang="en-US" sz="1575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7264" y="5330175"/>
              <a:ext cx="1714632" cy="253913"/>
            </a:xfrm>
            <a:prstGeom prst="rect">
              <a:avLst/>
            </a:prstGeom>
            <a:noFill/>
          </p:spPr>
          <p:txBody>
            <a:bodyPr wrap="none" lIns="89994" tIns="45004" rIns="89994" bIns="45004" rtlCol="0">
              <a:spAutoFit/>
            </a:bodyPr>
            <a:lstStyle>
              <a:defPPr>
                <a:defRPr lang="en-US"/>
              </a:defPPr>
              <a:lvl1pPr defTabSz="914066" fontAlgn="auto">
                <a:spcBef>
                  <a:spcPts val="0"/>
                </a:spcBef>
                <a:spcAft>
                  <a:spcPts val="0"/>
                </a:spcAft>
                <a:defRPr sz="1200">
                  <a:solidFill>
                    <a:srgbClr val="00ACB6"/>
                  </a:solidFill>
                  <a:latin typeface="+mj-lt"/>
                  <a:ea typeface="+mn-ea"/>
                </a:defRPr>
              </a:lvl1pPr>
              <a:lvl2pPr marL="457034" defTabSz="914066">
                <a:defRPr sz="1700"/>
              </a:lvl2pPr>
              <a:lvl3pPr marL="914066" defTabSz="914066">
                <a:defRPr sz="1700"/>
              </a:lvl3pPr>
              <a:lvl4pPr marL="1371098" defTabSz="914066">
                <a:defRPr sz="1700"/>
              </a:lvl4pPr>
              <a:lvl5pPr marL="1828131" defTabSz="914066">
                <a:defRPr sz="1700"/>
              </a:lvl5pPr>
              <a:lvl6pPr marL="2285164" defTabSz="914066">
                <a:defRPr sz="1700"/>
              </a:lvl6pPr>
              <a:lvl7pPr marL="2742198" defTabSz="914066">
                <a:defRPr sz="1700"/>
              </a:lvl7pPr>
              <a:lvl8pPr marL="3199229" defTabSz="914066">
                <a:defRPr sz="1700"/>
              </a:lvl8pPr>
              <a:lvl9pPr marL="3656261" defTabSz="914066">
                <a:defRPr sz="1700"/>
              </a:lvl9pPr>
            </a:lstStyle>
            <a:p>
              <a:r>
                <a:rPr lang="en-US" sz="1575" b="1" dirty="0">
                  <a:latin typeface="Calibri" panose="020F0502020204030204" pitchFamily="34" charset="0"/>
                </a:rPr>
                <a:t>RPA Automated Solution</a:t>
              </a:r>
            </a:p>
          </p:txBody>
        </p:sp>
        <p:pic>
          <p:nvPicPr>
            <p:cNvPr id="33" name="Picture 4" descr="https://cdn2.iconfinder.com/data/icons/seo-web-optimization-ultimate-part-2/512/puzzle-512.pn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2464" y="5263900"/>
              <a:ext cx="326525" cy="32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>
              <a:spLocks/>
            </p:cNvSpPr>
            <p:nvPr/>
          </p:nvSpPr>
          <p:spPr>
            <a:xfrm>
              <a:off x="5626796" y="5644900"/>
              <a:ext cx="3487268" cy="738664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222903" lvl="1" indent="-222903" defTabSz="599920">
                <a:buFont typeface="Symbol" panose="05050102010706020507" pitchFamily="18" charset="2"/>
                <a:buChar char="·"/>
              </a:pPr>
              <a:r>
                <a:rPr lang="en-US" sz="1575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~50</a:t>
              </a: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% reduction in manual efforts.</a:t>
              </a:r>
            </a:p>
            <a:p>
              <a:pPr marL="222903" lvl="1" indent="-222903" defTabSz="599920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Greater accuracy &amp; automated alert mechanism</a:t>
              </a:r>
            </a:p>
            <a:p>
              <a:pPr marL="222903" lvl="1" indent="-222903" defTabSz="599920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Consistency with high quality</a:t>
              </a:r>
            </a:p>
            <a:p>
              <a:pPr marL="222903" lvl="1" indent="-222903" defTabSz="599920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Nullifying the amount of manual intervention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838889" y="3836777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Day starts with SOD  &amp; Email Review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600889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134290" y="3836777"/>
              <a:ext cx="1143000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Dashboard Collectors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86552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429689" y="3836777"/>
              <a:ext cx="1152737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Spoolers </a:t>
              </a: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191689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351727" y="3839275"/>
              <a:ext cx="1152737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Collating the Observations &amp; triggering emails for deviations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123464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  <a:endParaRPr lang="en-US" sz="1444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6020489" y="3836777"/>
              <a:ext cx="1145149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Routing paths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818327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4725089" y="3836777"/>
              <a:ext cx="1152737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 lnSpcReduction="10000"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Checking the Inventory current for FI, Money Market &amp; Coupons 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477352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</a:p>
          </p:txBody>
        </p:sp>
        <p:cxnSp>
          <p:nvCxnSpPr>
            <p:cNvPr id="62" name="Straight Arrow Connector 61"/>
            <p:cNvCxnSpPr>
              <a:stCxn id="54" idx="3"/>
              <a:endCxn id="60" idx="1"/>
            </p:cNvCxnSpPr>
            <p:nvPr/>
          </p:nvCxnSpPr>
          <p:spPr bwMode="auto">
            <a:xfrm>
              <a:off x="4582426" y="4461222"/>
              <a:ext cx="1426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60" idx="3"/>
              <a:endCxn id="58" idx="1"/>
            </p:cNvCxnSpPr>
            <p:nvPr/>
          </p:nvCxnSpPr>
          <p:spPr bwMode="auto">
            <a:xfrm>
              <a:off x="5877826" y="4461222"/>
              <a:ext cx="1426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0" idx="3"/>
              <a:endCxn id="52" idx="1"/>
            </p:cNvCxnSpPr>
            <p:nvPr/>
          </p:nvCxnSpPr>
          <p:spPr bwMode="auto">
            <a:xfrm>
              <a:off x="1991626" y="4461222"/>
              <a:ext cx="1426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/>
            <p:cNvCxnSpPr>
              <a:stCxn id="52" idx="3"/>
              <a:endCxn id="54" idx="1"/>
            </p:cNvCxnSpPr>
            <p:nvPr/>
          </p:nvCxnSpPr>
          <p:spPr bwMode="auto">
            <a:xfrm>
              <a:off x="3277290" y="4461222"/>
              <a:ext cx="1523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58" idx="3"/>
              <a:endCxn id="56" idx="1"/>
            </p:cNvCxnSpPr>
            <p:nvPr/>
          </p:nvCxnSpPr>
          <p:spPr bwMode="auto">
            <a:xfrm>
              <a:off x="7165638" y="4461222"/>
              <a:ext cx="186089" cy="24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Rectangle 66"/>
            <p:cNvSpPr/>
            <p:nvPr/>
          </p:nvSpPr>
          <p:spPr bwMode="auto">
            <a:xfrm>
              <a:off x="4734826" y="3841169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OMS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6018594" y="3834107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34289" y="3834864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3437277" y="3834107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194714" y="193983"/>
            <a:ext cx="8773073" cy="40395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625" b="1" kern="1200" dirty="0" smtClean="0">
                <a:solidFill>
                  <a:srgbClr val="FFC000"/>
                </a:solidFill>
                <a:cs typeface="Calibri" panose="020F0502020204030204" pitchFamily="34" charset="0"/>
              </a:rPr>
              <a:t>Benefits with RPA Automation</a:t>
            </a:r>
            <a:endParaRPr lang="en-US" sz="2625" b="1" kern="1200" dirty="0">
              <a:solidFill>
                <a:srgbClr val="FFC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65834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400550" y="8342709"/>
            <a:ext cx="3800475" cy="479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For RBC Internal Use Only</a:t>
            </a:r>
            <a:endParaRPr lang="en-US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55904" y="4877990"/>
            <a:ext cx="1160631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Group 33"/>
          <p:cNvGrpSpPr>
            <a:grpSpLocks/>
          </p:cNvGrpSpPr>
          <p:nvPr/>
        </p:nvGrpSpPr>
        <p:grpSpPr>
          <a:xfrm>
            <a:off x="484707" y="1041857"/>
            <a:ext cx="11388923" cy="545902"/>
            <a:chOff x="414175" y="676275"/>
            <a:chExt cx="8440299" cy="338450"/>
          </a:xfrm>
        </p:grpSpPr>
        <p:sp>
          <p:nvSpPr>
            <p:cNvPr id="35" name="Rectangle 34"/>
            <p:cNvSpPr>
              <a:spLocks/>
            </p:cNvSpPr>
            <p:nvPr/>
          </p:nvSpPr>
          <p:spPr>
            <a:xfrm>
              <a:off x="414175" y="676275"/>
              <a:ext cx="2813433" cy="3384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99920"/>
              <a:r>
                <a:rPr lang="en-US" sz="1575" b="1" dirty="0">
                  <a:solidFill>
                    <a:srgbClr val="1F497D"/>
                  </a:solidFill>
                  <a:latin typeface="Calibri" panose="020F0502020204030204" pitchFamily="34" charset="0"/>
                </a:rPr>
                <a:t>Application: Trade Link</a:t>
              </a:r>
              <a:endParaRPr lang="en-US" sz="1575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3227608" y="676275"/>
              <a:ext cx="5626866" cy="3384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99920"/>
              <a:r>
                <a:rPr lang="en-US" sz="1575" b="1" dirty="0">
                  <a:solidFill>
                    <a:srgbClr val="1F497D"/>
                  </a:solidFill>
                  <a:latin typeface="Calibri" panose="020F0502020204030204" pitchFamily="34" charset="0"/>
                </a:rPr>
                <a:t>Process: Daily Health Check of Trading Application &amp; Supporting Jobs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9805" y="1814607"/>
            <a:ext cx="11503361" cy="2966835"/>
            <a:chOff x="106490" y="1382558"/>
            <a:chExt cx="8764465" cy="2260446"/>
          </a:xfrm>
        </p:grpSpPr>
        <p:sp>
          <p:nvSpPr>
            <p:cNvPr id="5" name="Rectangle 4"/>
            <p:cNvSpPr/>
            <p:nvPr/>
          </p:nvSpPr>
          <p:spPr>
            <a:xfrm>
              <a:off x="7742464" y="2878363"/>
              <a:ext cx="1127770" cy="252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599904"/>
              <a:r>
                <a:rPr lang="en-US" sz="1444" dirty="0">
                  <a:solidFill>
                    <a:srgbClr val="FFFFFF"/>
                  </a:solidFill>
                  <a:latin typeface="Calibri" panose="020F0502020204030204" pitchFamily="34" charset="0"/>
                </a:rPr>
                <a:t>RPA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32064" y="1387202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Day starts with SOD  &amp; Email Review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494064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27465" y="1387202"/>
              <a:ext cx="1143000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Dashboard Collectors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779727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22864" y="1387202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Spoolers </a:t>
              </a: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084864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244902" y="1389700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Collating the Observations &amp; triggering emails for deviations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001000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3664" y="1387202"/>
              <a:ext cx="1145149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Routing paths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695863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18264" y="1387202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 lnSpcReduction="10000"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Checking the Inventory current for FI, Money Market &amp; Coupons 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70527" y="2362200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106490" y="1430565"/>
              <a:ext cx="625574" cy="27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19994" tIns="59997" rIns="119994" bIns="59997" rtlCol="0">
              <a:prstTxWarp prst="textNoShape">
                <a:avLst/>
              </a:prstTxWarp>
              <a:spAutoFit/>
            </a:bodyPr>
            <a:lstStyle/>
            <a:p>
              <a:pPr defTabSz="1200150" eaLnBrk="0" hangingPunct="0"/>
              <a:r>
                <a:rPr lang="en-US" sz="1575" b="1" dirty="0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Before</a:t>
              </a:r>
            </a:p>
          </p:txBody>
        </p:sp>
        <p:cxnSp>
          <p:nvCxnSpPr>
            <p:cNvPr id="20" name="Straight Arrow Connector 19"/>
            <p:cNvCxnSpPr>
              <a:stCxn id="10" idx="3"/>
              <a:endCxn id="16" idx="1"/>
            </p:cNvCxnSpPr>
            <p:nvPr/>
          </p:nvCxnSpPr>
          <p:spPr bwMode="auto">
            <a:xfrm>
              <a:off x="4475601" y="2011647"/>
              <a:ext cx="1426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6" idx="3"/>
              <a:endCxn id="14" idx="1"/>
            </p:cNvCxnSpPr>
            <p:nvPr/>
          </p:nvCxnSpPr>
          <p:spPr bwMode="auto">
            <a:xfrm>
              <a:off x="5771001" y="2011647"/>
              <a:ext cx="1426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6" idx="3"/>
              <a:endCxn id="8" idx="1"/>
            </p:cNvCxnSpPr>
            <p:nvPr/>
          </p:nvCxnSpPr>
          <p:spPr bwMode="auto">
            <a:xfrm>
              <a:off x="1884801" y="2011647"/>
              <a:ext cx="1426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8" idx="3"/>
              <a:endCxn id="10" idx="1"/>
            </p:cNvCxnSpPr>
            <p:nvPr/>
          </p:nvCxnSpPr>
          <p:spPr bwMode="auto">
            <a:xfrm>
              <a:off x="3170465" y="2011647"/>
              <a:ext cx="1523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>
              <a:off x="149842" y="3271032"/>
              <a:ext cx="7523003" cy="369332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rmAutofit/>
            </a:bodyPr>
            <a:lstStyle/>
            <a:p>
              <a:pPr marL="222903" indent="-222903" defTabSz="1199416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prstClr val="black"/>
                  </a:solidFill>
                  <a:latin typeface="Calibri" panose="020F0502020204030204" pitchFamily="34" charset="0"/>
                </a:rPr>
                <a:t>Each cycle of verification happens during the first hour of business day or during any odd hours. </a:t>
              </a:r>
            </a:p>
            <a:p>
              <a:pPr marL="222903" indent="-222903" defTabSz="1199416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prstClr val="black"/>
                  </a:solidFill>
                  <a:latin typeface="Calibri" panose="020F0502020204030204" pitchFamily="34" charset="0"/>
                </a:rPr>
                <a:t>Each attempt would consume an hour time to complete the formalities required.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271" y="2936013"/>
              <a:ext cx="1822059" cy="253913"/>
            </a:xfrm>
            <a:prstGeom prst="rect">
              <a:avLst/>
            </a:prstGeom>
            <a:noFill/>
          </p:spPr>
          <p:txBody>
            <a:bodyPr wrap="none" lIns="89994" tIns="45004" rIns="89994" bIns="45004" rtlCol="0">
              <a:spAutoFit/>
            </a:bodyPr>
            <a:lstStyle>
              <a:defPPr>
                <a:defRPr lang="en-US"/>
              </a:defPPr>
              <a:lvl1pPr defTabSz="914066">
                <a:defRPr sz="1600" b="1">
                  <a:solidFill>
                    <a:srgbClr val="00ACB6"/>
                  </a:solidFill>
                  <a:latin typeface="Century Gothic" panose="020B0502020202020204" pitchFamily="34" charset="0"/>
                </a:defRPr>
              </a:lvl1pPr>
              <a:lvl2pPr marL="457034" defTabSz="914066">
                <a:defRPr sz="1700"/>
              </a:lvl2pPr>
              <a:lvl3pPr marL="914066" defTabSz="914066">
                <a:defRPr sz="1700"/>
              </a:lvl3pPr>
              <a:lvl4pPr marL="1371098" defTabSz="914066">
                <a:defRPr sz="1700"/>
              </a:lvl4pPr>
              <a:lvl5pPr marL="1828131" defTabSz="914066">
                <a:defRPr sz="1700"/>
              </a:lvl5pPr>
              <a:lvl6pPr marL="2285164" defTabSz="914066">
                <a:defRPr sz="1700"/>
              </a:lvl6pPr>
              <a:lvl7pPr marL="2742198" defTabSz="914066">
                <a:defRPr sz="1700"/>
              </a:lvl7pPr>
              <a:lvl8pPr marL="3199229" defTabSz="914066">
                <a:defRPr sz="1700"/>
              </a:lvl8pPr>
              <a:lvl9pPr marL="3656261" defTabSz="914066">
                <a:defRPr sz="1700"/>
              </a:lvl9pPr>
            </a:lstStyle>
            <a:p>
              <a:r>
                <a:rPr lang="en-US" sz="1575" dirty="0">
                  <a:latin typeface="Calibri" panose="020F0502020204030204" pitchFamily="34" charset="0"/>
                  <a:ea typeface="MS PGothic" pitchFamily="34" charset="-128"/>
                </a:rPr>
                <a:t>Manually Performed Tasks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24578" y="2824207"/>
              <a:ext cx="264586" cy="253837"/>
              <a:chOff x="301415" y="1654148"/>
              <a:chExt cx="264586" cy="253837"/>
            </a:xfrm>
          </p:grpSpPr>
          <p:sp>
            <p:nvSpPr>
              <p:cNvPr id="29" name="AutoShape 211"/>
              <p:cNvSpPr>
                <a:spLocks noChangeArrowheads="1"/>
              </p:cNvSpPr>
              <p:nvPr/>
            </p:nvSpPr>
            <p:spPr bwMode="auto">
              <a:xfrm>
                <a:off x="301415" y="1654148"/>
                <a:ext cx="264586" cy="253837"/>
              </a:xfrm>
              <a:prstGeom prst="roundRect">
                <a:avLst>
                  <a:gd name="adj" fmla="val 16667"/>
                </a:avLst>
              </a:prstGeom>
              <a:solidFill>
                <a:srgbClr val="80BEC9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BFDEE4"/>
                </a:outerShdw>
              </a:effectLst>
            </p:spPr>
            <p:txBody>
              <a:bodyPr wrap="none" anchor="ctr"/>
              <a:lstStyle/>
              <a:p>
                <a:pPr defTabSz="599920">
                  <a:defRPr/>
                </a:pPr>
                <a:endParaRPr lang="en-GB" sz="1444" dirty="0">
                  <a:solidFill>
                    <a:prstClr val="black"/>
                  </a:solidFill>
                  <a:latin typeface="Calibri" panose="020F0502020204030204" pitchFamily="34" charset="0"/>
                  <a:ea typeface="MS PGothic" pitchFamily="34" charset="-128"/>
                </a:endParaRPr>
              </a:p>
            </p:txBody>
          </p:sp>
          <p:sp>
            <p:nvSpPr>
              <p:cNvPr id="30" name="Freeform 267"/>
              <p:cNvSpPr>
                <a:spLocks/>
              </p:cNvSpPr>
              <p:nvPr/>
            </p:nvSpPr>
            <p:spPr bwMode="auto">
              <a:xfrm rot="21003712">
                <a:off x="335429" y="1772056"/>
                <a:ext cx="124920" cy="112242"/>
              </a:xfrm>
              <a:custGeom>
                <a:avLst/>
                <a:gdLst>
                  <a:gd name="T0" fmla="*/ 59 w 5787"/>
                  <a:gd name="T1" fmla="*/ 275 h 4434"/>
                  <a:gd name="T2" fmla="*/ 50 w 5787"/>
                  <a:gd name="T3" fmla="*/ 263 h 4434"/>
                  <a:gd name="T4" fmla="*/ 41 w 5787"/>
                  <a:gd name="T5" fmla="*/ 250 h 4434"/>
                  <a:gd name="T6" fmla="*/ 32 w 5787"/>
                  <a:gd name="T7" fmla="*/ 238 h 4434"/>
                  <a:gd name="T8" fmla="*/ 26 w 5787"/>
                  <a:gd name="T9" fmla="*/ 228 h 4434"/>
                  <a:gd name="T10" fmla="*/ 22 w 5787"/>
                  <a:gd name="T11" fmla="*/ 222 h 4434"/>
                  <a:gd name="T12" fmla="*/ 18 w 5787"/>
                  <a:gd name="T13" fmla="*/ 215 h 4434"/>
                  <a:gd name="T14" fmla="*/ 14 w 5787"/>
                  <a:gd name="T15" fmla="*/ 209 h 4434"/>
                  <a:gd name="T16" fmla="*/ 11 w 5787"/>
                  <a:gd name="T17" fmla="*/ 202 h 4434"/>
                  <a:gd name="T18" fmla="*/ 7 w 5787"/>
                  <a:gd name="T19" fmla="*/ 196 h 4434"/>
                  <a:gd name="T20" fmla="*/ 4 w 5787"/>
                  <a:gd name="T21" fmla="*/ 189 h 4434"/>
                  <a:gd name="T22" fmla="*/ 1 w 5787"/>
                  <a:gd name="T23" fmla="*/ 183 h 4434"/>
                  <a:gd name="T24" fmla="*/ 0 w 5787"/>
                  <a:gd name="T25" fmla="*/ 179 h 4434"/>
                  <a:gd name="T26" fmla="*/ 1 w 5787"/>
                  <a:gd name="T27" fmla="*/ 178 h 4434"/>
                  <a:gd name="T28" fmla="*/ 1 w 5787"/>
                  <a:gd name="T29" fmla="*/ 178 h 4434"/>
                  <a:gd name="T30" fmla="*/ 3 w 5787"/>
                  <a:gd name="T31" fmla="*/ 176 h 4434"/>
                  <a:gd name="T32" fmla="*/ 8 w 5787"/>
                  <a:gd name="T33" fmla="*/ 173 h 4434"/>
                  <a:gd name="T34" fmla="*/ 21 w 5787"/>
                  <a:gd name="T35" fmla="*/ 166 h 4434"/>
                  <a:gd name="T36" fmla="*/ 48 w 5787"/>
                  <a:gd name="T37" fmla="*/ 150 h 4434"/>
                  <a:gd name="T38" fmla="*/ 83 w 5787"/>
                  <a:gd name="T39" fmla="*/ 130 h 4434"/>
                  <a:gd name="T40" fmla="*/ 118 w 5787"/>
                  <a:gd name="T41" fmla="*/ 111 h 4434"/>
                  <a:gd name="T42" fmla="*/ 152 w 5787"/>
                  <a:gd name="T43" fmla="*/ 90 h 4434"/>
                  <a:gd name="T44" fmla="*/ 186 w 5787"/>
                  <a:gd name="T45" fmla="*/ 70 h 4434"/>
                  <a:gd name="T46" fmla="*/ 221 w 5787"/>
                  <a:gd name="T47" fmla="*/ 50 h 4434"/>
                  <a:gd name="T48" fmla="*/ 255 w 5787"/>
                  <a:gd name="T49" fmla="*/ 30 h 4434"/>
                  <a:gd name="T50" fmla="*/ 290 w 5787"/>
                  <a:gd name="T51" fmla="*/ 10 h 4434"/>
                  <a:gd name="T52" fmla="*/ 308 w 5787"/>
                  <a:gd name="T53" fmla="*/ 0 h 4434"/>
                  <a:gd name="T54" fmla="*/ 309 w 5787"/>
                  <a:gd name="T55" fmla="*/ 0 h 4434"/>
                  <a:gd name="T56" fmla="*/ 314 w 5787"/>
                  <a:gd name="T57" fmla="*/ 6 h 4434"/>
                  <a:gd name="T58" fmla="*/ 321 w 5787"/>
                  <a:gd name="T59" fmla="*/ 18 h 4434"/>
                  <a:gd name="T60" fmla="*/ 327 w 5787"/>
                  <a:gd name="T61" fmla="*/ 30 h 4434"/>
                  <a:gd name="T62" fmla="*/ 334 w 5787"/>
                  <a:gd name="T63" fmla="*/ 42 h 4434"/>
                  <a:gd name="T64" fmla="*/ 341 w 5787"/>
                  <a:gd name="T65" fmla="*/ 54 h 4434"/>
                  <a:gd name="T66" fmla="*/ 348 w 5787"/>
                  <a:gd name="T67" fmla="*/ 67 h 4434"/>
                  <a:gd name="T68" fmla="*/ 355 w 5787"/>
                  <a:gd name="T69" fmla="*/ 79 h 4434"/>
                  <a:gd name="T70" fmla="*/ 362 w 5787"/>
                  <a:gd name="T71" fmla="*/ 91 h 4434"/>
                  <a:gd name="T72" fmla="*/ 366 w 5787"/>
                  <a:gd name="T73" fmla="*/ 98 h 4434"/>
                  <a:gd name="T74" fmla="*/ 366 w 5787"/>
                  <a:gd name="T75" fmla="*/ 102 h 4434"/>
                  <a:gd name="T76" fmla="*/ 366 w 5787"/>
                  <a:gd name="T77" fmla="*/ 103 h 4434"/>
                  <a:gd name="T78" fmla="*/ 365 w 5787"/>
                  <a:gd name="T79" fmla="*/ 104 h 4434"/>
                  <a:gd name="T80" fmla="*/ 361 w 5787"/>
                  <a:gd name="T81" fmla="*/ 106 h 4434"/>
                  <a:gd name="T82" fmla="*/ 354 w 5787"/>
                  <a:gd name="T83" fmla="*/ 111 h 4434"/>
                  <a:gd name="T84" fmla="*/ 341 w 5787"/>
                  <a:gd name="T85" fmla="*/ 119 h 4434"/>
                  <a:gd name="T86" fmla="*/ 323 w 5787"/>
                  <a:gd name="T87" fmla="*/ 130 h 4434"/>
                  <a:gd name="T88" fmla="*/ 296 w 5787"/>
                  <a:gd name="T89" fmla="*/ 146 h 4434"/>
                  <a:gd name="T90" fmla="*/ 261 w 5787"/>
                  <a:gd name="T91" fmla="*/ 167 h 4434"/>
                  <a:gd name="T92" fmla="*/ 228 w 5787"/>
                  <a:gd name="T93" fmla="*/ 186 h 4434"/>
                  <a:gd name="T94" fmla="*/ 206 w 5787"/>
                  <a:gd name="T95" fmla="*/ 199 h 4434"/>
                  <a:gd name="T96" fmla="*/ 184 w 5787"/>
                  <a:gd name="T97" fmla="*/ 211 h 4434"/>
                  <a:gd name="T98" fmla="*/ 162 w 5787"/>
                  <a:gd name="T99" fmla="*/ 224 h 4434"/>
                  <a:gd name="T100" fmla="*/ 140 w 5787"/>
                  <a:gd name="T101" fmla="*/ 237 h 4434"/>
                  <a:gd name="T102" fmla="*/ 119 w 5787"/>
                  <a:gd name="T103" fmla="*/ 249 h 4434"/>
                  <a:gd name="T104" fmla="*/ 97 w 5787"/>
                  <a:gd name="T105" fmla="*/ 262 h 4434"/>
                  <a:gd name="T106" fmla="*/ 75 w 5787"/>
                  <a:gd name="T107" fmla="*/ 275 h 443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787"/>
                  <a:gd name="T163" fmla="*/ 0 h 4434"/>
                  <a:gd name="T164" fmla="*/ 5787 w 5787"/>
                  <a:gd name="T165" fmla="*/ 4434 h 443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787" h="4434">
                    <a:moveTo>
                      <a:pt x="1003" y="4434"/>
                    </a:moveTo>
                    <a:lnTo>
                      <a:pt x="932" y="4338"/>
                    </a:lnTo>
                    <a:lnTo>
                      <a:pt x="859" y="4242"/>
                    </a:lnTo>
                    <a:lnTo>
                      <a:pt x="787" y="4145"/>
                    </a:lnTo>
                    <a:lnTo>
                      <a:pt x="715" y="4048"/>
                    </a:lnTo>
                    <a:lnTo>
                      <a:pt x="645" y="3949"/>
                    </a:lnTo>
                    <a:lnTo>
                      <a:pt x="575" y="3851"/>
                    </a:lnTo>
                    <a:lnTo>
                      <a:pt x="508" y="3751"/>
                    </a:lnTo>
                    <a:lnTo>
                      <a:pt x="441" y="3652"/>
                    </a:lnTo>
                    <a:lnTo>
                      <a:pt x="408" y="3601"/>
                    </a:lnTo>
                    <a:lnTo>
                      <a:pt x="376" y="3551"/>
                    </a:lnTo>
                    <a:lnTo>
                      <a:pt x="346" y="3501"/>
                    </a:lnTo>
                    <a:lnTo>
                      <a:pt x="314" y="3450"/>
                    </a:lnTo>
                    <a:lnTo>
                      <a:pt x="284" y="3399"/>
                    </a:lnTo>
                    <a:lnTo>
                      <a:pt x="254" y="3349"/>
                    </a:lnTo>
                    <a:lnTo>
                      <a:pt x="225" y="3297"/>
                    </a:lnTo>
                    <a:lnTo>
                      <a:pt x="197" y="3246"/>
                    </a:lnTo>
                    <a:lnTo>
                      <a:pt x="169" y="3195"/>
                    </a:lnTo>
                    <a:lnTo>
                      <a:pt x="142" y="3142"/>
                    </a:lnTo>
                    <a:lnTo>
                      <a:pt x="117" y="3091"/>
                    </a:lnTo>
                    <a:lnTo>
                      <a:pt x="92" y="3039"/>
                    </a:lnTo>
                    <a:lnTo>
                      <a:pt x="67" y="2986"/>
                    </a:lnTo>
                    <a:lnTo>
                      <a:pt x="44" y="2934"/>
                    </a:lnTo>
                    <a:lnTo>
                      <a:pt x="21" y="2881"/>
                    </a:lnTo>
                    <a:lnTo>
                      <a:pt x="0" y="2828"/>
                    </a:lnTo>
                    <a:lnTo>
                      <a:pt x="2" y="2824"/>
                    </a:lnTo>
                    <a:lnTo>
                      <a:pt x="5" y="2820"/>
                    </a:lnTo>
                    <a:lnTo>
                      <a:pt x="8" y="2816"/>
                    </a:lnTo>
                    <a:lnTo>
                      <a:pt x="14" y="2810"/>
                    </a:lnTo>
                    <a:lnTo>
                      <a:pt x="22" y="2803"/>
                    </a:lnTo>
                    <a:lnTo>
                      <a:pt x="33" y="2795"/>
                    </a:lnTo>
                    <a:lnTo>
                      <a:pt x="49" y="2785"/>
                    </a:lnTo>
                    <a:lnTo>
                      <a:pt x="69" y="2772"/>
                    </a:lnTo>
                    <a:lnTo>
                      <a:pt x="127" y="2736"/>
                    </a:lnTo>
                    <a:lnTo>
                      <a:pt x="213" y="2684"/>
                    </a:lnTo>
                    <a:lnTo>
                      <a:pt x="332" y="2612"/>
                    </a:lnTo>
                    <a:lnTo>
                      <a:pt x="491" y="2518"/>
                    </a:lnTo>
                    <a:lnTo>
                      <a:pt x="763" y="2367"/>
                    </a:lnTo>
                    <a:lnTo>
                      <a:pt x="1036" y="2214"/>
                    </a:lnTo>
                    <a:lnTo>
                      <a:pt x="1308" y="2059"/>
                    </a:lnTo>
                    <a:lnTo>
                      <a:pt x="1580" y="1903"/>
                    </a:lnTo>
                    <a:lnTo>
                      <a:pt x="1853" y="1745"/>
                    </a:lnTo>
                    <a:lnTo>
                      <a:pt x="2125" y="1587"/>
                    </a:lnTo>
                    <a:lnTo>
                      <a:pt x="2397" y="1428"/>
                    </a:lnTo>
                    <a:lnTo>
                      <a:pt x="2669" y="1268"/>
                    </a:lnTo>
                    <a:lnTo>
                      <a:pt x="2940" y="1108"/>
                    </a:lnTo>
                    <a:lnTo>
                      <a:pt x="3212" y="948"/>
                    </a:lnTo>
                    <a:lnTo>
                      <a:pt x="3484" y="789"/>
                    </a:lnTo>
                    <a:lnTo>
                      <a:pt x="3756" y="629"/>
                    </a:lnTo>
                    <a:lnTo>
                      <a:pt x="4028" y="471"/>
                    </a:lnTo>
                    <a:lnTo>
                      <a:pt x="4299" y="312"/>
                    </a:lnTo>
                    <a:lnTo>
                      <a:pt x="4571" y="155"/>
                    </a:lnTo>
                    <a:lnTo>
                      <a:pt x="4843" y="0"/>
                    </a:lnTo>
                    <a:lnTo>
                      <a:pt x="4854" y="0"/>
                    </a:lnTo>
                    <a:lnTo>
                      <a:pt x="4868" y="0"/>
                    </a:lnTo>
                    <a:lnTo>
                      <a:pt x="4880" y="0"/>
                    </a:lnTo>
                    <a:lnTo>
                      <a:pt x="4894" y="0"/>
                    </a:lnTo>
                    <a:lnTo>
                      <a:pt x="4948" y="95"/>
                    </a:lnTo>
                    <a:lnTo>
                      <a:pt x="5001" y="190"/>
                    </a:lnTo>
                    <a:lnTo>
                      <a:pt x="5055" y="286"/>
                    </a:lnTo>
                    <a:lnTo>
                      <a:pt x="5109" y="381"/>
                    </a:lnTo>
                    <a:lnTo>
                      <a:pt x="5162" y="477"/>
                    </a:lnTo>
                    <a:lnTo>
                      <a:pt x="5217" y="572"/>
                    </a:lnTo>
                    <a:lnTo>
                      <a:pt x="5270" y="668"/>
                    </a:lnTo>
                    <a:lnTo>
                      <a:pt x="5324" y="763"/>
                    </a:lnTo>
                    <a:lnTo>
                      <a:pt x="5379" y="859"/>
                    </a:lnTo>
                    <a:lnTo>
                      <a:pt x="5432" y="954"/>
                    </a:lnTo>
                    <a:lnTo>
                      <a:pt x="5487" y="1050"/>
                    </a:lnTo>
                    <a:lnTo>
                      <a:pt x="5541" y="1145"/>
                    </a:lnTo>
                    <a:lnTo>
                      <a:pt x="5594" y="1241"/>
                    </a:lnTo>
                    <a:lnTo>
                      <a:pt x="5649" y="1336"/>
                    </a:lnTo>
                    <a:lnTo>
                      <a:pt x="5703" y="1432"/>
                    </a:lnTo>
                    <a:lnTo>
                      <a:pt x="5758" y="1527"/>
                    </a:lnTo>
                    <a:lnTo>
                      <a:pt x="5764" y="1552"/>
                    </a:lnTo>
                    <a:lnTo>
                      <a:pt x="5771" y="1576"/>
                    </a:lnTo>
                    <a:lnTo>
                      <a:pt x="5779" y="1602"/>
                    </a:lnTo>
                    <a:lnTo>
                      <a:pt x="5787" y="1628"/>
                    </a:lnTo>
                    <a:lnTo>
                      <a:pt x="5779" y="1630"/>
                    </a:lnTo>
                    <a:lnTo>
                      <a:pt x="5769" y="1635"/>
                    </a:lnTo>
                    <a:lnTo>
                      <a:pt x="5752" y="1643"/>
                    </a:lnTo>
                    <a:lnTo>
                      <a:pt x="5728" y="1659"/>
                    </a:lnTo>
                    <a:lnTo>
                      <a:pt x="5692" y="1680"/>
                    </a:lnTo>
                    <a:lnTo>
                      <a:pt x="5642" y="1711"/>
                    </a:lnTo>
                    <a:lnTo>
                      <a:pt x="5576" y="1751"/>
                    </a:lnTo>
                    <a:lnTo>
                      <a:pt x="5490" y="1804"/>
                    </a:lnTo>
                    <a:lnTo>
                      <a:pt x="5382" y="1870"/>
                    </a:lnTo>
                    <a:lnTo>
                      <a:pt x="5249" y="1951"/>
                    </a:lnTo>
                    <a:lnTo>
                      <a:pt x="5088" y="2049"/>
                    </a:lnTo>
                    <a:lnTo>
                      <a:pt x="4897" y="2165"/>
                    </a:lnTo>
                    <a:lnTo>
                      <a:pt x="4673" y="2300"/>
                    </a:lnTo>
                    <a:lnTo>
                      <a:pt x="4413" y="2456"/>
                    </a:lnTo>
                    <a:lnTo>
                      <a:pt x="4114" y="2636"/>
                    </a:lnTo>
                    <a:lnTo>
                      <a:pt x="3775" y="2839"/>
                    </a:lnTo>
                    <a:lnTo>
                      <a:pt x="3601" y="2939"/>
                    </a:lnTo>
                    <a:lnTo>
                      <a:pt x="3428" y="3039"/>
                    </a:lnTo>
                    <a:lnTo>
                      <a:pt x="3254" y="3138"/>
                    </a:lnTo>
                    <a:lnTo>
                      <a:pt x="3081" y="3238"/>
                    </a:lnTo>
                    <a:lnTo>
                      <a:pt x="2907" y="3337"/>
                    </a:lnTo>
                    <a:lnTo>
                      <a:pt x="2734" y="3437"/>
                    </a:lnTo>
                    <a:lnTo>
                      <a:pt x="2561" y="3538"/>
                    </a:lnTo>
                    <a:lnTo>
                      <a:pt x="2388" y="3637"/>
                    </a:lnTo>
                    <a:lnTo>
                      <a:pt x="2215" y="3737"/>
                    </a:lnTo>
                    <a:lnTo>
                      <a:pt x="2042" y="3836"/>
                    </a:lnTo>
                    <a:lnTo>
                      <a:pt x="1869" y="3936"/>
                    </a:lnTo>
                    <a:lnTo>
                      <a:pt x="1695" y="4036"/>
                    </a:lnTo>
                    <a:lnTo>
                      <a:pt x="1523" y="4135"/>
                    </a:lnTo>
                    <a:lnTo>
                      <a:pt x="1349" y="4235"/>
                    </a:lnTo>
                    <a:lnTo>
                      <a:pt x="1177" y="4334"/>
                    </a:lnTo>
                    <a:lnTo>
                      <a:pt x="1003" y="4434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599920"/>
                <a:endParaRPr lang="en-US" sz="1444" dirty="0">
                  <a:solidFill>
                    <a:prstClr val="black"/>
                  </a:solidFill>
                  <a:latin typeface="Calibri" panose="020F0502020204030204" pitchFamily="34" charset="0"/>
                  <a:ea typeface="MS PGothic" pitchFamily="34" charset="-128"/>
                </a:endParaRPr>
              </a:p>
            </p:txBody>
          </p:sp>
          <p:sp>
            <p:nvSpPr>
              <p:cNvPr id="31" name="Freeform 268"/>
              <p:cNvSpPr>
                <a:spLocks/>
              </p:cNvSpPr>
              <p:nvPr/>
            </p:nvSpPr>
            <p:spPr bwMode="auto">
              <a:xfrm rot="21003712">
                <a:off x="418823" y="1678188"/>
                <a:ext cx="114368" cy="166566"/>
              </a:xfrm>
              <a:custGeom>
                <a:avLst/>
                <a:gdLst>
                  <a:gd name="T0" fmla="*/ 186 w 5294"/>
                  <a:gd name="T1" fmla="*/ 415 h 6573"/>
                  <a:gd name="T2" fmla="*/ 182 w 5294"/>
                  <a:gd name="T3" fmla="*/ 412 h 6573"/>
                  <a:gd name="T4" fmla="*/ 175 w 5294"/>
                  <a:gd name="T5" fmla="*/ 406 h 6573"/>
                  <a:gd name="T6" fmla="*/ 156 w 5294"/>
                  <a:gd name="T7" fmla="*/ 380 h 6573"/>
                  <a:gd name="T8" fmla="*/ 135 w 5294"/>
                  <a:gd name="T9" fmla="*/ 347 h 6573"/>
                  <a:gd name="T10" fmla="*/ 113 w 5294"/>
                  <a:gd name="T11" fmla="*/ 313 h 6573"/>
                  <a:gd name="T12" fmla="*/ 93 w 5294"/>
                  <a:gd name="T13" fmla="*/ 280 h 6573"/>
                  <a:gd name="T14" fmla="*/ 74 w 5294"/>
                  <a:gd name="T15" fmla="*/ 246 h 6573"/>
                  <a:gd name="T16" fmla="*/ 55 w 5294"/>
                  <a:gd name="T17" fmla="*/ 211 h 6573"/>
                  <a:gd name="T18" fmla="*/ 37 w 5294"/>
                  <a:gd name="T19" fmla="*/ 177 h 6573"/>
                  <a:gd name="T20" fmla="*/ 20 w 5294"/>
                  <a:gd name="T21" fmla="*/ 142 h 6573"/>
                  <a:gd name="T22" fmla="*/ 12 w 5294"/>
                  <a:gd name="T23" fmla="*/ 122 h 6573"/>
                  <a:gd name="T24" fmla="*/ 5 w 5294"/>
                  <a:gd name="T25" fmla="*/ 104 h 6573"/>
                  <a:gd name="T26" fmla="*/ 2 w 5294"/>
                  <a:gd name="T27" fmla="*/ 93 h 6573"/>
                  <a:gd name="T28" fmla="*/ 0 w 5294"/>
                  <a:gd name="T29" fmla="*/ 84 h 6573"/>
                  <a:gd name="T30" fmla="*/ 0 w 5294"/>
                  <a:gd name="T31" fmla="*/ 76 h 6573"/>
                  <a:gd name="T32" fmla="*/ 1 w 5294"/>
                  <a:gd name="T33" fmla="*/ 68 h 6573"/>
                  <a:gd name="T34" fmla="*/ 25 w 5294"/>
                  <a:gd name="T35" fmla="*/ 52 h 6573"/>
                  <a:gd name="T36" fmla="*/ 52 w 5294"/>
                  <a:gd name="T37" fmla="*/ 36 h 6573"/>
                  <a:gd name="T38" fmla="*/ 68 w 5294"/>
                  <a:gd name="T39" fmla="*/ 27 h 6573"/>
                  <a:gd name="T40" fmla="*/ 85 w 5294"/>
                  <a:gd name="T41" fmla="*/ 19 h 6573"/>
                  <a:gd name="T42" fmla="*/ 101 w 5294"/>
                  <a:gd name="T43" fmla="*/ 12 h 6573"/>
                  <a:gd name="T44" fmla="*/ 118 w 5294"/>
                  <a:gd name="T45" fmla="*/ 5 h 6573"/>
                  <a:gd name="T46" fmla="*/ 133 w 5294"/>
                  <a:gd name="T47" fmla="*/ 1 h 6573"/>
                  <a:gd name="T48" fmla="*/ 142 w 5294"/>
                  <a:gd name="T49" fmla="*/ 0 h 6573"/>
                  <a:gd name="T50" fmla="*/ 147 w 5294"/>
                  <a:gd name="T51" fmla="*/ 1 h 6573"/>
                  <a:gd name="T52" fmla="*/ 159 w 5294"/>
                  <a:gd name="T53" fmla="*/ 12 h 6573"/>
                  <a:gd name="T54" fmla="*/ 181 w 5294"/>
                  <a:gd name="T55" fmla="*/ 40 h 6573"/>
                  <a:gd name="T56" fmla="*/ 195 w 5294"/>
                  <a:gd name="T57" fmla="*/ 57 h 6573"/>
                  <a:gd name="T58" fmla="*/ 205 w 5294"/>
                  <a:gd name="T59" fmla="*/ 71 h 6573"/>
                  <a:gd name="T60" fmla="*/ 219 w 5294"/>
                  <a:gd name="T61" fmla="*/ 90 h 6573"/>
                  <a:gd name="T62" fmla="*/ 237 w 5294"/>
                  <a:gd name="T63" fmla="*/ 119 h 6573"/>
                  <a:gd name="T64" fmla="*/ 255 w 5294"/>
                  <a:gd name="T65" fmla="*/ 149 h 6573"/>
                  <a:gd name="T66" fmla="*/ 271 w 5294"/>
                  <a:gd name="T67" fmla="*/ 179 h 6573"/>
                  <a:gd name="T68" fmla="*/ 286 w 5294"/>
                  <a:gd name="T69" fmla="*/ 210 h 6573"/>
                  <a:gd name="T70" fmla="*/ 300 w 5294"/>
                  <a:gd name="T71" fmla="*/ 241 h 6573"/>
                  <a:gd name="T72" fmla="*/ 314 w 5294"/>
                  <a:gd name="T73" fmla="*/ 273 h 6573"/>
                  <a:gd name="T74" fmla="*/ 327 w 5294"/>
                  <a:gd name="T75" fmla="*/ 305 h 6573"/>
                  <a:gd name="T76" fmla="*/ 336 w 5294"/>
                  <a:gd name="T77" fmla="*/ 331 h 6573"/>
                  <a:gd name="T78" fmla="*/ 333 w 5294"/>
                  <a:gd name="T79" fmla="*/ 339 h 6573"/>
                  <a:gd name="T80" fmla="*/ 328 w 5294"/>
                  <a:gd name="T81" fmla="*/ 346 h 6573"/>
                  <a:gd name="T82" fmla="*/ 322 w 5294"/>
                  <a:gd name="T83" fmla="*/ 353 h 6573"/>
                  <a:gd name="T84" fmla="*/ 315 w 5294"/>
                  <a:gd name="T85" fmla="*/ 359 h 6573"/>
                  <a:gd name="T86" fmla="*/ 306 w 5294"/>
                  <a:gd name="T87" fmla="*/ 366 h 6573"/>
                  <a:gd name="T88" fmla="*/ 291 w 5294"/>
                  <a:gd name="T89" fmla="*/ 375 h 6573"/>
                  <a:gd name="T90" fmla="*/ 271 w 5294"/>
                  <a:gd name="T91" fmla="*/ 387 h 6573"/>
                  <a:gd name="T92" fmla="*/ 246 w 5294"/>
                  <a:gd name="T93" fmla="*/ 399 h 6573"/>
                  <a:gd name="T94" fmla="*/ 231 w 5294"/>
                  <a:gd name="T95" fmla="*/ 406 h 6573"/>
                  <a:gd name="T96" fmla="*/ 218 w 5294"/>
                  <a:gd name="T97" fmla="*/ 411 h 6573"/>
                  <a:gd name="T98" fmla="*/ 206 w 5294"/>
                  <a:gd name="T99" fmla="*/ 415 h 6573"/>
                  <a:gd name="T100" fmla="*/ 193 w 5294"/>
                  <a:gd name="T101" fmla="*/ 417 h 65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5294"/>
                  <a:gd name="T154" fmla="*/ 0 h 6573"/>
                  <a:gd name="T155" fmla="*/ 5294 w 5294"/>
                  <a:gd name="T156" fmla="*/ 6573 h 657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5294" h="6573">
                    <a:moveTo>
                      <a:pt x="3000" y="6573"/>
                    </a:moveTo>
                    <a:lnTo>
                      <a:pt x="2978" y="6565"/>
                    </a:lnTo>
                    <a:lnTo>
                      <a:pt x="2956" y="6556"/>
                    </a:lnTo>
                    <a:lnTo>
                      <a:pt x="2936" y="6546"/>
                    </a:lnTo>
                    <a:lnTo>
                      <a:pt x="2916" y="6534"/>
                    </a:lnTo>
                    <a:lnTo>
                      <a:pt x="2898" y="6522"/>
                    </a:lnTo>
                    <a:lnTo>
                      <a:pt x="2880" y="6510"/>
                    </a:lnTo>
                    <a:lnTo>
                      <a:pt x="2864" y="6496"/>
                    </a:lnTo>
                    <a:lnTo>
                      <a:pt x="2847" y="6482"/>
                    </a:lnTo>
                    <a:lnTo>
                      <a:pt x="2817" y="6454"/>
                    </a:lnTo>
                    <a:lnTo>
                      <a:pt x="2787" y="6425"/>
                    </a:lnTo>
                    <a:lnTo>
                      <a:pt x="2758" y="6396"/>
                    </a:lnTo>
                    <a:lnTo>
                      <a:pt x="2728" y="6369"/>
                    </a:lnTo>
                    <a:lnTo>
                      <a:pt x="2639" y="6241"/>
                    </a:lnTo>
                    <a:lnTo>
                      <a:pt x="2552" y="6113"/>
                    </a:lnTo>
                    <a:lnTo>
                      <a:pt x="2463" y="5985"/>
                    </a:lnTo>
                    <a:lnTo>
                      <a:pt x="2377" y="5856"/>
                    </a:lnTo>
                    <a:lnTo>
                      <a:pt x="2291" y="5726"/>
                    </a:lnTo>
                    <a:lnTo>
                      <a:pt x="2206" y="5597"/>
                    </a:lnTo>
                    <a:lnTo>
                      <a:pt x="2121" y="5467"/>
                    </a:lnTo>
                    <a:lnTo>
                      <a:pt x="2036" y="5336"/>
                    </a:lnTo>
                    <a:lnTo>
                      <a:pt x="1953" y="5205"/>
                    </a:lnTo>
                    <a:lnTo>
                      <a:pt x="1870" y="5073"/>
                    </a:lnTo>
                    <a:lnTo>
                      <a:pt x="1788" y="4941"/>
                    </a:lnTo>
                    <a:lnTo>
                      <a:pt x="1707" y="4809"/>
                    </a:lnTo>
                    <a:lnTo>
                      <a:pt x="1627" y="4676"/>
                    </a:lnTo>
                    <a:lnTo>
                      <a:pt x="1547" y="4543"/>
                    </a:lnTo>
                    <a:lnTo>
                      <a:pt x="1468" y="4410"/>
                    </a:lnTo>
                    <a:lnTo>
                      <a:pt x="1390" y="4277"/>
                    </a:lnTo>
                    <a:lnTo>
                      <a:pt x="1313" y="4142"/>
                    </a:lnTo>
                    <a:lnTo>
                      <a:pt x="1236" y="4008"/>
                    </a:lnTo>
                    <a:lnTo>
                      <a:pt x="1160" y="3873"/>
                    </a:lnTo>
                    <a:lnTo>
                      <a:pt x="1085" y="3737"/>
                    </a:lnTo>
                    <a:lnTo>
                      <a:pt x="1011" y="3603"/>
                    </a:lnTo>
                    <a:lnTo>
                      <a:pt x="938" y="3466"/>
                    </a:lnTo>
                    <a:lnTo>
                      <a:pt x="865" y="3331"/>
                    </a:lnTo>
                    <a:lnTo>
                      <a:pt x="794" y="3194"/>
                    </a:lnTo>
                    <a:lnTo>
                      <a:pt x="724" y="3058"/>
                    </a:lnTo>
                    <a:lnTo>
                      <a:pt x="654" y="2921"/>
                    </a:lnTo>
                    <a:lnTo>
                      <a:pt x="585" y="2785"/>
                    </a:lnTo>
                    <a:lnTo>
                      <a:pt x="516" y="2647"/>
                    </a:lnTo>
                    <a:lnTo>
                      <a:pt x="450" y="2509"/>
                    </a:lnTo>
                    <a:lnTo>
                      <a:pt x="384" y="2372"/>
                    </a:lnTo>
                    <a:lnTo>
                      <a:pt x="318" y="2234"/>
                    </a:lnTo>
                    <a:lnTo>
                      <a:pt x="255" y="2097"/>
                    </a:lnTo>
                    <a:lnTo>
                      <a:pt x="233" y="2041"/>
                    </a:lnTo>
                    <a:lnTo>
                      <a:pt x="211" y="1982"/>
                    </a:lnTo>
                    <a:lnTo>
                      <a:pt x="186" y="1919"/>
                    </a:lnTo>
                    <a:lnTo>
                      <a:pt x="159" y="1852"/>
                    </a:lnTo>
                    <a:lnTo>
                      <a:pt x="134" y="1784"/>
                    </a:lnTo>
                    <a:lnTo>
                      <a:pt x="108" y="1713"/>
                    </a:lnTo>
                    <a:lnTo>
                      <a:pt x="83" y="1641"/>
                    </a:lnTo>
                    <a:lnTo>
                      <a:pt x="61" y="1569"/>
                    </a:lnTo>
                    <a:lnTo>
                      <a:pt x="50" y="1533"/>
                    </a:lnTo>
                    <a:lnTo>
                      <a:pt x="40" y="1497"/>
                    </a:lnTo>
                    <a:lnTo>
                      <a:pt x="32" y="1461"/>
                    </a:lnTo>
                    <a:lnTo>
                      <a:pt x="24" y="1426"/>
                    </a:lnTo>
                    <a:lnTo>
                      <a:pt x="17" y="1390"/>
                    </a:lnTo>
                    <a:lnTo>
                      <a:pt x="11" y="1356"/>
                    </a:lnTo>
                    <a:lnTo>
                      <a:pt x="6" y="1321"/>
                    </a:lnTo>
                    <a:lnTo>
                      <a:pt x="3" y="1289"/>
                    </a:lnTo>
                    <a:lnTo>
                      <a:pt x="1" y="1256"/>
                    </a:lnTo>
                    <a:lnTo>
                      <a:pt x="0" y="1223"/>
                    </a:lnTo>
                    <a:lnTo>
                      <a:pt x="1" y="1192"/>
                    </a:lnTo>
                    <a:lnTo>
                      <a:pt x="4" y="1162"/>
                    </a:lnTo>
                    <a:lnTo>
                      <a:pt x="8" y="1133"/>
                    </a:lnTo>
                    <a:lnTo>
                      <a:pt x="15" y="1105"/>
                    </a:lnTo>
                    <a:lnTo>
                      <a:pt x="23" y="1077"/>
                    </a:lnTo>
                    <a:lnTo>
                      <a:pt x="33" y="1051"/>
                    </a:lnTo>
                    <a:lnTo>
                      <a:pt x="151" y="976"/>
                    </a:lnTo>
                    <a:lnTo>
                      <a:pt x="270" y="901"/>
                    </a:lnTo>
                    <a:lnTo>
                      <a:pt x="390" y="827"/>
                    </a:lnTo>
                    <a:lnTo>
                      <a:pt x="512" y="753"/>
                    </a:lnTo>
                    <a:lnTo>
                      <a:pt x="635" y="679"/>
                    </a:lnTo>
                    <a:lnTo>
                      <a:pt x="761" y="607"/>
                    </a:lnTo>
                    <a:lnTo>
                      <a:pt x="823" y="571"/>
                    </a:lnTo>
                    <a:lnTo>
                      <a:pt x="886" y="536"/>
                    </a:lnTo>
                    <a:lnTo>
                      <a:pt x="950" y="501"/>
                    </a:lnTo>
                    <a:lnTo>
                      <a:pt x="1013" y="467"/>
                    </a:lnTo>
                    <a:lnTo>
                      <a:pt x="1077" y="433"/>
                    </a:lnTo>
                    <a:lnTo>
                      <a:pt x="1140" y="399"/>
                    </a:lnTo>
                    <a:lnTo>
                      <a:pt x="1205" y="368"/>
                    </a:lnTo>
                    <a:lnTo>
                      <a:pt x="1270" y="336"/>
                    </a:lnTo>
                    <a:lnTo>
                      <a:pt x="1334" y="304"/>
                    </a:lnTo>
                    <a:lnTo>
                      <a:pt x="1400" y="273"/>
                    </a:lnTo>
                    <a:lnTo>
                      <a:pt x="1465" y="243"/>
                    </a:lnTo>
                    <a:lnTo>
                      <a:pt x="1530" y="215"/>
                    </a:lnTo>
                    <a:lnTo>
                      <a:pt x="1596" y="187"/>
                    </a:lnTo>
                    <a:lnTo>
                      <a:pt x="1663" y="159"/>
                    </a:lnTo>
                    <a:lnTo>
                      <a:pt x="1729" y="132"/>
                    </a:lnTo>
                    <a:lnTo>
                      <a:pt x="1795" y="107"/>
                    </a:lnTo>
                    <a:lnTo>
                      <a:pt x="1861" y="82"/>
                    </a:lnTo>
                    <a:lnTo>
                      <a:pt x="1928" y="60"/>
                    </a:lnTo>
                    <a:lnTo>
                      <a:pt x="1994" y="37"/>
                    </a:lnTo>
                    <a:lnTo>
                      <a:pt x="2062" y="15"/>
                    </a:lnTo>
                    <a:lnTo>
                      <a:pt x="2103" y="12"/>
                    </a:lnTo>
                    <a:lnTo>
                      <a:pt x="2141" y="8"/>
                    </a:lnTo>
                    <a:lnTo>
                      <a:pt x="2178" y="3"/>
                    </a:lnTo>
                    <a:lnTo>
                      <a:pt x="2215" y="1"/>
                    </a:lnTo>
                    <a:lnTo>
                      <a:pt x="2234" y="0"/>
                    </a:lnTo>
                    <a:lnTo>
                      <a:pt x="2252" y="1"/>
                    </a:lnTo>
                    <a:lnTo>
                      <a:pt x="2272" y="2"/>
                    </a:lnTo>
                    <a:lnTo>
                      <a:pt x="2291" y="5"/>
                    </a:lnTo>
                    <a:lnTo>
                      <a:pt x="2311" y="10"/>
                    </a:lnTo>
                    <a:lnTo>
                      <a:pt x="2331" y="16"/>
                    </a:lnTo>
                    <a:lnTo>
                      <a:pt x="2353" y="25"/>
                    </a:lnTo>
                    <a:lnTo>
                      <a:pt x="2375" y="34"/>
                    </a:lnTo>
                    <a:lnTo>
                      <a:pt x="2498" y="187"/>
                    </a:lnTo>
                    <a:lnTo>
                      <a:pt x="2607" y="320"/>
                    </a:lnTo>
                    <a:lnTo>
                      <a:pt x="2702" y="437"/>
                    </a:lnTo>
                    <a:lnTo>
                      <a:pt x="2785" y="540"/>
                    </a:lnTo>
                    <a:lnTo>
                      <a:pt x="2858" y="630"/>
                    </a:lnTo>
                    <a:lnTo>
                      <a:pt x="2921" y="709"/>
                    </a:lnTo>
                    <a:lnTo>
                      <a:pt x="2977" y="779"/>
                    </a:lnTo>
                    <a:lnTo>
                      <a:pt x="3027" y="842"/>
                    </a:lnTo>
                    <a:lnTo>
                      <a:pt x="3072" y="899"/>
                    </a:lnTo>
                    <a:lnTo>
                      <a:pt x="3114" y="954"/>
                    </a:lnTo>
                    <a:lnTo>
                      <a:pt x="3154" y="1006"/>
                    </a:lnTo>
                    <a:lnTo>
                      <a:pt x="3195" y="1060"/>
                    </a:lnTo>
                    <a:lnTo>
                      <a:pt x="3236" y="1115"/>
                    </a:lnTo>
                    <a:lnTo>
                      <a:pt x="3280" y="1175"/>
                    </a:lnTo>
                    <a:lnTo>
                      <a:pt x="3330" y="1240"/>
                    </a:lnTo>
                    <a:lnTo>
                      <a:pt x="3384" y="1313"/>
                    </a:lnTo>
                    <a:lnTo>
                      <a:pt x="3458" y="1426"/>
                    </a:lnTo>
                    <a:lnTo>
                      <a:pt x="3531" y="1539"/>
                    </a:lnTo>
                    <a:lnTo>
                      <a:pt x="3602" y="1653"/>
                    </a:lnTo>
                    <a:lnTo>
                      <a:pt x="3673" y="1768"/>
                    </a:lnTo>
                    <a:lnTo>
                      <a:pt x="3742" y="1883"/>
                    </a:lnTo>
                    <a:lnTo>
                      <a:pt x="3811" y="1998"/>
                    </a:lnTo>
                    <a:lnTo>
                      <a:pt x="3880" y="2115"/>
                    </a:lnTo>
                    <a:lnTo>
                      <a:pt x="3947" y="2231"/>
                    </a:lnTo>
                    <a:lnTo>
                      <a:pt x="4012" y="2349"/>
                    </a:lnTo>
                    <a:lnTo>
                      <a:pt x="4077" y="2467"/>
                    </a:lnTo>
                    <a:lnTo>
                      <a:pt x="4142" y="2585"/>
                    </a:lnTo>
                    <a:lnTo>
                      <a:pt x="4204" y="2705"/>
                    </a:lnTo>
                    <a:lnTo>
                      <a:pt x="4267" y="2824"/>
                    </a:lnTo>
                    <a:lnTo>
                      <a:pt x="4328" y="2944"/>
                    </a:lnTo>
                    <a:lnTo>
                      <a:pt x="4388" y="3065"/>
                    </a:lnTo>
                    <a:lnTo>
                      <a:pt x="4448" y="3186"/>
                    </a:lnTo>
                    <a:lnTo>
                      <a:pt x="4507" y="3307"/>
                    </a:lnTo>
                    <a:lnTo>
                      <a:pt x="4564" y="3429"/>
                    </a:lnTo>
                    <a:lnTo>
                      <a:pt x="4622" y="3553"/>
                    </a:lnTo>
                    <a:lnTo>
                      <a:pt x="4678" y="3675"/>
                    </a:lnTo>
                    <a:lnTo>
                      <a:pt x="4734" y="3799"/>
                    </a:lnTo>
                    <a:lnTo>
                      <a:pt x="4788" y="3923"/>
                    </a:lnTo>
                    <a:lnTo>
                      <a:pt x="4843" y="4048"/>
                    </a:lnTo>
                    <a:lnTo>
                      <a:pt x="4895" y="4173"/>
                    </a:lnTo>
                    <a:lnTo>
                      <a:pt x="4947" y="4298"/>
                    </a:lnTo>
                    <a:lnTo>
                      <a:pt x="5000" y="4424"/>
                    </a:lnTo>
                    <a:lnTo>
                      <a:pt x="5050" y="4551"/>
                    </a:lnTo>
                    <a:lnTo>
                      <a:pt x="5100" y="4678"/>
                    </a:lnTo>
                    <a:lnTo>
                      <a:pt x="5149" y="4805"/>
                    </a:lnTo>
                    <a:lnTo>
                      <a:pt x="5199" y="4933"/>
                    </a:lnTo>
                    <a:lnTo>
                      <a:pt x="5246" y="5061"/>
                    </a:lnTo>
                    <a:lnTo>
                      <a:pt x="5294" y="5189"/>
                    </a:lnTo>
                    <a:lnTo>
                      <a:pt x="5287" y="5223"/>
                    </a:lnTo>
                    <a:lnTo>
                      <a:pt x="5279" y="5255"/>
                    </a:lnTo>
                    <a:lnTo>
                      <a:pt x="5268" y="5287"/>
                    </a:lnTo>
                    <a:lnTo>
                      <a:pt x="5255" y="5318"/>
                    </a:lnTo>
                    <a:lnTo>
                      <a:pt x="5241" y="5348"/>
                    </a:lnTo>
                    <a:lnTo>
                      <a:pt x="5224" y="5377"/>
                    </a:lnTo>
                    <a:lnTo>
                      <a:pt x="5207" y="5406"/>
                    </a:lnTo>
                    <a:lnTo>
                      <a:pt x="5187" y="5434"/>
                    </a:lnTo>
                    <a:lnTo>
                      <a:pt x="5167" y="5461"/>
                    </a:lnTo>
                    <a:lnTo>
                      <a:pt x="5144" y="5487"/>
                    </a:lnTo>
                    <a:lnTo>
                      <a:pt x="5122" y="5514"/>
                    </a:lnTo>
                    <a:lnTo>
                      <a:pt x="5097" y="5538"/>
                    </a:lnTo>
                    <a:lnTo>
                      <a:pt x="5071" y="5563"/>
                    </a:lnTo>
                    <a:lnTo>
                      <a:pt x="5046" y="5588"/>
                    </a:lnTo>
                    <a:lnTo>
                      <a:pt x="5019" y="5611"/>
                    </a:lnTo>
                    <a:lnTo>
                      <a:pt x="4991" y="5634"/>
                    </a:lnTo>
                    <a:lnTo>
                      <a:pt x="4963" y="5657"/>
                    </a:lnTo>
                    <a:lnTo>
                      <a:pt x="4934" y="5678"/>
                    </a:lnTo>
                    <a:lnTo>
                      <a:pt x="4904" y="5701"/>
                    </a:lnTo>
                    <a:lnTo>
                      <a:pt x="4874" y="5721"/>
                    </a:lnTo>
                    <a:lnTo>
                      <a:pt x="4815" y="5762"/>
                    </a:lnTo>
                    <a:lnTo>
                      <a:pt x="4755" y="5802"/>
                    </a:lnTo>
                    <a:lnTo>
                      <a:pt x="4696" y="5841"/>
                    </a:lnTo>
                    <a:lnTo>
                      <a:pt x="4638" y="5879"/>
                    </a:lnTo>
                    <a:lnTo>
                      <a:pt x="4583" y="5916"/>
                    </a:lnTo>
                    <a:lnTo>
                      <a:pt x="4531" y="5953"/>
                    </a:lnTo>
                    <a:lnTo>
                      <a:pt x="4443" y="5999"/>
                    </a:lnTo>
                    <a:lnTo>
                      <a:pt x="4354" y="6049"/>
                    </a:lnTo>
                    <a:lnTo>
                      <a:pt x="4263" y="6098"/>
                    </a:lnTo>
                    <a:lnTo>
                      <a:pt x="4169" y="6148"/>
                    </a:lnTo>
                    <a:lnTo>
                      <a:pt x="4075" y="6199"/>
                    </a:lnTo>
                    <a:lnTo>
                      <a:pt x="3978" y="6248"/>
                    </a:lnTo>
                    <a:lnTo>
                      <a:pt x="3882" y="6296"/>
                    </a:lnTo>
                    <a:lnTo>
                      <a:pt x="3783" y="6342"/>
                    </a:lnTo>
                    <a:lnTo>
                      <a:pt x="3734" y="6365"/>
                    </a:lnTo>
                    <a:lnTo>
                      <a:pt x="3685" y="6387"/>
                    </a:lnTo>
                    <a:lnTo>
                      <a:pt x="3636" y="6407"/>
                    </a:lnTo>
                    <a:lnTo>
                      <a:pt x="3586" y="6428"/>
                    </a:lnTo>
                    <a:lnTo>
                      <a:pt x="3537" y="6446"/>
                    </a:lnTo>
                    <a:lnTo>
                      <a:pt x="3488" y="6465"/>
                    </a:lnTo>
                    <a:lnTo>
                      <a:pt x="3439" y="6481"/>
                    </a:lnTo>
                    <a:lnTo>
                      <a:pt x="3389" y="6497"/>
                    </a:lnTo>
                    <a:lnTo>
                      <a:pt x="3340" y="6512"/>
                    </a:lnTo>
                    <a:lnTo>
                      <a:pt x="3291" y="6525"/>
                    </a:lnTo>
                    <a:lnTo>
                      <a:pt x="3241" y="6538"/>
                    </a:lnTo>
                    <a:lnTo>
                      <a:pt x="3193" y="6548"/>
                    </a:lnTo>
                    <a:lnTo>
                      <a:pt x="3145" y="6557"/>
                    </a:lnTo>
                    <a:lnTo>
                      <a:pt x="3097" y="6564"/>
                    </a:lnTo>
                    <a:lnTo>
                      <a:pt x="3048" y="6570"/>
                    </a:lnTo>
                    <a:lnTo>
                      <a:pt x="3000" y="6573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599920"/>
                <a:endParaRPr lang="en-US" sz="1444" dirty="0">
                  <a:solidFill>
                    <a:prstClr val="black"/>
                  </a:solidFill>
                  <a:latin typeface="Calibri" panose="020F050202020403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 bwMode="auto">
            <a:xfrm>
              <a:off x="7742464" y="3130857"/>
              <a:ext cx="1127769" cy="2809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ctr"/>
            <a:lstStyle/>
            <a:p>
              <a:pPr defTabSz="671941"/>
              <a:r>
                <a:rPr lang="en-US" sz="1444" dirty="0">
                  <a:solidFill>
                    <a:srgbClr val="FFFFFF"/>
                  </a:solidFill>
                  <a:latin typeface="Calibri" panose="020F0502020204030204" pitchFamily="34" charset="0"/>
                </a:rPr>
                <a:t>Manual Task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602588" y="3236407"/>
              <a:ext cx="268367" cy="173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defTabSz="671941"/>
              <a:r>
                <a:rPr lang="en-US" sz="1313" dirty="0">
                  <a:solidFill>
                    <a:srgbClr val="000000"/>
                  </a:solidFill>
                  <a:latin typeface="Calibri" panose="020F0502020204030204" pitchFamily="34" charset="0"/>
                </a:rPr>
                <a:t>PT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818664" y="3519893"/>
              <a:ext cx="102103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prstTxWarp prst="textNoShape">
                <a:avLst/>
              </a:prstTxWarp>
              <a:spAutoFit/>
            </a:bodyPr>
            <a:lstStyle/>
            <a:p>
              <a:pPr defTabSz="1200150" eaLnBrk="0" hangingPunct="0"/>
              <a:r>
                <a:rPr lang="en-US" sz="1050" dirty="0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PT-Processing Time (</a:t>
              </a:r>
              <a:r>
                <a:rPr lang="en-US" sz="1050" dirty="0" err="1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hrs</a:t>
              </a:r>
              <a:r>
                <a:rPr lang="en-US" sz="1050" dirty="0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rPr>
                <a:t>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72846" y="2649764"/>
              <a:ext cx="603259" cy="261643"/>
            </a:xfrm>
            <a:prstGeom prst="rect">
              <a:avLst/>
            </a:prstGeom>
            <a:effectLst/>
          </p:spPr>
          <p:txBody>
            <a:bodyPr wrap="none" lIns="119994" tIns="59997" rIns="119994" bIns="59997">
              <a:spAutoFit/>
            </a:bodyPr>
            <a:lstStyle/>
            <a:p>
              <a:pPr defTabSz="1200150" eaLnBrk="0" hangingPunct="0"/>
              <a:r>
                <a:rPr lang="en-US" sz="1444" b="1" dirty="0">
                  <a:solidFill>
                    <a:srgbClr val="000000"/>
                  </a:solidFill>
                  <a:latin typeface="Calibri" panose="020F0502020204030204" pitchFamily="34" charset="0"/>
                  <a:ea typeface="ＭＳ Ｐゴシック" pitchFamily="-12" charset="-128"/>
                  <a:cs typeface="ＭＳ Ｐゴシック" pitchFamily="-12" charset="-128"/>
                </a:rPr>
                <a:t>Legend</a:t>
              </a:r>
            </a:p>
          </p:txBody>
        </p:sp>
        <p:cxnSp>
          <p:nvCxnSpPr>
            <p:cNvPr id="45" name="Straight Arrow Connector 44"/>
            <p:cNvCxnSpPr>
              <a:stCxn id="14" idx="3"/>
              <a:endCxn id="12" idx="1"/>
            </p:cNvCxnSpPr>
            <p:nvPr/>
          </p:nvCxnSpPr>
          <p:spPr bwMode="auto">
            <a:xfrm>
              <a:off x="7058813" y="2011647"/>
              <a:ext cx="186089" cy="24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4618805" y="1387202"/>
              <a:ext cx="1149716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OMS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911185" y="1395707"/>
              <a:ext cx="1145480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378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027464" y="1382558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331293" y="1387202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35970" y="6995857"/>
            <a:ext cx="1204813" cy="393236"/>
            <a:chOff x="6752697" y="5029200"/>
            <a:chExt cx="917953" cy="299608"/>
          </a:xfrm>
        </p:grpSpPr>
        <p:sp>
          <p:nvSpPr>
            <p:cNvPr id="43" name="TextBox 42"/>
            <p:cNvSpPr txBox="1"/>
            <p:nvPr/>
          </p:nvSpPr>
          <p:spPr>
            <a:xfrm>
              <a:off x="7008126" y="5074895"/>
              <a:ext cx="662524" cy="253913"/>
            </a:xfrm>
            <a:prstGeom prst="rect">
              <a:avLst/>
            </a:prstGeom>
            <a:noFill/>
            <a:effectLst/>
          </p:spPr>
          <p:txBody>
            <a:bodyPr wrap="none" lIns="89994" tIns="45004" rIns="89994" bIns="45004" rtlCol="0">
              <a:spAutoFit/>
            </a:bodyPr>
            <a:lstStyle/>
            <a:p>
              <a:pPr defTabSz="599920"/>
              <a:r>
                <a:rPr lang="en-US" sz="1575" b="1" dirty="0">
                  <a:solidFill>
                    <a:srgbClr val="002060"/>
                  </a:solidFill>
                  <a:latin typeface="Calibri" panose="020F0502020204030204" pitchFamily="34" charset="0"/>
                  <a:ea typeface="MS PGothic" pitchFamily="34" charset="-128"/>
                </a:rPr>
                <a:t>Benefits</a:t>
              </a:r>
            </a:p>
          </p:txBody>
        </p:sp>
        <p:pic>
          <p:nvPicPr>
            <p:cNvPr id="44" name="Picture 6" descr="https://cdn0.iconfinder.com/data/icons/economy/450/savings-512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rgbClr val="13457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697" y="5029200"/>
              <a:ext cx="255429" cy="26588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/>
          <p:cNvGrpSpPr/>
          <p:nvPr/>
        </p:nvGrpSpPr>
        <p:grpSpPr>
          <a:xfrm>
            <a:off x="458303" y="5032266"/>
            <a:ext cx="11803944" cy="3346162"/>
            <a:chOff x="120583" y="3834107"/>
            <a:chExt cx="8993481" cy="2549457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20583" y="3898804"/>
              <a:ext cx="718306" cy="307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19994" tIns="59997" rIns="119994" bIns="59997" rtlCol="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4400" eaLnBrk="0" hangingPunct="0">
                <a:defRPr b="1">
                  <a:solidFill>
                    <a:srgbClr val="000000"/>
                  </a:solidFill>
                  <a:latin typeface="Calibri" panose="020F0502020204030204" pitchFamily="34" charset="0"/>
                  <a:ea typeface="MS PGothic" pitchFamily="34" charset="-128"/>
                </a:defRPr>
              </a:lvl1pPr>
            </a:lstStyle>
            <a:p>
              <a:r>
                <a:rPr lang="en-US" sz="1838" dirty="0"/>
                <a:t>After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896" y="5644900"/>
              <a:ext cx="5301293" cy="553998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222903" indent="-222903" defTabSz="1199416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RPA could automate all the routines conducted as part of daily checks.</a:t>
              </a:r>
            </a:p>
            <a:p>
              <a:pPr marL="222903" indent="-222903" defTabSz="1199416">
                <a:buFont typeface="Symbol" panose="05050102010706020507" pitchFamily="18" charset="2"/>
                <a:buChar char="·"/>
              </a:pPr>
              <a:r>
                <a:rPr lang="en-US" sz="1575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Automation tools used: </a:t>
              </a:r>
              <a:r>
                <a:rPr lang="en-US" sz="1575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BluePrism</a:t>
              </a:r>
              <a:endParaRPr lang="en-US" sz="1575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222903" indent="-222903" defTabSz="1199416">
                <a:buFont typeface="Symbol" panose="05050102010706020507" pitchFamily="18" charset="2"/>
                <a:buChar char="·"/>
              </a:pPr>
              <a:endParaRPr lang="en-US" sz="1575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7264" y="5330175"/>
              <a:ext cx="1714632" cy="253913"/>
            </a:xfrm>
            <a:prstGeom prst="rect">
              <a:avLst/>
            </a:prstGeom>
            <a:noFill/>
          </p:spPr>
          <p:txBody>
            <a:bodyPr wrap="none" lIns="89994" tIns="45004" rIns="89994" bIns="45004" rtlCol="0">
              <a:spAutoFit/>
            </a:bodyPr>
            <a:lstStyle>
              <a:defPPr>
                <a:defRPr lang="en-US"/>
              </a:defPPr>
              <a:lvl1pPr defTabSz="914066" fontAlgn="auto">
                <a:spcBef>
                  <a:spcPts val="0"/>
                </a:spcBef>
                <a:spcAft>
                  <a:spcPts val="0"/>
                </a:spcAft>
                <a:defRPr sz="1200">
                  <a:solidFill>
                    <a:srgbClr val="00ACB6"/>
                  </a:solidFill>
                  <a:latin typeface="+mj-lt"/>
                  <a:ea typeface="+mn-ea"/>
                </a:defRPr>
              </a:lvl1pPr>
              <a:lvl2pPr marL="457034" defTabSz="914066">
                <a:defRPr sz="1700"/>
              </a:lvl2pPr>
              <a:lvl3pPr marL="914066" defTabSz="914066">
                <a:defRPr sz="1700"/>
              </a:lvl3pPr>
              <a:lvl4pPr marL="1371098" defTabSz="914066">
                <a:defRPr sz="1700"/>
              </a:lvl4pPr>
              <a:lvl5pPr marL="1828131" defTabSz="914066">
                <a:defRPr sz="1700"/>
              </a:lvl5pPr>
              <a:lvl6pPr marL="2285164" defTabSz="914066">
                <a:defRPr sz="1700"/>
              </a:lvl6pPr>
              <a:lvl7pPr marL="2742198" defTabSz="914066">
                <a:defRPr sz="1700"/>
              </a:lvl7pPr>
              <a:lvl8pPr marL="3199229" defTabSz="914066">
                <a:defRPr sz="1700"/>
              </a:lvl8pPr>
              <a:lvl9pPr marL="3656261" defTabSz="914066">
                <a:defRPr sz="1700"/>
              </a:lvl9pPr>
            </a:lstStyle>
            <a:p>
              <a:r>
                <a:rPr lang="en-US" sz="1575" b="1" dirty="0">
                  <a:latin typeface="Calibri" panose="020F0502020204030204" pitchFamily="34" charset="0"/>
                </a:rPr>
                <a:t>RPA Automated Solution</a:t>
              </a:r>
            </a:p>
          </p:txBody>
        </p:sp>
        <p:pic>
          <p:nvPicPr>
            <p:cNvPr id="33" name="Picture 4" descr="https://cdn2.iconfinder.com/data/icons/seo-web-optimization-ultimate-part-2/512/puzzle-512.pn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2464" y="5263900"/>
              <a:ext cx="326525" cy="32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>
              <a:spLocks/>
            </p:cNvSpPr>
            <p:nvPr/>
          </p:nvSpPr>
          <p:spPr>
            <a:xfrm>
              <a:off x="5626796" y="5644900"/>
              <a:ext cx="3487268" cy="738664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222903" lvl="1" indent="-222903" defTabSz="599920">
                <a:buFont typeface="Symbol" panose="05050102010706020507" pitchFamily="18" charset="2"/>
                <a:buChar char="·"/>
              </a:pPr>
              <a:r>
                <a:rPr lang="en-US" sz="1575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~50</a:t>
              </a: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% reduction in manual efforts.</a:t>
              </a:r>
            </a:p>
            <a:p>
              <a:pPr marL="222903" lvl="1" indent="-222903" defTabSz="599920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Greater accuracy &amp; automated alert mechanism</a:t>
              </a:r>
            </a:p>
            <a:p>
              <a:pPr marL="222903" lvl="1" indent="-222903" defTabSz="599920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Consistency with high quality</a:t>
              </a:r>
            </a:p>
            <a:p>
              <a:pPr marL="222903" lvl="1" indent="-222903" defTabSz="599920">
                <a:buFont typeface="Symbol" panose="05050102010706020507" pitchFamily="18" charset="2"/>
                <a:buChar char="·"/>
              </a:pPr>
              <a:r>
                <a:rPr lang="en-US" sz="1575" dirty="0">
                  <a:solidFill>
                    <a:schemeClr val="tx1"/>
                  </a:solidFill>
                  <a:latin typeface="Calibri" panose="020F0502020204030204" pitchFamily="34" charset="0"/>
                </a:rPr>
                <a:t>Nullifying the amount of manual intervention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838889" y="3836777"/>
              <a:ext cx="1152737" cy="1248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Day starts with SOD  &amp; Email Review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600889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0.25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134290" y="3836777"/>
              <a:ext cx="1143000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Dashboard Collectors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86552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429689" y="3836777"/>
              <a:ext cx="1152737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Spoolers </a:t>
              </a: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191689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351727" y="3839275"/>
              <a:ext cx="1152737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Collating the Observations &amp; triggering emails for deviations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123464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  <a:endParaRPr lang="en-US" sz="1444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6020489" y="3836777"/>
              <a:ext cx="1145149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Verifying the Routing paths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818327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4725089" y="3836777"/>
              <a:ext cx="1152737" cy="1248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9997" tIns="0" rIns="0" bIns="0" rtlCol="0" anchor="t">
              <a:normAutofit lnSpcReduction="10000"/>
            </a:bodyPr>
            <a:lstStyle/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endParaRPr lang="en-US" sz="1575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defTabSz="671941"/>
              <a:r>
                <a:rPr lang="en-US" sz="1575" dirty="0">
                  <a:solidFill>
                    <a:srgbClr val="FFFFFF"/>
                  </a:solidFill>
                  <a:latin typeface="Calibri" panose="020F0502020204030204" pitchFamily="34" charset="0"/>
                </a:rPr>
                <a:t>Checking the Inventory current for FI, Money Market &amp; Coupons 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477352" y="4811732"/>
              <a:ext cx="390737" cy="27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0.0</a:t>
              </a:r>
            </a:p>
          </p:txBody>
        </p:sp>
        <p:cxnSp>
          <p:nvCxnSpPr>
            <p:cNvPr id="62" name="Straight Arrow Connector 61"/>
            <p:cNvCxnSpPr>
              <a:stCxn id="54" idx="3"/>
              <a:endCxn id="60" idx="1"/>
            </p:cNvCxnSpPr>
            <p:nvPr/>
          </p:nvCxnSpPr>
          <p:spPr bwMode="auto">
            <a:xfrm>
              <a:off x="4582426" y="4461222"/>
              <a:ext cx="1426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60" idx="3"/>
              <a:endCxn id="58" idx="1"/>
            </p:cNvCxnSpPr>
            <p:nvPr/>
          </p:nvCxnSpPr>
          <p:spPr bwMode="auto">
            <a:xfrm>
              <a:off x="5877826" y="4461222"/>
              <a:ext cx="1426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0" idx="3"/>
              <a:endCxn id="52" idx="1"/>
            </p:cNvCxnSpPr>
            <p:nvPr/>
          </p:nvCxnSpPr>
          <p:spPr bwMode="auto">
            <a:xfrm>
              <a:off x="1991626" y="4461222"/>
              <a:ext cx="1426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/>
            <p:cNvCxnSpPr>
              <a:stCxn id="52" idx="3"/>
              <a:endCxn id="54" idx="1"/>
            </p:cNvCxnSpPr>
            <p:nvPr/>
          </p:nvCxnSpPr>
          <p:spPr bwMode="auto">
            <a:xfrm>
              <a:off x="3277290" y="4461222"/>
              <a:ext cx="1523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58" idx="3"/>
              <a:endCxn id="56" idx="1"/>
            </p:cNvCxnSpPr>
            <p:nvPr/>
          </p:nvCxnSpPr>
          <p:spPr bwMode="auto">
            <a:xfrm>
              <a:off x="7165638" y="4461222"/>
              <a:ext cx="186089" cy="24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Rectangle 66"/>
            <p:cNvSpPr/>
            <p:nvPr/>
          </p:nvSpPr>
          <p:spPr bwMode="auto">
            <a:xfrm>
              <a:off x="4734826" y="3841169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OMS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6018594" y="3834107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34289" y="3834864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3437277" y="3834107"/>
              <a:ext cx="1133263" cy="2766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71941"/>
              <a:r>
                <a:rPr lang="en-US" sz="1444" dirty="0">
                  <a:solidFill>
                    <a:srgbClr val="000000"/>
                  </a:solidFill>
                  <a:latin typeface="Calibri" panose="020F0502020204030204" pitchFamily="34" charset="0"/>
                </a:rPr>
                <a:t>TACL</a:t>
              </a:r>
            </a:p>
          </p:txBody>
        </p:sp>
      </p:grpSp>
      <p:sp>
        <p:nvSpPr>
          <p:cNvPr id="75" name="Oval 74"/>
          <p:cNvSpPr/>
          <p:nvPr/>
        </p:nvSpPr>
        <p:spPr>
          <a:xfrm>
            <a:off x="3113941" y="4382936"/>
            <a:ext cx="4234913" cy="576442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sp>
        <p:nvSpPr>
          <p:cNvPr id="76" name="Oval 75"/>
          <p:cNvSpPr/>
          <p:nvPr/>
        </p:nvSpPr>
        <p:spPr>
          <a:xfrm>
            <a:off x="3899559" y="3062201"/>
            <a:ext cx="615675" cy="40998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sp>
        <p:nvSpPr>
          <p:cNvPr id="77" name="Oval 76"/>
          <p:cNvSpPr/>
          <p:nvPr/>
        </p:nvSpPr>
        <p:spPr>
          <a:xfrm>
            <a:off x="5576824" y="3074944"/>
            <a:ext cx="615675" cy="40998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sp>
        <p:nvSpPr>
          <p:cNvPr id="78" name="Oval 77"/>
          <p:cNvSpPr/>
          <p:nvPr/>
        </p:nvSpPr>
        <p:spPr>
          <a:xfrm>
            <a:off x="7350796" y="3085663"/>
            <a:ext cx="615675" cy="40998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sp>
        <p:nvSpPr>
          <p:cNvPr id="79" name="Oval 78"/>
          <p:cNvSpPr/>
          <p:nvPr/>
        </p:nvSpPr>
        <p:spPr>
          <a:xfrm>
            <a:off x="9059064" y="3085663"/>
            <a:ext cx="615675" cy="40998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sp>
        <p:nvSpPr>
          <p:cNvPr id="80" name="Oval 79"/>
          <p:cNvSpPr/>
          <p:nvPr/>
        </p:nvSpPr>
        <p:spPr>
          <a:xfrm>
            <a:off x="7535970" y="7292762"/>
            <a:ext cx="3842024" cy="429674"/>
          </a:xfrm>
          <a:prstGeom prst="ellips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2065">
            <a:off x="8498730" y="3938429"/>
            <a:ext cx="1183695" cy="765988"/>
          </a:xfrm>
          <a:prstGeom prst="rect">
            <a:avLst/>
          </a:prstGeom>
        </p:spPr>
      </p:pic>
      <p:pic>
        <p:nvPicPr>
          <p:cNvPr id="1026" name="Picture 2" descr="Image result for smiley fresh wake u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267" y="7162486"/>
            <a:ext cx="509950" cy="509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 rot="1335466">
            <a:off x="9807681" y="2050587"/>
            <a:ext cx="2828208" cy="375167"/>
          </a:xfrm>
          <a:prstGeom prst="rect">
            <a:avLst/>
          </a:prstGeom>
          <a:noFill/>
          <a:ln w="142875" cap="rnd" cmpd="thickThin">
            <a:solidFill>
              <a:srgbClr val="FF0000"/>
            </a:solidFill>
            <a:prstDash val="solid"/>
            <a:rou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38">
                <a:solidFill>
                  <a:srgbClr val="FF0000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/>
              <a:t>Time Taking</a:t>
            </a:r>
          </a:p>
        </p:txBody>
      </p:sp>
      <p:sp>
        <p:nvSpPr>
          <p:cNvPr id="83" name="TextBox 82"/>
          <p:cNvSpPr txBox="1"/>
          <p:nvPr/>
        </p:nvSpPr>
        <p:spPr>
          <a:xfrm rot="1346649">
            <a:off x="9426313" y="3027134"/>
            <a:ext cx="2828208" cy="375167"/>
          </a:xfrm>
          <a:prstGeom prst="rect">
            <a:avLst/>
          </a:prstGeom>
          <a:noFill/>
          <a:ln w="142875" cap="rnd" cmpd="thickThin">
            <a:solidFill>
              <a:srgbClr val="FF0000"/>
            </a:solidFill>
            <a:prstDash val="solid"/>
            <a:rou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38">
                <a:solidFill>
                  <a:srgbClr val="FF0000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/>
              <a:t>Repetitive</a:t>
            </a:r>
          </a:p>
        </p:txBody>
      </p:sp>
      <p:sp>
        <p:nvSpPr>
          <p:cNvPr id="84" name="TextBox 83"/>
          <p:cNvSpPr txBox="1"/>
          <p:nvPr/>
        </p:nvSpPr>
        <p:spPr>
          <a:xfrm rot="1346649">
            <a:off x="8241999" y="3776915"/>
            <a:ext cx="2828208" cy="375167"/>
          </a:xfrm>
          <a:prstGeom prst="rect">
            <a:avLst/>
          </a:prstGeom>
          <a:noFill/>
          <a:ln w="142875" cap="rnd" cmpd="thickThin">
            <a:solidFill>
              <a:srgbClr val="FF0000"/>
            </a:solidFill>
            <a:prstDash val="solid"/>
            <a:rou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38">
                <a:solidFill>
                  <a:srgbClr val="FF0000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/>
              <a:t>Tedious</a:t>
            </a: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194714" y="193983"/>
            <a:ext cx="8773073" cy="40395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625" b="1" kern="1200" dirty="0" smtClean="0">
                <a:solidFill>
                  <a:srgbClr val="FFC000"/>
                </a:solidFill>
                <a:cs typeface="Calibri" panose="020F0502020204030204" pitchFamily="34" charset="0"/>
              </a:rPr>
              <a:t>Benefits with RPA Automation</a:t>
            </a:r>
            <a:endParaRPr lang="en-US" sz="2625" b="1" kern="1200" dirty="0">
              <a:solidFill>
                <a:srgbClr val="FFC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 advClick="0" advTm="6000">
        <p14:vortex dir="r"/>
      </p:transition>
    </mc:Choice>
    <mc:Fallback xmlns="">
      <p:transition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9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9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9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9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6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6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2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00"/>
                            </p:stCondLst>
                            <p:childTnLst>
                              <p:par>
                                <p:cTn id="7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2" grpId="0" animBg="1"/>
      <p:bldP spid="83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14" y="193983"/>
            <a:ext cx="8773073" cy="40395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625" b="1" kern="1200" dirty="0">
                <a:solidFill>
                  <a:srgbClr val="FFC000"/>
                </a:solidFill>
                <a:cs typeface="Calibri" panose="020F0502020204030204" pitchFamily="34" charset="0"/>
              </a:rPr>
              <a:t>Outcomes of Morning Health Checks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4" y="919162"/>
            <a:ext cx="11789789" cy="4140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4" y="5186362"/>
            <a:ext cx="11789790" cy="2833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 bwMode="auto">
          <a:xfrm>
            <a:off x="280987" y="3121342"/>
            <a:ext cx="11582400" cy="115331"/>
          </a:xfrm>
          <a:prstGeom prst="rect">
            <a:avLst/>
          </a:prstGeom>
          <a:solidFill>
            <a:srgbClr val="FF0000">
              <a:alpha val="3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0987" y="3433761"/>
            <a:ext cx="11582400" cy="173479"/>
          </a:xfrm>
          <a:prstGeom prst="rect">
            <a:avLst/>
          </a:prstGeom>
          <a:solidFill>
            <a:srgbClr val="FF0000">
              <a:alpha val="3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987" y="3777367"/>
            <a:ext cx="11582400" cy="172630"/>
          </a:xfrm>
          <a:prstGeom prst="rect">
            <a:avLst/>
          </a:prstGeom>
          <a:solidFill>
            <a:srgbClr val="FF0000">
              <a:alpha val="3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0987" y="6710362"/>
            <a:ext cx="11703516" cy="699562"/>
          </a:xfrm>
          <a:prstGeom prst="rect">
            <a:avLst/>
          </a:prstGeom>
          <a:solidFill>
            <a:srgbClr val="FF0000">
              <a:alpha val="3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4713" y="2138363"/>
            <a:ext cx="11789790" cy="2819400"/>
          </a:xfrm>
          <a:prstGeom prst="roundRect">
            <a:avLst>
              <a:gd name="adj" fmla="val 4765"/>
            </a:avLst>
          </a:prstGeom>
          <a:noFill/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sp>
        <p:nvSpPr>
          <p:cNvPr id="12" name="Rounded Rectangle 11"/>
          <p:cNvSpPr/>
          <p:nvPr/>
        </p:nvSpPr>
        <p:spPr>
          <a:xfrm>
            <a:off x="194713" y="6279198"/>
            <a:ext cx="11789790" cy="1866589"/>
          </a:xfrm>
          <a:prstGeom prst="roundRect">
            <a:avLst>
              <a:gd name="adj" fmla="val 4765"/>
            </a:avLst>
          </a:prstGeom>
          <a:noFill/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sp>
        <p:nvSpPr>
          <p:cNvPr id="13" name="Rectangle 12"/>
          <p:cNvSpPr/>
          <p:nvPr/>
        </p:nvSpPr>
        <p:spPr bwMode="auto">
          <a:xfrm>
            <a:off x="10758487" y="2394160"/>
            <a:ext cx="1104900" cy="727181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758487" y="3949997"/>
            <a:ext cx="1104900" cy="862986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735140" y="3256448"/>
            <a:ext cx="1104900" cy="167898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735140" y="3608355"/>
            <a:ext cx="1104900" cy="167898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1091685" y="6563231"/>
            <a:ext cx="892818" cy="133369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091685" y="7409924"/>
            <a:ext cx="892818" cy="505877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29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3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14" y="193983"/>
            <a:ext cx="11041692" cy="40395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625" b="1" kern="1200" dirty="0">
                <a:solidFill>
                  <a:srgbClr val="FFC000"/>
                </a:solidFill>
                <a:cs typeface="Calibri" panose="020F0502020204030204" pitchFamily="34" charset="0"/>
              </a:rPr>
              <a:t>Outcomes of Morning Health Checks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4" y="919162"/>
            <a:ext cx="11789789" cy="4140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4" y="5186362"/>
            <a:ext cx="11789790" cy="2833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 bwMode="auto">
          <a:xfrm>
            <a:off x="280987" y="3121342"/>
            <a:ext cx="11582400" cy="115331"/>
          </a:xfrm>
          <a:prstGeom prst="rect">
            <a:avLst/>
          </a:prstGeom>
          <a:solidFill>
            <a:srgbClr val="FF0000">
              <a:alpha val="3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0987" y="3433761"/>
            <a:ext cx="11582400" cy="173479"/>
          </a:xfrm>
          <a:prstGeom prst="rect">
            <a:avLst/>
          </a:prstGeom>
          <a:solidFill>
            <a:srgbClr val="FF0000">
              <a:alpha val="3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987" y="3777367"/>
            <a:ext cx="11582400" cy="172630"/>
          </a:xfrm>
          <a:prstGeom prst="rect">
            <a:avLst/>
          </a:prstGeom>
          <a:solidFill>
            <a:srgbClr val="FF0000">
              <a:alpha val="3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0987" y="6710362"/>
            <a:ext cx="11703516" cy="699562"/>
          </a:xfrm>
          <a:prstGeom prst="rect">
            <a:avLst/>
          </a:prstGeom>
          <a:solidFill>
            <a:srgbClr val="FF0000">
              <a:alpha val="3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4713" y="2138363"/>
            <a:ext cx="11789790" cy="2819400"/>
          </a:xfrm>
          <a:prstGeom prst="roundRect">
            <a:avLst>
              <a:gd name="adj" fmla="val 4765"/>
            </a:avLst>
          </a:prstGeom>
          <a:noFill/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sp>
        <p:nvSpPr>
          <p:cNvPr id="12" name="Rounded Rectangle 11"/>
          <p:cNvSpPr/>
          <p:nvPr/>
        </p:nvSpPr>
        <p:spPr>
          <a:xfrm>
            <a:off x="194713" y="6279198"/>
            <a:ext cx="11789790" cy="1866589"/>
          </a:xfrm>
          <a:prstGeom prst="roundRect">
            <a:avLst>
              <a:gd name="adj" fmla="val 4765"/>
            </a:avLst>
          </a:prstGeom>
          <a:noFill/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8"/>
          </a:p>
        </p:txBody>
      </p:sp>
      <p:sp>
        <p:nvSpPr>
          <p:cNvPr id="13" name="Rectangle 12"/>
          <p:cNvSpPr/>
          <p:nvPr/>
        </p:nvSpPr>
        <p:spPr bwMode="auto">
          <a:xfrm>
            <a:off x="10758487" y="2394160"/>
            <a:ext cx="1104900" cy="727181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758487" y="3949997"/>
            <a:ext cx="1104900" cy="862986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735140" y="3256448"/>
            <a:ext cx="1104900" cy="167898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735140" y="3608355"/>
            <a:ext cx="1104900" cy="167898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1091685" y="6563231"/>
            <a:ext cx="892818" cy="133369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091685" y="7409924"/>
            <a:ext cx="892818" cy="505877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 rot="1335466">
            <a:off x="9520954" y="1343100"/>
            <a:ext cx="2507472" cy="299519"/>
          </a:xfrm>
          <a:prstGeom prst="rect">
            <a:avLst/>
          </a:prstGeom>
          <a:noFill/>
          <a:ln w="142875" cap="rnd" cmpd="thickThin">
            <a:solidFill>
              <a:schemeClr val="accent6"/>
            </a:solidFill>
            <a:prstDash val="solid"/>
            <a:round/>
          </a:ln>
        </p:spPr>
        <p:txBody>
          <a:bodyPr wrap="square" rtlCol="0">
            <a:normAutofit fontScale="85000" lnSpcReduction="20000"/>
          </a:bodyPr>
          <a:lstStyle>
            <a:defPPr>
              <a:defRPr lang="en-US"/>
            </a:defPPr>
            <a:lvl1pPr algn="ctr">
              <a:defRPr sz="1838">
                <a:solidFill>
                  <a:srgbClr val="FF0000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Automated</a:t>
            </a:r>
          </a:p>
        </p:txBody>
      </p:sp>
      <p:sp>
        <p:nvSpPr>
          <p:cNvPr id="21" name="TextBox 20"/>
          <p:cNvSpPr txBox="1"/>
          <p:nvPr/>
        </p:nvSpPr>
        <p:spPr>
          <a:xfrm rot="1335466">
            <a:off x="8886129" y="1719176"/>
            <a:ext cx="2507472" cy="299519"/>
          </a:xfrm>
          <a:prstGeom prst="rect">
            <a:avLst/>
          </a:prstGeom>
          <a:noFill/>
          <a:ln w="142875" cap="rnd" cmpd="thickThin">
            <a:solidFill>
              <a:schemeClr val="accent6"/>
            </a:solidFill>
            <a:prstDash val="solid"/>
            <a:round/>
          </a:ln>
        </p:spPr>
        <p:txBody>
          <a:bodyPr wrap="square" rtlCol="0">
            <a:normAutofit fontScale="85000" lnSpcReduction="20000"/>
          </a:bodyPr>
          <a:lstStyle>
            <a:defPPr>
              <a:defRPr lang="en-US"/>
            </a:defPPr>
            <a:lvl1pPr algn="ctr">
              <a:defRPr sz="1838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Scheduled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335466">
            <a:off x="8106839" y="2019766"/>
            <a:ext cx="2507472" cy="299519"/>
          </a:xfrm>
          <a:prstGeom prst="rect">
            <a:avLst/>
          </a:prstGeom>
          <a:noFill/>
          <a:ln w="142875" cap="rnd" cmpd="thickThin">
            <a:solidFill>
              <a:schemeClr val="accent6"/>
            </a:solidFill>
            <a:prstDash val="solid"/>
            <a:round/>
          </a:ln>
        </p:spPr>
        <p:txBody>
          <a:bodyPr wrap="square" rtlCol="0">
            <a:normAutofit fontScale="85000" lnSpcReduction="20000"/>
          </a:bodyPr>
          <a:lstStyle>
            <a:defPPr>
              <a:defRPr lang="en-US"/>
            </a:defPPr>
            <a:lvl1pPr algn="ctr">
              <a:defRPr sz="1838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 manual efforts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4640" y="2135218"/>
            <a:ext cx="2507472" cy="299519"/>
          </a:xfrm>
          <a:prstGeom prst="rect">
            <a:avLst/>
          </a:prstGeom>
          <a:noFill/>
          <a:ln w="142875" cap="rnd" cmpd="thickThin">
            <a:solidFill>
              <a:schemeClr val="accent6"/>
            </a:solidFill>
            <a:prstDash val="solid"/>
            <a:round/>
          </a:ln>
        </p:spPr>
        <p:txBody>
          <a:bodyPr wrap="square" rtlCol="0">
            <a:normAutofit fontScale="85000" lnSpcReduction="20000"/>
          </a:bodyPr>
          <a:lstStyle>
            <a:defPPr>
              <a:defRPr lang="en-US"/>
            </a:defPPr>
            <a:lvl1pPr algn="ctr">
              <a:defRPr sz="1838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41828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3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8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1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9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38">
      <a:dk1>
        <a:srgbClr val="000000"/>
      </a:dk1>
      <a:lt1>
        <a:srgbClr val="FFFFFF"/>
      </a:lt1>
      <a:dk2>
        <a:srgbClr val="97999B"/>
      </a:dk2>
      <a:lt2>
        <a:srgbClr val="53565A"/>
      </a:lt2>
      <a:accent1>
        <a:srgbClr val="141A48"/>
      </a:accent1>
      <a:accent2>
        <a:srgbClr val="F05032"/>
      </a:accent2>
      <a:accent3>
        <a:srgbClr val="1CBDC9"/>
      </a:accent3>
      <a:accent4>
        <a:srgbClr val="0078C1"/>
      </a:accent4>
      <a:accent5>
        <a:srgbClr val="53565A"/>
      </a:accent5>
      <a:accent6>
        <a:srgbClr val="92D050"/>
      </a:accent6>
      <a:hlink>
        <a:srgbClr val="00BDF2"/>
      </a:hlink>
      <a:folHlink>
        <a:srgbClr val="141A48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.xml><?xml version="1.0" encoding="utf-8"?>
<a:theme xmlns:a="http://schemas.openxmlformats.org/drawingml/2006/main" name="1_blank">
  <a:themeElements>
    <a:clrScheme name="Custom 38">
      <a:dk1>
        <a:srgbClr val="000000"/>
      </a:dk1>
      <a:lt1>
        <a:srgbClr val="FFFFFF"/>
      </a:lt1>
      <a:dk2>
        <a:srgbClr val="97999B"/>
      </a:dk2>
      <a:lt2>
        <a:srgbClr val="53565A"/>
      </a:lt2>
      <a:accent1>
        <a:srgbClr val="141A48"/>
      </a:accent1>
      <a:accent2>
        <a:srgbClr val="F05032"/>
      </a:accent2>
      <a:accent3>
        <a:srgbClr val="1CBDC9"/>
      </a:accent3>
      <a:accent4>
        <a:srgbClr val="0078C1"/>
      </a:accent4>
      <a:accent5>
        <a:srgbClr val="53565A"/>
      </a:accent5>
      <a:accent6>
        <a:srgbClr val="92D050"/>
      </a:accent6>
      <a:hlink>
        <a:srgbClr val="00BDF2"/>
      </a:hlink>
      <a:folHlink>
        <a:srgbClr val="141A48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3.xml><?xml version="1.0" encoding="utf-8"?>
<a:theme xmlns:a="http://schemas.openxmlformats.org/drawingml/2006/main" name="2_blank">
  <a:themeElements>
    <a:clrScheme name="Custom 38">
      <a:dk1>
        <a:srgbClr val="000000"/>
      </a:dk1>
      <a:lt1>
        <a:srgbClr val="FFFFFF"/>
      </a:lt1>
      <a:dk2>
        <a:srgbClr val="97999B"/>
      </a:dk2>
      <a:lt2>
        <a:srgbClr val="53565A"/>
      </a:lt2>
      <a:accent1>
        <a:srgbClr val="141A48"/>
      </a:accent1>
      <a:accent2>
        <a:srgbClr val="F05032"/>
      </a:accent2>
      <a:accent3>
        <a:srgbClr val="1CBDC9"/>
      </a:accent3>
      <a:accent4>
        <a:srgbClr val="0078C1"/>
      </a:accent4>
      <a:accent5>
        <a:srgbClr val="53565A"/>
      </a:accent5>
      <a:accent6>
        <a:srgbClr val="92D050"/>
      </a:accent6>
      <a:hlink>
        <a:srgbClr val="00BDF2"/>
      </a:hlink>
      <a:folHlink>
        <a:srgbClr val="141A48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24896</TotalTime>
  <Words>801</Words>
  <Application>Microsoft Office PowerPoint</Application>
  <PresentationFormat>Custom</PresentationFormat>
  <Paragraphs>294</Paragraphs>
  <Slides>7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MS PGothic</vt:lpstr>
      <vt:lpstr>MS PGothic</vt:lpstr>
      <vt:lpstr>Arial</vt:lpstr>
      <vt:lpstr>Arial Black</vt:lpstr>
      <vt:lpstr>Book Antiqua</vt:lpstr>
      <vt:lpstr>Calibri</vt:lpstr>
      <vt:lpstr>Century Gothic</vt:lpstr>
      <vt:lpstr>Copperplate Gothic Bold</vt:lpstr>
      <vt:lpstr>Corbel</vt:lpstr>
      <vt:lpstr>Franklin Gothic Demi</vt:lpstr>
      <vt:lpstr>Geneva</vt:lpstr>
      <vt:lpstr>Symbol</vt:lpstr>
      <vt:lpstr>ヒラギノ角ゴ Pro W3</vt:lpstr>
      <vt:lpstr>blank</vt:lpstr>
      <vt:lpstr>1_blank</vt:lpstr>
      <vt:lpstr>2_blank</vt:lpstr>
      <vt:lpstr>Office Theme</vt:lpstr>
      <vt:lpstr>PowerPoint Presentation</vt:lpstr>
      <vt:lpstr>RPA’s future is Artificial Intelligence (AI)…</vt:lpstr>
      <vt:lpstr>Scope of POC</vt:lpstr>
      <vt:lpstr>Benefits with RPA Automation</vt:lpstr>
      <vt:lpstr>Benefits with RPA Automation</vt:lpstr>
      <vt:lpstr>Outcomes of Morning Health Checks</vt:lpstr>
      <vt:lpstr>Outcomes of Morning Health Checks</vt:lpstr>
    </vt:vector>
  </TitlesOfParts>
  <Company>Iris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Presentation</dc:title>
  <dc:creator>IRIS</dc:creator>
  <cp:keywords>Unclassified</cp:keywords>
  <cp:lastModifiedBy>Nayakanti, Pavan K (CWM-NR)</cp:lastModifiedBy>
  <cp:revision>351</cp:revision>
  <cp:lastPrinted>2015-01-07T21:46:45Z</cp:lastPrinted>
  <dcterms:created xsi:type="dcterms:W3CDTF">2016-04-04T17:27:05Z</dcterms:created>
  <dcterms:modified xsi:type="dcterms:W3CDTF">2018-01-03T16:41:29Z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COpt">
    <vt:lpwstr>1</vt:lpwstr>
  </property>
  <property fmtid="{D5CDD505-2E9C-101B-9397-08002B2CF9AE}" pid="3" name="PNSOpt">
    <vt:lpwstr>1s</vt:lpwstr>
  </property>
  <property fmtid="{D5CDD505-2E9C-101B-9397-08002B2CF9AE}" pid="4" name="Pitchbook Compatible">
    <vt:lpwstr>Yes</vt:lpwstr>
  </property>
  <property fmtid="{D5CDD505-2E9C-101B-9397-08002B2CF9AE}" pid="5" name="TitusGUID">
    <vt:lpwstr>5d8f2da0-ba96-4d1b-8ec7-d10f7b9d408b</vt:lpwstr>
  </property>
  <property fmtid="{D5CDD505-2E9C-101B-9397-08002B2CF9AE}" pid="6" name="Classification">
    <vt:lpwstr>Null</vt:lpwstr>
  </property>
</Properties>
</file>