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4"/>
  </p:sldMasterIdLst>
  <p:notesMasterIdLst>
    <p:notesMasterId r:id="rId23"/>
  </p:notesMasterIdLst>
  <p:handoutMasterIdLst>
    <p:handoutMasterId r:id="rId24"/>
  </p:handoutMasterIdLst>
  <p:sldIdLst>
    <p:sldId id="368" r:id="rId5"/>
    <p:sldId id="332" r:id="rId6"/>
    <p:sldId id="384" r:id="rId7"/>
    <p:sldId id="373" r:id="rId8"/>
    <p:sldId id="388" r:id="rId9"/>
    <p:sldId id="406" r:id="rId10"/>
    <p:sldId id="407" r:id="rId11"/>
    <p:sldId id="408" r:id="rId12"/>
    <p:sldId id="386" r:id="rId13"/>
    <p:sldId id="377" r:id="rId14"/>
    <p:sldId id="393" r:id="rId15"/>
    <p:sldId id="394" r:id="rId16"/>
    <p:sldId id="395" r:id="rId17"/>
    <p:sldId id="409" r:id="rId18"/>
    <p:sldId id="410" r:id="rId19"/>
    <p:sldId id="411" r:id="rId20"/>
    <p:sldId id="412" r:id="rId21"/>
    <p:sldId id="413" r:id="rId22"/>
  </p:sldIdLst>
  <p:sldSz cx="12801600" cy="7772400"/>
  <p:notesSz cx="6858000" cy="9296400"/>
  <p:defaultTextStyle>
    <a:defPPr>
      <a:defRPr lang="en-US"/>
    </a:defPPr>
    <a:lvl1pPr algn="l" defTabSz="738188" rtl="0" fontAlgn="base">
      <a:spcBef>
        <a:spcPct val="0"/>
      </a:spcBef>
      <a:spcAft>
        <a:spcPct val="0"/>
      </a:spcAft>
      <a:defRPr sz="1500" kern="1200">
        <a:solidFill>
          <a:schemeClr val="tx1"/>
        </a:solidFill>
        <a:latin typeface="Arial" charset="0"/>
        <a:ea typeface="+mn-ea"/>
        <a:cs typeface="+mn-cs"/>
      </a:defRPr>
    </a:lvl1pPr>
    <a:lvl2pPr marL="368300" indent="88900" algn="l" defTabSz="738188" rtl="0" fontAlgn="base">
      <a:spcBef>
        <a:spcPct val="0"/>
      </a:spcBef>
      <a:spcAft>
        <a:spcPct val="0"/>
      </a:spcAft>
      <a:defRPr sz="1500" kern="1200">
        <a:solidFill>
          <a:schemeClr val="tx1"/>
        </a:solidFill>
        <a:latin typeface="Arial" charset="0"/>
        <a:ea typeface="+mn-ea"/>
        <a:cs typeface="+mn-cs"/>
      </a:defRPr>
    </a:lvl2pPr>
    <a:lvl3pPr marL="738188" indent="176213" algn="l" defTabSz="738188" rtl="0" fontAlgn="base">
      <a:spcBef>
        <a:spcPct val="0"/>
      </a:spcBef>
      <a:spcAft>
        <a:spcPct val="0"/>
      </a:spcAft>
      <a:defRPr sz="1500" kern="1200">
        <a:solidFill>
          <a:schemeClr val="tx1"/>
        </a:solidFill>
        <a:latin typeface="Arial" charset="0"/>
        <a:ea typeface="+mn-ea"/>
        <a:cs typeface="+mn-cs"/>
      </a:defRPr>
    </a:lvl3pPr>
    <a:lvl4pPr marL="1108075" indent="263525" algn="l" defTabSz="738188" rtl="0" fontAlgn="base">
      <a:spcBef>
        <a:spcPct val="0"/>
      </a:spcBef>
      <a:spcAft>
        <a:spcPct val="0"/>
      </a:spcAft>
      <a:defRPr sz="1500" kern="1200">
        <a:solidFill>
          <a:schemeClr val="tx1"/>
        </a:solidFill>
        <a:latin typeface="Arial" charset="0"/>
        <a:ea typeface="+mn-ea"/>
        <a:cs typeface="+mn-cs"/>
      </a:defRPr>
    </a:lvl4pPr>
    <a:lvl5pPr marL="1477963" indent="350838" algn="l" defTabSz="738188" rtl="0" fontAlgn="base">
      <a:spcBef>
        <a:spcPct val="0"/>
      </a:spcBef>
      <a:spcAft>
        <a:spcPct val="0"/>
      </a:spcAft>
      <a:defRPr sz="1500" kern="1200">
        <a:solidFill>
          <a:schemeClr val="tx1"/>
        </a:solidFill>
        <a:latin typeface="Arial" charset="0"/>
        <a:ea typeface="+mn-ea"/>
        <a:cs typeface="+mn-cs"/>
      </a:defRPr>
    </a:lvl5pPr>
    <a:lvl6pPr marL="2286000" algn="l" defTabSz="914400" rtl="0" eaLnBrk="1" latinLnBrk="0" hangingPunct="1">
      <a:defRPr sz="1500" kern="1200">
        <a:solidFill>
          <a:schemeClr val="tx1"/>
        </a:solidFill>
        <a:latin typeface="Arial" charset="0"/>
        <a:ea typeface="+mn-ea"/>
        <a:cs typeface="+mn-cs"/>
      </a:defRPr>
    </a:lvl6pPr>
    <a:lvl7pPr marL="2743200" algn="l" defTabSz="914400" rtl="0" eaLnBrk="1" latinLnBrk="0" hangingPunct="1">
      <a:defRPr sz="1500" kern="1200">
        <a:solidFill>
          <a:schemeClr val="tx1"/>
        </a:solidFill>
        <a:latin typeface="Arial" charset="0"/>
        <a:ea typeface="+mn-ea"/>
        <a:cs typeface="+mn-cs"/>
      </a:defRPr>
    </a:lvl7pPr>
    <a:lvl8pPr marL="3200400" algn="l" defTabSz="914400" rtl="0" eaLnBrk="1" latinLnBrk="0" hangingPunct="1">
      <a:defRPr sz="1500" kern="1200">
        <a:solidFill>
          <a:schemeClr val="tx1"/>
        </a:solidFill>
        <a:latin typeface="Arial" charset="0"/>
        <a:ea typeface="+mn-ea"/>
        <a:cs typeface="+mn-cs"/>
      </a:defRPr>
    </a:lvl8pPr>
    <a:lvl9pPr marL="3657600" algn="l" defTabSz="914400" rtl="0" eaLnBrk="1" latinLnBrk="0" hangingPunct="1">
      <a:defRPr sz="15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50">
          <p15:clr>
            <a:srgbClr val="A4A3A4"/>
          </p15:clr>
        </p15:guide>
        <p15:guide id="2" orient="horz" pos="1180">
          <p15:clr>
            <a:srgbClr val="A4A3A4"/>
          </p15:clr>
        </p15:guide>
        <p15:guide id="3" pos="4032">
          <p15:clr>
            <a:srgbClr val="A4A3A4"/>
          </p15:clr>
        </p15:guide>
        <p15:guide id="4" pos="1959">
          <p15:clr>
            <a:srgbClr val="A4A3A4"/>
          </p15:clr>
        </p15:guide>
        <p15:guide id="5" pos="6122">
          <p15:clr>
            <a:srgbClr val="A4A3A4"/>
          </p15:clr>
        </p15:guide>
        <p15:guide id="6" pos="3342">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215"/>
    <a:srgbClr val="E7E7E7"/>
    <a:srgbClr val="C82600"/>
    <a:srgbClr val="DC3430"/>
    <a:srgbClr val="DDDDDD"/>
    <a:srgbClr val="EDED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snapToGrid="0">
      <p:cViewPr varScale="1">
        <p:scale>
          <a:sx n="86" d="100"/>
          <a:sy n="86" d="100"/>
        </p:scale>
        <p:origin x="1092" y="96"/>
      </p:cViewPr>
      <p:guideLst>
        <p:guide orient="horz" pos="2450"/>
        <p:guide orient="horz" pos="1180"/>
        <p:guide pos="4032"/>
        <p:guide pos="1959"/>
        <p:guide pos="6122"/>
        <p:guide pos="3342"/>
      </p:guideLst>
    </p:cSldViewPr>
  </p:slideViewPr>
  <p:notesTextViewPr>
    <p:cViewPr>
      <p:scale>
        <a:sx n="1" d="1"/>
        <a:sy n="1" d="1"/>
      </p:scale>
      <p:origin x="0" y="0"/>
    </p:cViewPr>
  </p:notesTextViewPr>
  <p:notesViewPr>
    <p:cSldViewPr snapToGrid="0">
      <p:cViewPr varScale="1">
        <p:scale>
          <a:sx n="62" d="100"/>
          <a:sy n="62" d="100"/>
        </p:scale>
        <p:origin x="-2838" y="-7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defTabSz="739623"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defTabSz="739623" fontAlgn="auto">
              <a:spcBef>
                <a:spcPts val="0"/>
              </a:spcBef>
              <a:spcAft>
                <a:spcPts val="0"/>
              </a:spcAft>
              <a:defRPr sz="1200" smtClean="0">
                <a:latin typeface="+mn-lt"/>
              </a:defRPr>
            </a:lvl1pPr>
          </a:lstStyle>
          <a:p>
            <a:pPr>
              <a:defRPr/>
            </a:pPr>
            <a:fld id="{A9B76991-3202-4EA2-B6D3-456CFE8567E4}" type="datetimeFigureOut">
              <a:rPr lang="en-US"/>
              <a:pPr>
                <a:defRPr/>
              </a:pPr>
              <a:t>12/15/2017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defTabSz="739623"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defTabSz="739623" fontAlgn="auto">
              <a:spcBef>
                <a:spcPts val="0"/>
              </a:spcBef>
              <a:spcAft>
                <a:spcPts val="0"/>
              </a:spcAft>
              <a:defRPr sz="1200" smtClean="0">
                <a:latin typeface="+mn-lt"/>
              </a:defRPr>
            </a:lvl1pPr>
          </a:lstStyle>
          <a:p>
            <a:pPr>
              <a:defRPr/>
            </a:pPr>
            <a:fld id="{A6B49F37-2D74-43B4-ABA9-DE0B6A645681}" type="slidenum">
              <a:rPr lang="en-US"/>
              <a:pPr>
                <a:defRPr/>
              </a:pPr>
              <a:t>‹#›</a:t>
            </a:fld>
            <a:endParaRPr lang="en-US"/>
          </a:p>
        </p:txBody>
      </p:sp>
    </p:spTree>
    <p:extLst>
      <p:ext uri="{BB962C8B-B14F-4D97-AF65-F5344CB8AC3E}">
        <p14:creationId xmlns:p14="http://schemas.microsoft.com/office/powerpoint/2010/main" val="1171614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defTabSz="739623"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defTabSz="739623" fontAlgn="auto">
              <a:spcBef>
                <a:spcPts val="0"/>
              </a:spcBef>
              <a:spcAft>
                <a:spcPts val="0"/>
              </a:spcAft>
              <a:defRPr sz="1200" smtClean="0">
                <a:latin typeface="+mn-lt"/>
              </a:defRPr>
            </a:lvl1pPr>
          </a:lstStyle>
          <a:p>
            <a:pPr>
              <a:defRPr/>
            </a:pPr>
            <a:fld id="{0648BC32-02AD-4009-B32F-D789C9305163}" type="datetimeFigureOut">
              <a:rPr lang="en-US"/>
              <a:pPr>
                <a:defRPr/>
              </a:pPr>
              <a:t>12/15/2017</a:t>
            </a:fld>
            <a:endParaRPr lang="en-US"/>
          </a:p>
        </p:txBody>
      </p:sp>
      <p:sp>
        <p:nvSpPr>
          <p:cNvPr id="4" name="Slide Image Placeholder 3"/>
          <p:cNvSpPr>
            <a:spLocks noGrp="1" noRot="1" noChangeAspect="1"/>
          </p:cNvSpPr>
          <p:nvPr>
            <p:ph type="sldImg" idx="2"/>
          </p:nvPr>
        </p:nvSpPr>
        <p:spPr>
          <a:xfrm>
            <a:off x="558800" y="696913"/>
            <a:ext cx="57404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defTabSz="739623"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defTabSz="739623" fontAlgn="auto">
              <a:spcBef>
                <a:spcPts val="0"/>
              </a:spcBef>
              <a:spcAft>
                <a:spcPts val="0"/>
              </a:spcAft>
              <a:defRPr sz="1200" smtClean="0">
                <a:latin typeface="+mn-lt"/>
              </a:defRPr>
            </a:lvl1pPr>
          </a:lstStyle>
          <a:p>
            <a:pPr>
              <a:defRPr/>
            </a:pPr>
            <a:fld id="{A8D8FE89-7B05-47F7-9D2B-C6A1AF811CD0}" type="slidenum">
              <a:rPr lang="en-US"/>
              <a:pPr>
                <a:defRPr/>
              </a:pPr>
              <a:t>‹#›</a:t>
            </a:fld>
            <a:endParaRPr lang="en-US"/>
          </a:p>
        </p:txBody>
      </p:sp>
    </p:spTree>
    <p:extLst>
      <p:ext uri="{BB962C8B-B14F-4D97-AF65-F5344CB8AC3E}">
        <p14:creationId xmlns:p14="http://schemas.microsoft.com/office/powerpoint/2010/main" val="1989319307"/>
      </p:ext>
    </p:extLst>
  </p:cSld>
  <p:clrMap bg1="lt1" tx1="dk1" bg2="lt2" tx2="dk2" accent1="accent1" accent2="accent2" accent3="accent3" accent4="accent4" accent5="accent5" accent6="accent6" hlink="hlink" folHlink="folHlink"/>
  <p:notesStyle>
    <a:lvl1pPr algn="l" defTabSz="738188" rtl="0" fontAlgn="base">
      <a:spcBef>
        <a:spcPct val="30000"/>
      </a:spcBef>
      <a:spcAft>
        <a:spcPct val="0"/>
      </a:spcAft>
      <a:defRPr sz="1000" kern="1200">
        <a:solidFill>
          <a:schemeClr val="tx1"/>
        </a:solidFill>
        <a:latin typeface="+mn-lt"/>
        <a:ea typeface="+mn-ea"/>
        <a:cs typeface="+mn-cs"/>
      </a:defRPr>
    </a:lvl1pPr>
    <a:lvl2pPr marL="368300" algn="l" defTabSz="738188" rtl="0" fontAlgn="base">
      <a:spcBef>
        <a:spcPct val="30000"/>
      </a:spcBef>
      <a:spcAft>
        <a:spcPct val="0"/>
      </a:spcAft>
      <a:defRPr sz="1000" kern="1200">
        <a:solidFill>
          <a:schemeClr val="tx1"/>
        </a:solidFill>
        <a:latin typeface="+mn-lt"/>
        <a:ea typeface="+mn-ea"/>
        <a:cs typeface="+mn-cs"/>
      </a:defRPr>
    </a:lvl2pPr>
    <a:lvl3pPr marL="738188" algn="l" defTabSz="738188" rtl="0" fontAlgn="base">
      <a:spcBef>
        <a:spcPct val="30000"/>
      </a:spcBef>
      <a:spcAft>
        <a:spcPct val="0"/>
      </a:spcAft>
      <a:defRPr sz="1000" kern="1200">
        <a:solidFill>
          <a:schemeClr val="tx1"/>
        </a:solidFill>
        <a:latin typeface="+mn-lt"/>
        <a:ea typeface="+mn-ea"/>
        <a:cs typeface="+mn-cs"/>
      </a:defRPr>
    </a:lvl3pPr>
    <a:lvl4pPr marL="1108075" algn="l" defTabSz="738188" rtl="0" fontAlgn="base">
      <a:spcBef>
        <a:spcPct val="30000"/>
      </a:spcBef>
      <a:spcAft>
        <a:spcPct val="0"/>
      </a:spcAft>
      <a:defRPr sz="1000" kern="1200">
        <a:solidFill>
          <a:schemeClr val="tx1"/>
        </a:solidFill>
        <a:latin typeface="+mn-lt"/>
        <a:ea typeface="+mn-ea"/>
        <a:cs typeface="+mn-cs"/>
      </a:defRPr>
    </a:lvl4pPr>
    <a:lvl5pPr marL="1477963" algn="l" defTabSz="738188" rtl="0" fontAlgn="base">
      <a:spcBef>
        <a:spcPct val="30000"/>
      </a:spcBef>
      <a:spcAft>
        <a:spcPct val="0"/>
      </a:spcAft>
      <a:defRPr sz="1000" kern="1200">
        <a:solidFill>
          <a:schemeClr val="tx1"/>
        </a:solidFill>
        <a:latin typeface="+mn-lt"/>
        <a:ea typeface="+mn-ea"/>
        <a:cs typeface="+mn-cs"/>
      </a:defRPr>
    </a:lvl5pPr>
    <a:lvl6pPr marL="1849059" algn="l" defTabSz="739623" rtl="0" eaLnBrk="1" latinLnBrk="0" hangingPunct="1">
      <a:defRPr sz="1000" kern="1200">
        <a:solidFill>
          <a:schemeClr val="tx1"/>
        </a:solidFill>
        <a:latin typeface="+mn-lt"/>
        <a:ea typeface="+mn-ea"/>
        <a:cs typeface="+mn-cs"/>
      </a:defRPr>
    </a:lvl6pPr>
    <a:lvl7pPr marL="2218870" algn="l" defTabSz="739623" rtl="0" eaLnBrk="1" latinLnBrk="0" hangingPunct="1">
      <a:defRPr sz="1000" kern="1200">
        <a:solidFill>
          <a:schemeClr val="tx1"/>
        </a:solidFill>
        <a:latin typeface="+mn-lt"/>
        <a:ea typeface="+mn-ea"/>
        <a:cs typeface="+mn-cs"/>
      </a:defRPr>
    </a:lvl7pPr>
    <a:lvl8pPr marL="2588682" algn="l" defTabSz="739623" rtl="0" eaLnBrk="1" latinLnBrk="0" hangingPunct="1">
      <a:defRPr sz="1000" kern="1200">
        <a:solidFill>
          <a:schemeClr val="tx1"/>
        </a:solidFill>
        <a:latin typeface="+mn-lt"/>
        <a:ea typeface="+mn-ea"/>
        <a:cs typeface="+mn-cs"/>
      </a:defRPr>
    </a:lvl8pPr>
    <a:lvl9pPr marL="2958493" algn="l" defTabSz="73962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738188" fontAlgn="base">
              <a:spcBef>
                <a:spcPct val="0"/>
              </a:spcBef>
              <a:spcAft>
                <a:spcPct val="0"/>
              </a:spcAft>
            </a:pPr>
            <a:fld id="{8D975919-271A-4065-A6E5-BBBD375DEB5C}" type="slidenum">
              <a:rPr lang="en-US"/>
              <a:pPr defTabSz="738188" fontAlgn="base">
                <a:spcBef>
                  <a:spcPct val="0"/>
                </a:spcBef>
                <a:spcAft>
                  <a:spcPct val="0"/>
                </a:spcAft>
              </a:pPr>
              <a:t>2</a:t>
            </a:fld>
            <a:endParaRPr lang="en-US"/>
          </a:p>
        </p:txBody>
      </p:sp>
    </p:spTree>
    <p:extLst>
      <p:ext uri="{BB962C8B-B14F-4D97-AF65-F5344CB8AC3E}">
        <p14:creationId xmlns:p14="http://schemas.microsoft.com/office/powerpoint/2010/main" val="235020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738188" fontAlgn="base">
              <a:spcBef>
                <a:spcPct val="0"/>
              </a:spcBef>
              <a:spcAft>
                <a:spcPct val="0"/>
              </a:spcAft>
            </a:pPr>
            <a:fld id="{151FE9FE-AB5F-49E2-B05B-27BECA2027F1}" type="slidenum">
              <a:rPr lang="en-US"/>
              <a:pPr defTabSz="738188" fontAlgn="base">
                <a:spcBef>
                  <a:spcPct val="0"/>
                </a:spcBef>
                <a:spcAft>
                  <a:spcPct val="0"/>
                </a:spcAft>
              </a:pPr>
              <a:t>3</a:t>
            </a:fld>
            <a:endParaRPr lang="en-US"/>
          </a:p>
        </p:txBody>
      </p:sp>
    </p:spTree>
    <p:extLst>
      <p:ext uri="{BB962C8B-B14F-4D97-AF65-F5344CB8AC3E}">
        <p14:creationId xmlns:p14="http://schemas.microsoft.com/office/powerpoint/2010/main" val="174742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738188" fontAlgn="base">
              <a:spcBef>
                <a:spcPct val="0"/>
              </a:spcBef>
              <a:spcAft>
                <a:spcPct val="0"/>
              </a:spcAft>
            </a:pPr>
            <a:fld id="{B1E21DC5-1088-43FB-8762-F72B2E0F9006}" type="slidenum">
              <a:rPr lang="en-US"/>
              <a:pPr defTabSz="738188" fontAlgn="base">
                <a:spcBef>
                  <a:spcPct val="0"/>
                </a:spcBef>
                <a:spcAft>
                  <a:spcPct val="0"/>
                </a:spcAft>
              </a:pPr>
              <a:t>4</a:t>
            </a:fld>
            <a:endParaRPr lang="en-US"/>
          </a:p>
        </p:txBody>
      </p:sp>
    </p:spTree>
    <p:extLst>
      <p:ext uri="{BB962C8B-B14F-4D97-AF65-F5344CB8AC3E}">
        <p14:creationId xmlns:p14="http://schemas.microsoft.com/office/powerpoint/2010/main" val="102772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1225" fontAlgn="base">
              <a:spcBef>
                <a:spcPct val="0"/>
              </a:spcBef>
              <a:spcAft>
                <a:spcPct val="0"/>
              </a:spcAft>
            </a:pPr>
            <a:fld id="{64AAD14D-72DF-440A-ABC7-977A485B5814}" type="slidenum">
              <a:rPr lang="en-US">
                <a:latin typeface="Arial" charset="0"/>
              </a:rPr>
              <a:pPr defTabSz="911225" fontAlgn="base">
                <a:spcBef>
                  <a:spcPct val="0"/>
                </a:spcBef>
                <a:spcAft>
                  <a:spcPct val="0"/>
                </a:spcAft>
              </a:pPr>
              <a:t>8</a:t>
            </a:fld>
            <a:endParaRPr lang="en-US">
              <a:latin typeface="Arial" charset="0"/>
            </a:endParaRPr>
          </a:p>
        </p:txBody>
      </p:sp>
      <p:sp>
        <p:nvSpPr>
          <p:cNvPr id="65538" name="Rectangle 2"/>
          <p:cNvSpPr>
            <a:spLocks noGrp="1" noRot="1" noChangeAspect="1" noChangeArrowheads="1" noTextEdit="1"/>
          </p:cNvSpPr>
          <p:nvPr>
            <p:ph type="sldImg"/>
          </p:nvPr>
        </p:nvSpPr>
        <p:spPr bwMode="auto">
          <a:xfrm>
            <a:off x="558800" y="695325"/>
            <a:ext cx="5741988" cy="3486150"/>
          </a:xfrm>
          <a:noFill/>
          <a:ln>
            <a:solidFill>
              <a:srgbClr val="000000"/>
            </a:solidFill>
            <a:miter lim="800000"/>
            <a:headEnd/>
            <a:tailEnd/>
          </a:ln>
        </p:spPr>
      </p:sp>
      <p:sp>
        <p:nvSpPr>
          <p:cNvPr id="65539" name="Rectangle 3"/>
          <p:cNvSpPr>
            <a:spLocks noGrp="1" noChangeArrowheads="1"/>
          </p:cNvSpPr>
          <p:nvPr>
            <p:ph type="body" idx="1"/>
          </p:nvPr>
        </p:nvSpPr>
        <p:spPr bwMode="auto">
          <a:xfrm>
            <a:off x="685800" y="4416425"/>
            <a:ext cx="5486400" cy="4184650"/>
          </a:xfrm>
          <a:noFill/>
        </p:spPr>
        <p:txBody>
          <a:bodyPr wrap="square" numCol="1" anchor="t" anchorCtr="0" compatLnSpc="1">
            <a:prstTxWarp prst="textNoShape">
              <a:avLst/>
            </a:prstTxWarp>
          </a:bodyPr>
          <a:lstStyle/>
          <a:p>
            <a:pPr>
              <a:spcBef>
                <a:spcPct val="0"/>
              </a:spcBef>
            </a:pPr>
            <a:endParaRPr lang="en-CA" smtClean="0">
              <a:latin typeface="Arial" charset="0"/>
            </a:endParaRPr>
          </a:p>
        </p:txBody>
      </p:sp>
    </p:spTree>
    <p:extLst>
      <p:ext uri="{BB962C8B-B14F-4D97-AF65-F5344CB8AC3E}">
        <p14:creationId xmlns:p14="http://schemas.microsoft.com/office/powerpoint/2010/main" val="348354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1225" fontAlgn="base">
              <a:spcBef>
                <a:spcPct val="0"/>
              </a:spcBef>
              <a:spcAft>
                <a:spcPct val="0"/>
              </a:spcAft>
            </a:pPr>
            <a:fld id="{B9B6ED1F-4141-42D3-B937-0E73B241DD0F}" type="slidenum">
              <a:rPr lang="en-US">
                <a:latin typeface="Arial" charset="0"/>
              </a:rPr>
              <a:pPr defTabSz="911225" fontAlgn="base">
                <a:spcBef>
                  <a:spcPct val="0"/>
                </a:spcBef>
                <a:spcAft>
                  <a:spcPct val="0"/>
                </a:spcAft>
              </a:pPr>
              <a:t>9</a:t>
            </a:fld>
            <a:endParaRPr lang="en-US">
              <a:latin typeface="Arial" charset="0"/>
            </a:endParaRPr>
          </a:p>
        </p:txBody>
      </p:sp>
      <p:sp>
        <p:nvSpPr>
          <p:cNvPr id="67586" name="Rectangle 2"/>
          <p:cNvSpPr>
            <a:spLocks noGrp="1" noRot="1" noChangeAspect="1" noChangeArrowheads="1" noTextEdit="1"/>
          </p:cNvSpPr>
          <p:nvPr>
            <p:ph type="sldImg"/>
          </p:nvPr>
        </p:nvSpPr>
        <p:spPr bwMode="auto">
          <a:xfrm>
            <a:off x="558800" y="695325"/>
            <a:ext cx="5741988" cy="3486150"/>
          </a:xfrm>
          <a:noFill/>
          <a:ln>
            <a:solidFill>
              <a:srgbClr val="000000"/>
            </a:solidFill>
            <a:miter lim="800000"/>
            <a:headEnd/>
            <a:tailEnd/>
          </a:ln>
        </p:spPr>
      </p:sp>
      <p:sp>
        <p:nvSpPr>
          <p:cNvPr id="67587" name="Rectangle 3"/>
          <p:cNvSpPr>
            <a:spLocks noGrp="1" noChangeArrowheads="1"/>
          </p:cNvSpPr>
          <p:nvPr>
            <p:ph type="body" idx="1"/>
          </p:nvPr>
        </p:nvSpPr>
        <p:spPr bwMode="auto">
          <a:xfrm>
            <a:off x="685800" y="4416425"/>
            <a:ext cx="5486400" cy="4184650"/>
          </a:xfrm>
          <a:noFill/>
        </p:spPr>
        <p:txBody>
          <a:bodyPr wrap="square" numCol="1" anchor="t" anchorCtr="0" compatLnSpc="1">
            <a:prstTxWarp prst="textNoShape">
              <a:avLst/>
            </a:prstTxWarp>
          </a:bodyPr>
          <a:lstStyle/>
          <a:p>
            <a:pPr>
              <a:spcBef>
                <a:spcPct val="0"/>
              </a:spcBef>
            </a:pPr>
            <a:endParaRPr lang="en-CA" smtClean="0">
              <a:latin typeface="Arial" charset="0"/>
            </a:endParaRPr>
          </a:p>
        </p:txBody>
      </p:sp>
    </p:spTree>
    <p:extLst>
      <p:ext uri="{BB962C8B-B14F-4D97-AF65-F5344CB8AC3E}">
        <p14:creationId xmlns:p14="http://schemas.microsoft.com/office/powerpoint/2010/main" val="337313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1225" fontAlgn="base">
              <a:spcBef>
                <a:spcPct val="0"/>
              </a:spcBef>
              <a:spcAft>
                <a:spcPct val="0"/>
              </a:spcAft>
            </a:pPr>
            <a:fld id="{D13C0F4D-BC22-4691-BED7-832DB8236AEF}" type="slidenum">
              <a:rPr lang="en-US">
                <a:latin typeface="Arial" charset="0"/>
              </a:rPr>
              <a:pPr defTabSz="911225" fontAlgn="base">
                <a:spcBef>
                  <a:spcPct val="0"/>
                </a:spcBef>
                <a:spcAft>
                  <a:spcPct val="0"/>
                </a:spcAft>
              </a:pPr>
              <a:t>18</a:t>
            </a:fld>
            <a:endParaRPr lang="en-US">
              <a:latin typeface="Arial" charset="0"/>
            </a:endParaRPr>
          </a:p>
        </p:txBody>
      </p:sp>
      <p:sp>
        <p:nvSpPr>
          <p:cNvPr id="77826" name="Rectangle 2"/>
          <p:cNvSpPr>
            <a:spLocks noGrp="1" noRot="1" noChangeAspect="1" noChangeArrowheads="1" noTextEdit="1"/>
          </p:cNvSpPr>
          <p:nvPr>
            <p:ph type="sldImg"/>
          </p:nvPr>
        </p:nvSpPr>
        <p:spPr bwMode="auto">
          <a:xfrm>
            <a:off x="558800" y="695325"/>
            <a:ext cx="5741988" cy="3486150"/>
          </a:xfrm>
          <a:noFill/>
          <a:ln>
            <a:solidFill>
              <a:srgbClr val="000000"/>
            </a:solidFill>
            <a:miter lim="800000"/>
            <a:headEnd/>
            <a:tailEnd/>
          </a:ln>
        </p:spPr>
      </p:sp>
      <p:sp>
        <p:nvSpPr>
          <p:cNvPr id="77827" name="Rectangle 3"/>
          <p:cNvSpPr>
            <a:spLocks noGrp="1" noChangeArrowheads="1"/>
          </p:cNvSpPr>
          <p:nvPr>
            <p:ph type="body" idx="1"/>
          </p:nvPr>
        </p:nvSpPr>
        <p:spPr bwMode="auto">
          <a:xfrm>
            <a:off x="685800" y="4416425"/>
            <a:ext cx="5486400" cy="4184650"/>
          </a:xfrm>
          <a:noFill/>
        </p:spPr>
        <p:txBody>
          <a:bodyPr wrap="square" numCol="1" anchor="t" anchorCtr="0" compatLnSpc="1">
            <a:prstTxWarp prst="textNoShape">
              <a:avLst/>
            </a:prstTxWarp>
          </a:bodyPr>
          <a:lstStyle/>
          <a:p>
            <a:pPr>
              <a:spcBef>
                <a:spcPct val="0"/>
              </a:spcBef>
            </a:pPr>
            <a:endParaRPr lang="en-CA" smtClean="0">
              <a:latin typeface="Arial" charset="0"/>
            </a:endParaRPr>
          </a:p>
        </p:txBody>
      </p:sp>
    </p:spTree>
    <p:extLst>
      <p:ext uri="{BB962C8B-B14F-4D97-AF65-F5344CB8AC3E}">
        <p14:creationId xmlns:p14="http://schemas.microsoft.com/office/powerpoint/2010/main" val="117379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_Page">
    <p:bg>
      <p:bgPr>
        <a:solidFill>
          <a:schemeClr val="accent1"/>
        </a:solidFill>
        <a:effectLst/>
      </p:bgPr>
    </p:bg>
    <p:spTree>
      <p:nvGrpSpPr>
        <p:cNvPr id="1" name=""/>
        <p:cNvGrpSpPr/>
        <p:nvPr/>
      </p:nvGrpSpPr>
      <p:grpSpPr>
        <a:xfrm>
          <a:off x="0" y="0"/>
          <a:ext cx="0" cy="0"/>
          <a:chOff x="0" y="0"/>
          <a:chExt cx="0" cy="0"/>
        </a:xfrm>
      </p:grpSpPr>
      <p:pic>
        <p:nvPicPr>
          <p:cNvPr id="5" name="Picture 6" descr="RAILogoOrgb.eps"/>
          <p:cNvPicPr>
            <a:picLocks noChangeAspect="1"/>
          </p:cNvPicPr>
          <p:nvPr/>
        </p:nvPicPr>
        <p:blipFill>
          <a:blip r:embed="rId2"/>
          <a:srcRect/>
          <a:stretch>
            <a:fillRect/>
          </a:stretch>
        </p:blipFill>
        <p:spPr bwMode="auto">
          <a:xfrm>
            <a:off x="487363" y="2657475"/>
            <a:ext cx="5640387" cy="642938"/>
          </a:xfrm>
          <a:prstGeom prst="rect">
            <a:avLst/>
          </a:prstGeom>
          <a:noFill/>
          <a:ln w="9525">
            <a:noFill/>
            <a:miter lim="800000"/>
            <a:headEnd/>
            <a:tailEnd/>
          </a:ln>
        </p:spPr>
      </p:pic>
      <p:cxnSp>
        <p:nvCxnSpPr>
          <p:cNvPr id="6" name="Straight Connector 20"/>
          <p:cNvCxnSpPr>
            <a:cxnSpLocks noChangeShapeType="1"/>
          </p:cNvCxnSpPr>
          <p:nvPr/>
        </p:nvCxnSpPr>
        <p:spPr bwMode="auto">
          <a:xfrm rot="10800000" flipH="1">
            <a:off x="12101513" y="7016750"/>
            <a:ext cx="700087" cy="755650"/>
          </a:xfrm>
          <a:prstGeom prst="line">
            <a:avLst/>
          </a:prstGeom>
          <a:noFill/>
          <a:ln w="12700" algn="ctr">
            <a:solidFill>
              <a:srgbClr val="FFFFFF"/>
            </a:solidFill>
            <a:round/>
            <a:headEnd/>
            <a:tailEnd/>
          </a:ln>
        </p:spPr>
      </p:cxnSp>
      <p:sp>
        <p:nvSpPr>
          <p:cNvPr id="7" name="Rectangle 26"/>
          <p:cNvSpPr>
            <a:spLocks noChangeArrowheads="1"/>
          </p:cNvSpPr>
          <p:nvPr/>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pic>
        <p:nvPicPr>
          <p:cNvPr id="8" name="Picture 6" descr="RAILogoOrgb.eps"/>
          <p:cNvPicPr>
            <a:picLocks noChangeAspect="1"/>
          </p:cNvPicPr>
          <p:nvPr/>
        </p:nvPicPr>
        <p:blipFill>
          <a:blip r:embed="rId2"/>
          <a:srcRect/>
          <a:stretch>
            <a:fillRect/>
          </a:stretch>
        </p:blipFill>
        <p:spPr bwMode="auto">
          <a:xfrm>
            <a:off x="487363" y="2657475"/>
            <a:ext cx="5640387" cy="642938"/>
          </a:xfrm>
          <a:prstGeom prst="rect">
            <a:avLst/>
          </a:prstGeom>
          <a:noFill/>
          <a:ln w="9525">
            <a:noFill/>
            <a:miter lim="800000"/>
            <a:headEnd/>
            <a:tailEnd/>
          </a:ln>
        </p:spPr>
      </p:pic>
      <p:cxnSp>
        <p:nvCxnSpPr>
          <p:cNvPr id="9" name="Straight Connector 21"/>
          <p:cNvCxnSpPr>
            <a:cxnSpLocks noChangeShapeType="1"/>
          </p:cNvCxnSpPr>
          <p:nvPr/>
        </p:nvCxnSpPr>
        <p:spPr bwMode="auto">
          <a:xfrm rot="10800000" flipH="1">
            <a:off x="12101513" y="7016750"/>
            <a:ext cx="700087" cy="755650"/>
          </a:xfrm>
          <a:prstGeom prst="line">
            <a:avLst/>
          </a:prstGeom>
          <a:noFill/>
          <a:ln w="12700" algn="ctr">
            <a:solidFill>
              <a:srgbClr val="FFFFFF"/>
            </a:solidFill>
            <a:round/>
            <a:headEnd/>
            <a:tailEnd/>
          </a:ln>
        </p:spPr>
      </p:cxnSp>
      <p:sp>
        <p:nvSpPr>
          <p:cNvPr id="10" name="Rectangle 26"/>
          <p:cNvSpPr>
            <a:spLocks noChangeArrowheads="1"/>
          </p:cNvSpPr>
          <p:nvPr/>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pic>
        <p:nvPicPr>
          <p:cNvPr id="11" name="Picture 6" descr="RAILogoOrgb.eps"/>
          <p:cNvPicPr>
            <a:picLocks noChangeAspect="1"/>
          </p:cNvPicPr>
          <p:nvPr userDrawn="1"/>
        </p:nvPicPr>
        <p:blipFill>
          <a:blip r:embed="rId2"/>
          <a:srcRect/>
          <a:stretch>
            <a:fillRect/>
          </a:stretch>
        </p:blipFill>
        <p:spPr bwMode="auto">
          <a:xfrm>
            <a:off x="487363" y="2657475"/>
            <a:ext cx="5640387" cy="642938"/>
          </a:xfrm>
          <a:prstGeom prst="rect">
            <a:avLst/>
          </a:prstGeom>
          <a:noFill/>
          <a:ln w="9525">
            <a:noFill/>
            <a:miter lim="800000"/>
            <a:headEnd/>
            <a:tailEnd/>
          </a:ln>
        </p:spPr>
      </p:pic>
      <p:cxnSp>
        <p:nvCxnSpPr>
          <p:cNvPr id="12" name="Straight Connector 28"/>
          <p:cNvCxnSpPr>
            <a:cxnSpLocks noChangeShapeType="1"/>
          </p:cNvCxnSpPr>
          <p:nvPr userDrawn="1"/>
        </p:nvCxnSpPr>
        <p:spPr bwMode="auto">
          <a:xfrm rot="10800000" flipH="1">
            <a:off x="12101513" y="7016750"/>
            <a:ext cx="700087" cy="755650"/>
          </a:xfrm>
          <a:prstGeom prst="line">
            <a:avLst/>
          </a:prstGeom>
          <a:noFill/>
          <a:ln w="12700" algn="ctr">
            <a:solidFill>
              <a:srgbClr val="FFFFFF"/>
            </a:solidFill>
            <a:round/>
            <a:headEnd/>
            <a:tailEnd/>
          </a:ln>
        </p:spPr>
      </p:cxnSp>
      <p:sp>
        <p:nvSpPr>
          <p:cNvPr id="13" name="Rectangle 26"/>
          <p:cNvSpPr>
            <a:spLocks noChangeArrowheads="1"/>
          </p:cNvSpPr>
          <p:nvPr userDrawn="1"/>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sp>
        <p:nvSpPr>
          <p:cNvPr id="2" name="Title 1"/>
          <p:cNvSpPr>
            <a:spLocks noGrp="1"/>
          </p:cNvSpPr>
          <p:nvPr>
            <p:ph type="ctrTitle"/>
          </p:nvPr>
        </p:nvSpPr>
        <p:spPr>
          <a:xfrm>
            <a:off x="5928918" y="3887716"/>
            <a:ext cx="6497081" cy="847900"/>
          </a:xfrm>
          <a:prstGeom prst="rect">
            <a:avLst/>
          </a:prstGeom>
        </p:spPr>
        <p:txBody>
          <a:bodyPr lIns="0" tIns="0" rIns="0" bIns="0"/>
          <a:lstStyle>
            <a:lvl1pPr>
              <a:defRPr sz="2700" b="1">
                <a:solidFill>
                  <a:srgbClr val="FFFFFF"/>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5917753" y="4742025"/>
            <a:ext cx="6530574" cy="2227292"/>
          </a:xfrm>
          <a:prstGeom prst="rect">
            <a:avLst/>
          </a:prstGeom>
        </p:spPr>
        <p:txBody>
          <a:bodyPr lIns="0" tIns="0" rIns="0" bIns="0"/>
          <a:lstStyle>
            <a:lvl1pPr marL="0" indent="0">
              <a:buNone/>
              <a:defRPr sz="1400">
                <a:solidFill>
                  <a:schemeClr val="bg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2_Title_Page">
    <p:spTree>
      <p:nvGrpSpPr>
        <p:cNvPr id="1" name=""/>
        <p:cNvGrpSpPr/>
        <p:nvPr/>
      </p:nvGrpSpPr>
      <p:grpSpPr>
        <a:xfrm>
          <a:off x="0" y="0"/>
          <a:ext cx="0" cy="0"/>
          <a:chOff x="0" y="0"/>
          <a:chExt cx="0" cy="0"/>
        </a:xfrm>
      </p:grpSpPr>
      <p:sp>
        <p:nvSpPr>
          <p:cNvPr id="5" name="Rectangle 25"/>
          <p:cNvSpPr/>
          <p:nvPr/>
        </p:nvSpPr>
        <p:spPr>
          <a:xfrm>
            <a:off x="0" y="7312025"/>
            <a:ext cx="3795713" cy="460375"/>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6" name="Freeform 17"/>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7" name="Rectangle 8"/>
          <p:cNvSpPr/>
          <p:nvPr/>
        </p:nvSpPr>
        <p:spPr>
          <a:xfrm>
            <a:off x="0" y="7312025"/>
            <a:ext cx="3795713" cy="460375"/>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8" name="Freeform 14"/>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9" name="Rectangle 15"/>
          <p:cNvSpPr/>
          <p:nvPr userDrawn="1"/>
        </p:nvSpPr>
        <p:spPr>
          <a:xfrm>
            <a:off x="0" y="7312025"/>
            <a:ext cx="3795713" cy="460375"/>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Freeform 2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11" name="Picture 27" descr="RoundarchIsobarOrgb.png"/>
          <p:cNvPicPr>
            <a:picLocks noChangeAspect="1"/>
          </p:cNvPicPr>
          <p:nvPr userDrawn="1"/>
        </p:nvPicPr>
        <p:blipFill>
          <a:blip r:embed="rId2"/>
          <a:srcRect/>
          <a:stretch>
            <a:fillRect/>
          </a:stretch>
        </p:blipFill>
        <p:spPr bwMode="auto">
          <a:xfrm>
            <a:off x="842963" y="69850"/>
            <a:ext cx="2935287" cy="334963"/>
          </a:xfrm>
          <a:prstGeom prst="rect">
            <a:avLst/>
          </a:prstGeom>
          <a:noFill/>
          <a:ln w="9525">
            <a:noFill/>
            <a:miter lim="800000"/>
            <a:headEnd/>
            <a:tailEnd/>
          </a:ln>
        </p:spPr>
      </p:pic>
      <p:sp>
        <p:nvSpPr>
          <p:cNvPr id="12" name="Freeform 28"/>
          <p:cNvSpPr/>
          <p:nvPr userDrawn="1"/>
        </p:nvSpPr>
        <p:spPr>
          <a:xfrm>
            <a:off x="496888" y="0"/>
            <a:ext cx="195262"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2" name="Title 1"/>
          <p:cNvSpPr>
            <a:spLocks noGrp="1"/>
          </p:cNvSpPr>
          <p:nvPr>
            <p:ph type="ctrTitle"/>
          </p:nvPr>
        </p:nvSpPr>
        <p:spPr>
          <a:xfrm>
            <a:off x="2875960" y="3169713"/>
            <a:ext cx="6497081" cy="847900"/>
          </a:xfrm>
          <a:prstGeom prst="rect">
            <a:avLst/>
          </a:prstGeom>
        </p:spPr>
        <p:txBody>
          <a:bodyPr lIns="0" tIns="0" rIns="0" bIns="0"/>
          <a:lstStyle>
            <a:lvl1pPr>
              <a:defRPr sz="2700" b="1">
                <a:solidFill>
                  <a:srgbClr val="333333"/>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864794" y="4024022"/>
            <a:ext cx="6530574" cy="2227292"/>
          </a:xfrm>
          <a:prstGeom prst="rect">
            <a:avLst/>
          </a:prstGeom>
        </p:spPr>
        <p:txBody>
          <a:bodyPr lIns="0" tIns="0" rIns="0" bIns="0"/>
          <a:lstStyle>
            <a:lvl1pPr marL="0" indent="0">
              <a:buNone/>
              <a:defRPr sz="1400">
                <a:solidFill>
                  <a:srgbClr val="333333"/>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_Pag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rot="5400000" flipH="1" flipV="1">
            <a:off x="12015788" y="6986588"/>
            <a:ext cx="703262" cy="868362"/>
          </a:xfrm>
          <a:prstGeom prst="line">
            <a:avLst/>
          </a:prstGeom>
          <a:noFill/>
          <a:ln w="9525" algn="ctr">
            <a:solidFill>
              <a:srgbClr val="FFFFFF"/>
            </a:solidFill>
            <a:round/>
            <a:headEnd/>
            <a:tailEnd/>
          </a:ln>
        </p:spPr>
      </p:cxnSp>
      <p:pic>
        <p:nvPicPr>
          <p:cNvPr id="6" name="Picture 10"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7" name="Freeform 11"/>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cxnSp>
        <p:nvCxnSpPr>
          <p:cNvPr id="8" name="Straight Connector 9"/>
          <p:cNvCxnSpPr>
            <a:cxnSpLocks noChangeShapeType="1"/>
          </p:cNvCxnSpPr>
          <p:nvPr/>
        </p:nvCxnSpPr>
        <p:spPr bwMode="auto">
          <a:xfrm rot="5400000" flipH="1" flipV="1">
            <a:off x="12015788" y="6986588"/>
            <a:ext cx="703262" cy="868362"/>
          </a:xfrm>
          <a:prstGeom prst="line">
            <a:avLst/>
          </a:prstGeom>
          <a:noFill/>
          <a:ln w="9525" algn="ctr">
            <a:solidFill>
              <a:srgbClr val="FFFFFF"/>
            </a:solidFill>
            <a:round/>
            <a:headEnd/>
            <a:tailEnd/>
          </a:ln>
        </p:spPr>
      </p:cxnSp>
      <p:pic>
        <p:nvPicPr>
          <p:cNvPr id="9" name="Picture 12"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10" name="Freeform 14"/>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cxnSp>
        <p:nvCxnSpPr>
          <p:cNvPr id="11" name="Straight Connector 21"/>
          <p:cNvCxnSpPr>
            <a:cxnSpLocks noChangeShapeType="1"/>
          </p:cNvCxnSpPr>
          <p:nvPr userDrawn="1"/>
        </p:nvCxnSpPr>
        <p:spPr bwMode="auto">
          <a:xfrm rot="5400000" flipH="1" flipV="1">
            <a:off x="12015788" y="6986588"/>
            <a:ext cx="703262" cy="868362"/>
          </a:xfrm>
          <a:prstGeom prst="line">
            <a:avLst/>
          </a:prstGeom>
          <a:noFill/>
          <a:ln w="9525" algn="ctr">
            <a:solidFill>
              <a:srgbClr val="FFFFFF"/>
            </a:solidFill>
            <a:round/>
            <a:headEnd/>
            <a:tailEnd/>
          </a:ln>
        </p:spPr>
      </p:cxnSp>
      <p:pic>
        <p:nvPicPr>
          <p:cNvPr id="12" name="Picture 22"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13" name="Freeform 2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2" name="Title 1"/>
          <p:cNvSpPr>
            <a:spLocks noGrp="1"/>
          </p:cNvSpPr>
          <p:nvPr>
            <p:ph type="ctrTitle"/>
          </p:nvPr>
        </p:nvSpPr>
        <p:spPr>
          <a:xfrm>
            <a:off x="2875960" y="3169713"/>
            <a:ext cx="6497081" cy="847900"/>
          </a:xfrm>
          <a:prstGeom prst="rect">
            <a:avLst/>
          </a:prstGeom>
        </p:spPr>
        <p:txBody>
          <a:bodyPr lIns="0" tIns="0" rIns="0" bIns="0"/>
          <a:lstStyle>
            <a:lvl1pPr>
              <a:defRPr sz="2700" b="1">
                <a:solidFill>
                  <a:schemeClr val="accent6"/>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864794" y="4024022"/>
            <a:ext cx="6530574" cy="2227292"/>
          </a:xfrm>
          <a:prstGeom prst="rect">
            <a:avLst/>
          </a:prstGeom>
        </p:spPr>
        <p:txBody>
          <a:bodyPr lIns="0" tIns="0" rIns="0" bIns="0"/>
          <a:lstStyle>
            <a:lvl1pPr marL="0" indent="0">
              <a:buNone/>
              <a:defRPr sz="1400">
                <a:solidFill>
                  <a:schemeClr val="accent6"/>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8_Title_Page">
    <p:spTree>
      <p:nvGrpSpPr>
        <p:cNvPr id="1" name=""/>
        <p:cNvGrpSpPr/>
        <p:nvPr/>
      </p:nvGrpSpPr>
      <p:grpSpPr>
        <a:xfrm>
          <a:off x="0" y="0"/>
          <a:ext cx="0" cy="0"/>
          <a:chOff x="0" y="0"/>
          <a:chExt cx="0" cy="0"/>
        </a:xfrm>
      </p:grpSpPr>
      <p:pic>
        <p:nvPicPr>
          <p:cNvPr id="5" name="Picture 10"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6" name="Freeform 11"/>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7" name="Picture 6"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8" name="Freeform 7"/>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9" name="Picture 8"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10" name="Freeform 9"/>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22" name="Text Placeholder 21"/>
          <p:cNvSpPr>
            <a:spLocks noGrp="1"/>
          </p:cNvSpPr>
          <p:nvPr>
            <p:ph type="body" sz="quarter" idx="14"/>
          </p:nvPr>
        </p:nvSpPr>
        <p:spPr>
          <a:xfrm>
            <a:off x="394403" y="6001472"/>
            <a:ext cx="6878938" cy="1210388"/>
          </a:xfrm>
          <a:prstGeom prst="rect">
            <a:avLst/>
          </a:prstGeom>
        </p:spPr>
        <p:txBody>
          <a:bodyPr vert="horz" lIns="52002" tIns="26001" rIns="52002" bIns="26001"/>
          <a:lstStyle>
            <a:lvl1pPr marL="0" indent="0">
              <a:buNone/>
              <a:defRPr sz="23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 name="Title 1"/>
          <p:cNvSpPr>
            <a:spLocks noGrp="1"/>
          </p:cNvSpPr>
          <p:nvPr>
            <p:ph type="ctrTitle"/>
          </p:nvPr>
        </p:nvSpPr>
        <p:spPr>
          <a:xfrm>
            <a:off x="436480" y="5214007"/>
            <a:ext cx="6497081" cy="847900"/>
          </a:xfrm>
          <a:prstGeom prst="rect">
            <a:avLst/>
          </a:prstGeom>
        </p:spPr>
        <p:txBody>
          <a:bodyPr lIns="0" tIns="0" rIns="0" bIns="0"/>
          <a:lstStyle>
            <a:lvl1pPr>
              <a:defRPr sz="3800" b="1">
                <a:solidFill>
                  <a:schemeClr val="accent1"/>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94480" y="7282099"/>
            <a:ext cx="6726990" cy="473949"/>
          </a:xfrm>
          <a:prstGeom prst="rect">
            <a:avLst/>
          </a:prstGeom>
        </p:spPr>
        <p:txBody>
          <a:bodyPr vert="horz" lIns="52002" tIns="26001" rIns="52002" bIns="26001" anchor="ctr"/>
          <a:lstStyle>
            <a:lvl1pPr>
              <a:buNone/>
              <a:defRPr>
                <a:solidFill>
                  <a:schemeClr val="accent2"/>
                </a:solidFill>
              </a:defRPr>
            </a:lvl1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9_Title_Page">
    <p:spTree>
      <p:nvGrpSpPr>
        <p:cNvPr id="1" name=""/>
        <p:cNvGrpSpPr/>
        <p:nvPr/>
      </p:nvGrpSpPr>
      <p:grpSpPr>
        <a:xfrm>
          <a:off x="0" y="0"/>
          <a:ext cx="0" cy="0"/>
          <a:chOff x="0" y="0"/>
          <a:chExt cx="0" cy="0"/>
        </a:xfrm>
      </p:grpSpPr>
      <p:sp>
        <p:nvSpPr>
          <p:cNvPr id="5" name="Freeform 11"/>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6" name="Freeform 7"/>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7" name="Freeform 9"/>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8" name="Picture 12"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22" name="Text Placeholder 21"/>
          <p:cNvSpPr>
            <a:spLocks noGrp="1"/>
          </p:cNvSpPr>
          <p:nvPr>
            <p:ph type="body" sz="quarter" idx="14"/>
          </p:nvPr>
        </p:nvSpPr>
        <p:spPr>
          <a:xfrm>
            <a:off x="394403" y="6001472"/>
            <a:ext cx="6878938" cy="1210388"/>
          </a:xfrm>
          <a:prstGeom prst="rect">
            <a:avLst/>
          </a:prstGeom>
        </p:spPr>
        <p:txBody>
          <a:bodyPr vert="horz" lIns="52002" tIns="26001" rIns="52002" bIns="26001"/>
          <a:lstStyle>
            <a:lvl1pPr marL="0" indent="0">
              <a:buNone/>
              <a:defRPr sz="2300">
                <a:solidFill>
                  <a:schemeClr val="bg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 name="Title 1"/>
          <p:cNvSpPr>
            <a:spLocks noGrp="1"/>
          </p:cNvSpPr>
          <p:nvPr>
            <p:ph type="ctrTitle"/>
          </p:nvPr>
        </p:nvSpPr>
        <p:spPr>
          <a:xfrm>
            <a:off x="436480" y="5214007"/>
            <a:ext cx="6497081" cy="847900"/>
          </a:xfrm>
          <a:prstGeom prst="rect">
            <a:avLst/>
          </a:prstGeom>
        </p:spPr>
        <p:txBody>
          <a:bodyPr lIns="0" tIns="0" rIns="0" bIns="0"/>
          <a:lstStyle>
            <a:lvl1pPr>
              <a:defRPr sz="3800" b="1">
                <a:solidFill>
                  <a:schemeClr val="bg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94480" y="7282099"/>
            <a:ext cx="6726990" cy="473949"/>
          </a:xfrm>
          <a:prstGeom prst="rect">
            <a:avLst/>
          </a:prstGeom>
        </p:spPr>
        <p:txBody>
          <a:bodyPr vert="horz" lIns="52002" tIns="26001" rIns="52002" bIns="26001" anchor="ctr"/>
          <a:lstStyle>
            <a:lvl1pPr>
              <a:buNone/>
              <a:defRPr>
                <a:solidFill>
                  <a:srgbClr val="EDEDED"/>
                </a:solidFill>
              </a:defRPr>
            </a:lvl1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0_Title_Page">
    <p:spTree>
      <p:nvGrpSpPr>
        <p:cNvPr id="1" name=""/>
        <p:cNvGrpSpPr/>
        <p:nvPr/>
      </p:nvGrpSpPr>
      <p:grpSpPr>
        <a:xfrm>
          <a:off x="0" y="0"/>
          <a:ext cx="0" cy="0"/>
          <a:chOff x="0" y="0"/>
          <a:chExt cx="0" cy="0"/>
        </a:xfrm>
      </p:grpSpPr>
      <p:sp>
        <p:nvSpPr>
          <p:cNvPr id="5" name="Freeform 16"/>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6" name="Freeform 17"/>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7" name="Freeform 18"/>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8" name="Picture 20"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22" name="Text Placeholder 21"/>
          <p:cNvSpPr>
            <a:spLocks noGrp="1"/>
          </p:cNvSpPr>
          <p:nvPr>
            <p:ph type="body" sz="quarter" idx="14"/>
          </p:nvPr>
        </p:nvSpPr>
        <p:spPr>
          <a:xfrm>
            <a:off x="394403" y="6001472"/>
            <a:ext cx="6878938" cy="1210388"/>
          </a:xfrm>
          <a:prstGeom prst="rect">
            <a:avLst/>
          </a:prstGeom>
        </p:spPr>
        <p:txBody>
          <a:bodyPr vert="horz" lIns="52002" tIns="26001" rIns="52002" bIns="26001"/>
          <a:lstStyle>
            <a:lvl1pPr marL="0" indent="0">
              <a:buNone/>
              <a:defRPr sz="2300">
                <a:solidFill>
                  <a:schemeClr val="bg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 name="Title 1"/>
          <p:cNvSpPr>
            <a:spLocks noGrp="1"/>
          </p:cNvSpPr>
          <p:nvPr>
            <p:ph type="ctrTitle"/>
          </p:nvPr>
        </p:nvSpPr>
        <p:spPr>
          <a:xfrm>
            <a:off x="436480" y="5214007"/>
            <a:ext cx="6497081" cy="847900"/>
          </a:xfrm>
          <a:prstGeom prst="rect">
            <a:avLst/>
          </a:prstGeom>
        </p:spPr>
        <p:txBody>
          <a:bodyPr lIns="0" tIns="0" rIns="0" bIns="0"/>
          <a:lstStyle>
            <a:lvl1pPr>
              <a:defRPr sz="3800" b="1">
                <a:solidFill>
                  <a:schemeClr val="bg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94480" y="7282099"/>
            <a:ext cx="6726990" cy="473949"/>
          </a:xfrm>
          <a:prstGeom prst="rect">
            <a:avLst/>
          </a:prstGeom>
        </p:spPr>
        <p:txBody>
          <a:bodyPr vert="horz" lIns="52002" tIns="26001" rIns="52002" bIns="26001" anchor="ctr"/>
          <a:lstStyle>
            <a:lvl1pPr>
              <a:buNone/>
              <a:defRPr>
                <a:solidFill>
                  <a:srgbClr val="EDEDED"/>
                </a:solidFill>
              </a:defRPr>
            </a:lvl1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Numberin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7"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9" name="Freeform 10"/>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5"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
        <p:nvSpPr>
          <p:cNvPr id="10" name="Title 9"/>
          <p:cNvSpPr>
            <a:spLocks noGrp="1"/>
          </p:cNvSpPr>
          <p:nvPr>
            <p:ph type="title"/>
          </p:nvPr>
        </p:nvSpPr>
        <p:spPr>
          <a:xfrm>
            <a:off x="7774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5" name="Content Placeholder 2"/>
          <p:cNvSpPr>
            <a:spLocks noGrp="1"/>
          </p:cNvSpPr>
          <p:nvPr>
            <p:ph idx="10"/>
          </p:nvPr>
        </p:nvSpPr>
        <p:spPr>
          <a:xfrm>
            <a:off x="777479" y="1209045"/>
            <a:ext cx="10802668" cy="5796914"/>
          </a:xfrm>
          <a:prstGeom prst="rect">
            <a:avLst/>
          </a:prstGeom>
        </p:spPr>
        <p:txBody>
          <a:bodyPr lIns="52002" tIns="0" rIns="0" bIns="0"/>
          <a:lstStyle>
            <a:lvl1pPr marL="129102" indent="-129102">
              <a:spcAft>
                <a:spcPts val="485"/>
              </a:spcAft>
              <a:buClr>
                <a:schemeClr val="accent1"/>
              </a:buClr>
              <a:buFont typeface="Arial" pitchFamily="34" charset="0"/>
              <a:buChar char="•"/>
              <a:tabLst/>
              <a:defRPr sz="1400">
                <a:solidFill>
                  <a:schemeClr val="tx2"/>
                </a:solidFill>
                <a:latin typeface="+mn-lt"/>
              </a:defRPr>
            </a:lvl1pPr>
            <a:lvl2pPr marL="325012" indent="-170632">
              <a:spcAft>
                <a:spcPts val="485"/>
              </a:spcAft>
              <a:buClr>
                <a:schemeClr val="accent1"/>
              </a:buClr>
              <a:buFont typeface="Arial" pitchFamily="34" charset="0"/>
              <a:buChar char="–"/>
              <a:defRPr sz="1000">
                <a:solidFill>
                  <a:schemeClr val="tx2"/>
                </a:solidFill>
                <a:latin typeface="+mn-lt"/>
              </a:defRPr>
            </a:lvl2pPr>
            <a:lvl3pPr marL="487518" indent="-146255">
              <a:spcAft>
                <a:spcPts val="485"/>
              </a:spcAft>
              <a:buClr>
                <a:schemeClr val="accent1"/>
              </a:buClr>
              <a:buSzPct val="100000"/>
              <a:buFont typeface="Courier New" pitchFamily="49" charset="0"/>
              <a:buChar char="o"/>
              <a:defRPr sz="1000">
                <a:solidFill>
                  <a:schemeClr val="tx2"/>
                </a:solidFill>
                <a:latin typeface="+mn-lt"/>
              </a:defRPr>
            </a:lvl3pPr>
            <a:lvl4pPr marL="714124" indent="-152575">
              <a:spcAft>
                <a:spcPts val="485"/>
              </a:spcAft>
              <a:buClr>
                <a:schemeClr val="accent1"/>
              </a:buClr>
              <a:buFont typeface="Wingdings" pitchFamily="2" charset="2"/>
              <a:buChar char="§"/>
              <a:defRPr lang="en-US" sz="1000" dirty="0" smtClean="0">
                <a:solidFill>
                  <a:schemeClr val="tx2"/>
                </a:solidFill>
                <a:latin typeface="+mn-lt"/>
              </a:defRPr>
            </a:lvl4pPr>
            <a:lvl5pPr marL="908228" indent="-168826">
              <a:spcAft>
                <a:spcPts val="485"/>
              </a:spcAft>
              <a:buClr>
                <a:schemeClr val="accent1"/>
              </a:buClr>
              <a:buFont typeface="Verdana" pitchFamily="34" charset="0"/>
              <a:buChar char="−"/>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1"/>
          </p:nvPr>
        </p:nvSpPr>
        <p:spPr>
          <a:xfrm>
            <a:off x="7774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Numberin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2"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4" name="Content Placeholder 2"/>
          <p:cNvSpPr>
            <a:spLocks noGrp="1"/>
          </p:cNvSpPr>
          <p:nvPr>
            <p:ph idx="10"/>
          </p:nvPr>
        </p:nvSpPr>
        <p:spPr>
          <a:xfrm>
            <a:off x="779979" y="1209045"/>
            <a:ext cx="10802668" cy="5796914"/>
          </a:xfrm>
          <a:prstGeom prst="rect">
            <a:avLst/>
          </a:prstGeom>
        </p:spPr>
        <p:txBody>
          <a:bodyPr lIns="52002" tIns="0" rIns="0" bIns="0"/>
          <a:lstStyle>
            <a:lvl1pPr marL="194105" indent="-194105">
              <a:spcAft>
                <a:spcPts val="485"/>
              </a:spcAft>
              <a:buClr>
                <a:schemeClr val="accent1"/>
              </a:buClr>
              <a:buFont typeface="+mj-lt"/>
              <a:buAutoNum type="arabicPeriod"/>
              <a:defRPr sz="1400">
                <a:solidFill>
                  <a:schemeClr val="tx2"/>
                </a:solidFill>
                <a:latin typeface="+mn-lt"/>
              </a:defRPr>
            </a:lvl1pPr>
            <a:lvl2pPr marL="357513" indent="-171534">
              <a:spcAft>
                <a:spcPts val="485"/>
              </a:spcAft>
              <a:buClr>
                <a:schemeClr val="accent1"/>
              </a:buClr>
              <a:buFont typeface="+mj-lt"/>
              <a:buAutoNum type="alphaLcPeriod"/>
              <a:defRPr sz="1000">
                <a:solidFill>
                  <a:schemeClr val="tx2"/>
                </a:solidFill>
                <a:latin typeface="+mn-lt"/>
              </a:defRPr>
            </a:lvl2pPr>
            <a:lvl3pPr marL="520019" indent="-146255">
              <a:spcAft>
                <a:spcPts val="485"/>
              </a:spcAft>
              <a:buClr>
                <a:schemeClr val="accent1"/>
              </a:buClr>
              <a:buSzPct val="100000"/>
              <a:buFont typeface="+mj-lt"/>
              <a:buAutoNum type="romanLcPeriod"/>
              <a:defRPr sz="1000">
                <a:solidFill>
                  <a:schemeClr val="tx2"/>
                </a:solidFill>
                <a:latin typeface="+mn-lt"/>
              </a:defRPr>
            </a:lvl3pPr>
            <a:lvl4pPr marL="756556" indent="-195007">
              <a:spcAft>
                <a:spcPts val="485"/>
              </a:spcAft>
              <a:buClr>
                <a:schemeClr val="accent1"/>
              </a:buClr>
              <a:buFont typeface="+mj-lt"/>
              <a:buAutoNum type="arabicParenR"/>
              <a:defRPr lang="en-US" sz="1000" dirty="0" smtClean="0">
                <a:solidFill>
                  <a:schemeClr val="tx2"/>
                </a:solidFill>
                <a:latin typeface="+mn-lt"/>
              </a:defRPr>
            </a:lvl4pPr>
            <a:lvl5pPr marL="939827" indent="-169729">
              <a:spcAft>
                <a:spcPts val="485"/>
              </a:spcAft>
              <a:buClr>
                <a:schemeClr val="accent1"/>
              </a:buClr>
              <a:buFont typeface="+mj-lt"/>
              <a:buAutoNum type="alphaLcParenR"/>
              <a:tabLst/>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9"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Numberin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2"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5" name="Content Placeholder 2"/>
          <p:cNvSpPr>
            <a:spLocks noGrp="1"/>
          </p:cNvSpPr>
          <p:nvPr>
            <p:ph idx="10"/>
          </p:nvPr>
        </p:nvSpPr>
        <p:spPr>
          <a:xfrm>
            <a:off x="497857" y="1209045"/>
            <a:ext cx="11561976" cy="5796914"/>
          </a:xfrm>
          <a:prstGeom prst="rect">
            <a:avLst/>
          </a:prstGeom>
        </p:spPr>
        <p:txBody>
          <a:bodyPr lIns="0" tIns="0" rIns="0" bIns="0"/>
          <a:lstStyle>
            <a:lvl1pPr marL="163409" indent="-163409">
              <a:spcAft>
                <a:spcPts val="485"/>
              </a:spcAft>
              <a:buClr>
                <a:schemeClr val="accent1"/>
              </a:buClr>
              <a:buFont typeface="Arial" pitchFamily="34" charset="0"/>
              <a:buChar char="•"/>
              <a:defRPr sz="1400">
                <a:solidFill>
                  <a:schemeClr val="tx2"/>
                </a:solidFill>
                <a:latin typeface="+mn-lt"/>
              </a:defRPr>
            </a:lvl1pPr>
            <a:lvl2pPr marL="357513" indent="-170632">
              <a:spcAft>
                <a:spcPts val="485"/>
              </a:spcAft>
              <a:buClr>
                <a:schemeClr val="accent1"/>
              </a:buClr>
              <a:buFont typeface="Arial" pitchFamily="34" charset="0"/>
              <a:buChar char="–"/>
              <a:defRPr sz="1000">
                <a:solidFill>
                  <a:schemeClr val="tx2"/>
                </a:solidFill>
                <a:latin typeface="+mn-lt"/>
              </a:defRPr>
            </a:lvl2pPr>
            <a:lvl3pPr marL="520019" indent="-146255">
              <a:spcAft>
                <a:spcPts val="485"/>
              </a:spcAft>
              <a:buClr>
                <a:schemeClr val="accent1"/>
              </a:buClr>
              <a:buSzPct val="100000"/>
              <a:buFont typeface="Courier New" pitchFamily="49" charset="0"/>
              <a:buChar char="o"/>
              <a:defRPr sz="1000">
                <a:solidFill>
                  <a:schemeClr val="tx2"/>
                </a:solidFill>
                <a:latin typeface="+mn-lt"/>
              </a:defRPr>
            </a:lvl3pPr>
            <a:lvl4pPr marL="714124" indent="-152575">
              <a:spcAft>
                <a:spcPts val="485"/>
              </a:spcAft>
              <a:buClr>
                <a:schemeClr val="accent1"/>
              </a:buClr>
              <a:buFont typeface="Wingdings" pitchFamily="2" charset="2"/>
              <a:buChar char="§"/>
              <a:defRPr lang="en-US" sz="1000" dirty="0" smtClean="0">
                <a:solidFill>
                  <a:schemeClr val="tx2"/>
                </a:solidFill>
                <a:latin typeface="+mn-lt"/>
              </a:defRPr>
            </a:lvl4pPr>
            <a:lvl5pPr marL="908228" indent="-168826">
              <a:spcAft>
                <a:spcPts val="485"/>
              </a:spcAft>
              <a:buClr>
                <a:schemeClr val="accent1"/>
              </a:buClr>
              <a:buFont typeface="Verdana" pitchFamily="34" charset="0"/>
              <a:buChar char="−"/>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9"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umberin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1" name="Freeform 1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4" name="Content Placeholder 2"/>
          <p:cNvSpPr>
            <a:spLocks noGrp="1"/>
          </p:cNvSpPr>
          <p:nvPr>
            <p:ph idx="10"/>
          </p:nvPr>
        </p:nvSpPr>
        <p:spPr>
          <a:xfrm>
            <a:off x="497857" y="1209045"/>
            <a:ext cx="11561976" cy="5796914"/>
          </a:xfrm>
          <a:prstGeom prst="rect">
            <a:avLst/>
          </a:prstGeom>
        </p:spPr>
        <p:txBody>
          <a:bodyPr lIns="0" tIns="0" rIns="0" bIns="0"/>
          <a:lstStyle>
            <a:lvl1pPr marL="194105" indent="-194105">
              <a:spcAft>
                <a:spcPts val="485"/>
              </a:spcAft>
              <a:buClr>
                <a:schemeClr val="accent1"/>
              </a:buClr>
              <a:buFont typeface="+mj-lt"/>
              <a:buAutoNum type="arabicPeriod"/>
              <a:defRPr sz="1400">
                <a:solidFill>
                  <a:schemeClr val="tx2"/>
                </a:solidFill>
                <a:latin typeface="+mn-lt"/>
              </a:defRPr>
            </a:lvl1pPr>
            <a:lvl2pPr marL="458628" indent="-181465">
              <a:spcAft>
                <a:spcPts val="485"/>
              </a:spcAft>
              <a:buClr>
                <a:schemeClr val="accent1"/>
              </a:buClr>
              <a:buFont typeface="+mj-lt"/>
              <a:buAutoNum type="alphaLcPeriod"/>
              <a:defRPr sz="1000">
                <a:solidFill>
                  <a:schemeClr val="tx2"/>
                </a:solidFill>
                <a:latin typeface="+mn-lt"/>
              </a:defRPr>
            </a:lvl2pPr>
            <a:lvl3pPr marL="714124" indent="-158895">
              <a:spcAft>
                <a:spcPts val="485"/>
              </a:spcAft>
              <a:buClr>
                <a:schemeClr val="accent1"/>
              </a:buClr>
              <a:buSzPct val="100000"/>
              <a:buFont typeface="+mj-lt"/>
              <a:buAutoNum type="romanLcPeriod"/>
              <a:defRPr sz="1000">
                <a:solidFill>
                  <a:schemeClr val="tx2"/>
                </a:solidFill>
                <a:latin typeface="+mn-lt"/>
              </a:defRPr>
            </a:lvl3pPr>
            <a:lvl4pPr marL="939827" indent="-200424">
              <a:spcAft>
                <a:spcPts val="485"/>
              </a:spcAft>
              <a:buClr>
                <a:schemeClr val="accent1"/>
              </a:buClr>
              <a:buFont typeface="+mj-lt"/>
              <a:buAutoNum type="arabicParenR"/>
              <a:defRPr lang="en-US" sz="1000" dirty="0" smtClean="0">
                <a:solidFill>
                  <a:schemeClr val="tx2"/>
                </a:solidFill>
                <a:latin typeface="+mn-lt"/>
              </a:defRPr>
            </a:lvl4pPr>
            <a:lvl5pPr marL="1203448" indent="-186882">
              <a:spcAft>
                <a:spcPts val="485"/>
              </a:spcAft>
              <a:buClr>
                <a:schemeClr val="accent1"/>
              </a:buClr>
              <a:buFont typeface="+mj-lt"/>
              <a:buAutoNum type="alphaLcParenR"/>
              <a:tabLst/>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Numbering">
    <p:spTree>
      <p:nvGrpSpPr>
        <p:cNvPr id="1" name=""/>
        <p:cNvGrpSpPr/>
        <p:nvPr/>
      </p:nvGrpSpPr>
      <p:grpSpPr>
        <a:xfrm>
          <a:off x="0" y="0"/>
          <a:ext cx="0" cy="0"/>
          <a:chOff x="0" y="0"/>
          <a:chExt cx="0" cy="0"/>
        </a:xfrm>
      </p:grpSpPr>
      <p:pic>
        <p:nvPicPr>
          <p:cNvPr id="7"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2" name="Freeform 1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5" name="Content Placeholder 2"/>
          <p:cNvSpPr>
            <a:spLocks noGrp="1"/>
          </p:cNvSpPr>
          <p:nvPr>
            <p:ph idx="11"/>
          </p:nvPr>
        </p:nvSpPr>
        <p:spPr>
          <a:xfrm>
            <a:off x="497858" y="1209045"/>
            <a:ext cx="5037625" cy="5796914"/>
          </a:xfrm>
          <a:prstGeom prst="rect">
            <a:avLst/>
          </a:prstGeom>
        </p:spPr>
        <p:txBody>
          <a:bodyPr lIns="0" tIns="0" rIns="0" bIns="0"/>
          <a:lstStyle>
            <a:lvl1pPr marL="163409" indent="-163409">
              <a:spcAft>
                <a:spcPts val="485"/>
              </a:spcAft>
              <a:buClr>
                <a:schemeClr val="accent1"/>
              </a:buClr>
              <a:buFont typeface="Arial" pitchFamily="34" charset="0"/>
              <a:buChar char="•"/>
              <a:defRPr sz="1400">
                <a:solidFill>
                  <a:schemeClr val="tx2"/>
                </a:solidFill>
                <a:latin typeface="+mn-lt"/>
              </a:defRPr>
            </a:lvl1pPr>
            <a:lvl2pPr marL="357513" indent="-170632">
              <a:spcAft>
                <a:spcPts val="485"/>
              </a:spcAft>
              <a:buClr>
                <a:schemeClr val="accent1"/>
              </a:buClr>
              <a:buFont typeface="Arial" pitchFamily="34" charset="0"/>
              <a:buChar char="–"/>
              <a:defRPr sz="1000">
                <a:solidFill>
                  <a:schemeClr val="tx2"/>
                </a:solidFill>
                <a:latin typeface="+mn-lt"/>
              </a:defRPr>
            </a:lvl2pPr>
            <a:lvl3pPr marL="520019" indent="-146255">
              <a:spcAft>
                <a:spcPts val="485"/>
              </a:spcAft>
              <a:buClr>
                <a:schemeClr val="accent1"/>
              </a:buClr>
              <a:buSzPct val="100000"/>
              <a:buFont typeface="Courier New" pitchFamily="49" charset="0"/>
              <a:buChar char="o"/>
              <a:defRPr sz="1000">
                <a:solidFill>
                  <a:schemeClr val="tx2"/>
                </a:solidFill>
                <a:latin typeface="+mn-lt"/>
              </a:defRPr>
            </a:lvl3pPr>
            <a:lvl4pPr marL="714124" indent="-152575">
              <a:spcAft>
                <a:spcPts val="485"/>
              </a:spcAft>
              <a:buClr>
                <a:schemeClr val="accent1"/>
              </a:buClr>
              <a:buFont typeface="Wingdings" pitchFamily="2" charset="2"/>
              <a:buChar char="§"/>
              <a:defRPr lang="en-US" sz="1000" dirty="0" smtClean="0">
                <a:solidFill>
                  <a:schemeClr val="tx2"/>
                </a:solidFill>
                <a:latin typeface="+mn-lt"/>
              </a:defRPr>
            </a:lvl4pPr>
            <a:lvl5pPr marL="908228" indent="-168826">
              <a:spcAft>
                <a:spcPts val="485"/>
              </a:spcAft>
              <a:buClr>
                <a:schemeClr val="accent1"/>
              </a:buClr>
              <a:buFont typeface="Verdana" pitchFamily="34" charset="0"/>
              <a:buChar char="−"/>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2"/>
          </p:nvPr>
        </p:nvSpPr>
        <p:spPr>
          <a:xfrm>
            <a:off x="6804043" y="1210787"/>
            <a:ext cx="5037625" cy="5796914"/>
          </a:xfrm>
          <a:prstGeom prst="rect">
            <a:avLst/>
          </a:prstGeom>
        </p:spPr>
        <p:txBody>
          <a:bodyPr lIns="0" tIns="0" rIns="0" bIns="0"/>
          <a:lstStyle>
            <a:lvl1pPr marL="163409" indent="-163409">
              <a:spcAft>
                <a:spcPts val="485"/>
              </a:spcAft>
              <a:buClr>
                <a:schemeClr val="accent1"/>
              </a:buClr>
              <a:buFont typeface="Arial" pitchFamily="34" charset="0"/>
              <a:buChar char="•"/>
              <a:defRPr sz="1400">
                <a:solidFill>
                  <a:schemeClr val="tx2"/>
                </a:solidFill>
                <a:latin typeface="+mn-lt"/>
              </a:defRPr>
            </a:lvl1pPr>
            <a:lvl2pPr marL="357513" indent="-170632">
              <a:spcAft>
                <a:spcPts val="485"/>
              </a:spcAft>
              <a:buClr>
                <a:schemeClr val="accent1"/>
              </a:buClr>
              <a:buFont typeface="Arial" pitchFamily="34" charset="0"/>
              <a:buChar char="–"/>
              <a:defRPr sz="1000">
                <a:solidFill>
                  <a:schemeClr val="tx2"/>
                </a:solidFill>
                <a:latin typeface="+mn-lt"/>
              </a:defRPr>
            </a:lvl2pPr>
            <a:lvl3pPr marL="520019" indent="-146255">
              <a:spcAft>
                <a:spcPts val="485"/>
              </a:spcAft>
              <a:buClr>
                <a:schemeClr val="accent1"/>
              </a:buClr>
              <a:buSzPct val="100000"/>
              <a:buFont typeface="Courier New" pitchFamily="49" charset="0"/>
              <a:buChar char="o"/>
              <a:defRPr sz="1000">
                <a:solidFill>
                  <a:schemeClr val="tx2"/>
                </a:solidFill>
                <a:latin typeface="+mn-lt"/>
              </a:defRPr>
            </a:lvl3pPr>
            <a:lvl4pPr marL="714124" indent="-152575">
              <a:spcAft>
                <a:spcPts val="485"/>
              </a:spcAft>
              <a:buClr>
                <a:schemeClr val="accent1"/>
              </a:buClr>
              <a:buFont typeface="Wingdings" pitchFamily="2" charset="2"/>
              <a:buChar char="§"/>
              <a:defRPr lang="en-US" sz="1000" dirty="0" smtClean="0">
                <a:solidFill>
                  <a:schemeClr val="tx2"/>
                </a:solidFill>
                <a:latin typeface="+mn-lt"/>
              </a:defRPr>
            </a:lvl4pPr>
            <a:lvl5pPr marL="908228" indent="-168826">
              <a:spcAft>
                <a:spcPts val="485"/>
              </a:spcAft>
              <a:buClr>
                <a:schemeClr val="accent1"/>
              </a:buClr>
              <a:buFont typeface="Verdana" pitchFamily="34" charset="0"/>
              <a:buChar char="−"/>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3"/>
          </p:nvPr>
        </p:nvSpPr>
        <p:spPr>
          <a:xfrm>
            <a:off x="779979" y="466779"/>
            <a:ext cx="10802668" cy="509897"/>
          </a:xfrm>
          <a:prstGeom prst="rect">
            <a:avLst/>
          </a:prstGeom>
        </p:spPr>
        <p:txBody>
          <a:bodyPr vert="horz" lIns="52002" tIns="26001" rIns="52002" bIns="26001" anchor="t"/>
          <a:lstStyle>
            <a:lvl1pPr marL="32501" indent="-32501">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3" name="Text Placeholder 14"/>
          <p:cNvSpPr>
            <a:spLocks noGrp="1"/>
          </p:cNvSpPr>
          <p:nvPr>
            <p:ph type="body" sz="quarter" idx="14"/>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tle_Page">
    <p:spTree>
      <p:nvGrpSpPr>
        <p:cNvPr id="1" name=""/>
        <p:cNvGrpSpPr/>
        <p:nvPr/>
      </p:nvGrpSpPr>
      <p:grpSpPr>
        <a:xfrm>
          <a:off x="0" y="0"/>
          <a:ext cx="0" cy="0"/>
          <a:chOff x="0" y="0"/>
          <a:chExt cx="0" cy="0"/>
        </a:xfrm>
      </p:grpSpPr>
      <p:cxnSp>
        <p:nvCxnSpPr>
          <p:cNvPr id="5" name="Straight Connector 16"/>
          <p:cNvCxnSpPr>
            <a:cxnSpLocks noChangeShapeType="1"/>
          </p:cNvCxnSpPr>
          <p:nvPr/>
        </p:nvCxnSpPr>
        <p:spPr bwMode="auto">
          <a:xfrm flipV="1">
            <a:off x="2600325" y="0"/>
            <a:ext cx="7219950" cy="7772400"/>
          </a:xfrm>
          <a:prstGeom prst="line">
            <a:avLst/>
          </a:prstGeom>
          <a:noFill/>
          <a:ln w="12700" algn="ctr">
            <a:solidFill>
              <a:srgbClr val="FFFFFF"/>
            </a:solidFill>
            <a:round/>
            <a:headEnd/>
            <a:tailEnd/>
          </a:ln>
        </p:spPr>
      </p:cxnSp>
      <p:pic>
        <p:nvPicPr>
          <p:cNvPr id="6" name="Picture 6" descr="RAILogoOrgb.eps"/>
          <p:cNvPicPr>
            <a:picLocks noChangeAspect="1"/>
          </p:cNvPicPr>
          <p:nvPr userDrawn="1"/>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2" name="Title 1"/>
          <p:cNvSpPr>
            <a:spLocks noGrp="1"/>
          </p:cNvSpPr>
          <p:nvPr>
            <p:ph type="ctrTitle"/>
          </p:nvPr>
        </p:nvSpPr>
        <p:spPr>
          <a:xfrm>
            <a:off x="5938918" y="3887716"/>
            <a:ext cx="6497081" cy="847900"/>
          </a:xfrm>
          <a:prstGeom prst="rect">
            <a:avLst/>
          </a:prstGeom>
        </p:spPr>
        <p:txBody>
          <a:bodyPr lIns="0" tIns="0" rIns="0" bIns="0"/>
          <a:lstStyle>
            <a:lvl1pPr>
              <a:defRPr sz="2700" b="1">
                <a:solidFill>
                  <a:schemeClr val="tx2"/>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5927753" y="4742025"/>
            <a:ext cx="6530574" cy="2227292"/>
          </a:xfrm>
          <a:prstGeom prst="rect">
            <a:avLst/>
          </a:prstGeom>
        </p:spPr>
        <p:txBody>
          <a:bodyPr lIns="0" tIns="0" rIns="0" bIns="0"/>
          <a:lstStyle>
            <a:lvl1pPr marL="0" indent="0">
              <a:buNone/>
              <a:defRPr sz="14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Numbering">
    <p:spTree>
      <p:nvGrpSpPr>
        <p:cNvPr id="1" name=""/>
        <p:cNvGrpSpPr/>
        <p:nvPr/>
      </p:nvGrpSpPr>
      <p:grpSpPr>
        <a:xfrm>
          <a:off x="0" y="0"/>
          <a:ext cx="0" cy="0"/>
          <a:chOff x="0" y="0"/>
          <a:chExt cx="0" cy="0"/>
        </a:xfrm>
      </p:grpSpPr>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4" name="Content Placeholder 2"/>
          <p:cNvSpPr>
            <a:spLocks noGrp="1"/>
          </p:cNvSpPr>
          <p:nvPr>
            <p:ph idx="10"/>
          </p:nvPr>
        </p:nvSpPr>
        <p:spPr>
          <a:xfrm>
            <a:off x="497858" y="1209045"/>
            <a:ext cx="5037625" cy="5796914"/>
          </a:xfrm>
          <a:prstGeom prst="rect">
            <a:avLst/>
          </a:prstGeom>
        </p:spPr>
        <p:txBody>
          <a:bodyPr lIns="0" tIns="0" rIns="0" bIns="0"/>
          <a:lstStyle>
            <a:lvl1pPr marL="194105" indent="-194105">
              <a:spcAft>
                <a:spcPts val="485"/>
              </a:spcAft>
              <a:buClr>
                <a:schemeClr val="accent1"/>
              </a:buClr>
              <a:buFont typeface="+mj-lt"/>
              <a:buAutoNum type="arabicPeriod"/>
              <a:defRPr sz="1400">
                <a:solidFill>
                  <a:schemeClr val="tx2"/>
                </a:solidFill>
                <a:latin typeface="+mn-lt"/>
              </a:defRPr>
            </a:lvl1pPr>
            <a:lvl2pPr marL="458628" indent="-181465">
              <a:spcAft>
                <a:spcPts val="485"/>
              </a:spcAft>
              <a:buClr>
                <a:schemeClr val="accent1"/>
              </a:buClr>
              <a:buFont typeface="+mj-lt"/>
              <a:buAutoNum type="alphaLcPeriod"/>
              <a:defRPr sz="1000">
                <a:solidFill>
                  <a:schemeClr val="tx2"/>
                </a:solidFill>
                <a:latin typeface="+mn-lt"/>
              </a:defRPr>
            </a:lvl2pPr>
            <a:lvl3pPr marL="714124" indent="-158895">
              <a:spcAft>
                <a:spcPts val="485"/>
              </a:spcAft>
              <a:buClr>
                <a:schemeClr val="accent1"/>
              </a:buClr>
              <a:buSzPct val="100000"/>
              <a:buFont typeface="+mj-lt"/>
              <a:buAutoNum type="romanLcPeriod"/>
              <a:defRPr sz="1000">
                <a:solidFill>
                  <a:schemeClr val="tx2"/>
                </a:solidFill>
                <a:latin typeface="+mn-lt"/>
              </a:defRPr>
            </a:lvl3pPr>
            <a:lvl4pPr marL="939827" indent="-200424">
              <a:spcAft>
                <a:spcPts val="485"/>
              </a:spcAft>
              <a:buClr>
                <a:schemeClr val="accent1"/>
              </a:buClr>
              <a:buFont typeface="+mj-lt"/>
              <a:buAutoNum type="arabicParenR"/>
              <a:defRPr lang="en-US" sz="1000" dirty="0" smtClean="0">
                <a:solidFill>
                  <a:schemeClr val="tx2"/>
                </a:solidFill>
                <a:latin typeface="+mn-lt"/>
              </a:defRPr>
            </a:lvl4pPr>
            <a:lvl5pPr marL="1203448" indent="-186882">
              <a:spcAft>
                <a:spcPts val="485"/>
              </a:spcAft>
              <a:buClr>
                <a:schemeClr val="accent1"/>
              </a:buClr>
              <a:buFont typeface="+mj-lt"/>
              <a:buAutoNum type="alphaLcParenR"/>
              <a:tabLst/>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idx="11"/>
          </p:nvPr>
        </p:nvSpPr>
        <p:spPr>
          <a:xfrm>
            <a:off x="6804042" y="1209045"/>
            <a:ext cx="5037625" cy="5796914"/>
          </a:xfrm>
          <a:prstGeom prst="rect">
            <a:avLst/>
          </a:prstGeom>
        </p:spPr>
        <p:txBody>
          <a:bodyPr lIns="0" tIns="0" rIns="0" bIns="0"/>
          <a:lstStyle>
            <a:lvl1pPr marL="194105" indent="-194105">
              <a:spcAft>
                <a:spcPts val="485"/>
              </a:spcAft>
              <a:buClr>
                <a:schemeClr val="accent1"/>
              </a:buClr>
              <a:buFont typeface="+mj-lt"/>
              <a:buAutoNum type="arabicPeriod"/>
              <a:defRPr sz="1400">
                <a:solidFill>
                  <a:schemeClr val="tx2"/>
                </a:solidFill>
                <a:latin typeface="+mn-lt"/>
              </a:defRPr>
            </a:lvl1pPr>
            <a:lvl2pPr marL="458628" indent="-181465">
              <a:spcAft>
                <a:spcPts val="485"/>
              </a:spcAft>
              <a:buClr>
                <a:schemeClr val="accent1"/>
              </a:buClr>
              <a:buFont typeface="+mj-lt"/>
              <a:buAutoNum type="alphaLcPeriod"/>
              <a:defRPr sz="1000">
                <a:solidFill>
                  <a:schemeClr val="tx2"/>
                </a:solidFill>
                <a:latin typeface="+mn-lt"/>
              </a:defRPr>
            </a:lvl2pPr>
            <a:lvl3pPr marL="714124" indent="-158895">
              <a:spcAft>
                <a:spcPts val="485"/>
              </a:spcAft>
              <a:buClr>
                <a:schemeClr val="accent1"/>
              </a:buClr>
              <a:buSzPct val="100000"/>
              <a:buFont typeface="+mj-lt"/>
              <a:buAutoNum type="romanLcPeriod"/>
              <a:defRPr sz="1000">
                <a:solidFill>
                  <a:schemeClr val="tx2"/>
                </a:solidFill>
                <a:latin typeface="+mn-lt"/>
              </a:defRPr>
            </a:lvl3pPr>
            <a:lvl4pPr marL="939827" indent="-200424">
              <a:spcAft>
                <a:spcPts val="485"/>
              </a:spcAft>
              <a:buClr>
                <a:schemeClr val="accent1"/>
              </a:buClr>
              <a:buFont typeface="+mj-lt"/>
              <a:buAutoNum type="arabicParenR"/>
              <a:defRPr lang="en-US" sz="1000" dirty="0" smtClean="0">
                <a:solidFill>
                  <a:schemeClr val="tx2"/>
                </a:solidFill>
                <a:latin typeface="+mn-lt"/>
              </a:defRPr>
            </a:lvl4pPr>
            <a:lvl5pPr marL="1203448" indent="-186882">
              <a:spcAft>
                <a:spcPts val="485"/>
              </a:spcAft>
              <a:buClr>
                <a:schemeClr val="accent1"/>
              </a:buClr>
              <a:buFont typeface="+mj-lt"/>
              <a:buAutoNum type="alphaLcParenR"/>
              <a:tabLst/>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9" name="Text Placeholder 14"/>
          <p:cNvSpPr>
            <a:spLocks noGrp="1"/>
          </p:cNvSpPr>
          <p:nvPr>
            <p:ph type="body" sz="quarter" idx="13"/>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Numbering">
    <p:spTree>
      <p:nvGrpSpPr>
        <p:cNvPr id="1" name=""/>
        <p:cNvGrpSpPr/>
        <p:nvPr/>
      </p:nvGrpSpPr>
      <p:grpSpPr>
        <a:xfrm>
          <a:off x="0" y="0"/>
          <a:ext cx="0" cy="0"/>
          <a:chOff x="0" y="0"/>
          <a:chExt cx="0" cy="0"/>
        </a:xfrm>
      </p:grpSpPr>
      <p:pic>
        <p:nvPicPr>
          <p:cNvPr id="5"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7"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1" name="Freeform 1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8"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Numberin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2"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5" name="Content Placeholder 2"/>
          <p:cNvSpPr>
            <a:spLocks noGrp="1"/>
          </p:cNvSpPr>
          <p:nvPr>
            <p:ph idx="10"/>
          </p:nvPr>
        </p:nvSpPr>
        <p:spPr>
          <a:xfrm>
            <a:off x="779980" y="4821451"/>
            <a:ext cx="10796667"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9_Numbering">
    <p:spTree>
      <p:nvGrpSpPr>
        <p:cNvPr id="1" name=""/>
        <p:cNvGrpSpPr/>
        <p:nvPr/>
      </p:nvGrpSpPr>
      <p:grpSpPr>
        <a:xfrm>
          <a:off x="0" y="0"/>
          <a:ext cx="0" cy="0"/>
          <a:chOff x="0" y="0"/>
          <a:chExt cx="0" cy="0"/>
        </a:xfrm>
      </p:grpSpPr>
      <p:pic>
        <p:nvPicPr>
          <p:cNvPr id="7"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11844"/>
            <a:ext cx="10802668" cy="509897"/>
          </a:xfrm>
          <a:prstGeom prst="rect">
            <a:avLst/>
          </a:prstGeom>
        </p:spPr>
        <p:txBody>
          <a:bodyPr vert="horz" lIns="52002" tIns="26001" rIns="52002" bIns="26001" anchor="b"/>
          <a:lstStyle>
            <a:lvl1pPr marL="0" indent="0">
              <a:defRPr sz="1800" b="1" cap="all">
                <a:solidFill>
                  <a:schemeClr val="tx2"/>
                </a:solidFill>
              </a:defRPr>
            </a:lvl1pPr>
          </a:lstStyle>
          <a:p>
            <a:r>
              <a:rPr lang="en-US" dirty="0" smtClean="0"/>
              <a:t>Click to edit Master title style</a:t>
            </a:r>
            <a:endParaRPr lang="en-US" dirty="0"/>
          </a:p>
        </p:txBody>
      </p:sp>
      <p:sp>
        <p:nvSpPr>
          <p:cNvPr id="5" name="Content Placeholder 2"/>
          <p:cNvSpPr>
            <a:spLocks noGrp="1"/>
          </p:cNvSpPr>
          <p:nvPr>
            <p:ph idx="10"/>
          </p:nvPr>
        </p:nvSpPr>
        <p:spPr>
          <a:xfrm>
            <a:off x="497860" y="4821451"/>
            <a:ext cx="558137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8" name="Content Placeholder 2"/>
          <p:cNvSpPr>
            <a:spLocks noGrp="1"/>
          </p:cNvSpPr>
          <p:nvPr>
            <p:ph idx="13"/>
          </p:nvPr>
        </p:nvSpPr>
        <p:spPr>
          <a:xfrm>
            <a:off x="6606345" y="4821451"/>
            <a:ext cx="558137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8_Numbering">
    <p:spTree>
      <p:nvGrpSpPr>
        <p:cNvPr id="1" name=""/>
        <p:cNvGrpSpPr/>
        <p:nvPr/>
      </p:nvGrpSpPr>
      <p:grpSpPr>
        <a:xfrm>
          <a:off x="0" y="0"/>
          <a:ext cx="0" cy="0"/>
          <a:chOff x="0" y="0"/>
          <a:chExt cx="0" cy="0"/>
        </a:xfrm>
      </p:grpSpPr>
      <p:pic>
        <p:nvPicPr>
          <p:cNvPr id="20"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22"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23"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24" name="Freeform 24"/>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11" name="Picture Placeholder 10"/>
          <p:cNvSpPr>
            <a:spLocks noGrp="1" noChangeAspect="1"/>
          </p:cNvSpPr>
          <p:nvPr>
            <p:ph type="pic" sz="quarter" idx="14"/>
          </p:nvPr>
        </p:nvSpPr>
        <p:spPr>
          <a:xfrm>
            <a:off x="614708" y="785335"/>
            <a:ext cx="2475612" cy="2003172"/>
          </a:xfrm>
          <a:prstGeom prst="rect">
            <a:avLst/>
          </a:prstGeom>
        </p:spPr>
        <p:txBody>
          <a:bodyPr vert="horz" lIns="52002" tIns="26001" rIns="52002" bIns="26001"/>
          <a:lstStyle/>
          <a:p>
            <a:pPr lvl="0"/>
            <a:r>
              <a:rPr lang="en-US" noProof="0" smtClean="0"/>
              <a:t>Click icon to add picture</a:t>
            </a:r>
            <a:endParaRPr lang="en-US" noProof="0"/>
          </a:p>
        </p:txBody>
      </p:sp>
      <p:sp>
        <p:nvSpPr>
          <p:cNvPr id="12" name="Picture Placeholder 10"/>
          <p:cNvSpPr>
            <a:spLocks noGrp="1" noChangeAspect="1"/>
          </p:cNvSpPr>
          <p:nvPr>
            <p:ph type="pic" sz="quarter" idx="15"/>
          </p:nvPr>
        </p:nvSpPr>
        <p:spPr>
          <a:xfrm>
            <a:off x="3641527" y="789320"/>
            <a:ext cx="2475612" cy="2003172"/>
          </a:xfrm>
          <a:prstGeom prst="rect">
            <a:avLst/>
          </a:prstGeom>
        </p:spPr>
        <p:txBody>
          <a:bodyPr vert="horz" lIns="52002" tIns="26001" rIns="52002" bIns="26001"/>
          <a:lstStyle/>
          <a:p>
            <a:pPr lvl="0"/>
            <a:r>
              <a:rPr lang="en-US" noProof="0" smtClean="0"/>
              <a:t>Click icon to add picture</a:t>
            </a:r>
            <a:endParaRPr lang="en-US" noProof="0"/>
          </a:p>
        </p:txBody>
      </p:sp>
      <p:sp>
        <p:nvSpPr>
          <p:cNvPr id="13" name="Picture Placeholder 10"/>
          <p:cNvSpPr>
            <a:spLocks noGrp="1" noChangeAspect="1"/>
          </p:cNvSpPr>
          <p:nvPr>
            <p:ph type="pic" sz="quarter" idx="16"/>
          </p:nvPr>
        </p:nvSpPr>
        <p:spPr>
          <a:xfrm>
            <a:off x="6668347" y="789320"/>
            <a:ext cx="2475612" cy="2003172"/>
          </a:xfrm>
          <a:prstGeom prst="rect">
            <a:avLst/>
          </a:prstGeom>
        </p:spPr>
        <p:txBody>
          <a:bodyPr vert="horz" lIns="52002" tIns="26001" rIns="52002" bIns="26001"/>
          <a:lstStyle/>
          <a:p>
            <a:pPr lvl="0"/>
            <a:r>
              <a:rPr lang="en-US" noProof="0" smtClean="0"/>
              <a:t>Click icon to add picture</a:t>
            </a:r>
            <a:endParaRPr lang="en-US" noProof="0"/>
          </a:p>
        </p:txBody>
      </p:sp>
      <p:sp>
        <p:nvSpPr>
          <p:cNvPr id="14" name="Picture Placeholder 10"/>
          <p:cNvSpPr>
            <a:spLocks noGrp="1" noChangeAspect="1"/>
          </p:cNvSpPr>
          <p:nvPr>
            <p:ph type="pic" sz="quarter" idx="17"/>
          </p:nvPr>
        </p:nvSpPr>
        <p:spPr>
          <a:xfrm>
            <a:off x="9695167" y="789320"/>
            <a:ext cx="2475612" cy="2003172"/>
          </a:xfrm>
          <a:prstGeom prst="rect">
            <a:avLst/>
          </a:prstGeom>
        </p:spPr>
        <p:txBody>
          <a:bodyPr vert="horz" lIns="52002" tIns="26001" rIns="52002" bIns="26001"/>
          <a:lstStyle/>
          <a:p>
            <a:pPr lvl="0"/>
            <a:r>
              <a:rPr lang="en-US" noProof="0" smtClean="0"/>
              <a:t>Click icon to add picture</a:t>
            </a:r>
            <a:endParaRPr lang="en-US" noProof="0"/>
          </a:p>
        </p:txBody>
      </p:sp>
      <p:sp>
        <p:nvSpPr>
          <p:cNvPr id="17" name="Text Placeholder 16"/>
          <p:cNvSpPr>
            <a:spLocks noGrp="1"/>
          </p:cNvSpPr>
          <p:nvPr>
            <p:ph type="body" sz="quarter" idx="18"/>
          </p:nvPr>
        </p:nvSpPr>
        <p:spPr>
          <a:xfrm>
            <a:off x="524686" y="2817777"/>
            <a:ext cx="2655656" cy="352606"/>
          </a:xfrm>
          <a:prstGeom prst="rect">
            <a:avLst/>
          </a:prstGeom>
        </p:spPr>
        <p:txBody>
          <a:bodyPr vert="horz" lIns="52002" tIns="26001" rIns="52002" bIns="26001" anchor="t"/>
          <a:lstStyle>
            <a:lvl1pPr algn="ctr">
              <a:buNone/>
              <a:defRPr sz="1000" b="1">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18" name="Text Placeholder 16"/>
          <p:cNvSpPr>
            <a:spLocks noGrp="1"/>
          </p:cNvSpPr>
          <p:nvPr>
            <p:ph type="body" sz="quarter" idx="19"/>
          </p:nvPr>
        </p:nvSpPr>
        <p:spPr>
          <a:xfrm>
            <a:off x="524686" y="3056605"/>
            <a:ext cx="2655656" cy="352606"/>
          </a:xfrm>
          <a:prstGeom prst="rect">
            <a:avLst/>
          </a:prstGeom>
        </p:spPr>
        <p:txBody>
          <a:bodyPr vert="horz" lIns="52002" tIns="26001" rIns="52002" bIns="26001" anchor="t"/>
          <a:lstStyle>
            <a:lvl1pPr algn="ctr">
              <a:buNone/>
              <a:defRPr sz="10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19" name="Text Placeholder 16"/>
          <p:cNvSpPr>
            <a:spLocks noGrp="1"/>
          </p:cNvSpPr>
          <p:nvPr>
            <p:ph type="body" sz="quarter" idx="20"/>
          </p:nvPr>
        </p:nvSpPr>
        <p:spPr>
          <a:xfrm>
            <a:off x="524686" y="3512209"/>
            <a:ext cx="2655656" cy="3575330"/>
          </a:xfrm>
          <a:prstGeom prst="rect">
            <a:avLst/>
          </a:prstGeom>
        </p:spPr>
        <p:txBody>
          <a:bodyPr vert="horz" lIns="52002" tIns="26001" rIns="52002" bIns="26001" anchor="t"/>
          <a:lstStyle>
            <a:lvl1pPr algn="l">
              <a:buNone/>
              <a:defRPr sz="8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29" name="Text Placeholder 16"/>
          <p:cNvSpPr>
            <a:spLocks noGrp="1"/>
          </p:cNvSpPr>
          <p:nvPr>
            <p:ph type="body" sz="quarter" idx="21"/>
          </p:nvPr>
        </p:nvSpPr>
        <p:spPr>
          <a:xfrm>
            <a:off x="3554874" y="2812730"/>
            <a:ext cx="2655656" cy="352606"/>
          </a:xfrm>
          <a:prstGeom prst="rect">
            <a:avLst/>
          </a:prstGeom>
        </p:spPr>
        <p:txBody>
          <a:bodyPr vert="horz" lIns="52002" tIns="26001" rIns="52002" bIns="26001" anchor="t"/>
          <a:lstStyle>
            <a:lvl1pPr algn="ctr">
              <a:buNone/>
              <a:defRPr sz="1000" b="1">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0" name="Text Placeholder 16"/>
          <p:cNvSpPr>
            <a:spLocks noGrp="1"/>
          </p:cNvSpPr>
          <p:nvPr>
            <p:ph type="body" sz="quarter" idx="22"/>
          </p:nvPr>
        </p:nvSpPr>
        <p:spPr>
          <a:xfrm>
            <a:off x="3554874" y="3051553"/>
            <a:ext cx="2655656" cy="352606"/>
          </a:xfrm>
          <a:prstGeom prst="rect">
            <a:avLst/>
          </a:prstGeom>
        </p:spPr>
        <p:txBody>
          <a:bodyPr vert="horz" lIns="52002" tIns="26001" rIns="52002" bIns="26001" anchor="t"/>
          <a:lstStyle>
            <a:lvl1pPr algn="ctr">
              <a:buNone/>
              <a:defRPr sz="10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1" name="Text Placeholder 16"/>
          <p:cNvSpPr>
            <a:spLocks noGrp="1"/>
          </p:cNvSpPr>
          <p:nvPr>
            <p:ph type="body" sz="quarter" idx="23"/>
          </p:nvPr>
        </p:nvSpPr>
        <p:spPr>
          <a:xfrm>
            <a:off x="3554874" y="3507157"/>
            <a:ext cx="2655656" cy="3575330"/>
          </a:xfrm>
          <a:prstGeom prst="rect">
            <a:avLst/>
          </a:prstGeom>
        </p:spPr>
        <p:txBody>
          <a:bodyPr vert="horz" lIns="52002" tIns="26001" rIns="52002" bIns="26001" anchor="t"/>
          <a:lstStyle>
            <a:lvl1pPr algn="l">
              <a:buNone/>
              <a:defRPr sz="8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2" name="Text Placeholder 16"/>
          <p:cNvSpPr>
            <a:spLocks noGrp="1"/>
          </p:cNvSpPr>
          <p:nvPr>
            <p:ph type="body" sz="quarter" idx="24"/>
          </p:nvPr>
        </p:nvSpPr>
        <p:spPr>
          <a:xfrm>
            <a:off x="6573896" y="2807678"/>
            <a:ext cx="2655656" cy="352606"/>
          </a:xfrm>
          <a:prstGeom prst="rect">
            <a:avLst/>
          </a:prstGeom>
        </p:spPr>
        <p:txBody>
          <a:bodyPr vert="horz" lIns="52002" tIns="26001" rIns="52002" bIns="26001" anchor="t"/>
          <a:lstStyle>
            <a:lvl1pPr algn="ctr">
              <a:buNone/>
              <a:defRPr sz="1000" b="1">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3" name="Text Placeholder 16"/>
          <p:cNvSpPr>
            <a:spLocks noGrp="1"/>
          </p:cNvSpPr>
          <p:nvPr>
            <p:ph type="body" sz="quarter" idx="25"/>
          </p:nvPr>
        </p:nvSpPr>
        <p:spPr>
          <a:xfrm>
            <a:off x="6573896" y="3046506"/>
            <a:ext cx="2655656" cy="352606"/>
          </a:xfrm>
          <a:prstGeom prst="rect">
            <a:avLst/>
          </a:prstGeom>
        </p:spPr>
        <p:txBody>
          <a:bodyPr vert="horz" lIns="52002" tIns="26001" rIns="52002" bIns="26001" anchor="t"/>
          <a:lstStyle>
            <a:lvl1pPr algn="ctr">
              <a:buNone/>
              <a:defRPr sz="10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4" name="Text Placeholder 16"/>
          <p:cNvSpPr>
            <a:spLocks noGrp="1"/>
          </p:cNvSpPr>
          <p:nvPr>
            <p:ph type="body" sz="quarter" idx="26"/>
          </p:nvPr>
        </p:nvSpPr>
        <p:spPr>
          <a:xfrm>
            <a:off x="6573896" y="3502110"/>
            <a:ext cx="2655656" cy="3575330"/>
          </a:xfrm>
          <a:prstGeom prst="rect">
            <a:avLst/>
          </a:prstGeom>
        </p:spPr>
        <p:txBody>
          <a:bodyPr vert="horz" lIns="52002" tIns="26001" rIns="52002" bIns="26001" anchor="t"/>
          <a:lstStyle>
            <a:lvl1pPr algn="l">
              <a:buNone/>
              <a:defRPr sz="8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5" name="Text Placeholder 16"/>
          <p:cNvSpPr>
            <a:spLocks noGrp="1"/>
          </p:cNvSpPr>
          <p:nvPr>
            <p:ph type="body" sz="quarter" idx="27"/>
          </p:nvPr>
        </p:nvSpPr>
        <p:spPr>
          <a:xfrm>
            <a:off x="9604082" y="2802631"/>
            <a:ext cx="2655656" cy="352606"/>
          </a:xfrm>
          <a:prstGeom prst="rect">
            <a:avLst/>
          </a:prstGeom>
        </p:spPr>
        <p:txBody>
          <a:bodyPr vert="horz" lIns="52002" tIns="26001" rIns="52002" bIns="26001" anchor="t"/>
          <a:lstStyle>
            <a:lvl1pPr algn="ctr">
              <a:buNone/>
              <a:defRPr sz="1000" b="1">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6" name="Text Placeholder 16"/>
          <p:cNvSpPr>
            <a:spLocks noGrp="1"/>
          </p:cNvSpPr>
          <p:nvPr>
            <p:ph type="body" sz="quarter" idx="28"/>
          </p:nvPr>
        </p:nvSpPr>
        <p:spPr>
          <a:xfrm>
            <a:off x="9604082" y="3041454"/>
            <a:ext cx="2655656" cy="352606"/>
          </a:xfrm>
          <a:prstGeom prst="rect">
            <a:avLst/>
          </a:prstGeom>
        </p:spPr>
        <p:txBody>
          <a:bodyPr vert="horz" lIns="52002" tIns="26001" rIns="52002" bIns="26001" anchor="t"/>
          <a:lstStyle>
            <a:lvl1pPr algn="ctr">
              <a:buNone/>
              <a:defRPr sz="10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7" name="Text Placeholder 16"/>
          <p:cNvSpPr>
            <a:spLocks noGrp="1"/>
          </p:cNvSpPr>
          <p:nvPr>
            <p:ph type="body" sz="quarter" idx="29"/>
          </p:nvPr>
        </p:nvSpPr>
        <p:spPr>
          <a:xfrm>
            <a:off x="9604082" y="3497058"/>
            <a:ext cx="2655656" cy="3575330"/>
          </a:xfrm>
          <a:prstGeom prst="rect">
            <a:avLst/>
          </a:prstGeom>
        </p:spPr>
        <p:txBody>
          <a:bodyPr vert="horz" lIns="52002" tIns="26001" rIns="52002" bIns="26001" anchor="t"/>
          <a:lstStyle>
            <a:lvl1pPr algn="l">
              <a:buNone/>
              <a:defRPr sz="8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21"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9_Numbering">
    <p:spTree>
      <p:nvGrpSpPr>
        <p:cNvPr id="1" name=""/>
        <p:cNvGrpSpPr/>
        <p:nvPr/>
      </p:nvGrpSpPr>
      <p:grpSpPr>
        <a:xfrm>
          <a:off x="0" y="0"/>
          <a:ext cx="0" cy="0"/>
          <a:chOff x="0" y="0"/>
          <a:chExt cx="0" cy="0"/>
        </a:xfrm>
      </p:grpSpPr>
      <p:pic>
        <p:nvPicPr>
          <p:cNvPr id="1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20"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22" name="Freeform 2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11" name="Picture Placeholder 10"/>
          <p:cNvSpPr>
            <a:spLocks noGrp="1"/>
          </p:cNvSpPr>
          <p:nvPr>
            <p:ph type="pic" sz="quarter" idx="14"/>
          </p:nvPr>
        </p:nvSpPr>
        <p:spPr>
          <a:xfrm>
            <a:off x="469237" y="5057672"/>
            <a:ext cx="3600890" cy="2003172"/>
          </a:xfrm>
          <a:prstGeom prst="rect">
            <a:avLst/>
          </a:prstGeom>
        </p:spPr>
        <p:txBody>
          <a:bodyPr vert="horz" lIns="52002" tIns="26001" rIns="52002" bIns="26001"/>
          <a:lstStyle/>
          <a:p>
            <a:pPr lvl="0"/>
            <a:r>
              <a:rPr lang="en-US" noProof="0" smtClean="0"/>
              <a:t>Click icon to add picture</a:t>
            </a:r>
            <a:endParaRPr lang="en-US" noProof="0"/>
          </a:p>
        </p:txBody>
      </p:sp>
      <p:sp>
        <p:nvSpPr>
          <p:cNvPr id="12" name="Picture Placeholder 10"/>
          <p:cNvSpPr>
            <a:spLocks noGrp="1"/>
          </p:cNvSpPr>
          <p:nvPr>
            <p:ph type="pic" sz="quarter" idx="15"/>
          </p:nvPr>
        </p:nvSpPr>
        <p:spPr>
          <a:xfrm>
            <a:off x="4542290" y="5061653"/>
            <a:ext cx="3600890" cy="2003172"/>
          </a:xfrm>
          <a:prstGeom prst="rect">
            <a:avLst/>
          </a:prstGeom>
        </p:spPr>
        <p:txBody>
          <a:bodyPr vert="horz" lIns="52002" tIns="26001" rIns="52002" bIns="26001"/>
          <a:lstStyle/>
          <a:p>
            <a:pPr lvl="0"/>
            <a:r>
              <a:rPr lang="en-US" noProof="0" smtClean="0"/>
              <a:t>Click icon to add picture</a:t>
            </a:r>
            <a:endParaRPr lang="en-US" noProof="0"/>
          </a:p>
        </p:txBody>
      </p:sp>
      <p:sp>
        <p:nvSpPr>
          <p:cNvPr id="14" name="Picture Placeholder 10"/>
          <p:cNvSpPr>
            <a:spLocks noGrp="1"/>
          </p:cNvSpPr>
          <p:nvPr>
            <p:ph type="pic" sz="quarter" idx="17"/>
          </p:nvPr>
        </p:nvSpPr>
        <p:spPr>
          <a:xfrm>
            <a:off x="8615343" y="5061653"/>
            <a:ext cx="3600890" cy="2003172"/>
          </a:xfrm>
          <a:prstGeom prst="rect">
            <a:avLst/>
          </a:prstGeom>
        </p:spPr>
        <p:txBody>
          <a:bodyPr vert="horz" lIns="52002" tIns="26001" rIns="52002" bIns="26001"/>
          <a:lstStyle/>
          <a:p>
            <a:pPr lvl="0"/>
            <a:r>
              <a:rPr lang="en-US" noProof="0" smtClean="0"/>
              <a:t>Click icon to add picture</a:t>
            </a:r>
            <a:endParaRPr lang="en-US" noProof="0"/>
          </a:p>
        </p:txBody>
      </p:sp>
      <p:sp>
        <p:nvSpPr>
          <p:cNvPr id="17" name="Text Placeholder 16"/>
          <p:cNvSpPr>
            <a:spLocks noGrp="1"/>
          </p:cNvSpPr>
          <p:nvPr>
            <p:ph type="body" sz="quarter" idx="18"/>
          </p:nvPr>
        </p:nvSpPr>
        <p:spPr>
          <a:xfrm>
            <a:off x="424681" y="1182906"/>
            <a:ext cx="3690912" cy="352606"/>
          </a:xfrm>
          <a:prstGeom prst="rect">
            <a:avLst/>
          </a:prstGeom>
        </p:spPr>
        <p:txBody>
          <a:bodyPr vert="horz" lIns="52002" tIns="26001" rIns="52002" bIns="26001" anchor="t"/>
          <a:lstStyle>
            <a:lvl1pPr algn="l">
              <a:buNone/>
              <a:defRPr sz="1400" b="1">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19" name="Text Placeholder 16"/>
          <p:cNvSpPr>
            <a:spLocks noGrp="1"/>
          </p:cNvSpPr>
          <p:nvPr>
            <p:ph type="body" sz="quarter" idx="20"/>
          </p:nvPr>
        </p:nvSpPr>
        <p:spPr>
          <a:xfrm>
            <a:off x="424683" y="1796057"/>
            <a:ext cx="3690912" cy="3167385"/>
          </a:xfrm>
          <a:prstGeom prst="rect">
            <a:avLst/>
          </a:prstGeom>
        </p:spPr>
        <p:txBody>
          <a:bodyPr vert="horz" lIns="52002" tIns="26001" rIns="52002" bIns="26001" anchor="t"/>
          <a:lstStyle>
            <a:lvl1pPr algn="l">
              <a:buNone/>
              <a:defRPr sz="8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29" name="Text Placeholder 16"/>
          <p:cNvSpPr>
            <a:spLocks noGrp="1"/>
          </p:cNvSpPr>
          <p:nvPr>
            <p:ph type="body" sz="quarter" idx="21"/>
          </p:nvPr>
        </p:nvSpPr>
        <p:spPr>
          <a:xfrm>
            <a:off x="4497201" y="1177854"/>
            <a:ext cx="3690912" cy="352606"/>
          </a:xfrm>
          <a:prstGeom prst="rect">
            <a:avLst/>
          </a:prstGeom>
        </p:spPr>
        <p:txBody>
          <a:bodyPr vert="horz" lIns="52002" tIns="26001" rIns="52002" bIns="26001" anchor="t"/>
          <a:lstStyle>
            <a:lvl1pPr algn="l">
              <a:buNone/>
              <a:defRPr sz="1400" b="1">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1" name="Text Placeholder 16"/>
          <p:cNvSpPr>
            <a:spLocks noGrp="1"/>
          </p:cNvSpPr>
          <p:nvPr>
            <p:ph type="body" sz="quarter" idx="23"/>
          </p:nvPr>
        </p:nvSpPr>
        <p:spPr>
          <a:xfrm>
            <a:off x="4497537" y="1791010"/>
            <a:ext cx="3690912" cy="3167385"/>
          </a:xfrm>
          <a:prstGeom prst="rect">
            <a:avLst/>
          </a:prstGeom>
        </p:spPr>
        <p:txBody>
          <a:bodyPr vert="horz" lIns="52002" tIns="26001" rIns="52002" bIns="26001" anchor="t"/>
          <a:lstStyle>
            <a:lvl1pPr algn="l">
              <a:buNone/>
              <a:defRPr sz="8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5" name="Text Placeholder 16"/>
          <p:cNvSpPr>
            <a:spLocks noGrp="1"/>
          </p:cNvSpPr>
          <p:nvPr>
            <p:ph type="body" sz="quarter" idx="27"/>
          </p:nvPr>
        </p:nvSpPr>
        <p:spPr>
          <a:xfrm>
            <a:off x="8569721" y="1167760"/>
            <a:ext cx="3690912" cy="352606"/>
          </a:xfrm>
          <a:prstGeom prst="rect">
            <a:avLst/>
          </a:prstGeom>
        </p:spPr>
        <p:txBody>
          <a:bodyPr vert="horz" lIns="52002" tIns="26001" rIns="52002" bIns="26001" anchor="t"/>
          <a:lstStyle>
            <a:lvl1pPr algn="l">
              <a:buNone/>
              <a:defRPr sz="1400" b="1">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37" name="Text Placeholder 16"/>
          <p:cNvSpPr>
            <a:spLocks noGrp="1"/>
          </p:cNvSpPr>
          <p:nvPr>
            <p:ph type="body" sz="quarter" idx="29"/>
          </p:nvPr>
        </p:nvSpPr>
        <p:spPr>
          <a:xfrm>
            <a:off x="8570391" y="1780911"/>
            <a:ext cx="3690912" cy="3167385"/>
          </a:xfrm>
          <a:prstGeom prst="rect">
            <a:avLst/>
          </a:prstGeom>
        </p:spPr>
        <p:txBody>
          <a:bodyPr vert="horz" lIns="52002" tIns="26001" rIns="52002" bIns="26001" anchor="t"/>
          <a:lstStyle>
            <a:lvl1pPr algn="l">
              <a:buNone/>
              <a:defRPr sz="800" b="0">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smtClean="0"/>
              <a:t>Click to edit Master text styles</a:t>
            </a:r>
          </a:p>
        </p:txBody>
      </p:sp>
      <p:sp>
        <p:nvSpPr>
          <p:cNvPr id="21"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5" name="Text Placeholder 14"/>
          <p:cNvSpPr>
            <a:spLocks noGrp="1"/>
          </p:cNvSpPr>
          <p:nvPr>
            <p:ph type="body" sz="quarter" idx="30"/>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2_Title_Page">
    <p:bg>
      <p:bgRef idx="1001">
        <a:schemeClr val="bg1"/>
      </p:bgRef>
    </p:bg>
    <p:spTree>
      <p:nvGrpSpPr>
        <p:cNvPr id="1" name=""/>
        <p:cNvGrpSpPr/>
        <p:nvPr/>
      </p:nvGrpSpPr>
      <p:grpSpPr>
        <a:xfrm>
          <a:off x="0" y="0"/>
          <a:ext cx="0" cy="0"/>
          <a:chOff x="0" y="0"/>
          <a:chExt cx="0" cy="0"/>
        </a:xfrm>
      </p:grpSpPr>
      <p:sp>
        <p:nvSpPr>
          <p:cNvPr id="5" name="Freeform 16"/>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6" name="Freeform 13"/>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7" name="Freeform 18"/>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8" name="Freeform 20"/>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9" name="Freeform 2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Freeform 2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11" name="Picture 23"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2" name="Title 1"/>
          <p:cNvSpPr>
            <a:spLocks noGrp="1"/>
          </p:cNvSpPr>
          <p:nvPr>
            <p:ph type="ctrTitle"/>
          </p:nvPr>
        </p:nvSpPr>
        <p:spPr>
          <a:xfrm>
            <a:off x="2875960" y="3169713"/>
            <a:ext cx="6497081" cy="847900"/>
          </a:xfrm>
          <a:prstGeom prst="rect">
            <a:avLst/>
          </a:prstGeom>
        </p:spPr>
        <p:txBody>
          <a:bodyPr lIns="0" tIns="0" rIns="0" bIns="0"/>
          <a:lstStyle>
            <a:lvl1pPr>
              <a:defRPr sz="2700" b="1">
                <a:solidFill>
                  <a:srgbClr val="333333"/>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864794" y="4024022"/>
            <a:ext cx="6530574" cy="2227292"/>
          </a:xfrm>
          <a:prstGeom prst="rect">
            <a:avLst/>
          </a:prstGeom>
        </p:spPr>
        <p:txBody>
          <a:bodyPr lIns="0" tIns="0" rIns="0" bIns="0"/>
          <a:lstStyle>
            <a:lvl1pPr marL="0" indent="0">
              <a:buNone/>
              <a:defRPr sz="1400">
                <a:solidFill>
                  <a:srgbClr val="333333"/>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5_Numbering">
    <p:bg>
      <p:bgRef idx="1001">
        <a:schemeClr val="bg1"/>
      </p:bgRef>
    </p:bg>
    <p:spTree>
      <p:nvGrpSpPr>
        <p:cNvPr id="1" name=""/>
        <p:cNvGrpSpPr/>
        <p:nvPr/>
      </p:nvGrpSpPr>
      <p:grpSpPr>
        <a:xfrm>
          <a:off x="0" y="0"/>
          <a:ext cx="0" cy="0"/>
          <a:chOff x="0" y="0"/>
          <a:chExt cx="0" cy="0"/>
        </a:xfrm>
      </p:grpSpPr>
      <p:pic>
        <p:nvPicPr>
          <p:cNvPr id="5"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7"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1" name="Freeform 1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8"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6_Numbering">
    <p:bg>
      <p:bgRef idx="1001">
        <a:schemeClr val="bg1"/>
      </p:bgRef>
    </p:b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2"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5" name="Content Placeholder 2"/>
          <p:cNvSpPr>
            <a:spLocks noGrp="1"/>
          </p:cNvSpPr>
          <p:nvPr>
            <p:ph idx="10"/>
          </p:nvPr>
        </p:nvSpPr>
        <p:spPr>
          <a:xfrm>
            <a:off x="779979" y="4821451"/>
            <a:ext cx="1080266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7_Numbering">
    <p:bg>
      <p:bgRef idx="1001">
        <a:schemeClr val="bg1"/>
      </p:bgRef>
    </p:bg>
    <p:spTree>
      <p:nvGrpSpPr>
        <p:cNvPr id="1" name=""/>
        <p:cNvGrpSpPr/>
        <p:nvPr/>
      </p:nvGrpSpPr>
      <p:grpSpPr>
        <a:xfrm>
          <a:off x="0" y="0"/>
          <a:ext cx="0" cy="0"/>
          <a:chOff x="0" y="0"/>
          <a:chExt cx="0" cy="0"/>
        </a:xfrm>
      </p:grpSpPr>
      <p:pic>
        <p:nvPicPr>
          <p:cNvPr id="7"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11844"/>
            <a:ext cx="10802668" cy="509897"/>
          </a:xfrm>
          <a:prstGeom prst="rect">
            <a:avLst/>
          </a:prstGeom>
        </p:spPr>
        <p:txBody>
          <a:bodyPr vert="horz" lIns="52002" tIns="26001" rIns="52002" bIns="26001" anchor="b"/>
          <a:lstStyle>
            <a:lvl1pPr marL="0" indent="0">
              <a:defRPr sz="1800" b="1" cap="all">
                <a:solidFill>
                  <a:schemeClr val="tx2"/>
                </a:solidFill>
              </a:defRPr>
            </a:lvl1pPr>
          </a:lstStyle>
          <a:p>
            <a:r>
              <a:rPr lang="en-US" dirty="0" smtClean="0"/>
              <a:t>Click to edit Master title style</a:t>
            </a:r>
            <a:endParaRPr lang="en-US" dirty="0"/>
          </a:p>
        </p:txBody>
      </p:sp>
      <p:sp>
        <p:nvSpPr>
          <p:cNvPr id="5" name="Content Placeholder 2"/>
          <p:cNvSpPr>
            <a:spLocks noGrp="1"/>
          </p:cNvSpPr>
          <p:nvPr>
            <p:ph idx="10"/>
          </p:nvPr>
        </p:nvSpPr>
        <p:spPr>
          <a:xfrm>
            <a:off x="497860" y="4821451"/>
            <a:ext cx="558137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8" name="Content Placeholder 2"/>
          <p:cNvSpPr>
            <a:spLocks noGrp="1"/>
          </p:cNvSpPr>
          <p:nvPr>
            <p:ph idx="13"/>
          </p:nvPr>
        </p:nvSpPr>
        <p:spPr>
          <a:xfrm>
            <a:off x="6606345" y="4821451"/>
            <a:ext cx="558137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_Page">
    <p:spTree>
      <p:nvGrpSpPr>
        <p:cNvPr id="1" name=""/>
        <p:cNvGrpSpPr/>
        <p:nvPr/>
      </p:nvGrpSpPr>
      <p:grpSpPr>
        <a:xfrm>
          <a:off x="0" y="0"/>
          <a:ext cx="0" cy="0"/>
          <a:chOff x="0" y="0"/>
          <a:chExt cx="0" cy="0"/>
        </a:xfrm>
      </p:grpSpPr>
      <p:sp>
        <p:nvSpPr>
          <p:cNvPr id="5" name="Rectangle 14"/>
          <p:cNvSpPr/>
          <p:nvPr/>
        </p:nvSpPr>
        <p:spPr>
          <a:xfrm>
            <a:off x="0" y="7316788"/>
            <a:ext cx="2466975" cy="455612"/>
          </a:xfrm>
          <a:prstGeom prst="rect">
            <a:avLst/>
          </a:prstGeom>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6" name="Rectangle 15"/>
          <p:cNvSpPr/>
          <p:nvPr/>
        </p:nvSpPr>
        <p:spPr>
          <a:xfrm>
            <a:off x="334963" y="0"/>
            <a:ext cx="725487" cy="650875"/>
          </a:xfrm>
          <a:prstGeom prst="rect">
            <a:avLst/>
          </a:prstGeom>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7" name="Picture 6" descr="RAILogoOrgb.eps"/>
          <p:cNvPicPr>
            <a:picLocks noChangeAspect="1"/>
          </p:cNvPicPr>
          <p:nvPr/>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8" name="Rectangle 12"/>
          <p:cNvSpPr/>
          <p:nvPr/>
        </p:nvSpPr>
        <p:spPr>
          <a:xfrm>
            <a:off x="0" y="7316788"/>
            <a:ext cx="2466975" cy="455612"/>
          </a:xfrm>
          <a:prstGeom prst="rect">
            <a:avLst/>
          </a:prstGeom>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9" name="Rectangle 13"/>
          <p:cNvSpPr/>
          <p:nvPr/>
        </p:nvSpPr>
        <p:spPr>
          <a:xfrm>
            <a:off x="334963" y="0"/>
            <a:ext cx="725487" cy="650875"/>
          </a:xfrm>
          <a:prstGeom prst="rect">
            <a:avLst/>
          </a:prstGeom>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10" name="Picture 6" descr="RAILogoOrgb.eps"/>
          <p:cNvPicPr>
            <a:picLocks noChangeAspect="1"/>
          </p:cNvPicPr>
          <p:nvPr/>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11" name="Rectangle 23"/>
          <p:cNvSpPr/>
          <p:nvPr userDrawn="1"/>
        </p:nvSpPr>
        <p:spPr>
          <a:xfrm>
            <a:off x="0" y="7316788"/>
            <a:ext cx="2466975" cy="455612"/>
          </a:xfrm>
          <a:prstGeom prst="rect">
            <a:avLst/>
          </a:prstGeom>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2" name="Rectangle 24"/>
          <p:cNvSpPr/>
          <p:nvPr userDrawn="1"/>
        </p:nvSpPr>
        <p:spPr>
          <a:xfrm>
            <a:off x="334963" y="0"/>
            <a:ext cx="725487" cy="650875"/>
          </a:xfrm>
          <a:prstGeom prst="rect">
            <a:avLst/>
          </a:prstGeom>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13" name="Picture 6" descr="RAILogoOrgb.eps"/>
          <p:cNvPicPr>
            <a:picLocks noChangeAspect="1"/>
          </p:cNvPicPr>
          <p:nvPr userDrawn="1"/>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2" name="Title 1"/>
          <p:cNvSpPr>
            <a:spLocks noGrp="1"/>
          </p:cNvSpPr>
          <p:nvPr>
            <p:ph type="ctrTitle"/>
          </p:nvPr>
        </p:nvSpPr>
        <p:spPr>
          <a:xfrm>
            <a:off x="5938918" y="3887716"/>
            <a:ext cx="6497081" cy="847900"/>
          </a:xfrm>
          <a:prstGeom prst="rect">
            <a:avLst/>
          </a:prstGeom>
        </p:spPr>
        <p:txBody>
          <a:bodyPr lIns="0" tIns="0" rIns="0" bIns="0"/>
          <a:lstStyle>
            <a:lvl1pPr>
              <a:defRPr sz="2700" b="1">
                <a:solidFill>
                  <a:schemeClr val="tx2"/>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5927753" y="4742025"/>
            <a:ext cx="6530574" cy="2227292"/>
          </a:xfrm>
          <a:prstGeom prst="rect">
            <a:avLst/>
          </a:prstGeom>
        </p:spPr>
        <p:txBody>
          <a:bodyPr lIns="0" tIns="0" rIns="0" bIns="0"/>
          <a:lstStyle>
            <a:lvl1pPr marL="0" indent="0">
              <a:buNone/>
              <a:defRPr sz="14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8_Title_Page">
    <p:bg>
      <p:bgPr>
        <a:solidFill>
          <a:schemeClr val="tx1"/>
        </a:solidFill>
        <a:effectLst/>
      </p:bgPr>
    </p:bg>
    <p:spTree>
      <p:nvGrpSpPr>
        <p:cNvPr id="1" name=""/>
        <p:cNvGrpSpPr/>
        <p:nvPr/>
      </p:nvGrpSpPr>
      <p:grpSpPr>
        <a:xfrm>
          <a:off x="0" y="0"/>
          <a:ext cx="0" cy="0"/>
          <a:chOff x="0" y="0"/>
          <a:chExt cx="0" cy="0"/>
        </a:xfrm>
      </p:grpSpPr>
      <p:sp>
        <p:nvSpPr>
          <p:cNvPr id="5" name="Rectangle 15"/>
          <p:cNvSpPr/>
          <p:nvPr/>
        </p:nvSpPr>
        <p:spPr>
          <a:xfrm>
            <a:off x="334963" y="0"/>
            <a:ext cx="725487" cy="650875"/>
          </a:xfrm>
          <a:prstGeom prst="rect">
            <a:avLst/>
          </a:prstGeom>
          <a:solidFill>
            <a:schemeClr val="tx1">
              <a:lumMod val="95000"/>
              <a:lumOff val="5000"/>
            </a:schemeClr>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6" name="Picture 6" descr="RAILogoOrgb.eps"/>
          <p:cNvPicPr>
            <a:picLocks noChangeAspect="1"/>
          </p:cNvPicPr>
          <p:nvPr/>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7" name="Rectangle 12"/>
          <p:cNvSpPr/>
          <p:nvPr/>
        </p:nvSpPr>
        <p:spPr>
          <a:xfrm>
            <a:off x="334963" y="0"/>
            <a:ext cx="725487" cy="650875"/>
          </a:xfrm>
          <a:prstGeom prst="rect">
            <a:avLst/>
          </a:prstGeom>
          <a:solidFill>
            <a:schemeClr val="tx1">
              <a:lumMod val="95000"/>
              <a:lumOff val="5000"/>
            </a:schemeClr>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8" name="Picture 6" descr="RAILogoOrgb.eps"/>
          <p:cNvPicPr>
            <a:picLocks noChangeAspect="1"/>
          </p:cNvPicPr>
          <p:nvPr/>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9" name="Rectangle 21"/>
          <p:cNvSpPr/>
          <p:nvPr userDrawn="1"/>
        </p:nvSpPr>
        <p:spPr>
          <a:xfrm>
            <a:off x="334963" y="0"/>
            <a:ext cx="725487" cy="650875"/>
          </a:xfrm>
          <a:prstGeom prst="rect">
            <a:avLst/>
          </a:prstGeom>
          <a:solidFill>
            <a:schemeClr val="tx1">
              <a:lumMod val="95000"/>
              <a:lumOff val="5000"/>
            </a:schemeClr>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10" name="Picture 6" descr="RAILogoOrgb.eps"/>
          <p:cNvPicPr>
            <a:picLocks noChangeAspect="1"/>
          </p:cNvPicPr>
          <p:nvPr userDrawn="1"/>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2" name="Title 1"/>
          <p:cNvSpPr>
            <a:spLocks noGrp="1"/>
          </p:cNvSpPr>
          <p:nvPr>
            <p:ph type="ctrTitle"/>
          </p:nvPr>
        </p:nvSpPr>
        <p:spPr>
          <a:xfrm>
            <a:off x="5928918" y="3887716"/>
            <a:ext cx="6497081" cy="847900"/>
          </a:xfrm>
          <a:prstGeom prst="rect">
            <a:avLst/>
          </a:prstGeom>
        </p:spPr>
        <p:txBody>
          <a:bodyPr lIns="0" tIns="0" rIns="0" bIns="0"/>
          <a:lstStyle>
            <a:lvl1pPr>
              <a:defRPr sz="2700" b="1">
                <a:solidFill>
                  <a:schemeClr val="bg1"/>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5917753" y="4742025"/>
            <a:ext cx="6530574" cy="2227292"/>
          </a:xfrm>
          <a:prstGeom prst="rect">
            <a:avLst/>
          </a:prstGeom>
        </p:spPr>
        <p:txBody>
          <a:bodyPr lIns="0" tIns="0" rIns="0" bIns="0"/>
          <a:lstStyle>
            <a:lvl1pPr marL="0" indent="0">
              <a:buNone/>
              <a:defRPr sz="1400">
                <a:solidFill>
                  <a:schemeClr val="bg1"/>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9_Title_Page">
    <p:bg>
      <p:bgPr>
        <a:solidFill>
          <a:schemeClr val="tx1"/>
        </a:solidFill>
        <a:effectLst/>
      </p:bgPr>
    </p:bg>
    <p:spTree>
      <p:nvGrpSpPr>
        <p:cNvPr id="1" name=""/>
        <p:cNvGrpSpPr/>
        <p:nvPr/>
      </p:nvGrpSpPr>
      <p:grpSpPr>
        <a:xfrm>
          <a:off x="0" y="0"/>
          <a:ext cx="0" cy="0"/>
          <a:chOff x="0" y="0"/>
          <a:chExt cx="0" cy="0"/>
        </a:xfrm>
      </p:grpSpPr>
      <p:pic>
        <p:nvPicPr>
          <p:cNvPr id="5" name="Picture 6" descr="RAILogoOrgb.eps"/>
          <p:cNvPicPr>
            <a:picLocks noChangeAspect="1"/>
          </p:cNvPicPr>
          <p:nvPr userDrawn="1"/>
        </p:nvPicPr>
        <p:blipFill>
          <a:blip r:embed="rId2"/>
          <a:srcRect/>
          <a:stretch>
            <a:fillRect/>
          </a:stretch>
        </p:blipFill>
        <p:spPr bwMode="auto">
          <a:xfrm>
            <a:off x="487363" y="2657475"/>
            <a:ext cx="5640387" cy="642938"/>
          </a:xfrm>
          <a:prstGeom prst="rect">
            <a:avLst/>
          </a:prstGeom>
          <a:noFill/>
          <a:ln w="9525">
            <a:noFill/>
            <a:miter lim="800000"/>
            <a:headEnd/>
            <a:tailEnd/>
          </a:ln>
        </p:spPr>
      </p:pic>
      <p:pic>
        <p:nvPicPr>
          <p:cNvPr id="6" name="Picture 6" descr="RAILogoOrgb.eps"/>
          <p:cNvPicPr>
            <a:picLocks noChangeAspect="1"/>
          </p:cNvPicPr>
          <p:nvPr userDrawn="1"/>
        </p:nvPicPr>
        <p:blipFill>
          <a:blip r:embed="rId2"/>
          <a:srcRect/>
          <a:stretch>
            <a:fillRect/>
          </a:stretch>
        </p:blipFill>
        <p:spPr bwMode="auto">
          <a:xfrm>
            <a:off x="487363" y="2657475"/>
            <a:ext cx="5640387" cy="642938"/>
          </a:xfrm>
          <a:prstGeom prst="rect">
            <a:avLst/>
          </a:prstGeom>
          <a:noFill/>
          <a:ln w="9525">
            <a:noFill/>
            <a:miter lim="800000"/>
            <a:headEnd/>
            <a:tailEnd/>
          </a:ln>
        </p:spPr>
      </p:pic>
      <p:pic>
        <p:nvPicPr>
          <p:cNvPr id="7" name="Picture 6" descr="RAILogoOrgb.eps"/>
          <p:cNvPicPr>
            <a:picLocks noChangeAspect="1"/>
          </p:cNvPicPr>
          <p:nvPr userDrawn="1"/>
        </p:nvPicPr>
        <p:blipFill>
          <a:blip r:embed="rId2"/>
          <a:srcRect/>
          <a:stretch>
            <a:fillRect/>
          </a:stretch>
        </p:blipFill>
        <p:spPr bwMode="auto">
          <a:xfrm>
            <a:off x="487363" y="2657475"/>
            <a:ext cx="5640387" cy="642938"/>
          </a:xfrm>
          <a:prstGeom prst="rect">
            <a:avLst/>
          </a:prstGeom>
          <a:noFill/>
          <a:ln w="9525">
            <a:noFill/>
            <a:miter lim="800000"/>
            <a:headEnd/>
            <a:tailEnd/>
          </a:ln>
        </p:spPr>
      </p:pic>
      <p:sp>
        <p:nvSpPr>
          <p:cNvPr id="2" name="Title 1"/>
          <p:cNvSpPr>
            <a:spLocks noGrp="1"/>
          </p:cNvSpPr>
          <p:nvPr>
            <p:ph type="ctrTitle"/>
          </p:nvPr>
        </p:nvSpPr>
        <p:spPr>
          <a:xfrm>
            <a:off x="5925563" y="3894982"/>
            <a:ext cx="6497081" cy="847900"/>
          </a:xfrm>
          <a:prstGeom prst="rect">
            <a:avLst/>
          </a:prstGeom>
        </p:spPr>
        <p:txBody>
          <a:bodyPr lIns="0" tIns="0" rIns="0" bIns="0"/>
          <a:lstStyle>
            <a:lvl1pPr>
              <a:defRPr sz="2700" b="1">
                <a:solidFill>
                  <a:schemeClr val="bg2"/>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5914397" y="4749291"/>
            <a:ext cx="6530574" cy="2227292"/>
          </a:xfrm>
          <a:prstGeom prst="rect">
            <a:avLst/>
          </a:prstGeom>
        </p:spPr>
        <p:txBody>
          <a:bodyPr lIns="0" tIns="0" rIns="0" bIns="0"/>
          <a:lstStyle>
            <a:lvl1pPr marL="0" indent="0">
              <a:buNone/>
              <a:defRPr sz="1400">
                <a:solidFill>
                  <a:schemeClr val="bg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Title_Page">
    <p:bg>
      <p:bgPr>
        <a:solidFill>
          <a:schemeClr val="tx1"/>
        </a:solidFill>
        <a:effectLst/>
      </p:bgPr>
    </p:bg>
    <p:spTree>
      <p:nvGrpSpPr>
        <p:cNvPr id="1" name=""/>
        <p:cNvGrpSpPr/>
        <p:nvPr/>
      </p:nvGrpSpPr>
      <p:grpSpPr>
        <a:xfrm>
          <a:off x="0" y="0"/>
          <a:ext cx="0" cy="0"/>
          <a:chOff x="0" y="0"/>
          <a:chExt cx="0" cy="0"/>
        </a:xfrm>
      </p:grpSpPr>
      <p:sp>
        <p:nvSpPr>
          <p:cNvPr id="5" name="Rectangle 13"/>
          <p:cNvSpPr/>
          <p:nvPr/>
        </p:nvSpPr>
        <p:spPr>
          <a:xfrm>
            <a:off x="334963" y="0"/>
            <a:ext cx="725487" cy="650875"/>
          </a:xfrm>
          <a:prstGeom prst="rect">
            <a:avLst/>
          </a:prstGeom>
          <a:solidFill>
            <a:srgbClr val="0D0D0D"/>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6" name="Rectangle 8"/>
          <p:cNvSpPr/>
          <p:nvPr/>
        </p:nvSpPr>
        <p:spPr>
          <a:xfrm>
            <a:off x="334963" y="0"/>
            <a:ext cx="725487" cy="650875"/>
          </a:xfrm>
          <a:prstGeom prst="rect">
            <a:avLst/>
          </a:prstGeom>
          <a:solidFill>
            <a:srgbClr val="0D0D0D"/>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7" name="Rectangle 16"/>
          <p:cNvSpPr/>
          <p:nvPr userDrawn="1"/>
        </p:nvSpPr>
        <p:spPr>
          <a:xfrm>
            <a:off x="334963" y="0"/>
            <a:ext cx="725487" cy="650875"/>
          </a:xfrm>
          <a:prstGeom prst="rect">
            <a:avLst/>
          </a:prstGeom>
          <a:solidFill>
            <a:srgbClr val="0D0D0D"/>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8" name="Picture 21" descr="RoundarchIsobarOrgb.png"/>
          <p:cNvPicPr>
            <a:picLocks noChangeAspect="1"/>
          </p:cNvPicPr>
          <p:nvPr userDrawn="1"/>
        </p:nvPicPr>
        <p:blipFill>
          <a:blip r:embed="rId2"/>
          <a:srcRect/>
          <a:stretch>
            <a:fillRect/>
          </a:stretch>
        </p:blipFill>
        <p:spPr bwMode="auto">
          <a:xfrm>
            <a:off x="268288" y="1917700"/>
            <a:ext cx="3124200" cy="355600"/>
          </a:xfrm>
          <a:prstGeom prst="rect">
            <a:avLst/>
          </a:prstGeom>
          <a:noFill/>
          <a:ln w="9525">
            <a:noFill/>
            <a:miter lim="800000"/>
            <a:headEnd/>
            <a:tailEnd/>
          </a:ln>
        </p:spPr>
      </p:pic>
      <p:pic>
        <p:nvPicPr>
          <p:cNvPr id="9" name="Picture 22" descr="RoundarchIsobarOrgb.png"/>
          <p:cNvPicPr>
            <a:picLocks noChangeAspect="1"/>
          </p:cNvPicPr>
          <p:nvPr userDrawn="1"/>
        </p:nvPicPr>
        <p:blipFill>
          <a:blip r:embed="rId2"/>
          <a:srcRect/>
          <a:stretch>
            <a:fillRect/>
          </a:stretch>
        </p:blipFill>
        <p:spPr bwMode="auto">
          <a:xfrm>
            <a:off x="268288" y="1917700"/>
            <a:ext cx="3124200" cy="355600"/>
          </a:xfrm>
          <a:prstGeom prst="rect">
            <a:avLst/>
          </a:prstGeom>
          <a:noFill/>
          <a:ln w="9525">
            <a:noFill/>
            <a:miter lim="800000"/>
            <a:headEnd/>
            <a:tailEnd/>
          </a:ln>
        </p:spPr>
      </p:pic>
      <p:pic>
        <p:nvPicPr>
          <p:cNvPr id="10" name="Picture 23" descr="RoundarchIsobarOrgb.png"/>
          <p:cNvPicPr>
            <a:picLocks noChangeAspect="1"/>
          </p:cNvPicPr>
          <p:nvPr userDrawn="1"/>
        </p:nvPicPr>
        <p:blipFill>
          <a:blip r:embed="rId2"/>
          <a:srcRect/>
          <a:stretch>
            <a:fillRect/>
          </a:stretch>
        </p:blipFill>
        <p:spPr bwMode="auto">
          <a:xfrm>
            <a:off x="268288" y="1917700"/>
            <a:ext cx="3124200" cy="355600"/>
          </a:xfrm>
          <a:prstGeom prst="rect">
            <a:avLst/>
          </a:prstGeom>
          <a:noFill/>
          <a:ln w="9525">
            <a:noFill/>
            <a:miter lim="800000"/>
            <a:headEnd/>
            <a:tailEnd/>
          </a:ln>
        </p:spPr>
      </p:pic>
      <p:sp>
        <p:nvSpPr>
          <p:cNvPr id="2" name="Title 1"/>
          <p:cNvSpPr>
            <a:spLocks noGrp="1"/>
          </p:cNvSpPr>
          <p:nvPr>
            <p:ph type="ctrTitle"/>
          </p:nvPr>
        </p:nvSpPr>
        <p:spPr>
          <a:xfrm>
            <a:off x="1785450" y="4348369"/>
            <a:ext cx="6497081" cy="847900"/>
          </a:xfrm>
          <a:prstGeom prst="rect">
            <a:avLst/>
          </a:prstGeom>
        </p:spPr>
        <p:txBody>
          <a:bodyPr lIns="0" tIns="0" rIns="0" bIns="0"/>
          <a:lstStyle>
            <a:lvl1pPr>
              <a:defRPr sz="2700" b="1">
                <a:solidFill>
                  <a:srgbClr val="EDEDED"/>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1774284" y="5202678"/>
            <a:ext cx="6530574" cy="2227292"/>
          </a:xfrm>
          <a:prstGeom prst="rect">
            <a:avLst/>
          </a:prstGeom>
        </p:spPr>
        <p:txBody>
          <a:bodyPr lIns="0" tIns="0" rIns="0" bIns="0"/>
          <a:lstStyle>
            <a:lvl1pPr marL="0" indent="0">
              <a:buNone/>
              <a:defRPr sz="1400">
                <a:solidFill>
                  <a:srgbClr val="EDEDED"/>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
        <p:nvSpPr>
          <p:cNvPr id="18" name="Picture Placeholder 17"/>
          <p:cNvSpPr>
            <a:spLocks noGrp="1"/>
          </p:cNvSpPr>
          <p:nvPr>
            <p:ph type="pic" sz="quarter" idx="11"/>
          </p:nvPr>
        </p:nvSpPr>
        <p:spPr>
          <a:xfrm>
            <a:off x="7523735" y="1074934"/>
            <a:ext cx="4443285" cy="3351261"/>
          </a:xfrm>
          <a:prstGeom prst="rect">
            <a:avLst/>
          </a:prstGeom>
        </p:spPr>
        <p:txBody>
          <a:bodyPr vert="horz" lIns="52002" tIns="26001" rIns="52002" bIns="26001"/>
          <a:lstStyle/>
          <a:p>
            <a:pPr lvl="0"/>
            <a:r>
              <a:rPr lang="en-US" noProof="0" smtClean="0"/>
              <a:t>Click icon to add picture</a:t>
            </a:r>
            <a:endParaRPr lang="en-US" noProof="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6_Title_Page">
    <p:bg>
      <p:bgPr>
        <a:solidFill>
          <a:schemeClr val="tx1"/>
        </a:solidFill>
        <a:effectLst/>
      </p:bgPr>
    </p:bg>
    <p:spTree>
      <p:nvGrpSpPr>
        <p:cNvPr id="1" name=""/>
        <p:cNvGrpSpPr/>
        <p:nvPr/>
      </p:nvGrpSpPr>
      <p:grpSpPr>
        <a:xfrm>
          <a:off x="0" y="0"/>
          <a:ext cx="0" cy="0"/>
          <a:chOff x="0" y="0"/>
          <a:chExt cx="0" cy="0"/>
        </a:xfrm>
      </p:grpSpPr>
      <p:sp>
        <p:nvSpPr>
          <p:cNvPr id="5" name="Rectangle 13"/>
          <p:cNvSpPr/>
          <p:nvPr/>
        </p:nvSpPr>
        <p:spPr>
          <a:xfrm>
            <a:off x="334963" y="0"/>
            <a:ext cx="725487" cy="650875"/>
          </a:xfrm>
          <a:prstGeom prst="rect">
            <a:avLst/>
          </a:prstGeom>
          <a:solidFill>
            <a:srgbClr val="0D0D0D"/>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6" name="Picture 14" descr="RoundarchIsobarOrgb.png"/>
          <p:cNvPicPr>
            <a:picLocks noChangeAspect="1"/>
          </p:cNvPicPr>
          <p:nvPr/>
        </p:nvPicPr>
        <p:blipFill>
          <a:blip r:embed="rId2"/>
          <a:srcRect/>
          <a:stretch>
            <a:fillRect/>
          </a:stretch>
        </p:blipFill>
        <p:spPr bwMode="auto">
          <a:xfrm>
            <a:off x="268288" y="1917700"/>
            <a:ext cx="3124200" cy="355600"/>
          </a:xfrm>
          <a:prstGeom prst="rect">
            <a:avLst/>
          </a:prstGeom>
          <a:noFill/>
          <a:ln w="9525">
            <a:noFill/>
            <a:miter lim="800000"/>
            <a:headEnd/>
            <a:tailEnd/>
          </a:ln>
        </p:spPr>
      </p:pic>
      <p:sp>
        <p:nvSpPr>
          <p:cNvPr id="7" name="Rectangle 9"/>
          <p:cNvSpPr/>
          <p:nvPr/>
        </p:nvSpPr>
        <p:spPr>
          <a:xfrm>
            <a:off x="334963" y="0"/>
            <a:ext cx="725487" cy="650875"/>
          </a:xfrm>
          <a:prstGeom prst="rect">
            <a:avLst/>
          </a:prstGeom>
          <a:solidFill>
            <a:srgbClr val="0D0D0D"/>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8" name="Picture 12" descr="RoundarchIsobarOrgb.png"/>
          <p:cNvPicPr>
            <a:picLocks noChangeAspect="1"/>
          </p:cNvPicPr>
          <p:nvPr/>
        </p:nvPicPr>
        <p:blipFill>
          <a:blip r:embed="rId2"/>
          <a:srcRect/>
          <a:stretch>
            <a:fillRect/>
          </a:stretch>
        </p:blipFill>
        <p:spPr bwMode="auto">
          <a:xfrm>
            <a:off x="268288" y="1917700"/>
            <a:ext cx="3124200" cy="355600"/>
          </a:xfrm>
          <a:prstGeom prst="rect">
            <a:avLst/>
          </a:prstGeom>
          <a:noFill/>
          <a:ln w="9525">
            <a:noFill/>
            <a:miter lim="800000"/>
            <a:headEnd/>
            <a:tailEnd/>
          </a:ln>
        </p:spPr>
      </p:pic>
      <p:sp>
        <p:nvSpPr>
          <p:cNvPr id="9" name="Rectangle 20"/>
          <p:cNvSpPr/>
          <p:nvPr userDrawn="1"/>
        </p:nvSpPr>
        <p:spPr>
          <a:xfrm>
            <a:off x="334963" y="0"/>
            <a:ext cx="725487" cy="650875"/>
          </a:xfrm>
          <a:prstGeom prst="rect">
            <a:avLst/>
          </a:prstGeom>
          <a:solidFill>
            <a:srgbClr val="0D0D0D"/>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10" name="Picture 22" descr="RoundarchIsobarOrgb.png"/>
          <p:cNvPicPr>
            <a:picLocks noChangeAspect="1"/>
          </p:cNvPicPr>
          <p:nvPr userDrawn="1"/>
        </p:nvPicPr>
        <p:blipFill>
          <a:blip r:embed="rId2"/>
          <a:srcRect/>
          <a:stretch>
            <a:fillRect/>
          </a:stretch>
        </p:blipFill>
        <p:spPr bwMode="auto">
          <a:xfrm>
            <a:off x="268288" y="1917700"/>
            <a:ext cx="3124200" cy="355600"/>
          </a:xfrm>
          <a:prstGeom prst="rect">
            <a:avLst/>
          </a:prstGeom>
          <a:noFill/>
          <a:ln w="9525">
            <a:noFill/>
            <a:miter lim="800000"/>
            <a:headEnd/>
            <a:tailEnd/>
          </a:ln>
        </p:spPr>
      </p:pic>
      <p:sp>
        <p:nvSpPr>
          <p:cNvPr id="2" name="Title 1"/>
          <p:cNvSpPr>
            <a:spLocks noGrp="1"/>
          </p:cNvSpPr>
          <p:nvPr>
            <p:ph type="ctrTitle"/>
          </p:nvPr>
        </p:nvSpPr>
        <p:spPr>
          <a:xfrm>
            <a:off x="1785450" y="4348369"/>
            <a:ext cx="6497081" cy="847900"/>
          </a:xfrm>
          <a:prstGeom prst="rect">
            <a:avLst/>
          </a:prstGeom>
        </p:spPr>
        <p:txBody>
          <a:bodyPr lIns="0" tIns="0" rIns="0" bIns="0"/>
          <a:lstStyle>
            <a:lvl1pPr>
              <a:defRPr sz="2700" b="1">
                <a:solidFill>
                  <a:srgbClr val="EDEDED"/>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1774284" y="5202678"/>
            <a:ext cx="6530574" cy="2227292"/>
          </a:xfrm>
          <a:prstGeom prst="rect">
            <a:avLst/>
          </a:prstGeom>
        </p:spPr>
        <p:txBody>
          <a:bodyPr lIns="0" tIns="0" rIns="0" bIns="0"/>
          <a:lstStyle>
            <a:lvl1pPr marL="0" indent="0">
              <a:buNone/>
              <a:defRPr sz="1400">
                <a:solidFill>
                  <a:srgbClr val="EDEDED"/>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
        <p:nvSpPr>
          <p:cNvPr id="18" name="Picture Placeholder 17"/>
          <p:cNvSpPr>
            <a:spLocks noGrp="1"/>
          </p:cNvSpPr>
          <p:nvPr>
            <p:ph type="pic" sz="quarter" idx="11"/>
          </p:nvPr>
        </p:nvSpPr>
        <p:spPr>
          <a:xfrm>
            <a:off x="7523735" y="1074934"/>
            <a:ext cx="4443285" cy="3351261"/>
          </a:xfrm>
          <a:prstGeom prst="rect">
            <a:avLst/>
          </a:prstGeom>
        </p:spPr>
        <p:txBody>
          <a:bodyPr vert="horz" lIns="52002" tIns="26001" rIns="52002" bIns="26001"/>
          <a:lstStyle/>
          <a:p>
            <a:pPr lvl="0"/>
            <a:r>
              <a:rPr lang="en-US" noProof="0" smtClean="0"/>
              <a:t>Click icon to add picture</a:t>
            </a:r>
            <a:endParaRPr lang="en-US" noProof="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1_Title_Page">
    <p:bg>
      <p:bgPr>
        <a:solidFill>
          <a:schemeClr val="tx1"/>
        </a:solidFill>
        <a:effectLst/>
      </p:bgPr>
    </p:bg>
    <p:spTree>
      <p:nvGrpSpPr>
        <p:cNvPr id="1" name=""/>
        <p:cNvGrpSpPr/>
        <p:nvPr/>
      </p:nvGrpSpPr>
      <p:grpSpPr>
        <a:xfrm>
          <a:off x="0" y="0"/>
          <a:ext cx="0" cy="0"/>
          <a:chOff x="0" y="0"/>
          <a:chExt cx="0" cy="0"/>
        </a:xfrm>
      </p:grpSpPr>
      <p:pic>
        <p:nvPicPr>
          <p:cNvPr id="5" name="Picture 16"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6" name="Freeform 17"/>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7" name="Picture 12"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8" name="Freeform 14"/>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9" name="Picture 21"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10" name="Freeform 2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2" name="Title 1"/>
          <p:cNvSpPr>
            <a:spLocks noGrp="1"/>
          </p:cNvSpPr>
          <p:nvPr>
            <p:ph type="ctrTitle"/>
          </p:nvPr>
        </p:nvSpPr>
        <p:spPr>
          <a:xfrm>
            <a:off x="2875960" y="3169713"/>
            <a:ext cx="6497081" cy="847900"/>
          </a:xfrm>
          <a:prstGeom prst="rect">
            <a:avLst/>
          </a:prstGeom>
        </p:spPr>
        <p:txBody>
          <a:bodyPr lIns="0" tIns="0" rIns="0" bIns="0"/>
          <a:lstStyle>
            <a:lvl1pPr>
              <a:defRPr sz="2700" b="1">
                <a:solidFill>
                  <a:srgbClr val="EDEDED"/>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864794" y="4024022"/>
            <a:ext cx="6530574" cy="2227292"/>
          </a:xfrm>
          <a:prstGeom prst="rect">
            <a:avLst/>
          </a:prstGeom>
        </p:spPr>
        <p:txBody>
          <a:bodyPr lIns="0" tIns="0" rIns="0" bIns="0"/>
          <a:lstStyle>
            <a:lvl1pPr marL="0" indent="0">
              <a:buNone/>
              <a:defRPr sz="1400">
                <a:solidFill>
                  <a:srgbClr val="EDEDED"/>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7_Title_Page">
    <p:bg>
      <p:bgPr>
        <a:solidFill>
          <a:schemeClr val="tx1"/>
        </a:solidFill>
        <a:effectLst/>
      </p:bgPr>
    </p:bg>
    <p:spTree>
      <p:nvGrpSpPr>
        <p:cNvPr id="1" name=""/>
        <p:cNvGrpSpPr/>
        <p:nvPr/>
      </p:nvGrpSpPr>
      <p:grpSpPr>
        <a:xfrm>
          <a:off x="0" y="0"/>
          <a:ext cx="0" cy="0"/>
          <a:chOff x="0" y="0"/>
          <a:chExt cx="0" cy="0"/>
        </a:xfrm>
      </p:grpSpPr>
      <p:pic>
        <p:nvPicPr>
          <p:cNvPr id="5" name="Picture 25"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6" name="Freeform 26"/>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7" name="Picture 27"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8" name="Freeform 28"/>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9" name="Picture 29"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10" name="Freeform 30"/>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2" name="Title 1"/>
          <p:cNvSpPr>
            <a:spLocks noGrp="1"/>
          </p:cNvSpPr>
          <p:nvPr>
            <p:ph type="ctrTitle"/>
          </p:nvPr>
        </p:nvSpPr>
        <p:spPr>
          <a:xfrm>
            <a:off x="2875960" y="3169713"/>
            <a:ext cx="6497081" cy="847900"/>
          </a:xfrm>
          <a:prstGeom prst="rect">
            <a:avLst/>
          </a:prstGeom>
        </p:spPr>
        <p:txBody>
          <a:bodyPr lIns="0" tIns="0" rIns="0" bIns="0"/>
          <a:lstStyle>
            <a:lvl1pPr>
              <a:defRPr sz="2700" b="1">
                <a:solidFill>
                  <a:srgbClr val="EDEDED"/>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864794" y="4024022"/>
            <a:ext cx="6530574" cy="2227292"/>
          </a:xfrm>
          <a:prstGeom prst="rect">
            <a:avLst/>
          </a:prstGeom>
        </p:spPr>
        <p:txBody>
          <a:bodyPr lIns="0" tIns="0" rIns="0" bIns="0"/>
          <a:lstStyle>
            <a:lvl1pPr marL="0" indent="0">
              <a:buNone/>
              <a:defRPr sz="1400">
                <a:solidFill>
                  <a:srgbClr val="EDEDED"/>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0_Numbering">
    <p:bg>
      <p:bgPr>
        <a:solidFill>
          <a:schemeClr val="tx1"/>
        </a:solidFill>
        <a:effectLst/>
      </p:bgPr>
    </p:b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rgbClr val="EDEDED"/>
                </a:solidFill>
              </a:defRPr>
            </a:lvl1pPr>
          </a:lstStyle>
          <a:p>
            <a:r>
              <a:rPr lang="en-US" smtClean="0"/>
              <a:t>Click to edit Master title style</a:t>
            </a:r>
            <a:endParaRPr lang="en-US" dirty="0"/>
          </a:p>
        </p:txBody>
      </p:sp>
      <p:sp>
        <p:nvSpPr>
          <p:cNvPr id="9"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Content Placeholder 2"/>
          <p:cNvSpPr>
            <a:spLocks noGrp="1"/>
          </p:cNvSpPr>
          <p:nvPr>
            <p:ph idx="10"/>
          </p:nvPr>
        </p:nvSpPr>
        <p:spPr>
          <a:xfrm>
            <a:off x="779979" y="1209045"/>
            <a:ext cx="10802668" cy="5796914"/>
          </a:xfrm>
          <a:prstGeom prst="rect">
            <a:avLst/>
          </a:prstGeom>
        </p:spPr>
        <p:txBody>
          <a:bodyPr lIns="52002" tIns="0" rIns="0" bIns="0"/>
          <a:lstStyle>
            <a:lvl1pPr marL="129102" indent="-129102">
              <a:spcAft>
                <a:spcPts val="485"/>
              </a:spcAft>
              <a:buClr>
                <a:schemeClr val="accent1"/>
              </a:buClr>
              <a:buFont typeface="Arial" pitchFamily="34" charset="0"/>
              <a:buChar char="•"/>
              <a:tabLst/>
              <a:defRPr sz="1400">
                <a:solidFill>
                  <a:srgbClr val="EDEDED"/>
                </a:solidFill>
                <a:latin typeface="+mn-lt"/>
              </a:defRPr>
            </a:lvl1pPr>
            <a:lvl2pPr marL="325012" indent="-170632">
              <a:spcAft>
                <a:spcPts val="485"/>
              </a:spcAft>
              <a:buClr>
                <a:schemeClr val="accent1"/>
              </a:buClr>
              <a:buFont typeface="Arial" pitchFamily="34" charset="0"/>
              <a:buChar char="–"/>
              <a:defRPr sz="1000">
                <a:solidFill>
                  <a:srgbClr val="EDEDED"/>
                </a:solidFill>
                <a:latin typeface="+mn-lt"/>
              </a:defRPr>
            </a:lvl2pPr>
            <a:lvl3pPr marL="487518" indent="-146255">
              <a:spcAft>
                <a:spcPts val="485"/>
              </a:spcAft>
              <a:buClr>
                <a:schemeClr val="accent1"/>
              </a:buClr>
              <a:buSzPct val="100000"/>
              <a:buFont typeface="Courier New" pitchFamily="49" charset="0"/>
              <a:buChar char="o"/>
              <a:defRPr sz="1000">
                <a:solidFill>
                  <a:srgbClr val="EDEDED"/>
                </a:solidFill>
                <a:latin typeface="+mn-lt"/>
              </a:defRPr>
            </a:lvl3pPr>
            <a:lvl4pPr marL="714124" indent="-152575">
              <a:spcAft>
                <a:spcPts val="485"/>
              </a:spcAft>
              <a:buClr>
                <a:schemeClr val="accent1"/>
              </a:buClr>
              <a:buFont typeface="Wingdings" pitchFamily="2" charset="2"/>
              <a:buChar char="§"/>
              <a:defRPr lang="en-US" sz="1000" dirty="0" smtClean="0">
                <a:solidFill>
                  <a:srgbClr val="EDEDED"/>
                </a:solidFill>
                <a:latin typeface="+mn-lt"/>
              </a:defRPr>
            </a:lvl4pPr>
            <a:lvl5pPr marL="908228" indent="-168826">
              <a:spcAft>
                <a:spcPts val="485"/>
              </a:spcAft>
              <a:buClr>
                <a:schemeClr val="accent1"/>
              </a:buClr>
              <a:buFont typeface="Verdana" pitchFamily="34" charset="0"/>
              <a:buChar char="−"/>
              <a:defRPr sz="900">
                <a:solidFill>
                  <a:srgbClr val="EDEDED"/>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1_Numbering">
    <p:bg>
      <p:bgPr>
        <a:solidFill>
          <a:schemeClr val="tx1"/>
        </a:solidFill>
        <a:effectLst/>
      </p:bgPr>
    </p:b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2"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rgbClr val="EDEDED"/>
                </a:solidFill>
              </a:defRPr>
            </a:lvl1pPr>
          </a:lstStyle>
          <a:p>
            <a:r>
              <a:rPr lang="en-US" smtClean="0"/>
              <a:t>Click to edit Master title style</a:t>
            </a:r>
            <a:endParaRPr lang="en-US" dirty="0"/>
          </a:p>
        </p:txBody>
      </p:sp>
      <p:sp>
        <p:nvSpPr>
          <p:cNvPr id="4" name="Content Placeholder 2"/>
          <p:cNvSpPr>
            <a:spLocks noGrp="1"/>
          </p:cNvSpPr>
          <p:nvPr>
            <p:ph idx="10"/>
          </p:nvPr>
        </p:nvSpPr>
        <p:spPr>
          <a:xfrm>
            <a:off x="779979" y="1209045"/>
            <a:ext cx="10802668" cy="5796914"/>
          </a:xfrm>
          <a:prstGeom prst="rect">
            <a:avLst/>
          </a:prstGeom>
        </p:spPr>
        <p:txBody>
          <a:bodyPr lIns="52002" tIns="0" rIns="0" bIns="0"/>
          <a:lstStyle>
            <a:lvl1pPr marL="194105" indent="-194105">
              <a:spcAft>
                <a:spcPts val="485"/>
              </a:spcAft>
              <a:buClr>
                <a:schemeClr val="accent1"/>
              </a:buClr>
              <a:buFont typeface="+mj-lt"/>
              <a:buAutoNum type="arabicPeriod"/>
              <a:defRPr sz="1400">
                <a:solidFill>
                  <a:srgbClr val="EDEDED"/>
                </a:solidFill>
                <a:latin typeface="+mn-lt"/>
              </a:defRPr>
            </a:lvl1pPr>
            <a:lvl2pPr marL="357513" indent="-171534">
              <a:spcAft>
                <a:spcPts val="485"/>
              </a:spcAft>
              <a:buClr>
                <a:schemeClr val="accent1"/>
              </a:buClr>
              <a:buFont typeface="+mj-lt"/>
              <a:buAutoNum type="alphaLcPeriod"/>
              <a:defRPr sz="1000">
                <a:solidFill>
                  <a:srgbClr val="EDEDED"/>
                </a:solidFill>
                <a:latin typeface="+mn-lt"/>
              </a:defRPr>
            </a:lvl2pPr>
            <a:lvl3pPr marL="520019" indent="-146255">
              <a:spcAft>
                <a:spcPts val="485"/>
              </a:spcAft>
              <a:buClr>
                <a:schemeClr val="accent1"/>
              </a:buClr>
              <a:buSzPct val="100000"/>
              <a:buFont typeface="+mj-lt"/>
              <a:buAutoNum type="romanLcPeriod"/>
              <a:defRPr sz="1000">
                <a:solidFill>
                  <a:srgbClr val="EDEDED"/>
                </a:solidFill>
                <a:latin typeface="+mn-lt"/>
              </a:defRPr>
            </a:lvl3pPr>
            <a:lvl4pPr marL="756556" indent="-195007">
              <a:spcAft>
                <a:spcPts val="485"/>
              </a:spcAft>
              <a:buClr>
                <a:schemeClr val="accent1"/>
              </a:buClr>
              <a:buFont typeface="+mj-lt"/>
              <a:buAutoNum type="arabicParenR"/>
              <a:defRPr lang="en-US" sz="1000" dirty="0" smtClean="0">
                <a:solidFill>
                  <a:srgbClr val="EDEDED"/>
                </a:solidFill>
                <a:latin typeface="+mn-lt"/>
              </a:defRPr>
            </a:lvl4pPr>
            <a:lvl5pPr marL="939827" indent="-169729">
              <a:spcAft>
                <a:spcPts val="485"/>
              </a:spcAft>
              <a:buClr>
                <a:schemeClr val="accent1"/>
              </a:buClr>
              <a:buFont typeface="+mj-lt"/>
              <a:buAutoNum type="alphaLcParenR"/>
              <a:tabLst/>
              <a:defRPr sz="900">
                <a:solidFill>
                  <a:srgbClr val="EDEDED"/>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9"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2_Numbering">
    <p:bg>
      <p:bgPr>
        <a:solidFill>
          <a:schemeClr val="tx1"/>
        </a:solidFill>
        <a:effectLst/>
      </p:bgPr>
    </p:b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2"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rgbClr val="EDEDED"/>
                </a:solidFill>
              </a:defRPr>
            </a:lvl1pPr>
          </a:lstStyle>
          <a:p>
            <a:r>
              <a:rPr lang="en-US" smtClean="0"/>
              <a:t>Click to edit Master title style</a:t>
            </a:r>
            <a:endParaRPr lang="en-US" dirty="0"/>
          </a:p>
        </p:txBody>
      </p:sp>
      <p:sp>
        <p:nvSpPr>
          <p:cNvPr id="5" name="Content Placeholder 2"/>
          <p:cNvSpPr>
            <a:spLocks noGrp="1"/>
          </p:cNvSpPr>
          <p:nvPr>
            <p:ph idx="10"/>
          </p:nvPr>
        </p:nvSpPr>
        <p:spPr>
          <a:xfrm>
            <a:off x="497857" y="1209045"/>
            <a:ext cx="11561976" cy="5796914"/>
          </a:xfrm>
          <a:prstGeom prst="rect">
            <a:avLst/>
          </a:prstGeom>
        </p:spPr>
        <p:txBody>
          <a:bodyPr lIns="0" tIns="0" rIns="0" bIns="0"/>
          <a:lstStyle>
            <a:lvl1pPr marL="163409" indent="-163409">
              <a:spcAft>
                <a:spcPts val="485"/>
              </a:spcAft>
              <a:buClr>
                <a:schemeClr val="accent1"/>
              </a:buClr>
              <a:buFont typeface="Arial" pitchFamily="34" charset="0"/>
              <a:buChar char="•"/>
              <a:defRPr sz="1400">
                <a:solidFill>
                  <a:srgbClr val="EDEDED"/>
                </a:solidFill>
                <a:latin typeface="+mn-lt"/>
              </a:defRPr>
            </a:lvl1pPr>
            <a:lvl2pPr marL="357513" indent="-170632">
              <a:spcAft>
                <a:spcPts val="485"/>
              </a:spcAft>
              <a:buClr>
                <a:schemeClr val="accent1"/>
              </a:buClr>
              <a:buFont typeface="Arial" pitchFamily="34" charset="0"/>
              <a:buChar char="–"/>
              <a:defRPr sz="1000">
                <a:solidFill>
                  <a:srgbClr val="EDEDED"/>
                </a:solidFill>
                <a:latin typeface="+mn-lt"/>
              </a:defRPr>
            </a:lvl2pPr>
            <a:lvl3pPr marL="520019" indent="-146255">
              <a:spcAft>
                <a:spcPts val="485"/>
              </a:spcAft>
              <a:buClr>
                <a:schemeClr val="accent1"/>
              </a:buClr>
              <a:buSzPct val="100000"/>
              <a:buFont typeface="Courier New" pitchFamily="49" charset="0"/>
              <a:buChar char="o"/>
              <a:defRPr sz="1000">
                <a:solidFill>
                  <a:srgbClr val="EDEDED"/>
                </a:solidFill>
                <a:latin typeface="+mn-lt"/>
              </a:defRPr>
            </a:lvl3pPr>
            <a:lvl4pPr marL="714124" indent="-152575">
              <a:spcAft>
                <a:spcPts val="485"/>
              </a:spcAft>
              <a:buClr>
                <a:schemeClr val="accent1"/>
              </a:buClr>
              <a:buFont typeface="Wingdings" pitchFamily="2" charset="2"/>
              <a:buChar char="§"/>
              <a:defRPr lang="en-US" sz="1000" dirty="0" smtClean="0">
                <a:solidFill>
                  <a:srgbClr val="EDEDED"/>
                </a:solidFill>
                <a:latin typeface="+mn-lt"/>
              </a:defRPr>
            </a:lvl4pPr>
            <a:lvl5pPr marL="908228" indent="-168826">
              <a:spcAft>
                <a:spcPts val="485"/>
              </a:spcAft>
              <a:buClr>
                <a:schemeClr val="accent1"/>
              </a:buClr>
              <a:buFont typeface="Verdana" pitchFamily="34" charset="0"/>
              <a:buChar char="−"/>
              <a:defRPr sz="900">
                <a:solidFill>
                  <a:srgbClr val="EDEDED"/>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9"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3_Numbering">
    <p:bg>
      <p:bgRef idx="1001">
        <a:schemeClr val="bg1"/>
      </p:bgRef>
    </p:b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userDrawn="1"/>
        </p:nvPicPr>
        <p:blipFill>
          <a:blip r:embed="rId3"/>
          <a:srcRect/>
          <a:stretch>
            <a:fillRect/>
          </a:stretch>
        </p:blipFill>
        <p:spPr bwMode="auto">
          <a:xfrm>
            <a:off x="160338" y="7448550"/>
            <a:ext cx="1481137" cy="168275"/>
          </a:xfrm>
          <a:prstGeom prst="rect">
            <a:avLst/>
          </a:prstGeom>
          <a:noFill/>
          <a:ln w="9525">
            <a:noFill/>
            <a:miter lim="800000"/>
            <a:headEnd/>
            <a:tailEnd/>
          </a:ln>
        </p:spPr>
      </p:pic>
      <p:sp>
        <p:nvSpPr>
          <p:cNvPr id="11" name="Freeform 11"/>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4" name="Content Placeholder 2"/>
          <p:cNvSpPr>
            <a:spLocks noGrp="1"/>
          </p:cNvSpPr>
          <p:nvPr>
            <p:ph idx="10"/>
          </p:nvPr>
        </p:nvSpPr>
        <p:spPr>
          <a:xfrm>
            <a:off x="497857" y="1209045"/>
            <a:ext cx="11561976" cy="5796914"/>
          </a:xfrm>
          <a:prstGeom prst="rect">
            <a:avLst/>
          </a:prstGeom>
        </p:spPr>
        <p:txBody>
          <a:bodyPr lIns="0" tIns="0" rIns="0" bIns="0"/>
          <a:lstStyle>
            <a:lvl1pPr marL="194105" indent="-194105">
              <a:spcAft>
                <a:spcPts val="485"/>
              </a:spcAft>
              <a:buClr>
                <a:schemeClr val="accent1"/>
              </a:buClr>
              <a:buFont typeface="+mj-lt"/>
              <a:buAutoNum type="arabicPeriod"/>
              <a:defRPr sz="1400">
                <a:solidFill>
                  <a:schemeClr val="tx2"/>
                </a:solidFill>
                <a:latin typeface="+mn-lt"/>
              </a:defRPr>
            </a:lvl1pPr>
            <a:lvl2pPr marL="458628" indent="-181465">
              <a:spcAft>
                <a:spcPts val="485"/>
              </a:spcAft>
              <a:buClr>
                <a:schemeClr val="accent1"/>
              </a:buClr>
              <a:buFont typeface="+mj-lt"/>
              <a:buAutoNum type="alphaLcPeriod"/>
              <a:defRPr sz="1000">
                <a:solidFill>
                  <a:schemeClr val="tx2"/>
                </a:solidFill>
                <a:latin typeface="+mn-lt"/>
              </a:defRPr>
            </a:lvl2pPr>
            <a:lvl3pPr marL="714124" indent="-158895">
              <a:spcAft>
                <a:spcPts val="485"/>
              </a:spcAft>
              <a:buClr>
                <a:schemeClr val="accent1"/>
              </a:buClr>
              <a:buSzPct val="100000"/>
              <a:buFont typeface="+mj-lt"/>
              <a:buAutoNum type="romanLcPeriod"/>
              <a:defRPr sz="1000">
                <a:solidFill>
                  <a:schemeClr val="tx2"/>
                </a:solidFill>
                <a:latin typeface="+mn-lt"/>
              </a:defRPr>
            </a:lvl3pPr>
            <a:lvl4pPr marL="939827" indent="-200424">
              <a:spcAft>
                <a:spcPts val="485"/>
              </a:spcAft>
              <a:buClr>
                <a:schemeClr val="accent1"/>
              </a:buClr>
              <a:buFont typeface="+mj-lt"/>
              <a:buAutoNum type="arabicParenR"/>
              <a:defRPr lang="en-US" sz="1000" dirty="0" smtClean="0">
                <a:solidFill>
                  <a:schemeClr val="tx2"/>
                </a:solidFill>
                <a:latin typeface="+mn-lt"/>
              </a:defRPr>
            </a:lvl4pPr>
            <a:lvl5pPr marL="1203448" indent="-186882">
              <a:spcAft>
                <a:spcPts val="485"/>
              </a:spcAft>
              <a:buClr>
                <a:schemeClr val="accent1"/>
              </a:buClr>
              <a:buFont typeface="+mj-lt"/>
              <a:buAutoNum type="alphaLcParenR"/>
              <a:tabLst/>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1_Title_Page">
    <p:bg>
      <p:bgPr>
        <a:solidFill>
          <a:schemeClr val="accent1"/>
        </a:solidFill>
        <a:effectLst/>
      </p:bgPr>
    </p:bg>
    <p:spTree>
      <p:nvGrpSpPr>
        <p:cNvPr id="1" name=""/>
        <p:cNvGrpSpPr/>
        <p:nvPr/>
      </p:nvGrpSpPr>
      <p:grpSpPr>
        <a:xfrm>
          <a:off x="0" y="0"/>
          <a:ext cx="0" cy="0"/>
          <a:chOff x="0" y="0"/>
          <a:chExt cx="0" cy="0"/>
        </a:xfrm>
      </p:grpSpPr>
      <p:cxnSp>
        <p:nvCxnSpPr>
          <p:cNvPr id="5" name="Straight Connector 20"/>
          <p:cNvCxnSpPr>
            <a:cxnSpLocks noChangeShapeType="1"/>
          </p:cNvCxnSpPr>
          <p:nvPr/>
        </p:nvCxnSpPr>
        <p:spPr bwMode="auto">
          <a:xfrm rot="10800000" flipH="1">
            <a:off x="12101513" y="7016750"/>
            <a:ext cx="700087" cy="755650"/>
          </a:xfrm>
          <a:prstGeom prst="line">
            <a:avLst/>
          </a:prstGeom>
          <a:noFill/>
          <a:ln w="12700" algn="ctr">
            <a:solidFill>
              <a:srgbClr val="FFFFFF"/>
            </a:solidFill>
            <a:round/>
            <a:headEnd/>
            <a:tailEnd/>
          </a:ln>
        </p:spPr>
      </p:cxnSp>
      <p:sp>
        <p:nvSpPr>
          <p:cNvPr id="6" name="Rectangle 26"/>
          <p:cNvSpPr>
            <a:spLocks noChangeArrowheads="1"/>
          </p:cNvSpPr>
          <p:nvPr/>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pic>
        <p:nvPicPr>
          <p:cNvPr id="7" name="Picture 12" descr="RoundarchIsobarOrgb.png"/>
          <p:cNvPicPr>
            <a:picLocks noChangeAspect="1"/>
          </p:cNvPicPr>
          <p:nvPr/>
        </p:nvPicPr>
        <p:blipFill>
          <a:blip r:embed="rId2"/>
          <a:srcRect/>
          <a:stretch>
            <a:fillRect/>
          </a:stretch>
        </p:blipFill>
        <p:spPr bwMode="auto">
          <a:xfrm>
            <a:off x="328613" y="2284413"/>
            <a:ext cx="3638550" cy="414337"/>
          </a:xfrm>
          <a:prstGeom prst="rect">
            <a:avLst/>
          </a:prstGeom>
          <a:noFill/>
          <a:ln w="9525">
            <a:noFill/>
            <a:miter lim="800000"/>
            <a:headEnd/>
            <a:tailEnd/>
          </a:ln>
        </p:spPr>
      </p:pic>
      <p:cxnSp>
        <p:nvCxnSpPr>
          <p:cNvPr id="8" name="Straight Connector 10"/>
          <p:cNvCxnSpPr>
            <a:cxnSpLocks noChangeShapeType="1"/>
          </p:cNvCxnSpPr>
          <p:nvPr/>
        </p:nvCxnSpPr>
        <p:spPr bwMode="auto">
          <a:xfrm rot="10800000" flipH="1">
            <a:off x="12101513" y="7016750"/>
            <a:ext cx="700087" cy="755650"/>
          </a:xfrm>
          <a:prstGeom prst="line">
            <a:avLst/>
          </a:prstGeom>
          <a:noFill/>
          <a:ln w="12700" algn="ctr">
            <a:solidFill>
              <a:srgbClr val="FFFFFF"/>
            </a:solidFill>
            <a:round/>
            <a:headEnd/>
            <a:tailEnd/>
          </a:ln>
        </p:spPr>
      </p:cxnSp>
      <p:sp>
        <p:nvSpPr>
          <p:cNvPr id="9" name="Rectangle 26"/>
          <p:cNvSpPr>
            <a:spLocks noChangeArrowheads="1"/>
          </p:cNvSpPr>
          <p:nvPr/>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pic>
        <p:nvPicPr>
          <p:cNvPr id="10" name="Picture 16" descr="RoundarchIsobarOrgb.png"/>
          <p:cNvPicPr>
            <a:picLocks noChangeAspect="1"/>
          </p:cNvPicPr>
          <p:nvPr/>
        </p:nvPicPr>
        <p:blipFill>
          <a:blip r:embed="rId2"/>
          <a:srcRect/>
          <a:stretch>
            <a:fillRect/>
          </a:stretch>
        </p:blipFill>
        <p:spPr bwMode="auto">
          <a:xfrm>
            <a:off x="328613" y="2284413"/>
            <a:ext cx="3638550" cy="414337"/>
          </a:xfrm>
          <a:prstGeom prst="rect">
            <a:avLst/>
          </a:prstGeom>
          <a:noFill/>
          <a:ln w="9525">
            <a:noFill/>
            <a:miter lim="800000"/>
            <a:headEnd/>
            <a:tailEnd/>
          </a:ln>
        </p:spPr>
      </p:pic>
      <p:cxnSp>
        <p:nvCxnSpPr>
          <p:cNvPr id="11" name="Straight Connector 21"/>
          <p:cNvCxnSpPr>
            <a:cxnSpLocks noChangeShapeType="1"/>
          </p:cNvCxnSpPr>
          <p:nvPr userDrawn="1"/>
        </p:nvCxnSpPr>
        <p:spPr bwMode="auto">
          <a:xfrm rot="10800000" flipH="1">
            <a:off x="12101513" y="7016750"/>
            <a:ext cx="700087" cy="755650"/>
          </a:xfrm>
          <a:prstGeom prst="line">
            <a:avLst/>
          </a:prstGeom>
          <a:noFill/>
          <a:ln w="12700" algn="ctr">
            <a:solidFill>
              <a:srgbClr val="FFFFFF"/>
            </a:solidFill>
            <a:round/>
            <a:headEnd/>
            <a:tailEnd/>
          </a:ln>
        </p:spPr>
      </p:cxnSp>
      <p:sp>
        <p:nvSpPr>
          <p:cNvPr id="12" name="Rectangle 26"/>
          <p:cNvSpPr>
            <a:spLocks noChangeArrowheads="1"/>
          </p:cNvSpPr>
          <p:nvPr userDrawn="1"/>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pic>
        <p:nvPicPr>
          <p:cNvPr id="13" name="Picture 24" descr="RoundarchIsobarOrgb.png"/>
          <p:cNvPicPr>
            <a:picLocks noChangeAspect="1"/>
          </p:cNvPicPr>
          <p:nvPr userDrawn="1"/>
        </p:nvPicPr>
        <p:blipFill>
          <a:blip r:embed="rId2"/>
          <a:srcRect/>
          <a:stretch>
            <a:fillRect/>
          </a:stretch>
        </p:blipFill>
        <p:spPr bwMode="auto">
          <a:xfrm>
            <a:off x="328613" y="2284413"/>
            <a:ext cx="3638550" cy="414337"/>
          </a:xfrm>
          <a:prstGeom prst="rect">
            <a:avLst/>
          </a:prstGeom>
          <a:noFill/>
          <a:ln w="9525">
            <a:noFill/>
            <a:miter lim="800000"/>
            <a:headEnd/>
            <a:tailEnd/>
          </a:ln>
        </p:spPr>
      </p:pic>
      <p:sp>
        <p:nvSpPr>
          <p:cNvPr id="2" name="Title 1"/>
          <p:cNvSpPr>
            <a:spLocks noGrp="1"/>
          </p:cNvSpPr>
          <p:nvPr>
            <p:ph type="ctrTitle"/>
          </p:nvPr>
        </p:nvSpPr>
        <p:spPr>
          <a:xfrm>
            <a:off x="2744296" y="4348846"/>
            <a:ext cx="6497081" cy="847900"/>
          </a:xfrm>
          <a:prstGeom prst="rect">
            <a:avLst/>
          </a:prstGeom>
        </p:spPr>
        <p:txBody>
          <a:bodyPr lIns="0" tIns="0" rIns="0" bIns="0"/>
          <a:lstStyle>
            <a:lvl1pPr>
              <a:defRPr sz="2700" b="1">
                <a:solidFill>
                  <a:srgbClr val="FFFFFF"/>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733130" y="5203155"/>
            <a:ext cx="6530574" cy="2227292"/>
          </a:xfrm>
          <a:prstGeom prst="rect">
            <a:avLst/>
          </a:prstGeom>
        </p:spPr>
        <p:txBody>
          <a:bodyPr lIns="0" tIns="0" rIns="0" bIns="0"/>
          <a:lstStyle>
            <a:lvl1pPr marL="0" indent="0">
              <a:buNone/>
              <a:defRPr sz="1400">
                <a:solidFill>
                  <a:schemeClr val="bg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4_Numbering">
    <p:bg>
      <p:bgRef idx="1001">
        <a:schemeClr val="bg1"/>
      </p:bgRef>
    </p:bg>
    <p:spTree>
      <p:nvGrpSpPr>
        <p:cNvPr id="1" name=""/>
        <p:cNvGrpSpPr/>
        <p:nvPr/>
      </p:nvGrpSpPr>
      <p:grpSpPr>
        <a:xfrm>
          <a:off x="0" y="0"/>
          <a:ext cx="0" cy="0"/>
          <a:chOff x="0" y="0"/>
          <a:chExt cx="0" cy="0"/>
        </a:xfrm>
      </p:grpSpPr>
      <p:pic>
        <p:nvPicPr>
          <p:cNvPr id="7"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12" name="Picture 20"/>
          <p:cNvPicPr>
            <a:picLocks noChangeAspect="1" noChangeArrowheads="1"/>
          </p:cNvPicPr>
          <p:nvPr userDrawn="1"/>
        </p:nvPicPr>
        <p:blipFill>
          <a:blip r:embed="rId3"/>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5" name="Content Placeholder 2"/>
          <p:cNvSpPr>
            <a:spLocks noGrp="1"/>
          </p:cNvSpPr>
          <p:nvPr>
            <p:ph idx="11"/>
          </p:nvPr>
        </p:nvSpPr>
        <p:spPr>
          <a:xfrm>
            <a:off x="497858" y="1209045"/>
            <a:ext cx="5037625" cy="5796914"/>
          </a:xfrm>
          <a:prstGeom prst="rect">
            <a:avLst/>
          </a:prstGeom>
        </p:spPr>
        <p:txBody>
          <a:bodyPr lIns="0" tIns="0" rIns="0" bIns="0"/>
          <a:lstStyle>
            <a:lvl1pPr marL="163409" indent="-163409">
              <a:spcAft>
                <a:spcPts val="485"/>
              </a:spcAft>
              <a:buClr>
                <a:schemeClr val="accent1"/>
              </a:buClr>
              <a:buFont typeface="Arial" pitchFamily="34" charset="0"/>
              <a:buChar char="•"/>
              <a:defRPr sz="1400">
                <a:solidFill>
                  <a:schemeClr val="tx2"/>
                </a:solidFill>
                <a:latin typeface="+mn-lt"/>
              </a:defRPr>
            </a:lvl1pPr>
            <a:lvl2pPr marL="357513" indent="-170632">
              <a:spcAft>
                <a:spcPts val="485"/>
              </a:spcAft>
              <a:buClr>
                <a:schemeClr val="accent1"/>
              </a:buClr>
              <a:buFont typeface="Arial" pitchFamily="34" charset="0"/>
              <a:buChar char="–"/>
              <a:defRPr sz="1000">
                <a:solidFill>
                  <a:schemeClr val="tx2"/>
                </a:solidFill>
                <a:latin typeface="+mn-lt"/>
              </a:defRPr>
            </a:lvl2pPr>
            <a:lvl3pPr marL="520019" indent="-146255">
              <a:spcAft>
                <a:spcPts val="485"/>
              </a:spcAft>
              <a:buClr>
                <a:schemeClr val="accent1"/>
              </a:buClr>
              <a:buSzPct val="100000"/>
              <a:buFont typeface="Courier New" pitchFamily="49" charset="0"/>
              <a:buChar char="o"/>
              <a:defRPr sz="1000">
                <a:solidFill>
                  <a:schemeClr val="tx2"/>
                </a:solidFill>
                <a:latin typeface="+mn-lt"/>
              </a:defRPr>
            </a:lvl3pPr>
            <a:lvl4pPr marL="714124" indent="-152575">
              <a:spcAft>
                <a:spcPts val="485"/>
              </a:spcAft>
              <a:buClr>
                <a:schemeClr val="accent1"/>
              </a:buClr>
              <a:buFont typeface="Wingdings" pitchFamily="2" charset="2"/>
              <a:buChar char="§"/>
              <a:defRPr lang="en-US" sz="1000" dirty="0" smtClean="0">
                <a:solidFill>
                  <a:schemeClr val="tx2"/>
                </a:solidFill>
                <a:latin typeface="+mn-lt"/>
              </a:defRPr>
            </a:lvl4pPr>
            <a:lvl5pPr marL="908228" indent="-168826">
              <a:spcAft>
                <a:spcPts val="485"/>
              </a:spcAft>
              <a:buClr>
                <a:schemeClr val="accent1"/>
              </a:buClr>
              <a:buFont typeface="Verdana" pitchFamily="34" charset="0"/>
              <a:buChar char="−"/>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2"/>
          </p:nvPr>
        </p:nvSpPr>
        <p:spPr>
          <a:xfrm>
            <a:off x="6804043" y="1210787"/>
            <a:ext cx="5037625" cy="5796914"/>
          </a:xfrm>
          <a:prstGeom prst="rect">
            <a:avLst/>
          </a:prstGeom>
        </p:spPr>
        <p:txBody>
          <a:bodyPr lIns="0" tIns="0" rIns="0" bIns="0"/>
          <a:lstStyle>
            <a:lvl1pPr marL="163409" indent="-163409">
              <a:spcAft>
                <a:spcPts val="485"/>
              </a:spcAft>
              <a:buClr>
                <a:schemeClr val="accent1"/>
              </a:buClr>
              <a:buFont typeface="Arial" pitchFamily="34" charset="0"/>
              <a:buChar char="•"/>
              <a:defRPr sz="1400">
                <a:solidFill>
                  <a:schemeClr val="tx2"/>
                </a:solidFill>
                <a:latin typeface="+mn-lt"/>
              </a:defRPr>
            </a:lvl1pPr>
            <a:lvl2pPr marL="357513" indent="-170632">
              <a:spcAft>
                <a:spcPts val="485"/>
              </a:spcAft>
              <a:buClr>
                <a:schemeClr val="accent1"/>
              </a:buClr>
              <a:buFont typeface="Arial" pitchFamily="34" charset="0"/>
              <a:buChar char="–"/>
              <a:defRPr sz="1000">
                <a:solidFill>
                  <a:schemeClr val="tx2"/>
                </a:solidFill>
                <a:latin typeface="+mn-lt"/>
              </a:defRPr>
            </a:lvl2pPr>
            <a:lvl3pPr marL="520019" indent="-146255">
              <a:spcAft>
                <a:spcPts val="485"/>
              </a:spcAft>
              <a:buClr>
                <a:schemeClr val="accent1"/>
              </a:buClr>
              <a:buSzPct val="100000"/>
              <a:buFont typeface="Courier New" pitchFamily="49" charset="0"/>
              <a:buChar char="o"/>
              <a:defRPr sz="1000">
                <a:solidFill>
                  <a:schemeClr val="tx2"/>
                </a:solidFill>
                <a:latin typeface="+mn-lt"/>
              </a:defRPr>
            </a:lvl3pPr>
            <a:lvl4pPr marL="714124" indent="-152575">
              <a:spcAft>
                <a:spcPts val="485"/>
              </a:spcAft>
              <a:buClr>
                <a:schemeClr val="accent1"/>
              </a:buClr>
              <a:buFont typeface="Wingdings" pitchFamily="2" charset="2"/>
              <a:buChar char="§"/>
              <a:defRPr lang="en-US" sz="1000" dirty="0" smtClean="0">
                <a:solidFill>
                  <a:schemeClr val="tx2"/>
                </a:solidFill>
                <a:latin typeface="+mn-lt"/>
              </a:defRPr>
            </a:lvl4pPr>
            <a:lvl5pPr marL="908228" indent="-168826">
              <a:spcAft>
                <a:spcPts val="485"/>
              </a:spcAft>
              <a:buClr>
                <a:schemeClr val="accent1"/>
              </a:buClr>
              <a:buFont typeface="Verdana" pitchFamily="34" charset="0"/>
              <a:buChar char="−"/>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3"/>
          </p:nvPr>
        </p:nvSpPr>
        <p:spPr>
          <a:xfrm>
            <a:off x="779979" y="466779"/>
            <a:ext cx="10802668" cy="509897"/>
          </a:xfrm>
          <a:prstGeom prst="rect">
            <a:avLst/>
          </a:prstGeom>
        </p:spPr>
        <p:txBody>
          <a:bodyPr vert="horz" lIns="52002" tIns="26001" rIns="52002" bIns="26001" anchor="t"/>
          <a:lstStyle>
            <a:lvl1pPr marL="32501" indent="-32501">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9" name="Text Placeholder 14"/>
          <p:cNvSpPr>
            <a:spLocks noGrp="1"/>
          </p:cNvSpPr>
          <p:nvPr>
            <p:ph type="body" sz="quarter" idx="14"/>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5_Numbering">
    <p:bg>
      <p:bgRef idx="1001">
        <a:schemeClr val="bg1"/>
      </p:bgRef>
    </p:bg>
    <p:spTree>
      <p:nvGrpSpPr>
        <p:cNvPr id="1" name=""/>
        <p:cNvGrpSpPr/>
        <p:nvPr/>
      </p:nvGrpSpPr>
      <p:grpSpPr>
        <a:xfrm>
          <a:off x="0" y="0"/>
          <a:ext cx="0" cy="0"/>
          <a:chOff x="0" y="0"/>
          <a:chExt cx="0" cy="0"/>
        </a:xfrm>
      </p:grpSpPr>
      <p:pic>
        <p:nvPicPr>
          <p:cNvPr id="8"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12" name="Picture 20"/>
          <p:cNvPicPr>
            <a:picLocks noChangeAspect="1" noChangeArrowheads="1"/>
          </p:cNvPicPr>
          <p:nvPr userDrawn="1"/>
        </p:nvPicPr>
        <p:blipFill>
          <a:blip r:embed="rId3"/>
          <a:srcRect/>
          <a:stretch>
            <a:fillRect/>
          </a:stretch>
        </p:blipFill>
        <p:spPr bwMode="auto">
          <a:xfrm>
            <a:off x="160338" y="7448550"/>
            <a:ext cx="1481137" cy="168275"/>
          </a:xfrm>
          <a:prstGeom prst="rect">
            <a:avLst/>
          </a:prstGeom>
          <a:noFill/>
          <a:ln w="9525">
            <a:noFill/>
            <a:miter lim="800000"/>
            <a:headEnd/>
            <a:tailEnd/>
          </a:ln>
        </p:spPr>
      </p:pic>
      <p:sp>
        <p:nvSpPr>
          <p:cNvPr id="13"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4" name="Content Placeholder 2"/>
          <p:cNvSpPr>
            <a:spLocks noGrp="1"/>
          </p:cNvSpPr>
          <p:nvPr>
            <p:ph idx="10"/>
          </p:nvPr>
        </p:nvSpPr>
        <p:spPr>
          <a:xfrm>
            <a:off x="497858" y="1209045"/>
            <a:ext cx="5037625" cy="5796914"/>
          </a:xfrm>
          <a:prstGeom prst="rect">
            <a:avLst/>
          </a:prstGeom>
        </p:spPr>
        <p:txBody>
          <a:bodyPr lIns="0" tIns="0" rIns="0" bIns="0"/>
          <a:lstStyle>
            <a:lvl1pPr marL="194105" indent="-194105">
              <a:spcAft>
                <a:spcPts val="485"/>
              </a:spcAft>
              <a:buClr>
                <a:schemeClr val="accent1"/>
              </a:buClr>
              <a:buFont typeface="+mj-lt"/>
              <a:buAutoNum type="arabicPeriod"/>
              <a:defRPr sz="1400">
                <a:solidFill>
                  <a:schemeClr val="tx2"/>
                </a:solidFill>
                <a:latin typeface="+mn-lt"/>
              </a:defRPr>
            </a:lvl1pPr>
            <a:lvl2pPr marL="458628" indent="-181465">
              <a:spcAft>
                <a:spcPts val="485"/>
              </a:spcAft>
              <a:buClr>
                <a:schemeClr val="accent1"/>
              </a:buClr>
              <a:buFont typeface="+mj-lt"/>
              <a:buAutoNum type="alphaLcPeriod"/>
              <a:defRPr sz="1000">
                <a:solidFill>
                  <a:schemeClr val="tx2"/>
                </a:solidFill>
                <a:latin typeface="+mn-lt"/>
              </a:defRPr>
            </a:lvl2pPr>
            <a:lvl3pPr marL="714124" indent="-158895">
              <a:spcAft>
                <a:spcPts val="485"/>
              </a:spcAft>
              <a:buClr>
                <a:schemeClr val="accent1"/>
              </a:buClr>
              <a:buSzPct val="100000"/>
              <a:buFont typeface="+mj-lt"/>
              <a:buAutoNum type="romanLcPeriod"/>
              <a:defRPr sz="1000">
                <a:solidFill>
                  <a:schemeClr val="tx2"/>
                </a:solidFill>
                <a:latin typeface="+mn-lt"/>
              </a:defRPr>
            </a:lvl3pPr>
            <a:lvl4pPr marL="939827" indent="-200424">
              <a:spcAft>
                <a:spcPts val="485"/>
              </a:spcAft>
              <a:buClr>
                <a:schemeClr val="accent1"/>
              </a:buClr>
              <a:buFont typeface="+mj-lt"/>
              <a:buAutoNum type="arabicParenR"/>
              <a:defRPr lang="en-US" sz="1000" dirty="0" smtClean="0">
                <a:solidFill>
                  <a:schemeClr val="tx2"/>
                </a:solidFill>
                <a:latin typeface="+mn-lt"/>
              </a:defRPr>
            </a:lvl4pPr>
            <a:lvl5pPr marL="1203448" indent="-186882">
              <a:spcAft>
                <a:spcPts val="485"/>
              </a:spcAft>
              <a:buClr>
                <a:schemeClr val="accent1"/>
              </a:buClr>
              <a:buFont typeface="+mj-lt"/>
              <a:buAutoNum type="alphaLcParenR"/>
              <a:tabLst/>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idx="11"/>
          </p:nvPr>
        </p:nvSpPr>
        <p:spPr>
          <a:xfrm>
            <a:off x="6804042" y="1209045"/>
            <a:ext cx="5037625" cy="5796914"/>
          </a:xfrm>
          <a:prstGeom prst="rect">
            <a:avLst/>
          </a:prstGeom>
        </p:spPr>
        <p:txBody>
          <a:bodyPr lIns="0" tIns="0" rIns="0" bIns="0"/>
          <a:lstStyle>
            <a:lvl1pPr marL="194105" indent="-194105">
              <a:spcAft>
                <a:spcPts val="485"/>
              </a:spcAft>
              <a:buClr>
                <a:schemeClr val="accent1"/>
              </a:buClr>
              <a:buFont typeface="+mj-lt"/>
              <a:buAutoNum type="arabicPeriod"/>
              <a:defRPr sz="1400">
                <a:solidFill>
                  <a:schemeClr val="tx2"/>
                </a:solidFill>
                <a:latin typeface="+mn-lt"/>
              </a:defRPr>
            </a:lvl1pPr>
            <a:lvl2pPr marL="458628" indent="-181465">
              <a:spcAft>
                <a:spcPts val="485"/>
              </a:spcAft>
              <a:buClr>
                <a:schemeClr val="accent1"/>
              </a:buClr>
              <a:buFont typeface="+mj-lt"/>
              <a:buAutoNum type="alphaLcPeriod"/>
              <a:defRPr sz="1000">
                <a:solidFill>
                  <a:schemeClr val="tx2"/>
                </a:solidFill>
                <a:latin typeface="+mn-lt"/>
              </a:defRPr>
            </a:lvl2pPr>
            <a:lvl3pPr marL="714124" indent="-158895">
              <a:spcAft>
                <a:spcPts val="485"/>
              </a:spcAft>
              <a:buClr>
                <a:schemeClr val="accent1"/>
              </a:buClr>
              <a:buSzPct val="100000"/>
              <a:buFont typeface="+mj-lt"/>
              <a:buAutoNum type="romanLcPeriod"/>
              <a:defRPr sz="1000">
                <a:solidFill>
                  <a:schemeClr val="tx2"/>
                </a:solidFill>
                <a:latin typeface="+mn-lt"/>
              </a:defRPr>
            </a:lvl3pPr>
            <a:lvl4pPr marL="939827" indent="-200424">
              <a:spcAft>
                <a:spcPts val="485"/>
              </a:spcAft>
              <a:buClr>
                <a:schemeClr val="accent1"/>
              </a:buClr>
              <a:buFont typeface="+mj-lt"/>
              <a:buAutoNum type="arabicParenR"/>
              <a:defRPr lang="en-US" sz="1000" dirty="0" smtClean="0">
                <a:solidFill>
                  <a:schemeClr val="tx2"/>
                </a:solidFill>
                <a:latin typeface="+mn-lt"/>
              </a:defRPr>
            </a:lvl4pPr>
            <a:lvl5pPr marL="1203448" indent="-186882">
              <a:spcAft>
                <a:spcPts val="485"/>
              </a:spcAft>
              <a:buClr>
                <a:schemeClr val="accent1"/>
              </a:buClr>
              <a:buFont typeface="+mj-lt"/>
              <a:buAutoNum type="alphaLcParenR"/>
              <a:tabLst/>
              <a:defRPr sz="9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9" name="Text Placeholder 14"/>
          <p:cNvSpPr>
            <a:spLocks noGrp="1"/>
          </p:cNvSpPr>
          <p:nvPr>
            <p:ph type="body" sz="quarter" idx="13"/>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Numbering">
    <p:bg>
      <p:bgRef idx="1001">
        <a:schemeClr val="bg1"/>
      </p:bgRef>
    </p:bg>
    <p:spTree>
      <p:nvGrpSpPr>
        <p:cNvPr id="1" name=""/>
        <p:cNvGrpSpPr/>
        <p:nvPr/>
      </p:nvGrpSpPr>
      <p:grpSpPr>
        <a:xfrm>
          <a:off x="0" y="0"/>
          <a:ext cx="0" cy="0"/>
          <a:chOff x="0" y="0"/>
          <a:chExt cx="0" cy="0"/>
        </a:xfrm>
      </p:grpSpPr>
      <p:pic>
        <p:nvPicPr>
          <p:cNvPr id="7" name="Picture 20"/>
          <p:cNvPicPr>
            <a:picLocks noChangeAspect="1" noChangeArrowheads="1"/>
          </p:cNvPicPr>
          <p:nvPr/>
        </p:nvPicPr>
        <p:blipFill>
          <a:blip r:embed="rId3"/>
          <a:srcRect/>
          <a:stretch>
            <a:fillRect/>
          </a:stretch>
        </p:blipFill>
        <p:spPr bwMode="auto">
          <a:xfrm>
            <a:off x="225425" y="7459663"/>
            <a:ext cx="1852613" cy="158750"/>
          </a:xfrm>
          <a:prstGeom prst="rect">
            <a:avLst/>
          </a:prstGeom>
          <a:noFill/>
          <a:ln w="9525">
            <a:noFill/>
            <a:miter lim="800000"/>
            <a:headEnd/>
            <a:tailEnd/>
          </a:ln>
        </p:spPr>
      </p:pic>
      <p:pic>
        <p:nvPicPr>
          <p:cNvPr id="8" name="Picture 20"/>
          <p:cNvPicPr>
            <a:picLocks noChangeAspect="1" noChangeArrowheads="1"/>
          </p:cNvPicPr>
          <p:nvPr/>
        </p:nvPicPr>
        <p:blipFill>
          <a:blip r:embed="rId3"/>
          <a:srcRect/>
          <a:stretch>
            <a:fillRect/>
          </a:stretch>
        </p:blipFill>
        <p:spPr bwMode="auto">
          <a:xfrm>
            <a:off x="225425" y="7459663"/>
            <a:ext cx="1852613" cy="158750"/>
          </a:xfrm>
          <a:prstGeom prst="rect">
            <a:avLst/>
          </a:prstGeom>
          <a:noFill/>
          <a:ln w="9525">
            <a:noFill/>
            <a:miter lim="800000"/>
            <a:headEnd/>
            <a:tailEnd/>
          </a:ln>
        </p:spPr>
      </p:pic>
      <p:pic>
        <p:nvPicPr>
          <p:cNvPr id="9" name="Picture 20"/>
          <p:cNvPicPr>
            <a:picLocks noChangeAspect="1" noChangeArrowheads="1"/>
          </p:cNvPicPr>
          <p:nvPr userDrawn="1"/>
        </p:nvPicPr>
        <p:blipFill>
          <a:blip r:embed="rId3"/>
          <a:srcRect/>
          <a:stretch>
            <a:fillRect/>
          </a:stretch>
        </p:blipFill>
        <p:spPr bwMode="auto">
          <a:xfrm>
            <a:off x="225425" y="7459663"/>
            <a:ext cx="1852613" cy="158750"/>
          </a:xfrm>
          <a:prstGeom prst="rect">
            <a:avLst/>
          </a:prstGeom>
          <a:noFill/>
          <a:ln w="9525">
            <a:noFill/>
            <a:miter lim="800000"/>
            <a:headEnd/>
            <a:tailEnd/>
          </a:ln>
        </p:spPr>
      </p:pic>
      <p:sp>
        <p:nvSpPr>
          <p:cNvPr id="11" name="Freeform 8"/>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smtClean="0"/>
              <a:t>Click to edit Master title style</a:t>
            </a:r>
            <a:endParaRPr lang="en-US" dirty="0"/>
          </a:p>
        </p:txBody>
      </p:sp>
      <p:sp>
        <p:nvSpPr>
          <p:cNvPr id="5"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6" name="Text Placeholder 14"/>
          <p:cNvSpPr>
            <a:spLocks noGrp="1"/>
          </p:cNvSpPr>
          <p:nvPr>
            <p:ph type="body" sz="quarter" idx="12"/>
          </p:nvPr>
        </p:nvSpPr>
        <p:spPr>
          <a:xfrm>
            <a:off x="2333389" y="7412055"/>
            <a:ext cx="5581066"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6_Numbering">
    <p:bg>
      <p:bgRef idx="1001">
        <a:schemeClr val="bg1"/>
      </p:bgRef>
    </p:bg>
    <p:spTree>
      <p:nvGrpSpPr>
        <p:cNvPr id="1" name=""/>
        <p:cNvGrpSpPr/>
        <p:nvPr/>
      </p:nvGrpSpPr>
      <p:grpSpPr>
        <a:xfrm>
          <a:off x="0" y="0"/>
          <a:ext cx="0" cy="0"/>
          <a:chOff x="0" y="0"/>
          <a:chExt cx="0" cy="0"/>
        </a:xfrm>
      </p:grpSpPr>
      <p:pic>
        <p:nvPicPr>
          <p:cNvPr id="6"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8"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11" name="Picture 20"/>
          <p:cNvPicPr>
            <a:picLocks noChangeAspect="1" noChangeArrowheads="1"/>
          </p:cNvPicPr>
          <p:nvPr userDrawn="1"/>
        </p:nvPicPr>
        <p:blipFill>
          <a:blip r:embed="rId3"/>
          <a:srcRect/>
          <a:stretch>
            <a:fillRect/>
          </a:stretch>
        </p:blipFill>
        <p:spPr bwMode="auto">
          <a:xfrm>
            <a:off x="160338" y="7448550"/>
            <a:ext cx="1481137" cy="168275"/>
          </a:xfrm>
          <a:prstGeom prst="rect">
            <a:avLst/>
          </a:prstGeom>
          <a:noFill/>
          <a:ln w="9525">
            <a:noFill/>
            <a:miter lim="800000"/>
            <a:headEnd/>
            <a:tailEnd/>
          </a:ln>
        </p:spPr>
      </p:pic>
      <p:sp>
        <p:nvSpPr>
          <p:cNvPr id="12" name="Freeform 12"/>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5" name="Content Placeholder 2"/>
          <p:cNvSpPr>
            <a:spLocks noGrp="1"/>
          </p:cNvSpPr>
          <p:nvPr>
            <p:ph idx="10"/>
          </p:nvPr>
        </p:nvSpPr>
        <p:spPr>
          <a:xfrm>
            <a:off x="779979" y="4821451"/>
            <a:ext cx="1080266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7_Numbering">
    <p:bg>
      <p:bgRef idx="1001">
        <a:schemeClr val="bg1"/>
      </p:bgRef>
    </p:bg>
    <p:spTree>
      <p:nvGrpSpPr>
        <p:cNvPr id="1" name=""/>
        <p:cNvGrpSpPr/>
        <p:nvPr/>
      </p:nvGrpSpPr>
      <p:grpSpPr>
        <a:xfrm>
          <a:off x="0" y="0"/>
          <a:ext cx="0" cy="0"/>
          <a:chOff x="0" y="0"/>
          <a:chExt cx="0" cy="0"/>
        </a:xfrm>
      </p:grpSpPr>
      <p:pic>
        <p:nvPicPr>
          <p:cNvPr id="7"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9" name="Picture 20"/>
          <p:cNvPicPr>
            <a:picLocks noChangeAspect="1" noChangeArrowheads="1"/>
          </p:cNvPicPr>
          <p:nvPr/>
        </p:nvPicPr>
        <p:blipFill>
          <a:blip r:embed="rId3"/>
          <a:srcRect/>
          <a:stretch>
            <a:fillRect/>
          </a:stretch>
        </p:blipFill>
        <p:spPr bwMode="auto">
          <a:xfrm>
            <a:off x="160338" y="7448550"/>
            <a:ext cx="1481137" cy="168275"/>
          </a:xfrm>
          <a:prstGeom prst="rect">
            <a:avLst/>
          </a:prstGeom>
          <a:noFill/>
          <a:ln w="9525">
            <a:noFill/>
            <a:miter lim="800000"/>
            <a:headEnd/>
            <a:tailEnd/>
          </a:ln>
        </p:spPr>
      </p:pic>
      <p:pic>
        <p:nvPicPr>
          <p:cNvPr id="12" name="Picture 20"/>
          <p:cNvPicPr>
            <a:picLocks noChangeAspect="1" noChangeArrowheads="1"/>
          </p:cNvPicPr>
          <p:nvPr userDrawn="1"/>
        </p:nvPicPr>
        <p:blipFill>
          <a:blip r:embed="rId3"/>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11844"/>
            <a:ext cx="10802668" cy="509897"/>
          </a:xfrm>
          <a:prstGeom prst="rect">
            <a:avLst/>
          </a:prstGeom>
        </p:spPr>
        <p:txBody>
          <a:bodyPr vert="horz" lIns="52002" tIns="26001" rIns="52002" bIns="26001" anchor="b"/>
          <a:lstStyle>
            <a:lvl1pPr marL="0" indent="0">
              <a:defRPr sz="1800" b="1" cap="all">
                <a:solidFill>
                  <a:schemeClr val="tx2"/>
                </a:solidFill>
              </a:defRPr>
            </a:lvl1pPr>
          </a:lstStyle>
          <a:p>
            <a:r>
              <a:rPr lang="en-US" dirty="0" smtClean="0"/>
              <a:t>Click to edit Master title style</a:t>
            </a:r>
            <a:endParaRPr lang="en-US" dirty="0"/>
          </a:p>
        </p:txBody>
      </p:sp>
      <p:sp>
        <p:nvSpPr>
          <p:cNvPr id="5" name="Content Placeholder 2"/>
          <p:cNvSpPr>
            <a:spLocks noGrp="1"/>
          </p:cNvSpPr>
          <p:nvPr>
            <p:ph idx="10"/>
          </p:nvPr>
        </p:nvSpPr>
        <p:spPr>
          <a:xfrm>
            <a:off x="497860" y="4821451"/>
            <a:ext cx="558137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8" name="Content Placeholder 2"/>
          <p:cNvSpPr>
            <a:spLocks noGrp="1"/>
          </p:cNvSpPr>
          <p:nvPr>
            <p:ph idx="13"/>
          </p:nvPr>
        </p:nvSpPr>
        <p:spPr>
          <a:xfrm>
            <a:off x="6606345" y="4821451"/>
            <a:ext cx="5581378" cy="2184508"/>
          </a:xfrm>
          <a:prstGeom prst="rect">
            <a:avLst/>
          </a:prstGeom>
        </p:spPr>
        <p:txBody>
          <a:bodyPr lIns="0" tIns="0" rIns="0" bIns="0" anchor="b"/>
          <a:lstStyle>
            <a:lvl1pPr marL="96601" indent="-96601">
              <a:spcAft>
                <a:spcPts val="341"/>
              </a:spcAft>
              <a:buClr>
                <a:schemeClr val="accent1"/>
              </a:buClr>
              <a:buFont typeface="Arial" pitchFamily="34" charset="0"/>
              <a:buChar char="•"/>
              <a:defRPr sz="900">
                <a:solidFill>
                  <a:schemeClr val="tx2"/>
                </a:solidFill>
                <a:latin typeface="+mn-lt"/>
              </a:defRPr>
            </a:lvl1pPr>
            <a:lvl2pPr marL="322304" indent="-135422">
              <a:spcAft>
                <a:spcPts val="341"/>
              </a:spcAft>
              <a:buClr>
                <a:schemeClr val="accent1"/>
              </a:buClr>
              <a:buFont typeface="Arial" pitchFamily="34" charset="0"/>
              <a:buChar char="–"/>
              <a:defRPr sz="700">
                <a:solidFill>
                  <a:schemeClr val="tx2"/>
                </a:solidFill>
                <a:latin typeface="+mn-lt"/>
              </a:defRPr>
            </a:lvl2pPr>
            <a:lvl3pPr marL="490227" indent="-116463">
              <a:spcAft>
                <a:spcPts val="341"/>
              </a:spcAft>
              <a:buClr>
                <a:schemeClr val="accent1"/>
              </a:buClr>
              <a:buSzPct val="100000"/>
              <a:buFont typeface="Courier New" pitchFamily="49" charset="0"/>
              <a:buChar char="o"/>
              <a:defRPr sz="700">
                <a:solidFill>
                  <a:schemeClr val="tx2"/>
                </a:solidFill>
                <a:latin typeface="+mn-lt"/>
              </a:defRPr>
            </a:lvl3pPr>
            <a:lvl4pPr marL="683428" indent="-121880">
              <a:spcAft>
                <a:spcPts val="341"/>
              </a:spcAft>
              <a:buClr>
                <a:schemeClr val="accent1"/>
              </a:buClr>
              <a:buFont typeface="Wingdings" pitchFamily="2" charset="2"/>
              <a:buChar char="§"/>
              <a:defRPr lang="en-US" sz="700" dirty="0" smtClean="0">
                <a:solidFill>
                  <a:schemeClr val="tx2"/>
                </a:solidFill>
                <a:latin typeface="+mn-lt"/>
              </a:defRPr>
            </a:lvl4pPr>
            <a:lvl5pPr marL="845031" indent="-105629">
              <a:spcAft>
                <a:spcPts val="341"/>
              </a:spcAft>
              <a:buClr>
                <a:schemeClr val="accent1"/>
              </a:buClr>
              <a:buFont typeface="Verdana" pitchFamily="34" charset="0"/>
              <a:buChar char="−"/>
              <a:defRPr sz="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4"/>
          <p:cNvSpPr>
            <a:spLocks noGrp="1"/>
          </p:cNvSpPr>
          <p:nvPr>
            <p:ph type="body" sz="quarter" idx="12"/>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1_Numbering">
    <p:spTree>
      <p:nvGrpSpPr>
        <p:cNvPr id="1" name=""/>
        <p:cNvGrpSpPr/>
        <p:nvPr/>
      </p:nvGrpSpPr>
      <p:grpSpPr>
        <a:xfrm>
          <a:off x="0" y="0"/>
          <a:ext cx="0" cy="0"/>
          <a:chOff x="0" y="0"/>
          <a:chExt cx="0" cy="0"/>
        </a:xfrm>
      </p:grpSpPr>
      <p:graphicFrame>
        <p:nvGraphicFramePr>
          <p:cNvPr id="5" name="Table 14"/>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40056">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bl>
          </a:graphicData>
        </a:graphic>
      </p:graphicFrame>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8" name="Table 7"/>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40056">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bl>
          </a:graphicData>
        </a:graphic>
      </p:graphicFrame>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11" name="Table 11"/>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40056">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D0D0D"/>
                    </a:solidFill>
                  </a:tcPr>
                </a:tc>
              </a:tr>
            </a:tbl>
          </a:graphicData>
        </a:graphic>
      </p:graphicFrame>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21"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3"/>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0_Numbering">
    <p:spTree>
      <p:nvGrpSpPr>
        <p:cNvPr id="1" name=""/>
        <p:cNvGrpSpPr/>
        <p:nvPr/>
      </p:nvGrpSpPr>
      <p:grpSpPr>
        <a:xfrm>
          <a:off x="0" y="0"/>
          <a:ext cx="0" cy="0"/>
          <a:chOff x="0" y="0"/>
          <a:chExt cx="0" cy="0"/>
        </a:xfrm>
      </p:grpSpPr>
      <p:graphicFrame>
        <p:nvGraphicFramePr>
          <p:cNvPr id="5" name="Table 14"/>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bl>
          </a:graphicData>
        </a:graphic>
      </p:graphicFrame>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8" name="Table 7"/>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bl>
          </a:graphicData>
        </a:graphic>
      </p:graphicFrame>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11" name="Table 11"/>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D0D0D"/>
                    </a:solidFill>
                  </a:tcPr>
                </a:tc>
              </a:tr>
            </a:tbl>
          </a:graphicData>
        </a:graphic>
      </p:graphicFrame>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21"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3"/>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2_Numbering">
    <p:spTree>
      <p:nvGrpSpPr>
        <p:cNvPr id="1" name=""/>
        <p:cNvGrpSpPr/>
        <p:nvPr/>
      </p:nvGrpSpPr>
      <p:grpSpPr>
        <a:xfrm>
          <a:off x="0" y="0"/>
          <a:ext cx="0" cy="0"/>
          <a:chOff x="0" y="0"/>
          <a:chExt cx="0" cy="0"/>
        </a:xfrm>
      </p:grpSpPr>
      <p:graphicFrame>
        <p:nvGraphicFramePr>
          <p:cNvPr id="5" name="Table 14"/>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r>
              <a:tr h="740056">
                <a:tc>
                  <a:txBody>
                    <a:bodyPr/>
                    <a:lstStyle/>
                    <a:p>
                      <a:pPr algn="l"/>
                      <a:endParaRPr lang="en-US" sz="1900" cap="all" dirty="0">
                        <a:solidFill>
                          <a:srgbClr val="FF3300"/>
                        </a:solidFill>
                      </a:endParaRPr>
                    </a:p>
                  </a:txBody>
                  <a:tcPr marL="90022" marR="90022" marT="36420" marB="36420" anchor="ctr">
                    <a:lnL w="127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r>
              <a:tr h="2220163">
                <a:tc>
                  <a:txBody>
                    <a:bodyPr/>
                    <a:lstStyle/>
                    <a:p>
                      <a:pPr algn="l"/>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r>
            </a:tbl>
          </a:graphicData>
        </a:graphic>
      </p:graphicFrame>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8" name="Table 7"/>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r>
              <a:tr h="740056">
                <a:tc>
                  <a:txBody>
                    <a:bodyPr/>
                    <a:lstStyle/>
                    <a:p>
                      <a:pPr algn="l"/>
                      <a:endParaRPr lang="en-US" sz="1900" cap="all" dirty="0">
                        <a:solidFill>
                          <a:srgbClr val="FF3300"/>
                        </a:solidFill>
                      </a:endParaRPr>
                    </a:p>
                  </a:txBody>
                  <a:tcPr marL="90022" marR="90022" marT="36420" marB="36420" anchor="ctr">
                    <a:lnL w="127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r>
              <a:tr h="2220163">
                <a:tc>
                  <a:txBody>
                    <a:bodyPr/>
                    <a:lstStyle/>
                    <a:p>
                      <a:pPr algn="l"/>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r>
            </a:tbl>
          </a:graphicData>
        </a:graphic>
      </p:graphicFrame>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11" name="Table 11"/>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tcPr>
                </a:tc>
              </a:tr>
              <a:tr h="740056">
                <a:tc>
                  <a:txBody>
                    <a:bodyPr/>
                    <a:lstStyle/>
                    <a:p>
                      <a:pPr algn="l"/>
                      <a:endParaRPr lang="en-US" sz="1900" cap="all" dirty="0">
                        <a:solidFill>
                          <a:srgbClr val="FF3300"/>
                        </a:solidFill>
                      </a:endParaRPr>
                    </a:p>
                  </a:txBody>
                  <a:tcPr marL="90022" marR="90022" marT="36420" marB="36420" anchor="ctr">
                    <a:lnL w="127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c>
                  <a:txBody>
                    <a:bodyPr/>
                    <a:lstStyle/>
                    <a:p>
                      <a:pPr algn="l"/>
                      <a:endParaRPr lang="en-US" sz="1900" cap="all" dirty="0">
                        <a:solidFill>
                          <a:srgbClr val="FF3300"/>
                        </a:solidFill>
                      </a:endParaRPr>
                    </a:p>
                  </a:txBody>
                  <a:tcPr marL="90022" marR="90022" marT="36420" marB="36420" anchor="ctr">
                    <a:lnL w="762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0D0D0D"/>
                    </a:solidFill>
                  </a:tcPr>
                </a:tc>
              </a:tr>
              <a:tr h="2220163">
                <a:tc>
                  <a:txBody>
                    <a:bodyPr/>
                    <a:lstStyle/>
                    <a:p>
                      <a:pPr algn="l"/>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c>
                  <a:txBody>
                    <a:bodyPr/>
                    <a:lstStyle/>
                    <a:p>
                      <a:pPr algn="l"/>
                      <a:endParaRPr lang="en-US" sz="1400" cap="all" dirty="0">
                        <a:solidFill>
                          <a:schemeClr val="bg2"/>
                        </a:solidFill>
                      </a:endParaRPr>
                    </a:p>
                  </a:txBody>
                  <a:tcPr marL="90022" marR="90022" marT="36420" marB="36420" anchor="ctr">
                    <a:lnL w="762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D0D0D"/>
                    </a:solidFill>
                  </a:tcPr>
                </a:tc>
              </a:tr>
              <a:tr h="740056">
                <a:tc>
                  <a:txBody>
                    <a:bodyPr/>
                    <a:lstStyle/>
                    <a:p>
                      <a:pPr algn="ctr"/>
                      <a:endParaRPr lang="en-US" sz="1400" cap="all" dirty="0">
                        <a:solidFill>
                          <a:schemeClr val="bg2"/>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US" sz="1400" cap="all" dirty="0">
                        <a:solidFill>
                          <a:schemeClr val="bg2"/>
                        </a:solidFill>
                      </a:endParaRPr>
                    </a:p>
                  </a:txBody>
                  <a:tcPr marL="90022" marR="90022" marT="36420" marB="3642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r>
            </a:tbl>
          </a:graphicData>
        </a:graphic>
      </p:graphicFrame>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21"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3"/>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3_Numbering">
    <p:spTree>
      <p:nvGrpSpPr>
        <p:cNvPr id="1" name=""/>
        <p:cNvGrpSpPr/>
        <p:nvPr/>
      </p:nvGrpSpPr>
      <p:grpSpPr>
        <a:xfrm>
          <a:off x="0" y="0"/>
          <a:ext cx="0" cy="0"/>
          <a:chOff x="0" y="0"/>
          <a:chExt cx="0" cy="0"/>
        </a:xfrm>
      </p:grpSpPr>
      <p:graphicFrame>
        <p:nvGraphicFramePr>
          <p:cNvPr id="5" name="Table 14"/>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40056">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8" name="Table 7"/>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40056">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11" name="Table 11"/>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cap="all" dirty="0">
                        <a:solidFill>
                          <a:schemeClr val="bg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40056">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40056">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cap="all" dirty="0">
                        <a:solidFill>
                          <a:schemeClr val="tx1"/>
                        </a:solidFill>
                      </a:endParaRPr>
                    </a:p>
                  </a:txBody>
                  <a:tcPr marL="90022" marR="90022" marT="36420" marB="364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21"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3"/>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4_Numbering">
    <p:spTree>
      <p:nvGrpSpPr>
        <p:cNvPr id="1" name=""/>
        <p:cNvGrpSpPr/>
        <p:nvPr/>
      </p:nvGrpSpPr>
      <p:grpSpPr>
        <a:xfrm>
          <a:off x="0" y="0"/>
          <a:ext cx="0" cy="0"/>
          <a:chOff x="0" y="0"/>
          <a:chExt cx="0" cy="0"/>
        </a:xfrm>
      </p:grpSpPr>
      <p:graphicFrame>
        <p:nvGraphicFramePr>
          <p:cNvPr id="5" name="Table 14"/>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1"/>
                        </a:solidFill>
                      </a:endParaRPr>
                    </a:p>
                  </a:txBody>
                  <a:tcPr marL="90022" marR="90022" marT="36420" marB="36420" anchor="ctr">
                    <a:lnL w="3175" cap="flat" cmpd="sng" algn="ctr">
                      <a:solidFill>
                        <a:srgbClr val="FF33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r>
              <a:tr h="740056">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bl>
          </a:graphicData>
        </a:graphic>
      </p:graphicFrame>
      <p:pic>
        <p:nvPicPr>
          <p:cNvPr id="6"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8" name="Table 7"/>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1"/>
                        </a:solidFill>
                      </a:endParaRPr>
                    </a:p>
                  </a:txBody>
                  <a:tcPr marL="90022" marR="90022" marT="36420" marB="36420" anchor="ctr">
                    <a:lnL w="3175" cap="flat" cmpd="sng" algn="ctr">
                      <a:solidFill>
                        <a:srgbClr val="FF33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r>
              <a:tr h="740056">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bl>
          </a:graphicData>
        </a:graphic>
      </p:graphicFrame>
      <p:pic>
        <p:nvPicPr>
          <p:cNvPr id="9" name="Picture 20"/>
          <p:cNvPicPr>
            <a:picLocks noChangeAspect="1" noChangeArrowheads="1"/>
          </p:cNvPicPr>
          <p:nvPr/>
        </p:nvPicPr>
        <p:blipFill>
          <a:blip r:embed="rId2"/>
          <a:srcRect/>
          <a:stretch>
            <a:fillRect/>
          </a:stretch>
        </p:blipFill>
        <p:spPr bwMode="auto">
          <a:xfrm>
            <a:off x="160338" y="7448550"/>
            <a:ext cx="1481137" cy="168275"/>
          </a:xfrm>
          <a:prstGeom prst="rect">
            <a:avLst/>
          </a:prstGeom>
          <a:noFill/>
          <a:ln w="9525">
            <a:noFill/>
            <a:miter lim="800000"/>
            <a:headEnd/>
            <a:tailEnd/>
          </a:ln>
        </p:spPr>
      </p:pic>
      <p:graphicFrame>
        <p:nvGraphicFramePr>
          <p:cNvPr id="11" name="Table 11"/>
          <p:cNvGraphicFramePr>
            <a:graphicFrameLocks noGrp="1"/>
          </p:cNvGraphicFramePr>
          <p:nvPr/>
        </p:nvGraphicFramePr>
        <p:xfrm>
          <a:off x="960438" y="1809750"/>
          <a:ext cx="10795000" cy="4440238"/>
        </p:xfrm>
        <a:graphic>
          <a:graphicData uri="http://schemas.openxmlformats.org/drawingml/2006/table">
            <a:tbl>
              <a:tblPr firstRow="1" bandRow="1">
                <a:tableStyleId>{69012ECD-51FC-41F1-AA8D-1B2483CD663E}</a:tableStyleId>
              </a:tblPr>
              <a:tblGrid>
                <a:gridCol w="2698746"/>
                <a:gridCol w="2698746"/>
                <a:gridCol w="2698746"/>
                <a:gridCol w="2698746"/>
              </a:tblGrid>
              <a:tr h="740056">
                <a:tc>
                  <a:txBody>
                    <a:bodyPr/>
                    <a:lstStyle/>
                    <a:p>
                      <a:pPr algn="ctr"/>
                      <a:endParaRPr lang="en-US" sz="1400" cap="all" dirty="0">
                        <a:solidFill>
                          <a:schemeClr val="bg1"/>
                        </a:solidFill>
                      </a:endParaRPr>
                    </a:p>
                  </a:txBody>
                  <a:tcPr marL="90022" marR="90022" marT="36420" marB="36420" anchor="ctr">
                    <a:lnL w="3175" cap="flat" cmpd="sng" algn="ctr">
                      <a:solidFill>
                        <a:srgbClr val="FF33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c>
                  <a:txBody>
                    <a:bodyPr/>
                    <a:lstStyle/>
                    <a:p>
                      <a:pPr algn="ctr"/>
                      <a:endParaRPr lang="en-US" sz="1400" cap="all" dirty="0">
                        <a:solidFill>
                          <a:schemeClr val="bg1"/>
                        </a:solidFill>
                      </a:endParaRPr>
                    </a:p>
                  </a:txBody>
                  <a:tcPr marL="90022" marR="90022" marT="36420" marB="36420" anchor="ctr">
                    <a:lnL w="12700" cap="flat" cmpd="sng" algn="ctr">
                      <a:solidFill>
                        <a:srgbClr val="FFFFFF"/>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tcPr>
                </a:tc>
              </a:tr>
              <a:tr h="740056">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r h="740056">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c>
                  <a:txBody>
                    <a:bodyPr/>
                    <a:lstStyle/>
                    <a:p>
                      <a:pPr algn="ctr"/>
                      <a:endParaRPr lang="en-US" sz="1400" cap="all" dirty="0">
                        <a:solidFill>
                          <a:schemeClr val="tx1"/>
                        </a:solidFill>
                      </a:endParaRPr>
                    </a:p>
                  </a:txBody>
                  <a:tcPr marL="90022" marR="90022" marT="36420" marB="36420" anchor="ctr">
                    <a:lnL w="3175" cap="flat" cmpd="sng" algn="ctr">
                      <a:solidFill>
                        <a:srgbClr val="FF3300"/>
                      </a:solidFill>
                      <a:prstDash val="solid"/>
                      <a:round/>
                      <a:headEnd type="none" w="med" len="med"/>
                      <a:tailEnd type="none" w="med" len="med"/>
                    </a:lnL>
                    <a:lnR w="3175" cap="flat" cmpd="sng" algn="ctr">
                      <a:solidFill>
                        <a:srgbClr val="FF3300"/>
                      </a:solidFill>
                      <a:prstDash val="solid"/>
                      <a:round/>
                      <a:headEnd type="none" w="med" len="med"/>
                      <a:tailEnd type="none" w="med" len="med"/>
                    </a:lnR>
                    <a:lnT w="3175" cap="flat" cmpd="sng" algn="ctr">
                      <a:solidFill>
                        <a:srgbClr val="FF3300"/>
                      </a:solidFill>
                      <a:prstDash val="solid"/>
                      <a:round/>
                      <a:headEnd type="none" w="med" len="med"/>
                      <a:tailEnd type="none" w="med" len="med"/>
                    </a:lnT>
                    <a:lnB w="3175" cap="flat" cmpd="sng" algn="ctr">
                      <a:solidFill>
                        <a:srgbClr val="FF3300"/>
                      </a:solidFill>
                      <a:prstDash val="solid"/>
                      <a:round/>
                      <a:headEnd type="none" w="med" len="med"/>
                      <a:tailEnd type="none" w="med" len="med"/>
                    </a:lnB>
                    <a:noFill/>
                  </a:tcPr>
                </a:tc>
              </a:tr>
            </a:tbl>
          </a:graphicData>
        </a:graphic>
      </p:graphicFrame>
      <p:pic>
        <p:nvPicPr>
          <p:cNvPr id="12" name="Picture 20"/>
          <p:cNvPicPr>
            <a:picLocks noChangeAspect="1" noChangeArrowheads="1"/>
          </p:cNvPicPr>
          <p:nvPr userDrawn="1"/>
        </p:nvPicPr>
        <p:blipFill>
          <a:blip r:embed="rId2"/>
          <a:srcRect/>
          <a:stretch>
            <a:fillRect/>
          </a:stretch>
        </p:blipFill>
        <p:spPr bwMode="auto">
          <a:xfrm>
            <a:off x="160338" y="7448550"/>
            <a:ext cx="1481137" cy="168275"/>
          </a:xfrm>
          <a:prstGeom prst="rect">
            <a:avLst/>
          </a:prstGeom>
          <a:noFill/>
          <a:ln w="9525">
            <a:noFill/>
            <a:miter lim="800000"/>
            <a:headEnd/>
            <a:tailEnd/>
          </a:ln>
        </p:spPr>
      </p:pic>
      <p:sp>
        <p:nvSpPr>
          <p:cNvPr id="13" name="Freeform 13"/>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accent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sp>
        <p:nvSpPr>
          <p:cNvPr id="10" name="Title 9"/>
          <p:cNvSpPr>
            <a:spLocks noGrp="1"/>
          </p:cNvSpPr>
          <p:nvPr>
            <p:ph type="title"/>
          </p:nvPr>
        </p:nvSpPr>
        <p:spPr>
          <a:xfrm>
            <a:off x="779979" y="2"/>
            <a:ext cx="10802668" cy="509897"/>
          </a:xfrm>
          <a:prstGeom prst="rect">
            <a:avLst/>
          </a:prstGeom>
        </p:spPr>
        <p:txBody>
          <a:bodyPr vert="horz" lIns="52002" tIns="26001" rIns="52002" bIns="26001" anchor="ctr"/>
          <a:lstStyle>
            <a:lvl1pPr marL="0" indent="0">
              <a:defRPr sz="1800" b="1" cap="all">
                <a:solidFill>
                  <a:schemeClr val="tx2"/>
                </a:solidFill>
              </a:defRPr>
            </a:lvl1pPr>
          </a:lstStyle>
          <a:p>
            <a:r>
              <a:rPr lang="en-US" dirty="0" smtClean="0"/>
              <a:t>Click to edit Master title style</a:t>
            </a:r>
            <a:endParaRPr lang="en-US" dirty="0"/>
          </a:p>
        </p:txBody>
      </p:sp>
      <p:sp>
        <p:nvSpPr>
          <p:cNvPr id="21" name="Text Placeholder 5"/>
          <p:cNvSpPr>
            <a:spLocks noGrp="1"/>
          </p:cNvSpPr>
          <p:nvPr>
            <p:ph type="body" sz="quarter" idx="12"/>
          </p:nvPr>
        </p:nvSpPr>
        <p:spPr>
          <a:xfrm>
            <a:off x="779979" y="466779"/>
            <a:ext cx="10802668" cy="509897"/>
          </a:xfrm>
          <a:prstGeom prst="rect">
            <a:avLst/>
          </a:prstGeom>
        </p:spPr>
        <p:txBody>
          <a:bodyPr vert="horz" lIns="52002" tIns="26001" rIns="52002" bIns="26001" anchor="t"/>
          <a:lstStyle>
            <a:lvl1pPr marL="0" indent="0">
              <a:buNone/>
              <a:defRPr sz="1400">
                <a:solidFill>
                  <a:schemeClr val="accent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7" name="Text Placeholder 14"/>
          <p:cNvSpPr>
            <a:spLocks noGrp="1"/>
          </p:cNvSpPr>
          <p:nvPr>
            <p:ph type="body" sz="quarter" idx="13"/>
          </p:nvPr>
        </p:nvSpPr>
        <p:spPr>
          <a:xfrm>
            <a:off x="2180061" y="7412055"/>
            <a:ext cx="6570179" cy="298453"/>
          </a:xfrm>
          <a:prstGeom prst="rect">
            <a:avLst/>
          </a:prstGeom>
        </p:spPr>
        <p:txBody>
          <a:bodyPr vert="horz" lIns="52002" tIns="26001" rIns="52002" bIns="26001" anchor="ctr"/>
          <a:lstStyle>
            <a:lvl1pPr>
              <a:buNone/>
              <a:defRPr sz="700">
                <a:solidFill>
                  <a:schemeClr val="accent2"/>
                </a:solidFill>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7_Title_Page">
    <p:bg>
      <p:bgRef idx="1001">
        <a:schemeClr val="bg1"/>
      </p:bgRef>
    </p:bg>
    <p:spTree>
      <p:nvGrpSpPr>
        <p:cNvPr id="1" name=""/>
        <p:cNvGrpSpPr/>
        <p:nvPr/>
      </p:nvGrpSpPr>
      <p:grpSpPr>
        <a:xfrm>
          <a:off x="0" y="0"/>
          <a:ext cx="0" cy="0"/>
          <a:chOff x="0" y="0"/>
          <a:chExt cx="0" cy="0"/>
        </a:xfrm>
      </p:grpSpPr>
      <p:pic>
        <p:nvPicPr>
          <p:cNvPr id="5" name="Picture 16" descr="RoundarchIsobarOrgb.png"/>
          <p:cNvPicPr>
            <a:picLocks noChangeAspect="1"/>
          </p:cNvPicPr>
          <p:nvPr userDrawn="1"/>
        </p:nvPicPr>
        <p:blipFill>
          <a:blip r:embed="rId2"/>
          <a:srcRect/>
          <a:stretch>
            <a:fillRect/>
          </a:stretch>
        </p:blipFill>
        <p:spPr bwMode="auto">
          <a:xfrm>
            <a:off x="328613" y="2273300"/>
            <a:ext cx="3638550" cy="414338"/>
          </a:xfrm>
          <a:prstGeom prst="rect">
            <a:avLst/>
          </a:prstGeom>
          <a:noFill/>
          <a:ln w="9525">
            <a:noFill/>
            <a:miter lim="800000"/>
            <a:headEnd/>
            <a:tailEnd/>
          </a:ln>
        </p:spPr>
      </p:pic>
      <p:sp>
        <p:nvSpPr>
          <p:cNvPr id="2" name="Title 1"/>
          <p:cNvSpPr>
            <a:spLocks noGrp="1"/>
          </p:cNvSpPr>
          <p:nvPr>
            <p:ph type="ctrTitle"/>
          </p:nvPr>
        </p:nvSpPr>
        <p:spPr>
          <a:xfrm>
            <a:off x="2742976" y="4348369"/>
            <a:ext cx="6497081" cy="847900"/>
          </a:xfrm>
          <a:prstGeom prst="rect">
            <a:avLst/>
          </a:prstGeom>
        </p:spPr>
        <p:txBody>
          <a:bodyPr lIns="0" tIns="0" rIns="0" bIns="0"/>
          <a:lstStyle>
            <a:lvl1pPr>
              <a:defRPr sz="2700" b="1">
                <a:solidFill>
                  <a:schemeClr val="tx2"/>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741810" y="5202678"/>
            <a:ext cx="6530574" cy="2227292"/>
          </a:xfrm>
          <a:prstGeom prst="rect">
            <a:avLst/>
          </a:prstGeom>
        </p:spPr>
        <p:txBody>
          <a:bodyPr lIns="0" tIns="0" rIns="0" bIns="0"/>
          <a:lstStyle>
            <a:lvl1pPr marL="0" indent="0">
              <a:buNone/>
              <a:defRPr sz="14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
        <p:nvSpPr>
          <p:cNvPr id="18" name="Picture Placeholder 17"/>
          <p:cNvSpPr>
            <a:spLocks noGrp="1"/>
          </p:cNvSpPr>
          <p:nvPr>
            <p:ph type="pic" sz="quarter" idx="11"/>
          </p:nvPr>
        </p:nvSpPr>
        <p:spPr>
          <a:xfrm>
            <a:off x="7523735" y="1074934"/>
            <a:ext cx="4443285" cy="3351261"/>
          </a:xfrm>
          <a:prstGeom prst="rect">
            <a:avLst/>
          </a:prstGeom>
        </p:spPr>
        <p:txBody>
          <a:bodyPr vert="horz" lIns="52002" tIns="26001" rIns="52002" bIns="26001"/>
          <a:lstStyle/>
          <a:p>
            <a:pPr lvl="0"/>
            <a:r>
              <a:rPr lang="en-US" noProof="0" smtClean="0"/>
              <a:t>Click icon to add picture</a:t>
            </a:r>
            <a:endParaRPr 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8_Title_Page">
    <p:bg>
      <p:bgRef idx="1001">
        <a:schemeClr val="bg1"/>
      </p:bgRef>
    </p:bg>
    <p:spTree>
      <p:nvGrpSpPr>
        <p:cNvPr id="1" name=""/>
        <p:cNvGrpSpPr/>
        <p:nvPr/>
      </p:nvGrpSpPr>
      <p:grpSpPr>
        <a:xfrm>
          <a:off x="0" y="0"/>
          <a:ext cx="0" cy="0"/>
          <a:chOff x="0" y="0"/>
          <a:chExt cx="0" cy="0"/>
        </a:xfrm>
      </p:grpSpPr>
      <p:pic>
        <p:nvPicPr>
          <p:cNvPr id="5" name="Picture 9" descr="RoundarchIsobarOrgb.png"/>
          <p:cNvPicPr>
            <a:picLocks noChangeAspect="1"/>
          </p:cNvPicPr>
          <p:nvPr/>
        </p:nvPicPr>
        <p:blipFill>
          <a:blip r:embed="rId2"/>
          <a:srcRect/>
          <a:stretch>
            <a:fillRect/>
          </a:stretch>
        </p:blipFill>
        <p:spPr bwMode="auto">
          <a:xfrm>
            <a:off x="328613" y="2273300"/>
            <a:ext cx="3638550" cy="414338"/>
          </a:xfrm>
          <a:prstGeom prst="rect">
            <a:avLst/>
          </a:prstGeom>
          <a:noFill/>
          <a:ln w="9525">
            <a:noFill/>
            <a:miter lim="800000"/>
            <a:headEnd/>
            <a:tailEnd/>
          </a:ln>
        </p:spPr>
      </p:pic>
      <p:pic>
        <p:nvPicPr>
          <p:cNvPr id="6" name="Picture 13" descr="RoundarchIsobarOrgb.png"/>
          <p:cNvPicPr>
            <a:picLocks noChangeAspect="1"/>
          </p:cNvPicPr>
          <p:nvPr/>
        </p:nvPicPr>
        <p:blipFill>
          <a:blip r:embed="rId2"/>
          <a:srcRect/>
          <a:stretch>
            <a:fillRect/>
          </a:stretch>
        </p:blipFill>
        <p:spPr bwMode="auto">
          <a:xfrm>
            <a:off x="328613" y="2273300"/>
            <a:ext cx="3638550" cy="414338"/>
          </a:xfrm>
          <a:prstGeom prst="rect">
            <a:avLst/>
          </a:prstGeom>
          <a:noFill/>
          <a:ln w="9525">
            <a:noFill/>
            <a:miter lim="800000"/>
            <a:headEnd/>
            <a:tailEnd/>
          </a:ln>
        </p:spPr>
      </p:pic>
      <p:pic>
        <p:nvPicPr>
          <p:cNvPr id="7" name="Picture 18" descr="RoundarchIsobarOrgb.png"/>
          <p:cNvPicPr>
            <a:picLocks noChangeAspect="1"/>
          </p:cNvPicPr>
          <p:nvPr userDrawn="1"/>
        </p:nvPicPr>
        <p:blipFill>
          <a:blip r:embed="rId2"/>
          <a:srcRect/>
          <a:stretch>
            <a:fillRect/>
          </a:stretch>
        </p:blipFill>
        <p:spPr bwMode="auto">
          <a:xfrm>
            <a:off x="328613" y="2273300"/>
            <a:ext cx="3638550" cy="414338"/>
          </a:xfrm>
          <a:prstGeom prst="rect">
            <a:avLst/>
          </a:prstGeom>
          <a:noFill/>
          <a:ln w="9525">
            <a:noFill/>
            <a:miter lim="800000"/>
            <a:headEnd/>
            <a:tailEnd/>
          </a:ln>
        </p:spPr>
      </p:pic>
      <p:sp>
        <p:nvSpPr>
          <p:cNvPr id="2" name="Title 1"/>
          <p:cNvSpPr>
            <a:spLocks noGrp="1"/>
          </p:cNvSpPr>
          <p:nvPr>
            <p:ph type="ctrTitle"/>
          </p:nvPr>
        </p:nvSpPr>
        <p:spPr>
          <a:xfrm>
            <a:off x="2742976" y="4348369"/>
            <a:ext cx="6497081" cy="847900"/>
          </a:xfrm>
          <a:prstGeom prst="rect">
            <a:avLst/>
          </a:prstGeom>
        </p:spPr>
        <p:txBody>
          <a:bodyPr lIns="0" tIns="0" rIns="0" bIns="0"/>
          <a:lstStyle>
            <a:lvl1pPr>
              <a:defRPr sz="2700" b="1">
                <a:solidFill>
                  <a:schemeClr val="tx2"/>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741810" y="5202678"/>
            <a:ext cx="6530574" cy="2227292"/>
          </a:xfrm>
          <a:prstGeom prst="rect">
            <a:avLst/>
          </a:prstGeom>
        </p:spPr>
        <p:txBody>
          <a:bodyPr lIns="0" tIns="0" rIns="0" bIns="0"/>
          <a:lstStyle>
            <a:lvl1pPr marL="0" indent="0">
              <a:buNone/>
              <a:defRPr sz="14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
        <p:nvSpPr>
          <p:cNvPr id="18" name="Picture Placeholder 17"/>
          <p:cNvSpPr>
            <a:spLocks noGrp="1"/>
          </p:cNvSpPr>
          <p:nvPr>
            <p:ph type="pic" sz="quarter" idx="11"/>
          </p:nvPr>
        </p:nvSpPr>
        <p:spPr>
          <a:xfrm>
            <a:off x="7523735" y="1074934"/>
            <a:ext cx="4443285" cy="3351261"/>
          </a:xfrm>
          <a:prstGeom prst="rect">
            <a:avLst/>
          </a:prstGeom>
        </p:spPr>
        <p:txBody>
          <a:bodyPr vert="horz" lIns="52002" tIns="26001" rIns="52002" bIns="26001"/>
          <a:lstStyle/>
          <a:p>
            <a:pPr lvl="0"/>
            <a:r>
              <a:rPr lang="en-US" noProof="0" smtClean="0"/>
              <a:t>Click icon to add picture</a:t>
            </a:r>
            <a:endParaRPr 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_Page">
    <p:bg>
      <p:bgRef idx="1001">
        <a:schemeClr val="bg1"/>
      </p:bgRef>
    </p:bg>
    <p:spTree>
      <p:nvGrpSpPr>
        <p:cNvPr id="1" name=""/>
        <p:cNvGrpSpPr/>
        <p:nvPr/>
      </p:nvGrpSpPr>
      <p:grpSpPr>
        <a:xfrm>
          <a:off x="0" y="0"/>
          <a:ext cx="0" cy="0"/>
          <a:chOff x="0" y="0"/>
          <a:chExt cx="0" cy="0"/>
        </a:xfrm>
      </p:grpSpPr>
      <p:sp>
        <p:nvSpPr>
          <p:cNvPr id="5" name="Rectangle 14"/>
          <p:cNvSpPr/>
          <p:nvPr/>
        </p:nvSpPr>
        <p:spPr>
          <a:xfrm>
            <a:off x="0" y="7316788"/>
            <a:ext cx="2466975" cy="455612"/>
          </a:xfrm>
          <a:prstGeom prst="rect">
            <a:avLst/>
          </a:prstGeom>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pic>
        <p:nvPicPr>
          <p:cNvPr id="6" name="Picture 21" descr="RoundarchIsobarOrgb.png"/>
          <p:cNvPicPr>
            <a:picLocks noChangeAspect="1"/>
          </p:cNvPicPr>
          <p:nvPr userDrawn="1"/>
        </p:nvPicPr>
        <p:blipFill>
          <a:blip r:embed="rId2"/>
          <a:srcRect/>
          <a:stretch>
            <a:fillRect/>
          </a:stretch>
        </p:blipFill>
        <p:spPr bwMode="auto">
          <a:xfrm>
            <a:off x="328613" y="2273300"/>
            <a:ext cx="3638550" cy="414338"/>
          </a:xfrm>
          <a:prstGeom prst="rect">
            <a:avLst/>
          </a:prstGeom>
          <a:noFill/>
          <a:ln w="9525">
            <a:noFill/>
            <a:miter lim="800000"/>
            <a:headEnd/>
            <a:tailEnd/>
          </a:ln>
        </p:spPr>
      </p:pic>
      <p:pic>
        <p:nvPicPr>
          <p:cNvPr id="7" name="Picture 22" descr="RoundarchIsobarOrgb.png"/>
          <p:cNvPicPr>
            <a:picLocks noChangeAspect="1"/>
          </p:cNvPicPr>
          <p:nvPr userDrawn="1"/>
        </p:nvPicPr>
        <p:blipFill>
          <a:blip r:embed="rId2"/>
          <a:srcRect/>
          <a:stretch>
            <a:fillRect/>
          </a:stretch>
        </p:blipFill>
        <p:spPr bwMode="auto">
          <a:xfrm>
            <a:off x="328613" y="2273300"/>
            <a:ext cx="3638550" cy="414338"/>
          </a:xfrm>
          <a:prstGeom prst="rect">
            <a:avLst/>
          </a:prstGeom>
          <a:noFill/>
          <a:ln w="9525">
            <a:noFill/>
            <a:miter lim="800000"/>
            <a:headEnd/>
            <a:tailEnd/>
          </a:ln>
        </p:spPr>
      </p:pic>
      <p:pic>
        <p:nvPicPr>
          <p:cNvPr id="8" name="Picture 23" descr="RoundarchIsobarOrgb.png"/>
          <p:cNvPicPr>
            <a:picLocks noChangeAspect="1"/>
          </p:cNvPicPr>
          <p:nvPr userDrawn="1"/>
        </p:nvPicPr>
        <p:blipFill>
          <a:blip r:embed="rId2"/>
          <a:srcRect/>
          <a:stretch>
            <a:fillRect/>
          </a:stretch>
        </p:blipFill>
        <p:spPr bwMode="auto">
          <a:xfrm>
            <a:off x="328613" y="2273300"/>
            <a:ext cx="3638550" cy="414338"/>
          </a:xfrm>
          <a:prstGeom prst="rect">
            <a:avLst/>
          </a:prstGeom>
          <a:noFill/>
          <a:ln w="9525">
            <a:noFill/>
            <a:miter lim="800000"/>
            <a:headEnd/>
            <a:tailEnd/>
          </a:ln>
        </p:spPr>
      </p:pic>
      <p:sp>
        <p:nvSpPr>
          <p:cNvPr id="2" name="Title 1"/>
          <p:cNvSpPr>
            <a:spLocks noGrp="1"/>
          </p:cNvSpPr>
          <p:nvPr>
            <p:ph type="ctrTitle"/>
          </p:nvPr>
        </p:nvSpPr>
        <p:spPr>
          <a:xfrm>
            <a:off x="1785450" y="4348369"/>
            <a:ext cx="6497081" cy="847900"/>
          </a:xfrm>
          <a:prstGeom prst="rect">
            <a:avLst/>
          </a:prstGeom>
        </p:spPr>
        <p:txBody>
          <a:bodyPr lIns="0" tIns="0" rIns="0" bIns="0"/>
          <a:lstStyle>
            <a:lvl1pPr>
              <a:defRPr sz="2700" b="1">
                <a:solidFill>
                  <a:schemeClr val="tx2"/>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1774284" y="5202678"/>
            <a:ext cx="6530574" cy="2227292"/>
          </a:xfrm>
          <a:prstGeom prst="rect">
            <a:avLst/>
          </a:prstGeom>
        </p:spPr>
        <p:txBody>
          <a:bodyPr lIns="0" tIns="0" rIns="0" bIns="0"/>
          <a:lstStyle>
            <a:lvl1pPr marL="0" indent="0">
              <a:buNone/>
              <a:defRPr sz="14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
        <p:nvSpPr>
          <p:cNvPr id="18" name="Picture Placeholder 17"/>
          <p:cNvSpPr>
            <a:spLocks noGrp="1"/>
          </p:cNvSpPr>
          <p:nvPr>
            <p:ph type="pic" sz="quarter" idx="11"/>
          </p:nvPr>
        </p:nvSpPr>
        <p:spPr>
          <a:xfrm>
            <a:off x="7523735" y="1074934"/>
            <a:ext cx="4443285" cy="3351261"/>
          </a:xfrm>
          <a:prstGeom prst="rect">
            <a:avLst/>
          </a:prstGeom>
        </p:spPr>
        <p:txBody>
          <a:bodyPr vert="horz" lIns="52002" tIns="26001" rIns="52002" bIns="26001"/>
          <a:lstStyle/>
          <a:p>
            <a:pPr lvl="0"/>
            <a:r>
              <a:rPr lang="en-US" noProof="0" smtClean="0"/>
              <a:t>Click icon to add picture</a:t>
            </a:r>
            <a:endParaRPr 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1_Title_Page">
    <p:spTree>
      <p:nvGrpSpPr>
        <p:cNvPr id="1" name=""/>
        <p:cNvGrpSpPr/>
        <p:nvPr/>
      </p:nvGrpSpPr>
      <p:grpSpPr>
        <a:xfrm>
          <a:off x="0" y="0"/>
          <a:ext cx="0" cy="0"/>
          <a:chOff x="0" y="0"/>
          <a:chExt cx="0" cy="0"/>
        </a:xfrm>
      </p:grpSpPr>
      <p:pic>
        <p:nvPicPr>
          <p:cNvPr id="5" name="Picture 10" descr="RoundarchIsobarOrgb.png"/>
          <p:cNvPicPr>
            <a:picLocks noChangeAspect="1"/>
          </p:cNvPicPr>
          <p:nvPr/>
        </p:nvPicPr>
        <p:blipFill>
          <a:blip r:embed="rId2"/>
          <a:srcRect/>
          <a:stretch>
            <a:fillRect/>
          </a:stretch>
        </p:blipFill>
        <p:spPr bwMode="auto">
          <a:xfrm>
            <a:off x="298450" y="1917700"/>
            <a:ext cx="3124200" cy="355600"/>
          </a:xfrm>
          <a:prstGeom prst="rect">
            <a:avLst/>
          </a:prstGeom>
          <a:noFill/>
          <a:ln w="9525">
            <a:noFill/>
            <a:miter lim="800000"/>
            <a:headEnd/>
            <a:tailEnd/>
          </a:ln>
        </p:spPr>
      </p:pic>
      <p:pic>
        <p:nvPicPr>
          <p:cNvPr id="6" name="Picture 12" descr="RoundarchIsobarOrgb.png"/>
          <p:cNvPicPr>
            <a:picLocks noChangeAspect="1"/>
          </p:cNvPicPr>
          <p:nvPr/>
        </p:nvPicPr>
        <p:blipFill>
          <a:blip r:embed="rId2"/>
          <a:srcRect/>
          <a:stretch>
            <a:fillRect/>
          </a:stretch>
        </p:blipFill>
        <p:spPr bwMode="auto">
          <a:xfrm>
            <a:off x="298450" y="1917700"/>
            <a:ext cx="3124200" cy="355600"/>
          </a:xfrm>
          <a:prstGeom prst="rect">
            <a:avLst/>
          </a:prstGeom>
          <a:noFill/>
          <a:ln w="9525">
            <a:noFill/>
            <a:miter lim="800000"/>
            <a:headEnd/>
            <a:tailEnd/>
          </a:ln>
        </p:spPr>
      </p:pic>
      <p:pic>
        <p:nvPicPr>
          <p:cNvPr id="7" name="Picture 20" descr="RoundarchIsobarOrgb.png"/>
          <p:cNvPicPr>
            <a:picLocks noChangeAspect="1"/>
          </p:cNvPicPr>
          <p:nvPr userDrawn="1"/>
        </p:nvPicPr>
        <p:blipFill>
          <a:blip r:embed="rId2"/>
          <a:srcRect/>
          <a:stretch>
            <a:fillRect/>
          </a:stretch>
        </p:blipFill>
        <p:spPr bwMode="auto">
          <a:xfrm>
            <a:off x="298450" y="1917700"/>
            <a:ext cx="3124200" cy="355600"/>
          </a:xfrm>
          <a:prstGeom prst="rect">
            <a:avLst/>
          </a:prstGeom>
          <a:noFill/>
          <a:ln w="9525">
            <a:noFill/>
            <a:miter lim="800000"/>
            <a:headEnd/>
            <a:tailEnd/>
          </a:ln>
        </p:spPr>
      </p:pic>
      <p:sp>
        <p:nvSpPr>
          <p:cNvPr id="2" name="Title 1"/>
          <p:cNvSpPr>
            <a:spLocks noGrp="1"/>
          </p:cNvSpPr>
          <p:nvPr>
            <p:ph type="ctrTitle"/>
          </p:nvPr>
        </p:nvSpPr>
        <p:spPr>
          <a:xfrm>
            <a:off x="1785450" y="4348369"/>
            <a:ext cx="6497081" cy="847900"/>
          </a:xfrm>
          <a:prstGeom prst="rect">
            <a:avLst/>
          </a:prstGeom>
        </p:spPr>
        <p:txBody>
          <a:bodyPr lIns="0" tIns="0" rIns="0" bIns="0"/>
          <a:lstStyle>
            <a:lvl1pPr>
              <a:defRPr sz="2700" b="1">
                <a:solidFill>
                  <a:schemeClr val="tx2"/>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1774284" y="5202678"/>
            <a:ext cx="6530574" cy="2227292"/>
          </a:xfrm>
          <a:prstGeom prst="rect">
            <a:avLst/>
          </a:prstGeom>
        </p:spPr>
        <p:txBody>
          <a:bodyPr lIns="0" tIns="0" rIns="0" bIns="0"/>
          <a:lstStyle>
            <a:lvl1pPr marL="0" indent="0">
              <a:buNone/>
              <a:defRPr sz="14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
        <p:nvSpPr>
          <p:cNvPr id="18" name="Picture Placeholder 17"/>
          <p:cNvSpPr>
            <a:spLocks noGrp="1"/>
          </p:cNvSpPr>
          <p:nvPr>
            <p:ph type="pic" sz="quarter" idx="11"/>
          </p:nvPr>
        </p:nvSpPr>
        <p:spPr>
          <a:xfrm>
            <a:off x="7523735" y="1074934"/>
            <a:ext cx="4443285" cy="3351261"/>
          </a:xfrm>
          <a:prstGeom prst="rect">
            <a:avLst/>
          </a:prstGeom>
        </p:spPr>
        <p:txBody>
          <a:bodyPr vert="horz" lIns="52002" tIns="26001" rIns="52002" bIns="26001"/>
          <a:lstStyle/>
          <a:p>
            <a:pPr lvl="0"/>
            <a:r>
              <a:rPr lang="en-US" noProof="0" smtClean="0"/>
              <a:t>Click icon to add picture</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_Page">
    <p:bg>
      <p:bgPr>
        <a:solidFill>
          <a:schemeClr val="accent1"/>
        </a:solidFill>
        <a:effectLst/>
      </p:bgPr>
    </p:bg>
    <p:spTree>
      <p:nvGrpSpPr>
        <p:cNvPr id="1" name=""/>
        <p:cNvGrpSpPr/>
        <p:nvPr/>
      </p:nvGrpSpPr>
      <p:grpSpPr>
        <a:xfrm>
          <a:off x="0" y="0"/>
          <a:ext cx="0" cy="0"/>
          <a:chOff x="0" y="0"/>
          <a:chExt cx="0" cy="0"/>
        </a:xfrm>
      </p:grpSpPr>
      <p:pic>
        <p:nvPicPr>
          <p:cNvPr id="5" name="Picture 16"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6" name="Freeform 17"/>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cxnSp>
        <p:nvCxnSpPr>
          <p:cNvPr id="7" name="Straight Connector 13"/>
          <p:cNvCxnSpPr>
            <a:cxnSpLocks noChangeShapeType="1"/>
          </p:cNvCxnSpPr>
          <p:nvPr/>
        </p:nvCxnSpPr>
        <p:spPr bwMode="auto">
          <a:xfrm rot="10800000" flipH="1">
            <a:off x="12101513" y="7016750"/>
            <a:ext cx="700087" cy="755650"/>
          </a:xfrm>
          <a:prstGeom prst="line">
            <a:avLst/>
          </a:prstGeom>
          <a:noFill/>
          <a:ln w="12700" algn="ctr">
            <a:solidFill>
              <a:srgbClr val="FFFFFF"/>
            </a:solidFill>
            <a:round/>
            <a:headEnd/>
            <a:tailEnd/>
          </a:ln>
        </p:spPr>
      </p:cxnSp>
      <p:sp>
        <p:nvSpPr>
          <p:cNvPr id="8" name="Rectangle 26"/>
          <p:cNvSpPr>
            <a:spLocks noChangeArrowheads="1"/>
          </p:cNvSpPr>
          <p:nvPr/>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pic>
        <p:nvPicPr>
          <p:cNvPr id="9" name="Picture 18" descr="RoundarchIsobarOrgb.png"/>
          <p:cNvPicPr>
            <a:picLocks noChangeAspect="1"/>
          </p:cNvPicPr>
          <p:nvPr/>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10" name="Freeform 19"/>
          <p:cNvSpPr/>
          <p:nvPr/>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cxnSp>
        <p:nvCxnSpPr>
          <p:cNvPr id="11" name="Straight Connector 21"/>
          <p:cNvCxnSpPr>
            <a:cxnSpLocks noChangeShapeType="1"/>
          </p:cNvCxnSpPr>
          <p:nvPr/>
        </p:nvCxnSpPr>
        <p:spPr bwMode="auto">
          <a:xfrm rot="10800000" flipH="1">
            <a:off x="12101513" y="7016750"/>
            <a:ext cx="700087" cy="755650"/>
          </a:xfrm>
          <a:prstGeom prst="line">
            <a:avLst/>
          </a:prstGeom>
          <a:noFill/>
          <a:ln w="12700" algn="ctr">
            <a:solidFill>
              <a:srgbClr val="FFFFFF"/>
            </a:solidFill>
            <a:round/>
            <a:headEnd/>
            <a:tailEnd/>
          </a:ln>
        </p:spPr>
      </p:cxnSp>
      <p:sp>
        <p:nvSpPr>
          <p:cNvPr id="12" name="Rectangle 26"/>
          <p:cNvSpPr>
            <a:spLocks noChangeArrowheads="1"/>
          </p:cNvSpPr>
          <p:nvPr/>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pic>
        <p:nvPicPr>
          <p:cNvPr id="13" name="Picture 25" descr="RoundarchIsobarOrgb.png"/>
          <p:cNvPicPr>
            <a:picLocks noChangeAspect="1"/>
          </p:cNvPicPr>
          <p:nvPr userDrawn="1"/>
        </p:nvPicPr>
        <p:blipFill>
          <a:blip r:embed="rId2"/>
          <a:srcRect/>
          <a:stretch>
            <a:fillRect/>
          </a:stretch>
        </p:blipFill>
        <p:spPr bwMode="auto">
          <a:xfrm>
            <a:off x="844550" y="69850"/>
            <a:ext cx="2936875" cy="334963"/>
          </a:xfrm>
          <a:prstGeom prst="rect">
            <a:avLst/>
          </a:prstGeom>
          <a:noFill/>
          <a:ln w="9525">
            <a:noFill/>
            <a:miter lim="800000"/>
            <a:headEnd/>
            <a:tailEnd/>
          </a:ln>
        </p:spPr>
      </p:pic>
      <p:sp>
        <p:nvSpPr>
          <p:cNvPr id="14" name="Freeform 26"/>
          <p:cNvSpPr/>
          <p:nvPr userDrawn="1"/>
        </p:nvSpPr>
        <p:spPr>
          <a:xfrm>
            <a:off x="495300" y="0"/>
            <a:ext cx="193675" cy="622300"/>
          </a:xfrm>
          <a:custGeom>
            <a:avLst/>
            <a:gdLst>
              <a:gd name="connsiteX0" fmla="*/ 0 w 247268"/>
              <a:gd name="connsiteY0" fmla="*/ 0 h 732663"/>
              <a:gd name="connsiteX1" fmla="*/ 247268 w 247268"/>
              <a:gd name="connsiteY1" fmla="*/ 0 h 732663"/>
              <a:gd name="connsiteX2" fmla="*/ 247268 w 247268"/>
              <a:gd name="connsiteY2" fmla="*/ 732663 h 732663"/>
              <a:gd name="connsiteX3" fmla="*/ 0 w 247268"/>
              <a:gd name="connsiteY3" fmla="*/ 732663 h 732663"/>
              <a:gd name="connsiteX4" fmla="*/ 0 w 247268"/>
              <a:gd name="connsiteY4" fmla="*/ 0 h 732663"/>
              <a:gd name="connsiteX0" fmla="*/ 0 w 247268"/>
              <a:gd name="connsiteY0" fmla="*/ 0 h 732663"/>
              <a:gd name="connsiteX1" fmla="*/ 247268 w 247268"/>
              <a:gd name="connsiteY1" fmla="*/ 0 h 732663"/>
              <a:gd name="connsiteX2" fmla="*/ 247268 w 247268"/>
              <a:gd name="connsiteY2" fmla="*/ 488188 h 732663"/>
              <a:gd name="connsiteX3" fmla="*/ 0 w 247268"/>
              <a:gd name="connsiteY3" fmla="*/ 732663 h 732663"/>
              <a:gd name="connsiteX4" fmla="*/ 0 w 247268"/>
              <a:gd name="connsiteY4" fmla="*/ 0 h 732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68" h="732663">
                <a:moveTo>
                  <a:pt x="0" y="0"/>
                </a:moveTo>
                <a:lnTo>
                  <a:pt x="247268" y="0"/>
                </a:lnTo>
                <a:lnTo>
                  <a:pt x="247268" y="488188"/>
                </a:lnTo>
                <a:lnTo>
                  <a:pt x="0" y="732663"/>
                </a:lnTo>
                <a:lnTo>
                  <a:pt x="0" y="0"/>
                </a:ln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lIns="52002" tIns="26001" rIns="52002" bIns="26001" anchor="ctr"/>
          <a:lstStyle/>
          <a:p>
            <a:pPr algn="ctr" defTabSz="739623" fontAlgn="auto">
              <a:spcBef>
                <a:spcPts val="0"/>
              </a:spcBef>
              <a:spcAft>
                <a:spcPts val="0"/>
              </a:spcAft>
              <a:defRPr/>
            </a:pPr>
            <a:endParaRPr lang="en-US"/>
          </a:p>
        </p:txBody>
      </p:sp>
      <p:cxnSp>
        <p:nvCxnSpPr>
          <p:cNvPr id="15" name="Straight Connector 28"/>
          <p:cNvCxnSpPr>
            <a:cxnSpLocks noChangeShapeType="1"/>
          </p:cNvCxnSpPr>
          <p:nvPr userDrawn="1"/>
        </p:nvCxnSpPr>
        <p:spPr bwMode="auto">
          <a:xfrm rot="10800000" flipH="1">
            <a:off x="12101513" y="7016750"/>
            <a:ext cx="700087" cy="755650"/>
          </a:xfrm>
          <a:prstGeom prst="line">
            <a:avLst/>
          </a:prstGeom>
          <a:noFill/>
          <a:ln w="12700" algn="ctr">
            <a:solidFill>
              <a:srgbClr val="FFFFFF"/>
            </a:solidFill>
            <a:round/>
            <a:headEnd/>
            <a:tailEnd/>
          </a:ln>
        </p:spPr>
      </p:cxnSp>
      <p:sp>
        <p:nvSpPr>
          <p:cNvPr id="16" name="Rectangle 26"/>
          <p:cNvSpPr>
            <a:spLocks noChangeArrowheads="1"/>
          </p:cNvSpPr>
          <p:nvPr userDrawn="1"/>
        </p:nvSpPr>
        <p:spPr bwMode="auto">
          <a:xfrm>
            <a:off x="9110663" y="7415213"/>
            <a:ext cx="2838450" cy="295275"/>
          </a:xfrm>
          <a:prstGeom prst="rect">
            <a:avLst/>
          </a:prstGeom>
          <a:solidFill>
            <a:schemeClr val="accent1"/>
          </a:solid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rgbClr val="FFFFFF"/>
                </a:solidFill>
                <a:latin typeface="+mn-lt"/>
              </a:rPr>
              <a:t>Property of Roundarch Isobar. Privileged &amp; confidential.</a:t>
            </a:r>
          </a:p>
        </p:txBody>
      </p:sp>
      <p:sp>
        <p:nvSpPr>
          <p:cNvPr id="2" name="Title 1"/>
          <p:cNvSpPr>
            <a:spLocks noGrp="1"/>
          </p:cNvSpPr>
          <p:nvPr>
            <p:ph type="ctrTitle"/>
          </p:nvPr>
        </p:nvSpPr>
        <p:spPr>
          <a:xfrm>
            <a:off x="2875960" y="3169713"/>
            <a:ext cx="6497081" cy="847900"/>
          </a:xfrm>
          <a:prstGeom prst="rect">
            <a:avLst/>
          </a:prstGeom>
        </p:spPr>
        <p:txBody>
          <a:bodyPr lIns="0" tIns="0" rIns="0" bIns="0"/>
          <a:lstStyle>
            <a:lvl1pPr>
              <a:defRPr sz="2700" b="1">
                <a:solidFill>
                  <a:srgbClr val="FFFFFF"/>
                </a:solidFill>
              </a:defRPr>
            </a:lvl1pPr>
          </a:lstStyle>
          <a:p>
            <a:r>
              <a:rPr lang="en-US" dirty="0" smtClean="0"/>
              <a:t>Click to edit Master title style</a:t>
            </a:r>
            <a:endParaRPr lang="en-US" dirty="0"/>
          </a:p>
        </p:txBody>
      </p:sp>
      <p:sp>
        <p:nvSpPr>
          <p:cNvPr id="4" name="Content Placeholder 2"/>
          <p:cNvSpPr>
            <a:spLocks noGrp="1"/>
          </p:cNvSpPr>
          <p:nvPr>
            <p:ph idx="10"/>
          </p:nvPr>
        </p:nvSpPr>
        <p:spPr>
          <a:xfrm>
            <a:off x="2864794" y="4024022"/>
            <a:ext cx="6530574" cy="2227292"/>
          </a:xfrm>
          <a:prstGeom prst="rect">
            <a:avLst/>
          </a:prstGeom>
        </p:spPr>
        <p:txBody>
          <a:bodyPr lIns="0" tIns="0" rIns="0" bIns="0"/>
          <a:lstStyle>
            <a:lvl1pPr marL="0" indent="0">
              <a:buNone/>
              <a:defRPr sz="1400">
                <a:solidFill>
                  <a:srgbClr val="FFFFFF"/>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AutoShape 1"/>
          <p:cNvSpPr>
            <a:spLocks/>
          </p:cNvSpPr>
          <p:nvPr/>
        </p:nvSpPr>
        <p:spPr bwMode="auto">
          <a:xfrm rot="16200000">
            <a:off x="12073732" y="7044531"/>
            <a:ext cx="755650" cy="700087"/>
          </a:xfrm>
          <a:prstGeom prst="rtTriangle">
            <a:avLst/>
          </a:prstGeom>
          <a:solidFill>
            <a:schemeClr val="accent1"/>
          </a:solidFill>
          <a:ln w="12700" cap="flat">
            <a:noFill/>
            <a:miter lim="800000"/>
            <a:headEnd type="none" w="med" len="med"/>
            <a:tailEnd type="none" w="med" len="med"/>
          </a:ln>
        </p:spPr>
        <p:txBody>
          <a:bodyPr lIns="0" tIns="0" rIns="0" bIns="0"/>
          <a:lstStyle/>
          <a:p>
            <a:pPr defTabSz="739623" fontAlgn="auto">
              <a:spcBef>
                <a:spcPts val="0"/>
              </a:spcBef>
              <a:spcAft>
                <a:spcPts val="0"/>
              </a:spcAft>
              <a:defRPr/>
            </a:pPr>
            <a:endParaRPr lang="en-US">
              <a:latin typeface="Calibri" charset="0"/>
              <a:ea typeface="ヒラギノ角ゴ ProN W3" charset="-128"/>
              <a:cs typeface="ヒラギノ角ゴ ProN W3" charset="-128"/>
              <a:sym typeface="Gill Sans" charset="0"/>
            </a:endParaRPr>
          </a:p>
        </p:txBody>
      </p:sp>
      <p:sp>
        <p:nvSpPr>
          <p:cNvPr id="5" name="Rectangle 26"/>
          <p:cNvSpPr>
            <a:spLocks noChangeArrowheads="1"/>
          </p:cNvSpPr>
          <p:nvPr/>
        </p:nvSpPr>
        <p:spPr bwMode="auto">
          <a:xfrm>
            <a:off x="9110663" y="7415213"/>
            <a:ext cx="2838450" cy="295275"/>
          </a:xfrm>
          <a:prstGeom prst="rect">
            <a:avLst/>
          </a:prstGeom>
          <a:noFill/>
          <a:ln w="9525">
            <a:noFill/>
            <a:miter lim="800000"/>
            <a:headEnd/>
            <a:tailEnd/>
          </a:ln>
        </p:spPr>
        <p:txBody>
          <a:bodyPr lIns="73962" tIns="36981" rIns="0" bIns="36981" anchor="ctr"/>
          <a:lstStyle/>
          <a:p>
            <a:pPr algn="r" defTabSz="739623" eaLnBrk="0" fontAlgn="auto" hangingPunct="0">
              <a:spcBef>
                <a:spcPct val="50000"/>
              </a:spcBef>
              <a:spcAft>
                <a:spcPts val="0"/>
              </a:spcAft>
              <a:defRPr/>
            </a:pPr>
            <a:r>
              <a:rPr lang="en-US" sz="700" dirty="0">
                <a:solidFill>
                  <a:schemeClr val="accent2"/>
                </a:solidFill>
                <a:latin typeface="+mn-lt"/>
              </a:rPr>
              <a:t>Property of Roundarch Isobar. Privileged &amp; confidential.</a:t>
            </a:r>
          </a:p>
        </p:txBody>
      </p:sp>
      <p:sp>
        <p:nvSpPr>
          <p:cNvPr id="7" name="TextBox 6"/>
          <p:cNvSpPr txBox="1"/>
          <p:nvPr/>
        </p:nvSpPr>
        <p:spPr>
          <a:xfrm>
            <a:off x="12301538" y="7472363"/>
            <a:ext cx="473075" cy="160337"/>
          </a:xfrm>
          <a:prstGeom prst="rect">
            <a:avLst/>
          </a:prstGeom>
          <a:noFill/>
        </p:spPr>
        <p:txBody>
          <a:bodyPr lIns="52002" tIns="26001" rIns="52002" bIns="26001" anchor="ctr">
            <a:spAutoFit/>
          </a:bodyPr>
          <a:lstStyle/>
          <a:p>
            <a:pPr algn="ctr" defTabSz="739623" fontAlgn="auto">
              <a:spcBef>
                <a:spcPts val="0"/>
              </a:spcBef>
              <a:spcAft>
                <a:spcPts val="0"/>
              </a:spcAft>
              <a:defRPr/>
            </a:pPr>
            <a:fld id="{85FE6005-4532-43C8-B7E8-51D6ECE461B4}" type="slidenum">
              <a:rPr lang="en-US" sz="700">
                <a:solidFill>
                  <a:schemeClr val="bg1"/>
                </a:solidFill>
                <a:latin typeface="+mn-lt"/>
              </a:rPr>
              <a:pPr algn="ctr" defTabSz="739623" fontAlgn="auto">
                <a:spcBef>
                  <a:spcPts val="0"/>
                </a:spcBef>
                <a:spcAft>
                  <a:spcPts val="0"/>
                </a:spcAft>
                <a:defRPr/>
              </a:pPr>
              <a:t>‹#›</a:t>
            </a:fld>
            <a:endParaRPr lang="en-US" sz="700" dirty="0">
              <a:solidFill>
                <a:schemeClr val="bg1"/>
              </a:solidFill>
              <a:latin typeface="+mn-lt"/>
            </a:endParaRPr>
          </a:p>
        </p:txBody>
      </p:sp>
      <p:sp>
        <p:nvSpPr>
          <p:cNvPr id="6" name="AutoShape 1"/>
          <p:cNvSpPr>
            <a:spLocks/>
          </p:cNvSpPr>
          <p:nvPr/>
        </p:nvSpPr>
        <p:spPr bwMode="auto">
          <a:xfrm rot="16200000">
            <a:off x="12073732" y="7044531"/>
            <a:ext cx="755650" cy="700087"/>
          </a:xfrm>
          <a:prstGeom prst="rtTriangle">
            <a:avLst/>
          </a:prstGeom>
          <a:solidFill>
            <a:schemeClr val="accent1"/>
          </a:solidFill>
          <a:ln w="12700" cap="flat">
            <a:noFill/>
            <a:miter lim="800000"/>
            <a:headEnd type="none" w="med" len="med"/>
            <a:tailEnd type="none" w="med" len="med"/>
          </a:ln>
        </p:spPr>
        <p:txBody>
          <a:bodyPr lIns="0" tIns="0" rIns="0" bIns="0"/>
          <a:lstStyle/>
          <a:p>
            <a:pPr defTabSz="739623" fontAlgn="auto">
              <a:spcBef>
                <a:spcPts val="0"/>
              </a:spcBef>
              <a:spcAft>
                <a:spcPts val="0"/>
              </a:spcAft>
              <a:defRPr/>
            </a:pPr>
            <a:endParaRPr lang="en-US">
              <a:latin typeface="Calibri" charset="0"/>
              <a:ea typeface="ヒラギノ角ゴ ProN W3" charset="-128"/>
              <a:cs typeface="ヒラギノ角ゴ ProN W3" charset="-128"/>
              <a:sym typeface="Gill Sans" charset="0"/>
            </a:endParaRPr>
          </a:p>
        </p:txBody>
      </p:sp>
      <p:sp>
        <p:nvSpPr>
          <p:cNvPr id="10" name="TextBox 9"/>
          <p:cNvSpPr txBox="1"/>
          <p:nvPr/>
        </p:nvSpPr>
        <p:spPr>
          <a:xfrm>
            <a:off x="12301538" y="7472363"/>
            <a:ext cx="473075" cy="160337"/>
          </a:xfrm>
          <a:prstGeom prst="rect">
            <a:avLst/>
          </a:prstGeom>
          <a:noFill/>
        </p:spPr>
        <p:txBody>
          <a:bodyPr lIns="52002" tIns="26001" rIns="52002" bIns="26001" anchor="ctr">
            <a:spAutoFit/>
          </a:bodyPr>
          <a:lstStyle/>
          <a:p>
            <a:pPr algn="ctr" defTabSz="739623" fontAlgn="auto">
              <a:spcBef>
                <a:spcPts val="0"/>
              </a:spcBef>
              <a:spcAft>
                <a:spcPts val="0"/>
              </a:spcAft>
              <a:defRPr/>
            </a:pPr>
            <a:fld id="{566443A7-30DF-4F6C-8B47-96A6CFCFC426}" type="slidenum">
              <a:rPr lang="en-US" sz="700">
                <a:solidFill>
                  <a:schemeClr val="bg1"/>
                </a:solidFill>
                <a:latin typeface="+mn-lt"/>
              </a:rPr>
              <a:pPr algn="ctr" defTabSz="739623" fontAlgn="auto">
                <a:spcBef>
                  <a:spcPts val="0"/>
                </a:spcBef>
                <a:spcAft>
                  <a:spcPts val="0"/>
                </a:spcAft>
                <a:defRPr/>
              </a:pPr>
              <a:t>‹#›</a:t>
            </a:fld>
            <a:endParaRPr lang="en-US" sz="700" dirty="0">
              <a:solidFill>
                <a:schemeClr val="bg1"/>
              </a:solidFill>
              <a:latin typeface="+mn-lt"/>
            </a:endParaRPr>
          </a:p>
        </p:txBody>
      </p:sp>
      <p:sp>
        <p:nvSpPr>
          <p:cNvPr id="12" name="AutoShape 1"/>
          <p:cNvSpPr>
            <a:spLocks/>
          </p:cNvSpPr>
          <p:nvPr userDrawn="1"/>
        </p:nvSpPr>
        <p:spPr bwMode="auto">
          <a:xfrm rot="16200000">
            <a:off x="12073732" y="7044531"/>
            <a:ext cx="755650" cy="700087"/>
          </a:xfrm>
          <a:prstGeom prst="rtTriangle">
            <a:avLst/>
          </a:prstGeom>
          <a:solidFill>
            <a:schemeClr val="accent1"/>
          </a:solidFill>
          <a:ln w="12700" cap="flat">
            <a:noFill/>
            <a:miter lim="800000"/>
            <a:headEnd type="none" w="med" len="med"/>
            <a:tailEnd type="none" w="med" len="med"/>
          </a:ln>
        </p:spPr>
        <p:txBody>
          <a:bodyPr lIns="0" tIns="0" rIns="0" bIns="0"/>
          <a:lstStyle/>
          <a:p>
            <a:pPr defTabSz="739623" fontAlgn="auto">
              <a:spcBef>
                <a:spcPts val="0"/>
              </a:spcBef>
              <a:spcAft>
                <a:spcPts val="0"/>
              </a:spcAft>
              <a:defRPr/>
            </a:pPr>
            <a:endParaRPr lang="en-US">
              <a:latin typeface="Calibri" charset="0"/>
              <a:ea typeface="ヒラギノ角ゴ ProN W3" charset="-128"/>
              <a:cs typeface="ヒラギノ角ゴ ProN W3" charset="-128"/>
              <a:sym typeface="Gill Sans" charset="0"/>
            </a:endParaRPr>
          </a:p>
        </p:txBody>
      </p:sp>
      <p:sp>
        <p:nvSpPr>
          <p:cNvPr id="13" name="TextBox 12"/>
          <p:cNvSpPr txBox="1"/>
          <p:nvPr userDrawn="1"/>
        </p:nvSpPr>
        <p:spPr>
          <a:xfrm>
            <a:off x="12301538" y="7472363"/>
            <a:ext cx="473075" cy="160337"/>
          </a:xfrm>
          <a:prstGeom prst="rect">
            <a:avLst/>
          </a:prstGeom>
          <a:noFill/>
        </p:spPr>
        <p:txBody>
          <a:bodyPr lIns="52002" tIns="26001" rIns="52002" bIns="26001" anchor="ctr">
            <a:spAutoFit/>
          </a:bodyPr>
          <a:lstStyle/>
          <a:p>
            <a:pPr algn="ctr" defTabSz="739623" fontAlgn="auto">
              <a:spcBef>
                <a:spcPts val="0"/>
              </a:spcBef>
              <a:spcAft>
                <a:spcPts val="0"/>
              </a:spcAft>
              <a:defRPr/>
            </a:pPr>
            <a:fld id="{AC83EE1B-0815-4A3F-BBA7-058C3861BEF5}" type="slidenum">
              <a:rPr lang="en-US" sz="700">
                <a:solidFill>
                  <a:schemeClr val="bg1"/>
                </a:solidFill>
                <a:latin typeface="+mn-lt"/>
              </a:rPr>
              <a:pPr algn="ctr" defTabSz="739623" fontAlgn="auto">
                <a:spcBef>
                  <a:spcPts val="0"/>
                </a:spcBef>
                <a:spcAft>
                  <a:spcPts val="0"/>
                </a:spcAft>
                <a:defRPr/>
              </a:pPr>
              <a:t>‹#›</a:t>
            </a:fld>
            <a:endParaRPr lang="en-US" sz="700" dirty="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Lst>
  <p:timing>
    <p:tnLst>
      <p:par>
        <p:cTn id="1" dur="indefinite" restart="never" nodeType="tmRoot"/>
      </p:par>
    </p:tnLst>
  </p:timing>
  <p:txStyles>
    <p:titleStyle>
      <a:lvl1pPr algn="l" rtl="0" fontAlgn="base">
        <a:spcBef>
          <a:spcPct val="0"/>
        </a:spcBef>
        <a:spcAft>
          <a:spcPct val="0"/>
        </a:spcAft>
        <a:defRPr sz="1600">
          <a:solidFill>
            <a:srgbClr val="FF8200"/>
          </a:solidFill>
          <a:latin typeface="+mj-lt"/>
          <a:ea typeface="+mj-ea"/>
          <a:cs typeface="+mj-cs"/>
        </a:defRPr>
      </a:lvl1pPr>
      <a:lvl2pPr algn="l" rtl="0" fontAlgn="base">
        <a:spcBef>
          <a:spcPct val="0"/>
        </a:spcBef>
        <a:spcAft>
          <a:spcPct val="0"/>
        </a:spcAft>
        <a:defRPr sz="1600">
          <a:solidFill>
            <a:srgbClr val="FF8200"/>
          </a:solidFill>
          <a:latin typeface="Calibri" pitchFamily="34" charset="0"/>
        </a:defRPr>
      </a:lvl2pPr>
      <a:lvl3pPr algn="l" rtl="0" fontAlgn="base">
        <a:spcBef>
          <a:spcPct val="0"/>
        </a:spcBef>
        <a:spcAft>
          <a:spcPct val="0"/>
        </a:spcAft>
        <a:defRPr sz="1600">
          <a:solidFill>
            <a:srgbClr val="FF8200"/>
          </a:solidFill>
          <a:latin typeface="Calibri" pitchFamily="34" charset="0"/>
        </a:defRPr>
      </a:lvl3pPr>
      <a:lvl4pPr algn="l" rtl="0" fontAlgn="base">
        <a:spcBef>
          <a:spcPct val="0"/>
        </a:spcBef>
        <a:spcAft>
          <a:spcPct val="0"/>
        </a:spcAft>
        <a:defRPr sz="1600">
          <a:solidFill>
            <a:srgbClr val="FF8200"/>
          </a:solidFill>
          <a:latin typeface="Calibri" pitchFamily="34" charset="0"/>
        </a:defRPr>
      </a:lvl4pPr>
      <a:lvl5pPr algn="l" rtl="0" fontAlgn="base">
        <a:spcBef>
          <a:spcPct val="0"/>
        </a:spcBef>
        <a:spcAft>
          <a:spcPct val="0"/>
        </a:spcAft>
        <a:defRPr sz="1600">
          <a:solidFill>
            <a:srgbClr val="FF8200"/>
          </a:solidFill>
          <a:latin typeface="Calibri" pitchFamily="34" charset="0"/>
        </a:defRPr>
      </a:lvl5pPr>
      <a:lvl6pPr marL="369812" algn="l" rtl="0" eaLnBrk="1" fontAlgn="base" hangingPunct="1">
        <a:spcBef>
          <a:spcPct val="0"/>
        </a:spcBef>
        <a:spcAft>
          <a:spcPct val="0"/>
        </a:spcAft>
        <a:defRPr sz="1600">
          <a:solidFill>
            <a:schemeClr val="folHlink"/>
          </a:solidFill>
          <a:latin typeface="Verdana" pitchFamily="-64" charset="0"/>
        </a:defRPr>
      </a:lvl6pPr>
      <a:lvl7pPr marL="739623" algn="l" rtl="0" eaLnBrk="1" fontAlgn="base" hangingPunct="1">
        <a:spcBef>
          <a:spcPct val="0"/>
        </a:spcBef>
        <a:spcAft>
          <a:spcPct val="0"/>
        </a:spcAft>
        <a:defRPr sz="1600">
          <a:solidFill>
            <a:schemeClr val="folHlink"/>
          </a:solidFill>
          <a:latin typeface="Verdana" pitchFamily="-64" charset="0"/>
        </a:defRPr>
      </a:lvl7pPr>
      <a:lvl8pPr marL="1109435" algn="l" rtl="0" eaLnBrk="1" fontAlgn="base" hangingPunct="1">
        <a:spcBef>
          <a:spcPct val="0"/>
        </a:spcBef>
        <a:spcAft>
          <a:spcPct val="0"/>
        </a:spcAft>
        <a:defRPr sz="1600">
          <a:solidFill>
            <a:schemeClr val="folHlink"/>
          </a:solidFill>
          <a:latin typeface="Verdana" pitchFamily="-64" charset="0"/>
        </a:defRPr>
      </a:lvl8pPr>
      <a:lvl9pPr marL="1479247" algn="l" rtl="0" eaLnBrk="1" fontAlgn="base" hangingPunct="1">
        <a:spcBef>
          <a:spcPct val="0"/>
        </a:spcBef>
        <a:spcAft>
          <a:spcPct val="0"/>
        </a:spcAft>
        <a:defRPr sz="1600">
          <a:solidFill>
            <a:schemeClr val="folHlink"/>
          </a:solidFill>
          <a:latin typeface="Verdana" pitchFamily="-64" charset="0"/>
        </a:defRPr>
      </a:lvl9pPr>
    </p:titleStyle>
    <p:bodyStyle>
      <a:lvl1pPr marL="141288" indent="-141288" algn="l" rtl="0" fontAlgn="base">
        <a:spcBef>
          <a:spcPct val="0"/>
        </a:spcBef>
        <a:spcAft>
          <a:spcPct val="50000"/>
        </a:spcAft>
        <a:buClr>
          <a:srgbClr val="B2B2B2"/>
        </a:buClr>
        <a:buChar char="•"/>
        <a:defRPr sz="1100">
          <a:solidFill>
            <a:srgbClr val="656565"/>
          </a:solidFill>
          <a:latin typeface="+mj-lt"/>
          <a:ea typeface="+mn-ea"/>
          <a:cs typeface="+mn-cs"/>
        </a:defRPr>
      </a:lvl1pPr>
      <a:lvl2pPr marL="419100" indent="-141288" algn="l" rtl="0" fontAlgn="base">
        <a:spcBef>
          <a:spcPct val="0"/>
        </a:spcBef>
        <a:spcAft>
          <a:spcPct val="50000"/>
        </a:spcAft>
        <a:buClr>
          <a:schemeClr val="bg2"/>
        </a:buClr>
        <a:buFont typeface="Arial" charset="0"/>
        <a:buChar char="–"/>
        <a:defRPr sz="1000">
          <a:solidFill>
            <a:srgbClr val="656565"/>
          </a:solidFill>
          <a:latin typeface="+mj-lt"/>
        </a:defRPr>
      </a:lvl2pPr>
      <a:lvl3pPr marL="646113" indent="-92075" algn="l" rtl="0" fontAlgn="base">
        <a:spcBef>
          <a:spcPct val="0"/>
        </a:spcBef>
        <a:spcAft>
          <a:spcPct val="50000"/>
        </a:spcAft>
        <a:buClr>
          <a:schemeClr val="bg2"/>
        </a:buClr>
        <a:buSzPct val="80000"/>
        <a:buFont typeface="Wingdings" pitchFamily="2" charset="2"/>
        <a:buChar char="§"/>
        <a:defRPr sz="1000">
          <a:solidFill>
            <a:srgbClr val="656565"/>
          </a:solidFill>
          <a:latin typeface="+mj-lt"/>
        </a:defRPr>
      </a:lvl3pPr>
      <a:lvl4pPr marL="881063" indent="-92075" algn="l" rtl="0" fontAlgn="base">
        <a:spcBef>
          <a:spcPct val="0"/>
        </a:spcBef>
        <a:spcAft>
          <a:spcPct val="50000"/>
        </a:spcAft>
        <a:buClr>
          <a:schemeClr val="bg2"/>
        </a:buClr>
        <a:buFont typeface="Arial" charset="0"/>
        <a:buChar char="–"/>
        <a:defRPr sz="1000">
          <a:solidFill>
            <a:schemeClr val="tx1"/>
          </a:solidFill>
          <a:latin typeface="+mj-lt"/>
        </a:defRPr>
      </a:lvl4pPr>
      <a:lvl5pPr marL="1108075" indent="-92075" algn="l" rtl="0" fontAlgn="base">
        <a:spcBef>
          <a:spcPct val="0"/>
        </a:spcBef>
        <a:spcAft>
          <a:spcPct val="50000"/>
        </a:spcAft>
        <a:buClr>
          <a:schemeClr val="bg2"/>
        </a:buClr>
        <a:buChar char="•"/>
        <a:defRPr sz="800">
          <a:solidFill>
            <a:schemeClr val="tx1"/>
          </a:solidFill>
          <a:latin typeface="+mj-lt"/>
        </a:defRPr>
      </a:lvl5pPr>
      <a:lvl6pPr marL="1479247" indent="-92453" algn="l" rtl="0" eaLnBrk="1" fontAlgn="base" hangingPunct="1">
        <a:spcBef>
          <a:spcPct val="20000"/>
        </a:spcBef>
        <a:spcAft>
          <a:spcPct val="0"/>
        </a:spcAft>
        <a:buClr>
          <a:schemeClr val="bg2"/>
        </a:buClr>
        <a:buChar char="•"/>
        <a:defRPr sz="800">
          <a:solidFill>
            <a:schemeClr val="tx1"/>
          </a:solidFill>
          <a:latin typeface="+mn-lt"/>
        </a:defRPr>
      </a:lvl6pPr>
      <a:lvl7pPr marL="1849059" indent="-92453" algn="l" rtl="0" eaLnBrk="1" fontAlgn="base" hangingPunct="1">
        <a:spcBef>
          <a:spcPct val="20000"/>
        </a:spcBef>
        <a:spcAft>
          <a:spcPct val="0"/>
        </a:spcAft>
        <a:buClr>
          <a:schemeClr val="bg2"/>
        </a:buClr>
        <a:buChar char="•"/>
        <a:defRPr sz="800">
          <a:solidFill>
            <a:schemeClr val="tx1"/>
          </a:solidFill>
          <a:latin typeface="+mn-lt"/>
        </a:defRPr>
      </a:lvl7pPr>
      <a:lvl8pPr marL="2218870" indent="-92453" algn="l" rtl="0" eaLnBrk="1" fontAlgn="base" hangingPunct="1">
        <a:spcBef>
          <a:spcPct val="20000"/>
        </a:spcBef>
        <a:spcAft>
          <a:spcPct val="0"/>
        </a:spcAft>
        <a:buClr>
          <a:schemeClr val="bg2"/>
        </a:buClr>
        <a:buChar char="•"/>
        <a:defRPr sz="800">
          <a:solidFill>
            <a:schemeClr val="tx1"/>
          </a:solidFill>
          <a:latin typeface="+mn-lt"/>
        </a:defRPr>
      </a:lvl8pPr>
      <a:lvl9pPr marL="2588682" indent="-92453" algn="l" rtl="0" eaLnBrk="1" fontAlgn="base" hangingPunct="1">
        <a:spcBef>
          <a:spcPct val="20000"/>
        </a:spcBef>
        <a:spcAft>
          <a:spcPct val="0"/>
        </a:spcAft>
        <a:buClr>
          <a:schemeClr val="bg2"/>
        </a:buClr>
        <a:buChar char="•"/>
        <a:defRPr sz="800">
          <a:solidFill>
            <a:schemeClr val="tx1"/>
          </a:solidFill>
          <a:latin typeface="+mn-lt"/>
        </a:defRPr>
      </a:lvl9pPr>
    </p:bodyStyle>
    <p:otherStyle>
      <a:defPPr>
        <a:defRPr lang="en-US"/>
      </a:defPPr>
      <a:lvl1pPr marL="0" algn="l" defTabSz="739623" rtl="0" eaLnBrk="1" latinLnBrk="0" hangingPunct="1">
        <a:defRPr sz="1500" kern="1200">
          <a:solidFill>
            <a:schemeClr val="tx1"/>
          </a:solidFill>
          <a:latin typeface="+mn-lt"/>
          <a:ea typeface="+mn-ea"/>
          <a:cs typeface="+mn-cs"/>
        </a:defRPr>
      </a:lvl1pPr>
      <a:lvl2pPr marL="369812" algn="l" defTabSz="739623" rtl="0" eaLnBrk="1" latinLnBrk="0" hangingPunct="1">
        <a:defRPr sz="1500" kern="1200">
          <a:solidFill>
            <a:schemeClr val="tx1"/>
          </a:solidFill>
          <a:latin typeface="+mn-lt"/>
          <a:ea typeface="+mn-ea"/>
          <a:cs typeface="+mn-cs"/>
        </a:defRPr>
      </a:lvl2pPr>
      <a:lvl3pPr marL="739623" algn="l" defTabSz="739623" rtl="0" eaLnBrk="1" latinLnBrk="0" hangingPunct="1">
        <a:defRPr sz="1500" kern="1200">
          <a:solidFill>
            <a:schemeClr val="tx1"/>
          </a:solidFill>
          <a:latin typeface="+mn-lt"/>
          <a:ea typeface="+mn-ea"/>
          <a:cs typeface="+mn-cs"/>
        </a:defRPr>
      </a:lvl3pPr>
      <a:lvl4pPr marL="1109435" algn="l" defTabSz="739623" rtl="0" eaLnBrk="1" latinLnBrk="0" hangingPunct="1">
        <a:defRPr sz="1500" kern="1200">
          <a:solidFill>
            <a:schemeClr val="tx1"/>
          </a:solidFill>
          <a:latin typeface="+mn-lt"/>
          <a:ea typeface="+mn-ea"/>
          <a:cs typeface="+mn-cs"/>
        </a:defRPr>
      </a:lvl4pPr>
      <a:lvl5pPr marL="1479247" algn="l" defTabSz="739623" rtl="0" eaLnBrk="1" latinLnBrk="0" hangingPunct="1">
        <a:defRPr sz="1500" kern="1200">
          <a:solidFill>
            <a:schemeClr val="tx1"/>
          </a:solidFill>
          <a:latin typeface="+mn-lt"/>
          <a:ea typeface="+mn-ea"/>
          <a:cs typeface="+mn-cs"/>
        </a:defRPr>
      </a:lvl5pPr>
      <a:lvl6pPr marL="1849059" algn="l" defTabSz="739623" rtl="0" eaLnBrk="1" latinLnBrk="0" hangingPunct="1">
        <a:defRPr sz="1500" kern="1200">
          <a:solidFill>
            <a:schemeClr val="tx1"/>
          </a:solidFill>
          <a:latin typeface="+mn-lt"/>
          <a:ea typeface="+mn-ea"/>
          <a:cs typeface="+mn-cs"/>
        </a:defRPr>
      </a:lvl6pPr>
      <a:lvl7pPr marL="2218870" algn="l" defTabSz="739623" rtl="0" eaLnBrk="1" latinLnBrk="0" hangingPunct="1">
        <a:defRPr sz="1500" kern="1200">
          <a:solidFill>
            <a:schemeClr val="tx1"/>
          </a:solidFill>
          <a:latin typeface="+mn-lt"/>
          <a:ea typeface="+mn-ea"/>
          <a:cs typeface="+mn-cs"/>
        </a:defRPr>
      </a:lvl7pPr>
      <a:lvl8pPr marL="2588682" algn="l" defTabSz="739623" rtl="0" eaLnBrk="1" latinLnBrk="0" hangingPunct="1">
        <a:defRPr sz="1500" kern="1200">
          <a:solidFill>
            <a:schemeClr val="tx1"/>
          </a:solidFill>
          <a:latin typeface="+mn-lt"/>
          <a:ea typeface="+mn-ea"/>
          <a:cs typeface="+mn-cs"/>
        </a:defRPr>
      </a:lvl8pPr>
      <a:lvl9pPr marL="2958493" algn="l" defTabSz="73962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ctrTitle"/>
          </p:nvPr>
        </p:nvSpPr>
        <p:spPr bwMode="auto">
          <a:xfrm>
            <a:off x="5938838" y="3887788"/>
            <a:ext cx="6497637" cy="847725"/>
          </a:xfrm>
          <a:noFill/>
          <a:ln>
            <a:miter lim="800000"/>
            <a:headEnd/>
            <a:tailEnd/>
          </a:ln>
        </p:spPr>
        <p:txBody>
          <a:bodyPr vert="horz" wrap="square" numCol="1" anchor="t" anchorCtr="0" compatLnSpc="1">
            <a:prstTxWarp prst="textNoShape">
              <a:avLst/>
            </a:prstTxWarp>
          </a:bodyPr>
          <a:lstStyle/>
          <a:p>
            <a:r>
              <a:rPr lang="en-US" smtClean="0"/>
              <a:t/>
            </a:r>
            <a:br>
              <a:rPr lang="en-US" smtClean="0"/>
            </a:br>
            <a:r>
              <a:rPr lang="en-US" smtClean="0"/>
              <a:t/>
            </a:r>
            <a:br>
              <a:rPr lang="en-US" smtClean="0"/>
            </a:br>
            <a:r>
              <a:rPr lang="en-US" smtClean="0"/>
              <a:t>Advisor Personas</a:t>
            </a:r>
          </a:p>
        </p:txBody>
      </p:sp>
      <p:sp>
        <p:nvSpPr>
          <p:cNvPr id="3" name="Content Placeholder 2"/>
          <p:cNvSpPr>
            <a:spLocks noGrp="1"/>
          </p:cNvSpPr>
          <p:nvPr>
            <p:ph idx="10"/>
          </p:nvPr>
        </p:nvSpPr>
        <p:spPr>
          <a:xfrm>
            <a:off x="5927725" y="5237163"/>
            <a:ext cx="6530975" cy="1731962"/>
          </a:xfrm>
        </p:spPr>
        <p:txBody>
          <a:bodyPr/>
          <a:lstStyle/>
          <a:p>
            <a:pPr>
              <a:defRPr/>
            </a:pPr>
            <a:fld id="{EC206BBB-ECED-4A3C-BD0D-6BDF9B68CFA8}" type="datetime4">
              <a:rPr lang="en-US" smtClean="0"/>
              <a:pPr>
                <a:defRPr/>
              </a:pPr>
              <a:t>December 15,2017</a:t>
            </a:fld>
            <a:endParaRPr lang="en-US" dirty="0" smtClean="0"/>
          </a:p>
          <a:p>
            <a:pPr>
              <a:defRPr/>
            </a:pPr>
            <a:r>
              <a:rPr lang="en-US" dirty="0" smtClean="0"/>
              <a:t>V 0.011</a:t>
            </a:r>
          </a:p>
          <a:p>
            <a:pPr>
              <a:defRPr/>
            </a:pPr>
            <a:endParaRPr lang="en-US" dirty="0" smtClean="0"/>
          </a:p>
          <a:p>
            <a:pPr>
              <a:defRPr/>
            </a:pPr>
            <a:endParaRPr lang="en-US" dirty="0" smtClean="0"/>
          </a:p>
          <a:p>
            <a:pPr>
              <a:defRPr/>
            </a:pPr>
            <a:endParaRPr lang="en-US" dirty="0"/>
          </a:p>
        </p:txBody>
      </p:sp>
      <p:pic>
        <p:nvPicPr>
          <p:cNvPr id="54275" name="Picture 2" descr="http://www.joycepreschool.org/files/images/RBC%20Wealth%20Management%20logo_0.png"/>
          <p:cNvPicPr>
            <a:picLocks noChangeAspect="1" noChangeArrowheads="1"/>
          </p:cNvPicPr>
          <p:nvPr/>
        </p:nvPicPr>
        <p:blipFill>
          <a:blip r:embed="rId2"/>
          <a:srcRect/>
          <a:stretch>
            <a:fillRect/>
          </a:stretch>
        </p:blipFill>
        <p:spPr bwMode="auto">
          <a:xfrm>
            <a:off x="5956300" y="3895725"/>
            <a:ext cx="2825750" cy="64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2" descr="C:\Users\mmacintosh\Documents\Sandbox\Royal Bank of Canada\Project - WM Advisor Personas - 3795\UX\persona_3.png"/>
          <p:cNvPicPr>
            <a:picLocks noChangeAspect="1" noChangeArrowheads="1"/>
          </p:cNvPicPr>
          <p:nvPr/>
        </p:nvPicPr>
        <p:blipFill>
          <a:blip r:embed="rId2"/>
          <a:srcRect b="66002"/>
          <a:stretch>
            <a:fillRect/>
          </a:stretch>
        </p:blipFill>
        <p:spPr bwMode="auto">
          <a:xfrm>
            <a:off x="128588" y="1357313"/>
            <a:ext cx="1674812" cy="800100"/>
          </a:xfrm>
          <a:prstGeom prst="rect">
            <a:avLst/>
          </a:prstGeom>
          <a:noFill/>
          <a:ln w="9525">
            <a:noFill/>
            <a:miter lim="800000"/>
            <a:headEnd/>
            <a:tailEnd/>
          </a:ln>
        </p:spPr>
      </p:pic>
      <p:pic>
        <p:nvPicPr>
          <p:cNvPr id="51" name="Picture 17" descr="C:\Users\mmacintosh\Documents\Sandbox\Royal Bank of Canada\Project - WM Advisor Personas - 3795\UX\persona_3b.png"/>
          <p:cNvPicPr>
            <a:picLocks noChangeAspect="1" noChangeArrowheads="1"/>
          </p:cNvPicPr>
          <p:nvPr/>
        </p:nvPicPr>
        <p:blipFill rotWithShape="1">
          <a:blip r:embed="rId3">
            <a:duotone>
              <a:schemeClr val="accent6">
                <a:shade val="45000"/>
                <a:satMod val="135000"/>
              </a:schemeClr>
              <a:prstClr val="white"/>
            </a:duotone>
            <a:extLst/>
          </a:blip>
          <a:srcRect t="33840"/>
          <a:stretch/>
        </p:blipFill>
        <p:spPr bwMode="auto">
          <a:xfrm>
            <a:off x="128193" y="2153875"/>
            <a:ext cx="1674487" cy="1557956"/>
          </a:xfrm>
          <a:prstGeom prst="rect">
            <a:avLst/>
          </a:prstGeom>
          <a:noFill/>
          <a:extLst/>
        </p:spPr>
      </p:pic>
      <p:sp>
        <p:nvSpPr>
          <p:cNvPr id="2" name="Title 1"/>
          <p:cNvSpPr>
            <a:spLocks noGrp="1"/>
          </p:cNvSpPr>
          <p:nvPr>
            <p:ph type="title"/>
          </p:nvPr>
        </p:nvSpPr>
        <p:spPr>
          <a:xfrm>
            <a:off x="779463" y="0"/>
            <a:ext cx="10802937" cy="509588"/>
          </a:xfrm>
        </p:spPr>
        <p:txBody>
          <a:bodyPr/>
          <a:lstStyle/>
          <a:p>
            <a:pPr>
              <a:defRPr/>
            </a:pPr>
            <a:r>
              <a:rPr lang="en-US" dirty="0"/>
              <a:t>Definition – User </a:t>
            </a:r>
            <a:r>
              <a:rPr lang="en-US" dirty="0" smtClean="0"/>
              <a:t>persona 1</a:t>
            </a:r>
            <a:endParaRPr lang="en-US" dirty="0"/>
          </a:p>
        </p:txBody>
      </p:sp>
      <p:sp>
        <p:nvSpPr>
          <p:cNvPr id="68612"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5" name="Rounded Rectangle 4"/>
          <p:cNvSpPr/>
          <p:nvPr/>
        </p:nvSpPr>
        <p:spPr>
          <a:xfrm>
            <a:off x="3243263" y="2632075"/>
            <a:ext cx="2752725" cy="1524000"/>
          </a:xfrm>
          <a:prstGeom prst="roundRect">
            <a:avLst>
              <a:gd name="adj" fmla="val 3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68614" name="Content Placeholder 1"/>
          <p:cNvSpPr txBox="1">
            <a:spLocks/>
          </p:cNvSpPr>
          <p:nvPr/>
        </p:nvSpPr>
        <p:spPr bwMode="auto">
          <a:xfrm>
            <a:off x="427038" y="981075"/>
            <a:ext cx="2492375" cy="290513"/>
          </a:xfrm>
          <a:prstGeom prst="rect">
            <a:avLst/>
          </a:prstGeom>
          <a:noFill/>
          <a:ln w="9525">
            <a:noFill/>
            <a:miter lim="800000"/>
            <a:headEnd/>
            <a:tailEnd/>
          </a:ln>
        </p:spPr>
        <p:txBody>
          <a:bodyPr/>
          <a:lstStyle/>
          <a:p>
            <a:pPr>
              <a:spcAft>
                <a:spcPct val="50000"/>
              </a:spcAft>
              <a:buClr>
                <a:srgbClr val="B2B2B2"/>
              </a:buClr>
            </a:pPr>
            <a:r>
              <a:rPr lang="en-US" sz="2000" b="1">
                <a:solidFill>
                  <a:srgbClr val="FF4215"/>
                </a:solidFill>
                <a:latin typeface="Calibri" pitchFamily="34" charset="0"/>
                <a:cs typeface="Arial" charset="0"/>
              </a:rPr>
              <a:t>DEBRAH TAYLOR</a:t>
            </a:r>
          </a:p>
        </p:txBody>
      </p:sp>
      <p:sp>
        <p:nvSpPr>
          <p:cNvPr id="7" name="Rectangle 6"/>
          <p:cNvSpPr/>
          <p:nvPr/>
        </p:nvSpPr>
        <p:spPr>
          <a:xfrm>
            <a:off x="3243263" y="569913"/>
            <a:ext cx="2970212" cy="420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543050" algn="l"/>
              </a:tabLst>
              <a:defRPr/>
            </a:pPr>
            <a:r>
              <a:rPr lang="en-US" sz="1400" b="1" i="1" dirty="0">
                <a:solidFill>
                  <a:schemeClr val="tx1"/>
                </a:solidFill>
                <a:latin typeface="+mj-lt"/>
                <a:cs typeface="Arial" pitchFamily="34" charset="0"/>
              </a:rPr>
              <a:t>ARCHETYPE: </a:t>
            </a:r>
            <a:r>
              <a:rPr lang="en-US" sz="1400" b="1" i="1" dirty="0">
                <a:solidFill>
                  <a:schemeClr val="tx1"/>
                </a:solidFill>
                <a:latin typeface="+mj-lt"/>
              </a:rPr>
              <a:t>	</a:t>
            </a:r>
            <a:r>
              <a:rPr lang="en-US" sz="1400" i="1" dirty="0" err="1">
                <a:solidFill>
                  <a:schemeClr val="tx1"/>
                </a:solidFill>
                <a:latin typeface="+mj-lt"/>
              </a:rPr>
              <a:t>Internalist</a:t>
            </a:r>
            <a:endParaRPr lang="en-US" sz="1400" dirty="0">
              <a:solidFill>
                <a:schemeClr val="tx1"/>
              </a:solidFill>
              <a:latin typeface="+mj-lt"/>
            </a:endParaRPr>
          </a:p>
        </p:txBody>
      </p:sp>
      <p:sp>
        <p:nvSpPr>
          <p:cNvPr id="8" name="Rectangle 7"/>
          <p:cNvSpPr/>
          <p:nvPr/>
        </p:nvSpPr>
        <p:spPr>
          <a:xfrm>
            <a:off x="3243263" y="990600"/>
            <a:ext cx="2970212"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lnSpc>
                <a:spcPct val="125000"/>
              </a:lnSpc>
              <a:spcBef>
                <a:spcPts val="0"/>
              </a:spcBef>
              <a:spcAft>
                <a:spcPts val="600"/>
              </a:spcAft>
              <a:tabLst>
                <a:tab pos="1543050" algn="l"/>
              </a:tabLst>
              <a:defRPr/>
            </a:pPr>
            <a:r>
              <a:rPr lang="en-US" sz="1100" b="1" i="1" dirty="0">
                <a:solidFill>
                  <a:schemeClr val="tx1"/>
                </a:solidFill>
                <a:latin typeface="+mj-lt"/>
              </a:rPr>
              <a:t>TITLE:	</a:t>
            </a:r>
            <a:r>
              <a:rPr lang="en-US" sz="1100" i="1" dirty="0">
                <a:solidFill>
                  <a:schemeClr val="tx1"/>
                </a:solidFill>
                <a:latin typeface="+mj-lt"/>
              </a:rPr>
              <a:t>Associate (Admin)</a:t>
            </a:r>
            <a:br>
              <a:rPr lang="en-US" sz="1100" i="1" dirty="0">
                <a:solidFill>
                  <a:schemeClr val="tx1"/>
                </a:solidFill>
                <a:latin typeface="+mj-lt"/>
              </a:rPr>
            </a:br>
            <a:r>
              <a:rPr lang="en-US" sz="1100" b="1" i="1" dirty="0">
                <a:solidFill>
                  <a:schemeClr val="tx1"/>
                </a:solidFill>
                <a:latin typeface="+mj-lt"/>
              </a:rPr>
              <a:t>COMPANY:	</a:t>
            </a:r>
            <a:r>
              <a:rPr lang="en-US" sz="1100" i="1" dirty="0">
                <a:solidFill>
                  <a:schemeClr val="tx1"/>
                </a:solidFill>
                <a:latin typeface="+mj-lt"/>
              </a:rPr>
              <a:t>RBC</a:t>
            </a:r>
            <a:br>
              <a:rPr lang="en-US" sz="1100" i="1" dirty="0">
                <a:solidFill>
                  <a:schemeClr val="tx1"/>
                </a:solidFill>
                <a:latin typeface="+mj-lt"/>
              </a:rPr>
            </a:br>
            <a:r>
              <a:rPr lang="en-US" sz="1100" b="1" i="1" dirty="0">
                <a:solidFill>
                  <a:schemeClr val="tx1"/>
                </a:solidFill>
                <a:latin typeface="+mj-lt"/>
              </a:rPr>
              <a:t>LOCATION:	</a:t>
            </a:r>
            <a:r>
              <a:rPr lang="en-US" sz="1100" i="1" dirty="0">
                <a:solidFill>
                  <a:schemeClr val="tx1"/>
                </a:solidFill>
                <a:latin typeface="+mj-lt"/>
              </a:rPr>
              <a:t>Montreal, QC</a:t>
            </a:r>
            <a:br>
              <a:rPr lang="en-US" sz="1100" i="1" dirty="0">
                <a:solidFill>
                  <a:schemeClr val="tx1"/>
                </a:solidFill>
                <a:latin typeface="+mj-lt"/>
              </a:rPr>
            </a:br>
            <a:r>
              <a:rPr lang="en-US" sz="1100" b="1" i="1" dirty="0">
                <a:solidFill>
                  <a:schemeClr val="tx1"/>
                </a:solidFill>
                <a:latin typeface="+mj-lt"/>
              </a:rPr>
              <a:t>CURRENT POSITION:	</a:t>
            </a:r>
            <a:r>
              <a:rPr lang="en-US" sz="1100" i="1" dirty="0">
                <a:solidFill>
                  <a:schemeClr val="tx1"/>
                </a:solidFill>
                <a:latin typeface="+mj-lt"/>
              </a:rPr>
              <a:t>2 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INDUSTRY:	</a:t>
            </a:r>
            <a:r>
              <a:rPr lang="en-US" sz="1100" i="1" dirty="0">
                <a:solidFill>
                  <a:schemeClr val="tx1"/>
                </a:solidFill>
                <a:latin typeface="+mj-lt"/>
              </a:rPr>
              <a:t>4 </a:t>
            </a:r>
            <a:r>
              <a:rPr lang="en-US" sz="1100" i="1" dirty="0" err="1">
                <a:solidFill>
                  <a:schemeClr val="tx1"/>
                </a:solidFill>
                <a:latin typeface="+mj-lt"/>
              </a:rPr>
              <a:t>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CLIENTS SERVED:	</a:t>
            </a:r>
            <a:r>
              <a:rPr lang="en-US" sz="1100" i="1" dirty="0">
                <a:solidFill>
                  <a:schemeClr val="tx1"/>
                </a:solidFill>
                <a:latin typeface="+mj-lt"/>
              </a:rPr>
              <a:t>45 Households	$125M Assets													</a:t>
            </a:r>
            <a:endParaRPr lang="en-US" sz="1100" dirty="0">
              <a:solidFill>
                <a:schemeClr val="tx1"/>
              </a:solidFill>
              <a:latin typeface="+mj-lt"/>
            </a:endParaRPr>
          </a:p>
        </p:txBody>
      </p:sp>
      <p:sp>
        <p:nvSpPr>
          <p:cNvPr id="9" name="Rectangle 8"/>
          <p:cNvSpPr/>
          <p:nvPr/>
        </p:nvSpPr>
        <p:spPr>
          <a:xfrm>
            <a:off x="3243263" y="4344988"/>
            <a:ext cx="2897187" cy="24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defRPr/>
            </a:pPr>
            <a:r>
              <a:rPr lang="en-US" sz="1400" b="1" i="1" dirty="0">
                <a:solidFill>
                  <a:schemeClr val="tx1"/>
                </a:solidFill>
                <a:latin typeface="+mj-lt"/>
                <a:cs typeface="Arial" pitchFamily="34" charset="0"/>
              </a:rPr>
              <a:t>I NEED TO:</a:t>
            </a:r>
          </a:p>
          <a:p>
            <a:pPr defTabSz="739623" fontAlgn="auto">
              <a:spcBef>
                <a:spcPts val="0"/>
              </a:spcBef>
              <a:spcAft>
                <a:spcPts val="0"/>
              </a:spcAft>
              <a:defRPr/>
            </a:pPr>
            <a:endParaRPr lang="en-US" sz="1100" b="1" i="1" dirty="0">
              <a:solidFill>
                <a:schemeClr val="tx1"/>
              </a:solidFill>
              <a:latin typeface="+mj-lt"/>
              <a:cs typeface="Arial" pitchFamily="34" charset="0"/>
            </a:endParaRPr>
          </a:p>
          <a:p>
            <a:pPr marL="109497" indent="-109497" defTabSz="739623" fontAlgn="auto">
              <a:spcBef>
                <a:spcPts val="0"/>
              </a:spcBef>
              <a:spcAft>
                <a:spcPts val="600"/>
              </a:spcAft>
              <a:buFont typeface="Arial" pitchFamily="34" charset="0"/>
              <a:buChar char="•"/>
              <a:defRPr/>
            </a:pPr>
            <a:r>
              <a:rPr lang="en-US" sz="1100" dirty="0">
                <a:solidFill>
                  <a:schemeClr val="tx1"/>
                </a:solidFill>
              </a:rPr>
              <a:t>Go through Previous day’s transactions and against account debit reports</a:t>
            </a:r>
          </a:p>
          <a:p>
            <a:pPr marL="109497" indent="-109497" defTabSz="739623" fontAlgn="auto">
              <a:spcBef>
                <a:spcPts val="0"/>
              </a:spcBef>
              <a:spcAft>
                <a:spcPts val="600"/>
              </a:spcAft>
              <a:buFont typeface="Arial" pitchFamily="34" charset="0"/>
              <a:buChar char="•"/>
              <a:defRPr/>
            </a:pPr>
            <a:r>
              <a:rPr lang="en-US" sz="1100" dirty="0">
                <a:solidFill>
                  <a:schemeClr val="tx1"/>
                </a:solidFill>
              </a:rPr>
              <a:t>Download/generate forms and documents for both our clients and internal administrative use</a:t>
            </a:r>
          </a:p>
          <a:p>
            <a:pPr marL="109497" indent="-109497" defTabSz="739623" fontAlgn="auto">
              <a:spcBef>
                <a:spcPts val="0"/>
              </a:spcBef>
              <a:spcAft>
                <a:spcPts val="600"/>
              </a:spcAft>
              <a:buFont typeface="Arial" pitchFamily="34" charset="0"/>
              <a:buChar char="•"/>
              <a:defRPr/>
            </a:pPr>
            <a:r>
              <a:rPr lang="en-US" sz="1100" dirty="0">
                <a:solidFill>
                  <a:schemeClr val="tx1"/>
                </a:solidFill>
              </a:rPr>
              <a:t>Be aware of and communicate all compliance and regulatory events .</a:t>
            </a:r>
          </a:p>
          <a:p>
            <a:pPr marL="109497" indent="-109497" defTabSz="739623" fontAlgn="auto">
              <a:spcBef>
                <a:spcPts val="0"/>
              </a:spcBef>
              <a:spcAft>
                <a:spcPts val="600"/>
              </a:spcAft>
              <a:buFont typeface="Arial" pitchFamily="34" charset="0"/>
              <a:buChar char="•"/>
              <a:defRPr/>
            </a:pPr>
            <a:r>
              <a:rPr lang="en-US" sz="1100" dirty="0">
                <a:solidFill>
                  <a:schemeClr val="tx1"/>
                </a:solidFill>
              </a:rPr>
              <a:t>Handle check requests, wire transfers, and occasionally trade mutual funds and GICs</a:t>
            </a:r>
          </a:p>
          <a:p>
            <a:pPr marL="109497" indent="-109497" defTabSz="739623" fontAlgn="auto">
              <a:spcBef>
                <a:spcPts val="0"/>
              </a:spcBef>
              <a:spcAft>
                <a:spcPts val="600"/>
              </a:spcAft>
              <a:buFont typeface="Arial" pitchFamily="34" charset="0"/>
              <a:buChar char="•"/>
              <a:defRPr/>
            </a:pPr>
            <a:r>
              <a:rPr lang="en-US" sz="1100" dirty="0">
                <a:solidFill>
                  <a:schemeClr val="tx1"/>
                </a:solidFill>
              </a:rPr>
              <a:t>Locate current and historical information for individual client requests.</a:t>
            </a:r>
          </a:p>
          <a:p>
            <a:pPr marL="109497" indent="-109497" defTabSz="739623" fontAlgn="auto">
              <a:spcBef>
                <a:spcPts val="0"/>
              </a:spcBef>
              <a:spcAft>
                <a:spcPts val="600"/>
              </a:spcAft>
              <a:buFont typeface="Arial" pitchFamily="34" charset="0"/>
              <a:buChar char="•"/>
              <a:defRPr/>
            </a:pPr>
            <a:r>
              <a:rPr lang="en-US" sz="1100" dirty="0">
                <a:solidFill>
                  <a:schemeClr val="tx1"/>
                </a:solidFill>
              </a:rPr>
              <a:t>Ready client reporting packages for quarterly and annual distribution.</a:t>
            </a:r>
          </a:p>
        </p:txBody>
      </p:sp>
      <p:sp>
        <p:nvSpPr>
          <p:cNvPr id="68618" name="Content Placeholder 1"/>
          <p:cNvSpPr txBox="1">
            <a:spLocks/>
          </p:cNvSpPr>
          <p:nvPr/>
        </p:nvSpPr>
        <p:spPr bwMode="auto">
          <a:xfrm>
            <a:off x="427038" y="3930650"/>
            <a:ext cx="2292350" cy="28956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cs typeface="Arial" charset="0"/>
              </a:rPr>
              <a:t>“I AM RESPONSIBLE FOR …”</a:t>
            </a:r>
            <a:endParaRPr lang="en-US" sz="1400">
              <a:latin typeface="Calibri" pitchFamily="34" charset="0"/>
              <a:cs typeface="Arial" charset="0"/>
            </a:endParaRPr>
          </a:p>
          <a:p>
            <a:pPr>
              <a:spcAft>
                <a:spcPct val="50000"/>
              </a:spcAft>
              <a:buClr>
                <a:srgbClr val="B2B2B2"/>
              </a:buClr>
            </a:pPr>
            <a:r>
              <a:rPr lang="en-US" sz="1100" i="1">
                <a:latin typeface="Calibri" pitchFamily="34" charset="0"/>
                <a:cs typeface="Arial" charset="0"/>
              </a:rPr>
              <a:t>… handling documentation for clients and making sure it’s complete and meets compliance.</a:t>
            </a:r>
          </a:p>
          <a:p>
            <a:pPr>
              <a:spcAft>
                <a:spcPct val="50000"/>
              </a:spcAft>
              <a:buClr>
                <a:srgbClr val="B2B2B2"/>
              </a:buClr>
            </a:pPr>
            <a:r>
              <a:rPr lang="en-US" sz="1100" i="1">
                <a:latin typeface="Calibri" pitchFamily="34" charset="0"/>
                <a:cs typeface="Arial" charset="0"/>
              </a:rPr>
              <a:t>… managing client; requests, communications and meetings.</a:t>
            </a:r>
          </a:p>
          <a:p>
            <a:pPr>
              <a:spcAft>
                <a:spcPct val="50000"/>
              </a:spcAft>
              <a:buClr>
                <a:srgbClr val="B2B2B2"/>
              </a:buClr>
            </a:pPr>
            <a:r>
              <a:rPr lang="en-US" sz="1100" i="1">
                <a:latin typeface="Calibri" pitchFamily="34" charset="0"/>
                <a:cs typeface="Arial" charset="0"/>
              </a:rPr>
              <a:t>… prepare client package materials  necessary for client meetings.</a:t>
            </a:r>
          </a:p>
          <a:p>
            <a:pPr>
              <a:spcAft>
                <a:spcPct val="50000"/>
              </a:spcAft>
              <a:buClr>
                <a:srgbClr val="B2B2B2"/>
              </a:buClr>
            </a:pPr>
            <a:r>
              <a:rPr lang="en-US" sz="1100" i="1">
                <a:latin typeface="Calibri" pitchFamily="34" charset="0"/>
                <a:cs typeface="Arial" charset="0"/>
              </a:rPr>
              <a:t>… creating and maintaining client profiles (e.g. address change, divorce, etc.).</a:t>
            </a:r>
          </a:p>
          <a:p>
            <a:pPr>
              <a:spcAft>
                <a:spcPct val="50000"/>
              </a:spcAft>
              <a:buClr>
                <a:srgbClr val="B2B2B2"/>
              </a:buClr>
            </a:pPr>
            <a:endParaRPr lang="en-US" sz="1100">
              <a:latin typeface="Calibri" pitchFamily="34" charset="0"/>
              <a:cs typeface="Arial" charset="0"/>
            </a:endParaRPr>
          </a:p>
          <a:p>
            <a:pPr>
              <a:spcAft>
                <a:spcPct val="50000"/>
              </a:spcAft>
              <a:buClr>
                <a:srgbClr val="B2B2B2"/>
              </a:buClr>
            </a:pPr>
            <a:endParaRPr lang="en-US" sz="1100" i="1">
              <a:latin typeface="Calibri" pitchFamily="34" charset="0"/>
              <a:cs typeface="Arial" charset="0"/>
            </a:endParaRPr>
          </a:p>
          <a:p>
            <a:pPr>
              <a:spcAft>
                <a:spcPct val="50000"/>
              </a:spcAft>
              <a:buClr>
                <a:srgbClr val="B2B2B2"/>
              </a:buClr>
            </a:pPr>
            <a:endParaRPr lang="en-US" sz="1100">
              <a:latin typeface="Calibri" pitchFamily="34" charset="0"/>
              <a:cs typeface="Arial" charset="0"/>
            </a:endParaRPr>
          </a:p>
        </p:txBody>
      </p:sp>
      <p:sp>
        <p:nvSpPr>
          <p:cNvPr id="12" name="Rectangle 11"/>
          <p:cNvSpPr/>
          <p:nvPr/>
        </p:nvSpPr>
        <p:spPr>
          <a:xfrm>
            <a:off x="3243263" y="2732088"/>
            <a:ext cx="2970212" cy="344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767812" algn="l"/>
              </a:tabLst>
              <a:defRPr/>
            </a:pPr>
            <a:r>
              <a:rPr lang="en-US" sz="1400" b="1" i="1" dirty="0">
                <a:solidFill>
                  <a:schemeClr val="bg1"/>
                </a:solidFill>
              </a:rPr>
              <a:t>Behaviors: </a:t>
            </a:r>
          </a:p>
          <a:p>
            <a:pPr defTabSz="739623" fontAlgn="auto">
              <a:lnSpc>
                <a:spcPct val="150000"/>
              </a:lnSpc>
              <a:spcBef>
                <a:spcPts val="0"/>
              </a:spcBef>
              <a:spcAft>
                <a:spcPts val="0"/>
              </a:spcAft>
              <a:tabLst>
                <a:tab pos="1767812" algn="l"/>
              </a:tabLst>
              <a:defRPr/>
            </a:pPr>
            <a:r>
              <a:rPr lang="en-US" sz="1100" i="1" dirty="0">
                <a:solidFill>
                  <a:schemeClr val="bg1"/>
                </a:solidFill>
              </a:rPr>
              <a:t>Decision Maker</a:t>
            </a:r>
          </a:p>
          <a:p>
            <a:pPr defTabSz="739623" fontAlgn="auto">
              <a:lnSpc>
                <a:spcPct val="150000"/>
              </a:lnSpc>
              <a:spcBef>
                <a:spcPts val="0"/>
              </a:spcBef>
              <a:spcAft>
                <a:spcPts val="0"/>
              </a:spcAft>
              <a:tabLst>
                <a:tab pos="1767812" algn="l"/>
              </a:tabLst>
              <a:defRPr/>
            </a:pPr>
            <a:r>
              <a:rPr lang="en-US" sz="1100" i="1" dirty="0">
                <a:solidFill>
                  <a:schemeClr val="bg1"/>
                </a:solidFill>
              </a:rPr>
              <a:t>Influencer</a:t>
            </a:r>
            <a:br>
              <a:rPr lang="en-US" sz="1100" i="1" dirty="0">
                <a:solidFill>
                  <a:schemeClr val="bg1"/>
                </a:solidFill>
              </a:rPr>
            </a:br>
            <a:r>
              <a:rPr lang="en-US" sz="1100" i="1" dirty="0">
                <a:solidFill>
                  <a:schemeClr val="bg1"/>
                </a:solidFill>
              </a:rPr>
              <a:t>Consumer</a:t>
            </a:r>
          </a:p>
          <a:p>
            <a:pPr defTabSz="739623" fontAlgn="auto">
              <a:lnSpc>
                <a:spcPct val="150000"/>
              </a:lnSpc>
              <a:spcBef>
                <a:spcPts val="0"/>
              </a:spcBef>
              <a:spcAft>
                <a:spcPts val="0"/>
              </a:spcAft>
              <a:tabLst>
                <a:tab pos="1767812" algn="l"/>
              </a:tabLst>
              <a:defRPr/>
            </a:pPr>
            <a:r>
              <a:rPr lang="en-US" sz="1100" i="1" dirty="0">
                <a:solidFill>
                  <a:schemeClr val="bg1"/>
                </a:solidFill>
              </a:rPr>
              <a:t>Transactional</a:t>
            </a:r>
          </a:p>
          <a:p>
            <a:pPr defTabSz="739623" fontAlgn="auto">
              <a:spcBef>
                <a:spcPts val="0"/>
              </a:spcBef>
              <a:spcAft>
                <a:spcPts val="0"/>
              </a:spcAft>
              <a:tabLst>
                <a:tab pos="1767812" algn="l"/>
              </a:tabLst>
              <a:defRPr/>
            </a:pPr>
            <a:endParaRPr lang="en-US" sz="1100" dirty="0">
              <a:solidFill>
                <a:schemeClr val="bg1"/>
              </a:solidFill>
            </a:endParaRPr>
          </a:p>
        </p:txBody>
      </p:sp>
      <p:cxnSp>
        <p:nvCxnSpPr>
          <p:cNvPr id="13" name="Straight Connector 12"/>
          <p:cNvCxnSpPr/>
          <p:nvPr/>
        </p:nvCxnSpPr>
        <p:spPr>
          <a:xfrm>
            <a:off x="3243263" y="990600"/>
            <a:ext cx="2679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02150" y="3121025"/>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564063" y="3036888"/>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6" name="Straight Connector 15"/>
          <p:cNvCxnSpPr/>
          <p:nvPr/>
        </p:nvCxnSpPr>
        <p:spPr>
          <a:xfrm>
            <a:off x="4502150" y="3370263"/>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063" y="3289300"/>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8" name="Straight Connector 17"/>
          <p:cNvCxnSpPr/>
          <p:nvPr/>
        </p:nvCxnSpPr>
        <p:spPr>
          <a:xfrm>
            <a:off x="4502150" y="361950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745038" y="3543300"/>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20" name="Straight Connector 19"/>
          <p:cNvCxnSpPr/>
          <p:nvPr/>
        </p:nvCxnSpPr>
        <p:spPr>
          <a:xfrm>
            <a:off x="4502150" y="386715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00625" y="3795713"/>
            <a:ext cx="144463"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68629" name="Content Placeholder 1"/>
          <p:cNvSpPr txBox="1">
            <a:spLocks/>
          </p:cNvSpPr>
          <p:nvPr/>
        </p:nvSpPr>
        <p:spPr bwMode="auto">
          <a:xfrm>
            <a:off x="6559550" y="1770063"/>
            <a:ext cx="5867400" cy="1481137"/>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NARRATIVE (DAILY ROUTINE):</a:t>
            </a:r>
            <a:endParaRPr lang="en-US" sz="1400">
              <a:latin typeface="Calibri" pitchFamily="34" charset="0"/>
            </a:endParaRPr>
          </a:p>
          <a:p>
            <a:pPr>
              <a:spcAft>
                <a:spcPct val="50000"/>
              </a:spcAft>
              <a:buClr>
                <a:srgbClr val="B2B2B2"/>
              </a:buClr>
            </a:pPr>
            <a:r>
              <a:rPr lang="en-US" sz="1100">
                <a:latin typeface="Calibri" pitchFamily="34" charset="0"/>
              </a:rPr>
              <a:t>As an Admin, I don’t really have too much input on trading decisions or portfolio management. I really deal more with the day-to-day aspects of the business and help support my team members by handling the tasks that could otherwise interfere with the timely execution of transactions. As a result, I have my hand in several pots and because I get a lot of requests from my team (and our clients) that are somewhat time-sensitive, I need to be able to be efficient in my management of my tasks and daily routines.</a:t>
            </a:r>
          </a:p>
        </p:txBody>
      </p:sp>
      <p:sp>
        <p:nvSpPr>
          <p:cNvPr id="68630" name="Rectangle 24"/>
          <p:cNvSpPr>
            <a:spLocks noChangeArrowheads="1"/>
          </p:cNvSpPr>
          <p:nvPr/>
        </p:nvSpPr>
        <p:spPr bwMode="auto">
          <a:xfrm>
            <a:off x="6559550" y="569913"/>
            <a:ext cx="3024188" cy="307975"/>
          </a:xfrm>
          <a:prstGeom prst="rect">
            <a:avLst/>
          </a:prstGeom>
          <a:noFill/>
          <a:ln w="9525">
            <a:noFill/>
            <a:miter lim="800000"/>
            <a:headEnd/>
            <a:tailEnd/>
          </a:ln>
        </p:spPr>
        <p:txBody>
          <a:bodyPr wrap="none" lIns="91405" tIns="45703" rIns="91405" bIns="45703">
            <a:spAutoFit/>
          </a:bodyPr>
          <a:lstStyle/>
          <a:p>
            <a:r>
              <a:rPr lang="en-US" sz="1400" b="1" i="1">
                <a:latin typeface="Calibri" pitchFamily="34" charset="0"/>
              </a:rPr>
              <a:t>TECHNICAL PROFICIENCY AND TOOLS: </a:t>
            </a:r>
            <a:endParaRPr lang="en-US" sz="1400">
              <a:latin typeface="Calibri" pitchFamily="34" charset="0"/>
            </a:endParaRPr>
          </a:p>
        </p:txBody>
      </p:sp>
      <p:sp>
        <p:nvSpPr>
          <p:cNvPr id="68631" name="Content Placeholder 1"/>
          <p:cNvSpPr txBox="1">
            <a:spLocks/>
          </p:cNvSpPr>
          <p:nvPr/>
        </p:nvSpPr>
        <p:spPr bwMode="auto">
          <a:xfrm>
            <a:off x="6572250" y="3335338"/>
            <a:ext cx="5794375" cy="3810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FLOW (DAILY ROUTINE):</a:t>
            </a:r>
            <a:endParaRPr lang="en-US" sz="1400">
              <a:latin typeface="Calibri" pitchFamily="34" charset="0"/>
            </a:endParaRPr>
          </a:p>
          <a:p>
            <a:pPr>
              <a:spcAft>
                <a:spcPct val="50000"/>
              </a:spcAft>
              <a:buClr>
                <a:srgbClr val="B2B2B2"/>
              </a:buClr>
            </a:pPr>
            <a:endParaRPr lang="en-US" sz="1100" b="1" i="1">
              <a:latin typeface="Calibri" pitchFamily="34" charset="0"/>
            </a:endParaRPr>
          </a:p>
        </p:txBody>
      </p:sp>
      <p:sp>
        <p:nvSpPr>
          <p:cNvPr id="32" name="Content Placeholder 1"/>
          <p:cNvSpPr txBox="1">
            <a:spLocks/>
          </p:cNvSpPr>
          <p:nvPr/>
        </p:nvSpPr>
        <p:spPr>
          <a:xfrm>
            <a:off x="6571836" y="3633851"/>
            <a:ext cx="5794389" cy="3657600"/>
          </a:xfrm>
          <a:prstGeom prst="rect">
            <a:avLst/>
          </a:prstGeom>
        </p:spPr>
        <p:txBody>
          <a:bodyPr numCol="2" spcCol="548640"/>
          <a:lstStyle>
            <a:lvl1pPr marL="142532" indent="-142532" algn="l" rtl="0" eaLnBrk="1" fontAlgn="base" hangingPunct="1">
              <a:spcBef>
                <a:spcPct val="0"/>
              </a:spcBef>
              <a:spcAft>
                <a:spcPct val="50000"/>
              </a:spcAft>
              <a:buClr>
                <a:srgbClr val="B2B2B2"/>
              </a:buClr>
              <a:buChar char="•"/>
              <a:defRPr sz="1100">
                <a:solidFill>
                  <a:srgbClr val="656565"/>
                </a:solidFill>
                <a:latin typeface="+mj-lt"/>
                <a:ea typeface="+mn-ea"/>
                <a:cs typeface="+mn-cs"/>
              </a:defRPr>
            </a:lvl1pPr>
            <a:lvl2pPr marL="419891" indent="-142532" algn="l" rtl="0" eaLnBrk="1" fontAlgn="base" hangingPunct="1">
              <a:spcBef>
                <a:spcPct val="0"/>
              </a:spcBef>
              <a:spcAft>
                <a:spcPct val="50000"/>
              </a:spcAft>
              <a:buClr>
                <a:schemeClr val="bg2"/>
              </a:buClr>
              <a:buFont typeface="Arial" pitchFamily="34" charset="0"/>
              <a:buChar char="–"/>
              <a:defRPr sz="1000">
                <a:solidFill>
                  <a:srgbClr val="656565"/>
                </a:solidFill>
                <a:latin typeface="+mj-lt"/>
              </a:defRPr>
            </a:lvl2pPr>
            <a:lvl3pPr marL="647170" indent="-92453" algn="l" rtl="0" eaLnBrk="1" fontAlgn="base" hangingPunct="1">
              <a:spcBef>
                <a:spcPct val="0"/>
              </a:spcBef>
              <a:spcAft>
                <a:spcPct val="50000"/>
              </a:spcAft>
              <a:buClr>
                <a:schemeClr val="bg2"/>
              </a:buClr>
              <a:buSzPct val="80000"/>
              <a:buFont typeface="Wingdings" pitchFamily="2" charset="2"/>
              <a:buChar char="§"/>
              <a:defRPr sz="1000">
                <a:solidFill>
                  <a:srgbClr val="656565"/>
                </a:solidFill>
                <a:latin typeface="+mj-lt"/>
              </a:defRPr>
            </a:lvl3pPr>
            <a:lvl4pPr marL="882155" indent="-92453" algn="l" rtl="0" eaLnBrk="1" fontAlgn="base" hangingPunct="1">
              <a:spcBef>
                <a:spcPct val="0"/>
              </a:spcBef>
              <a:spcAft>
                <a:spcPct val="50000"/>
              </a:spcAft>
              <a:buClr>
                <a:schemeClr val="bg2"/>
              </a:buClr>
              <a:buFont typeface="Arial" pitchFamily="34" charset="0"/>
              <a:buChar char="–"/>
              <a:defRPr sz="1000">
                <a:solidFill>
                  <a:schemeClr val="tx1"/>
                </a:solidFill>
                <a:latin typeface="+mj-lt"/>
              </a:defRPr>
            </a:lvl4pPr>
            <a:lvl5pPr marL="1109435" indent="-92453" algn="l" rtl="0" eaLnBrk="1" fontAlgn="base" hangingPunct="1">
              <a:spcBef>
                <a:spcPct val="0"/>
              </a:spcBef>
              <a:spcAft>
                <a:spcPct val="50000"/>
              </a:spcAft>
              <a:buClr>
                <a:schemeClr val="bg2"/>
              </a:buClr>
              <a:buChar char="•"/>
              <a:defRPr sz="800">
                <a:solidFill>
                  <a:schemeClr val="tx1"/>
                </a:solidFill>
                <a:latin typeface="+mj-lt"/>
              </a:defRPr>
            </a:lvl5pPr>
            <a:lvl6pPr marL="1479247" indent="-92453" algn="l" rtl="0" eaLnBrk="1" fontAlgn="base" hangingPunct="1">
              <a:spcBef>
                <a:spcPct val="20000"/>
              </a:spcBef>
              <a:spcAft>
                <a:spcPct val="0"/>
              </a:spcAft>
              <a:buClr>
                <a:schemeClr val="bg2"/>
              </a:buClr>
              <a:buChar char="•"/>
              <a:defRPr sz="800">
                <a:solidFill>
                  <a:schemeClr val="tx1"/>
                </a:solidFill>
                <a:latin typeface="+mn-lt"/>
              </a:defRPr>
            </a:lvl6pPr>
            <a:lvl7pPr marL="1849059" indent="-92453" algn="l" rtl="0" eaLnBrk="1" fontAlgn="base" hangingPunct="1">
              <a:spcBef>
                <a:spcPct val="20000"/>
              </a:spcBef>
              <a:spcAft>
                <a:spcPct val="0"/>
              </a:spcAft>
              <a:buClr>
                <a:schemeClr val="bg2"/>
              </a:buClr>
              <a:buChar char="•"/>
              <a:defRPr sz="800">
                <a:solidFill>
                  <a:schemeClr val="tx1"/>
                </a:solidFill>
                <a:latin typeface="+mn-lt"/>
              </a:defRPr>
            </a:lvl7pPr>
            <a:lvl8pPr marL="2218870" indent="-92453" algn="l" rtl="0" eaLnBrk="1" fontAlgn="base" hangingPunct="1">
              <a:spcBef>
                <a:spcPct val="20000"/>
              </a:spcBef>
              <a:spcAft>
                <a:spcPct val="0"/>
              </a:spcAft>
              <a:buClr>
                <a:schemeClr val="bg2"/>
              </a:buClr>
              <a:buChar char="•"/>
              <a:defRPr sz="800">
                <a:solidFill>
                  <a:schemeClr val="tx1"/>
                </a:solidFill>
                <a:latin typeface="+mn-lt"/>
              </a:defRPr>
            </a:lvl8pPr>
            <a:lvl9pPr marL="2588682" indent="-92453" algn="l" rtl="0" eaLnBrk="1" fontAlgn="base" hangingPunct="1">
              <a:spcBef>
                <a:spcPct val="20000"/>
              </a:spcBef>
              <a:spcAft>
                <a:spcPct val="0"/>
              </a:spcAft>
              <a:buClr>
                <a:schemeClr val="bg2"/>
              </a:buClr>
              <a:buChar char="•"/>
              <a:defRPr sz="800">
                <a:solidFill>
                  <a:schemeClr val="tx1"/>
                </a:solidFill>
                <a:latin typeface="+mn-lt"/>
              </a:defRPr>
            </a:lvl9pPr>
          </a:lstStyle>
          <a:p>
            <a:pPr marL="225425" indent="-225425" defTabSz="628650">
              <a:buClr>
                <a:schemeClr val="accent1"/>
              </a:buClr>
              <a:tabLst>
                <a:tab pos="628650" algn="l"/>
              </a:tabLst>
              <a:defRPr/>
            </a:pPr>
            <a:r>
              <a:rPr lang="en-US" b="1" dirty="0">
                <a:solidFill>
                  <a:schemeClr val="tx1"/>
                </a:solidFill>
              </a:rPr>
              <a:t>8:00am </a:t>
            </a:r>
            <a:r>
              <a:rPr lang="en-US" dirty="0">
                <a:solidFill>
                  <a:schemeClr val="tx1"/>
                </a:solidFill>
              </a:rPr>
              <a:t>	</a:t>
            </a:r>
            <a:br>
              <a:rPr lang="en-US" dirty="0">
                <a:solidFill>
                  <a:schemeClr val="tx1"/>
                </a:solidFill>
              </a:rPr>
            </a:br>
            <a:r>
              <a:rPr lang="en-US" dirty="0" smtClean="0">
                <a:solidFill>
                  <a:schemeClr val="tx1"/>
                </a:solidFill>
              </a:rPr>
              <a:t>I arrive at the office and I launch the suite of RBC applications. </a:t>
            </a:r>
            <a:endParaRPr lang="en-US" dirty="0">
              <a:solidFill>
                <a:schemeClr val="tx1"/>
              </a:solidFill>
            </a:endParaRPr>
          </a:p>
          <a:p>
            <a:pPr marL="225425" indent="-225425" defTabSz="628650">
              <a:buClr>
                <a:schemeClr val="accent1"/>
              </a:buClr>
              <a:defRPr/>
            </a:pPr>
            <a:r>
              <a:rPr lang="en-US" b="1" dirty="0">
                <a:solidFill>
                  <a:schemeClr val="tx1"/>
                </a:solidFill>
              </a:rPr>
              <a:t>8:15am </a:t>
            </a:r>
            <a:r>
              <a:rPr lang="en-US" dirty="0">
                <a:solidFill>
                  <a:schemeClr val="tx1"/>
                </a:solidFill>
              </a:rPr>
              <a:t>	</a:t>
            </a:r>
            <a:br>
              <a:rPr lang="en-US" dirty="0">
                <a:solidFill>
                  <a:schemeClr val="tx1"/>
                </a:solidFill>
              </a:rPr>
            </a:br>
            <a:r>
              <a:rPr lang="en-US" dirty="0" smtClean="0">
                <a:solidFill>
                  <a:schemeClr val="tx1"/>
                </a:solidFill>
              </a:rPr>
              <a:t>I go through </a:t>
            </a:r>
            <a:r>
              <a:rPr lang="en-US" dirty="0">
                <a:solidFill>
                  <a:schemeClr val="tx1"/>
                </a:solidFill>
              </a:rPr>
              <a:t>my </a:t>
            </a:r>
            <a:r>
              <a:rPr lang="en-US" dirty="0" smtClean="0">
                <a:solidFill>
                  <a:schemeClr val="tx1"/>
                </a:solidFill>
              </a:rPr>
              <a:t>emails and task </a:t>
            </a:r>
            <a:r>
              <a:rPr lang="en-US" dirty="0">
                <a:solidFill>
                  <a:schemeClr val="tx1"/>
                </a:solidFill>
              </a:rPr>
              <a:t>list </a:t>
            </a:r>
            <a:r>
              <a:rPr lang="en-US" dirty="0" smtClean="0">
                <a:solidFill>
                  <a:schemeClr val="tx1"/>
                </a:solidFill>
              </a:rPr>
              <a:t>to organize my day.</a:t>
            </a:r>
            <a:endParaRPr lang="en-US" dirty="0">
              <a:solidFill>
                <a:schemeClr val="tx1"/>
              </a:solidFill>
            </a:endParaRPr>
          </a:p>
          <a:p>
            <a:pPr marL="225425" indent="-225425" defTabSz="628650">
              <a:buClr>
                <a:schemeClr val="accent1"/>
              </a:buClr>
              <a:defRPr/>
            </a:pPr>
            <a:r>
              <a:rPr lang="en-US" b="1" dirty="0" smtClean="0">
                <a:solidFill>
                  <a:schemeClr val="tx1"/>
                </a:solidFill>
              </a:rPr>
              <a:t>8:30am </a:t>
            </a:r>
            <a:r>
              <a:rPr lang="en-US" dirty="0">
                <a:solidFill>
                  <a:schemeClr val="tx1"/>
                </a:solidFill>
              </a:rPr>
              <a:t>	</a:t>
            </a:r>
            <a:br>
              <a:rPr lang="en-US" dirty="0">
                <a:solidFill>
                  <a:schemeClr val="tx1"/>
                </a:solidFill>
              </a:rPr>
            </a:br>
            <a:r>
              <a:rPr lang="en-US" dirty="0">
                <a:solidFill>
                  <a:schemeClr val="tx1"/>
                </a:solidFill>
              </a:rPr>
              <a:t>I run the MRGD report </a:t>
            </a:r>
            <a:r>
              <a:rPr lang="en-US" dirty="0" smtClean="0">
                <a:solidFill>
                  <a:schemeClr val="tx1"/>
                </a:solidFill>
              </a:rPr>
              <a:t>to assist the trading team in validating the previous days transactions and balance debits.</a:t>
            </a:r>
          </a:p>
          <a:p>
            <a:pPr marL="225425" indent="-225425" defTabSz="628650">
              <a:buClr>
                <a:schemeClr val="accent1"/>
              </a:buClr>
              <a:defRPr/>
            </a:pPr>
            <a:r>
              <a:rPr lang="en-US" b="1" dirty="0">
                <a:solidFill>
                  <a:schemeClr val="tx1"/>
                </a:solidFill>
              </a:rPr>
              <a:t>9:00am </a:t>
            </a:r>
            <a:br>
              <a:rPr lang="en-US" b="1" dirty="0">
                <a:solidFill>
                  <a:schemeClr val="tx1"/>
                </a:solidFill>
              </a:rPr>
            </a:br>
            <a:r>
              <a:rPr lang="en-US" dirty="0" smtClean="0">
                <a:solidFill>
                  <a:schemeClr val="tx1"/>
                </a:solidFill>
              </a:rPr>
              <a:t>I run a commission report and walk it over to my IA.</a:t>
            </a:r>
          </a:p>
          <a:p>
            <a:pPr marL="225425" indent="-225425" defTabSz="628650">
              <a:buClr>
                <a:schemeClr val="accent1"/>
              </a:buClr>
              <a:defRPr/>
            </a:pPr>
            <a:r>
              <a:rPr lang="en-US" b="1" dirty="0" smtClean="0">
                <a:solidFill>
                  <a:schemeClr val="tx1"/>
                </a:solidFill>
              </a:rPr>
              <a:t>9:15am </a:t>
            </a:r>
            <a:r>
              <a:rPr lang="en-US" b="1" dirty="0">
                <a:solidFill>
                  <a:schemeClr val="tx1"/>
                </a:solidFill>
              </a:rPr>
              <a:t/>
            </a:r>
            <a:br>
              <a:rPr lang="en-US" b="1" dirty="0">
                <a:solidFill>
                  <a:schemeClr val="tx1"/>
                </a:solidFill>
              </a:rPr>
            </a:br>
            <a:r>
              <a:rPr lang="en-US" dirty="0">
                <a:solidFill>
                  <a:schemeClr val="tx1"/>
                </a:solidFill>
              </a:rPr>
              <a:t>I Notice a transfer I </a:t>
            </a:r>
            <a:r>
              <a:rPr lang="en-US" dirty="0" smtClean="0">
                <a:solidFill>
                  <a:schemeClr val="tx1"/>
                </a:solidFill>
              </a:rPr>
              <a:t>requested yesterday </a:t>
            </a:r>
            <a:r>
              <a:rPr lang="en-US" dirty="0">
                <a:solidFill>
                  <a:schemeClr val="tx1"/>
                </a:solidFill>
              </a:rPr>
              <a:t>didn’t go through, so I call the cage to </a:t>
            </a:r>
            <a:r>
              <a:rPr lang="en-US" dirty="0" smtClean="0">
                <a:solidFill>
                  <a:schemeClr val="tx1"/>
                </a:solidFill>
              </a:rPr>
              <a:t>investigate and reconcile before the market opens..</a:t>
            </a:r>
            <a:endParaRPr lang="en-US" dirty="0">
              <a:solidFill>
                <a:schemeClr val="tx1"/>
              </a:solidFill>
            </a:endParaRPr>
          </a:p>
          <a:p>
            <a:pPr marL="225425" indent="-225425" defTabSz="628650">
              <a:buClr>
                <a:schemeClr val="accent1"/>
              </a:buClr>
              <a:defRPr/>
            </a:pPr>
            <a:r>
              <a:rPr lang="en-US" b="1" dirty="0" smtClean="0">
                <a:solidFill>
                  <a:schemeClr val="tx1"/>
                </a:solidFill>
              </a:rPr>
              <a:t>10:00am</a:t>
            </a:r>
            <a:r>
              <a:rPr lang="en-US" dirty="0">
                <a:solidFill>
                  <a:schemeClr val="tx1"/>
                </a:solidFill>
              </a:rPr>
              <a:t>	 </a:t>
            </a:r>
            <a:br>
              <a:rPr lang="en-US" dirty="0">
                <a:solidFill>
                  <a:schemeClr val="tx1"/>
                </a:solidFill>
              </a:rPr>
            </a:br>
            <a:r>
              <a:rPr lang="en-US" dirty="0" smtClean="0">
                <a:solidFill>
                  <a:schemeClr val="tx1"/>
                </a:solidFill>
              </a:rPr>
              <a:t>I spend the remainder of the morning answering and distributing client calls. And adding to my task list. </a:t>
            </a:r>
            <a:endParaRPr lang="en-US" dirty="0">
              <a:solidFill>
                <a:schemeClr val="tx1"/>
              </a:solidFill>
            </a:endParaRPr>
          </a:p>
          <a:p>
            <a:pPr marL="225425" indent="-225425" defTabSz="628650">
              <a:buClr>
                <a:schemeClr val="accent1"/>
              </a:buClr>
              <a:defRPr/>
            </a:pPr>
            <a:r>
              <a:rPr lang="en-US" b="1" dirty="0" smtClean="0">
                <a:solidFill>
                  <a:schemeClr val="tx1"/>
                </a:solidFill>
              </a:rPr>
              <a:t>Noon</a:t>
            </a:r>
            <a:r>
              <a:rPr lang="en-US" dirty="0">
                <a:solidFill>
                  <a:schemeClr val="tx1"/>
                </a:solidFill>
              </a:rPr>
              <a:t>	</a:t>
            </a:r>
            <a:br>
              <a:rPr lang="en-US" dirty="0">
                <a:solidFill>
                  <a:schemeClr val="tx1"/>
                </a:solidFill>
              </a:rPr>
            </a:br>
            <a:r>
              <a:rPr lang="en-US" dirty="0">
                <a:solidFill>
                  <a:schemeClr val="tx1"/>
                </a:solidFill>
              </a:rPr>
              <a:t>Go to lunch and grab something to </a:t>
            </a:r>
            <a:r>
              <a:rPr lang="en-US" dirty="0" smtClean="0">
                <a:solidFill>
                  <a:schemeClr val="tx1"/>
                </a:solidFill>
              </a:rPr>
              <a:t>eat.</a:t>
            </a:r>
          </a:p>
          <a:p>
            <a:pPr marL="225425" indent="-225425" defTabSz="628650">
              <a:buClr>
                <a:schemeClr val="accent1"/>
              </a:buClr>
              <a:defRPr/>
            </a:pPr>
            <a:r>
              <a:rPr lang="en-US" b="1" dirty="0" smtClean="0">
                <a:solidFill>
                  <a:schemeClr val="tx1"/>
                </a:solidFill>
              </a:rPr>
              <a:t>1:00pm</a:t>
            </a:r>
            <a:r>
              <a:rPr lang="en-US" b="1" dirty="0">
                <a:solidFill>
                  <a:schemeClr val="tx1"/>
                </a:solidFill>
              </a:rPr>
              <a:t/>
            </a:r>
            <a:br>
              <a:rPr lang="en-US" b="1" dirty="0">
                <a:solidFill>
                  <a:schemeClr val="tx1"/>
                </a:solidFill>
              </a:rPr>
            </a:br>
            <a:r>
              <a:rPr lang="en-US" dirty="0" smtClean="0">
                <a:solidFill>
                  <a:schemeClr val="tx1"/>
                </a:solidFill>
              </a:rPr>
              <a:t>I return to my desk and check my emails and task list.</a:t>
            </a:r>
            <a:endParaRPr lang="en-US" dirty="0">
              <a:solidFill>
                <a:schemeClr val="tx1"/>
              </a:solidFill>
            </a:endParaRPr>
          </a:p>
          <a:p>
            <a:pPr marL="225425" indent="-225425" defTabSz="628650">
              <a:buClr>
                <a:schemeClr val="accent1"/>
              </a:buClr>
              <a:defRPr/>
            </a:pPr>
            <a:r>
              <a:rPr lang="en-US" b="1" dirty="0" smtClean="0">
                <a:solidFill>
                  <a:schemeClr val="tx1"/>
                </a:solidFill>
              </a:rPr>
              <a:t>1:15pm</a:t>
            </a:r>
            <a:r>
              <a:rPr lang="en-US" b="1" dirty="0">
                <a:solidFill>
                  <a:schemeClr val="tx1"/>
                </a:solidFill>
              </a:rPr>
              <a:t/>
            </a:r>
            <a:br>
              <a:rPr lang="en-US" b="1" dirty="0">
                <a:solidFill>
                  <a:schemeClr val="tx1"/>
                </a:solidFill>
              </a:rPr>
            </a:br>
            <a:r>
              <a:rPr lang="en-US" dirty="0" smtClean="0">
                <a:solidFill>
                  <a:schemeClr val="tx1"/>
                </a:solidFill>
              </a:rPr>
              <a:t>I notice I have multiple </a:t>
            </a:r>
            <a:r>
              <a:rPr lang="en-US" dirty="0" err="1" smtClean="0">
                <a:solidFill>
                  <a:schemeClr val="tx1"/>
                </a:solidFill>
              </a:rPr>
              <a:t>cheques</a:t>
            </a:r>
            <a:r>
              <a:rPr lang="en-US" dirty="0" smtClean="0">
                <a:solidFill>
                  <a:schemeClr val="tx1"/>
                </a:solidFill>
              </a:rPr>
              <a:t> that need to go out to clients. I send in the requests and check those tasks off my list.</a:t>
            </a:r>
            <a:endParaRPr lang="en-US" dirty="0">
              <a:solidFill>
                <a:schemeClr val="tx1"/>
              </a:solidFill>
            </a:endParaRPr>
          </a:p>
          <a:p>
            <a:pPr marL="225425" indent="-225425" defTabSz="628650">
              <a:buClr>
                <a:schemeClr val="accent1"/>
              </a:buClr>
              <a:defRPr/>
            </a:pPr>
            <a:r>
              <a:rPr lang="en-US" b="1" dirty="0" smtClean="0">
                <a:solidFill>
                  <a:schemeClr val="tx1"/>
                </a:solidFill>
              </a:rPr>
              <a:t>3:00pm</a:t>
            </a:r>
            <a:r>
              <a:rPr lang="en-US" b="1" dirty="0">
                <a:solidFill>
                  <a:schemeClr val="tx1"/>
                </a:solidFill>
              </a:rPr>
              <a:t/>
            </a:r>
            <a:br>
              <a:rPr lang="en-US" b="1" dirty="0">
                <a:solidFill>
                  <a:schemeClr val="tx1"/>
                </a:solidFill>
              </a:rPr>
            </a:br>
            <a:r>
              <a:rPr lang="en-US" dirty="0" smtClean="0">
                <a:solidFill>
                  <a:schemeClr val="tx1"/>
                </a:solidFill>
              </a:rPr>
              <a:t>At the end of my day, I make sure that my IA has all client communications and report packages ready for his meeting the following day.</a:t>
            </a:r>
            <a:endParaRPr lang="en-US" dirty="0">
              <a:solidFill>
                <a:schemeClr val="tx1"/>
              </a:solidFill>
            </a:endParaRPr>
          </a:p>
        </p:txBody>
      </p:sp>
      <p:sp>
        <p:nvSpPr>
          <p:cNvPr id="46" name="Rectangle 45"/>
          <p:cNvSpPr/>
          <p:nvPr/>
        </p:nvSpPr>
        <p:spPr>
          <a:xfrm>
            <a:off x="584200" y="1395413"/>
            <a:ext cx="762000" cy="7620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cxnSp>
        <p:nvCxnSpPr>
          <p:cNvPr id="23" name="Straight Connector 22"/>
          <p:cNvCxnSpPr/>
          <p:nvPr/>
        </p:nvCxnSpPr>
        <p:spPr bwMode="auto">
          <a:xfrm>
            <a:off x="2886075"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cxnSp>
        <p:nvCxnSpPr>
          <p:cNvPr id="52" name="Straight Connector 51"/>
          <p:cNvCxnSpPr/>
          <p:nvPr/>
        </p:nvCxnSpPr>
        <p:spPr bwMode="auto">
          <a:xfrm>
            <a:off x="6330950"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graphicFrame>
        <p:nvGraphicFramePr>
          <p:cNvPr id="33" name="Table 32"/>
          <p:cNvGraphicFramePr>
            <a:graphicFrameLocks noGrp="1"/>
          </p:cNvGraphicFramePr>
          <p:nvPr/>
        </p:nvGraphicFramePr>
        <p:xfrm>
          <a:off x="6596063" y="1090613"/>
          <a:ext cx="5770639" cy="457200"/>
        </p:xfrm>
        <a:graphic>
          <a:graphicData uri="http://schemas.openxmlformats.org/drawingml/2006/table">
            <a:tbl>
              <a:tblPr firstRow="1" bandRow="1">
                <a:tableStyleId>{2D5ABB26-0587-4C30-8999-92F81FD0307C}</a:tableStyleId>
              </a:tblPr>
              <a:tblGrid>
                <a:gridCol w="824377"/>
                <a:gridCol w="824377"/>
                <a:gridCol w="824377"/>
                <a:gridCol w="824377"/>
                <a:gridCol w="824377"/>
                <a:gridCol w="824377"/>
                <a:gridCol w="824377"/>
              </a:tblGrid>
              <a:tr h="183969">
                <a:tc>
                  <a:txBody>
                    <a:bodyPr/>
                    <a:lstStyle/>
                    <a:p>
                      <a:r>
                        <a:rPr lang="en-US" sz="900" b="1" dirty="0" err="1" smtClean="0">
                          <a:solidFill>
                            <a:schemeClr val="bg1"/>
                          </a:solidFill>
                        </a:rPr>
                        <a:t>Berton</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Trade Link</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Client</a:t>
                      </a:r>
                      <a:r>
                        <a:rPr lang="en-US" sz="900" b="1" baseline="0" dirty="0" smtClean="0">
                          <a:solidFill>
                            <a:schemeClr val="bg1"/>
                          </a:solidFill>
                        </a:rPr>
                        <a:t> Source</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Message Net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err="1" smtClean="0">
                          <a:solidFill>
                            <a:schemeClr val="bg1"/>
                          </a:solidFill>
                        </a:rPr>
                        <a:t>DocuNet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Outlook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WSJ</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r h="183969">
                <a:tc>
                  <a:txBody>
                    <a:bodyPr/>
                    <a:lstStyle/>
                    <a:p>
                      <a:r>
                        <a:rPr lang="en-US" sz="900" b="1" dirty="0" smtClean="0">
                          <a:solidFill>
                            <a:schemeClr val="bg1"/>
                          </a:solidFill>
                        </a:rPr>
                        <a:t>BTS</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Client Link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Thompson</a:t>
                      </a:r>
                      <a:r>
                        <a:rPr lang="en-US" sz="900" b="1" baseline="0" dirty="0" smtClean="0">
                          <a:solidFill>
                            <a:srgbClr val="C82600"/>
                          </a:solidFill>
                        </a:rPr>
                        <a:t> 1</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RBC Insight</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Flex Pak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Excel</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CNN</a:t>
                      </a:r>
                      <a:r>
                        <a:rPr lang="en-US" sz="900" b="1" baseline="0" dirty="0" smtClean="0">
                          <a:solidFill>
                            <a:srgbClr val="C82600"/>
                          </a:solidFill>
                        </a:rPr>
                        <a:t> Money</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bl>
          </a:graphicData>
        </a:graphic>
      </p:graphicFrame>
      <p:cxnSp>
        <p:nvCxnSpPr>
          <p:cNvPr id="34" name="Straight Connector 33"/>
          <p:cNvCxnSpPr/>
          <p:nvPr/>
        </p:nvCxnSpPr>
        <p:spPr>
          <a:xfrm>
            <a:off x="6632575" y="1709738"/>
            <a:ext cx="57943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3" descr="C:\Users\mmacintosh\Documents\Sandbox\Royal Bank of Canada\Project - WM Advisor Personas - 3795\UX\persona_2.png"/>
          <p:cNvPicPr>
            <a:picLocks noChangeAspect="1" noChangeArrowheads="1"/>
          </p:cNvPicPr>
          <p:nvPr/>
        </p:nvPicPr>
        <p:blipFill>
          <a:blip r:embed="rId2"/>
          <a:srcRect b="70268"/>
          <a:stretch>
            <a:fillRect/>
          </a:stretch>
        </p:blipFill>
        <p:spPr bwMode="auto">
          <a:xfrm>
            <a:off x="128588" y="1457325"/>
            <a:ext cx="1674812" cy="700088"/>
          </a:xfrm>
          <a:prstGeom prst="rect">
            <a:avLst/>
          </a:prstGeom>
          <a:noFill/>
          <a:ln w="9525">
            <a:noFill/>
            <a:miter lim="800000"/>
            <a:headEnd/>
            <a:tailEnd/>
          </a:ln>
        </p:spPr>
      </p:pic>
      <p:pic>
        <p:nvPicPr>
          <p:cNvPr id="53" name="Picture 10" descr="C:\Users\mmacintosh\Documents\Sandbox\Royal Bank of Canada\Project - WM Advisor Personas - 3795\UX\persona_2b.png"/>
          <p:cNvPicPr>
            <a:picLocks noChangeAspect="1" noChangeArrowheads="1"/>
          </p:cNvPicPr>
          <p:nvPr/>
        </p:nvPicPr>
        <p:blipFill rotWithShape="1">
          <a:blip r:embed="rId3">
            <a:duotone>
              <a:schemeClr val="accent6">
                <a:shade val="45000"/>
                <a:satMod val="135000"/>
              </a:schemeClr>
              <a:prstClr val="white"/>
            </a:duotone>
            <a:extLst/>
          </a:blip>
          <a:srcRect t="29731"/>
          <a:stretch/>
        </p:blipFill>
        <p:spPr bwMode="auto">
          <a:xfrm>
            <a:off x="128192" y="2157608"/>
            <a:ext cx="1674487" cy="1654717"/>
          </a:xfrm>
          <a:prstGeom prst="rect">
            <a:avLst/>
          </a:prstGeom>
          <a:noFill/>
          <a:extLst/>
        </p:spPr>
      </p:pic>
      <p:sp>
        <p:nvSpPr>
          <p:cNvPr id="2" name="Title 1"/>
          <p:cNvSpPr>
            <a:spLocks noGrp="1"/>
          </p:cNvSpPr>
          <p:nvPr>
            <p:ph type="title"/>
          </p:nvPr>
        </p:nvSpPr>
        <p:spPr>
          <a:xfrm>
            <a:off x="779463" y="0"/>
            <a:ext cx="10802937" cy="509588"/>
          </a:xfrm>
        </p:spPr>
        <p:txBody>
          <a:bodyPr/>
          <a:lstStyle/>
          <a:p>
            <a:pPr>
              <a:defRPr/>
            </a:pPr>
            <a:r>
              <a:rPr lang="en-US" dirty="0"/>
              <a:t>Definition – User persona </a:t>
            </a:r>
            <a:r>
              <a:rPr lang="en-US" dirty="0" smtClean="0"/>
              <a:t>2</a:t>
            </a:r>
            <a:endParaRPr lang="en-US" dirty="0"/>
          </a:p>
        </p:txBody>
      </p:sp>
      <p:sp>
        <p:nvSpPr>
          <p:cNvPr id="69636"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5" name="Rounded Rectangle 4"/>
          <p:cNvSpPr/>
          <p:nvPr/>
        </p:nvSpPr>
        <p:spPr>
          <a:xfrm>
            <a:off x="3243263" y="2632075"/>
            <a:ext cx="2752725" cy="1524000"/>
          </a:xfrm>
          <a:prstGeom prst="roundRect">
            <a:avLst>
              <a:gd name="adj" fmla="val 3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69638" name="Content Placeholder 1"/>
          <p:cNvSpPr txBox="1">
            <a:spLocks/>
          </p:cNvSpPr>
          <p:nvPr/>
        </p:nvSpPr>
        <p:spPr bwMode="auto">
          <a:xfrm>
            <a:off x="427038" y="981075"/>
            <a:ext cx="2492375" cy="290513"/>
          </a:xfrm>
          <a:prstGeom prst="rect">
            <a:avLst/>
          </a:prstGeom>
          <a:noFill/>
          <a:ln w="9525">
            <a:noFill/>
            <a:miter lim="800000"/>
            <a:headEnd/>
            <a:tailEnd/>
          </a:ln>
        </p:spPr>
        <p:txBody>
          <a:bodyPr/>
          <a:lstStyle/>
          <a:p>
            <a:pPr>
              <a:spcAft>
                <a:spcPct val="50000"/>
              </a:spcAft>
              <a:buClr>
                <a:srgbClr val="B2B2B2"/>
              </a:buClr>
            </a:pPr>
            <a:r>
              <a:rPr lang="en-US" sz="2000" b="1">
                <a:solidFill>
                  <a:srgbClr val="FF4215"/>
                </a:solidFill>
                <a:latin typeface="Calibri" pitchFamily="34" charset="0"/>
                <a:cs typeface="Arial" charset="0"/>
              </a:rPr>
              <a:t>KEVIN MICHAELS</a:t>
            </a:r>
          </a:p>
        </p:txBody>
      </p:sp>
      <p:sp>
        <p:nvSpPr>
          <p:cNvPr id="7" name="Rectangle 6"/>
          <p:cNvSpPr/>
          <p:nvPr/>
        </p:nvSpPr>
        <p:spPr>
          <a:xfrm>
            <a:off x="3243263" y="569913"/>
            <a:ext cx="2970212" cy="420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543050" algn="l"/>
              </a:tabLst>
              <a:defRPr/>
            </a:pPr>
            <a:r>
              <a:rPr lang="en-US" sz="1400" b="1" i="1" dirty="0">
                <a:solidFill>
                  <a:schemeClr val="tx1"/>
                </a:solidFill>
                <a:latin typeface="+mj-lt"/>
                <a:cs typeface="Arial" pitchFamily="34" charset="0"/>
              </a:rPr>
              <a:t>ARCHETYPE: </a:t>
            </a:r>
            <a:r>
              <a:rPr lang="en-US" sz="1400" b="1" i="1" dirty="0">
                <a:solidFill>
                  <a:schemeClr val="tx1"/>
                </a:solidFill>
                <a:latin typeface="+mj-lt"/>
              </a:rPr>
              <a:t>	</a:t>
            </a:r>
            <a:r>
              <a:rPr lang="en-US" sz="1400" i="1" dirty="0" err="1">
                <a:solidFill>
                  <a:schemeClr val="tx1"/>
                </a:solidFill>
                <a:latin typeface="+mj-lt"/>
              </a:rPr>
              <a:t>Maintainist</a:t>
            </a:r>
            <a:endParaRPr lang="en-US" sz="1400" dirty="0">
              <a:solidFill>
                <a:schemeClr val="tx1"/>
              </a:solidFill>
              <a:latin typeface="+mj-lt"/>
            </a:endParaRPr>
          </a:p>
        </p:txBody>
      </p:sp>
      <p:sp>
        <p:nvSpPr>
          <p:cNvPr id="8" name="Rectangle 7"/>
          <p:cNvSpPr/>
          <p:nvPr/>
        </p:nvSpPr>
        <p:spPr>
          <a:xfrm>
            <a:off x="3243263" y="990600"/>
            <a:ext cx="2970212"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lnSpc>
                <a:spcPct val="125000"/>
              </a:lnSpc>
              <a:spcBef>
                <a:spcPts val="0"/>
              </a:spcBef>
              <a:spcAft>
                <a:spcPts val="600"/>
              </a:spcAft>
              <a:tabLst>
                <a:tab pos="1543050" algn="l"/>
              </a:tabLst>
              <a:defRPr/>
            </a:pPr>
            <a:r>
              <a:rPr lang="en-US" sz="1100" b="1" i="1" dirty="0">
                <a:solidFill>
                  <a:schemeClr val="tx1"/>
                </a:solidFill>
                <a:latin typeface="+mj-lt"/>
              </a:rPr>
              <a:t>TITLE:	</a:t>
            </a:r>
            <a:r>
              <a:rPr lang="en-US" sz="1100" i="1" dirty="0">
                <a:solidFill>
                  <a:schemeClr val="tx1"/>
                </a:solidFill>
                <a:latin typeface="+mj-lt"/>
              </a:rPr>
              <a:t>Associate (Trader)</a:t>
            </a:r>
            <a:br>
              <a:rPr lang="en-US" sz="1100" i="1" dirty="0">
                <a:solidFill>
                  <a:schemeClr val="tx1"/>
                </a:solidFill>
                <a:latin typeface="+mj-lt"/>
              </a:rPr>
            </a:br>
            <a:r>
              <a:rPr lang="en-US" sz="1100" b="1" i="1" dirty="0">
                <a:solidFill>
                  <a:schemeClr val="tx1"/>
                </a:solidFill>
                <a:latin typeface="+mj-lt"/>
              </a:rPr>
              <a:t>COMPANY:	</a:t>
            </a:r>
            <a:r>
              <a:rPr lang="en-US" sz="1100" i="1" dirty="0">
                <a:solidFill>
                  <a:schemeClr val="tx1"/>
                </a:solidFill>
                <a:latin typeface="+mj-lt"/>
              </a:rPr>
              <a:t>RBC</a:t>
            </a:r>
            <a:br>
              <a:rPr lang="en-US" sz="1100" i="1" dirty="0">
                <a:solidFill>
                  <a:schemeClr val="tx1"/>
                </a:solidFill>
                <a:latin typeface="+mj-lt"/>
              </a:rPr>
            </a:br>
            <a:r>
              <a:rPr lang="en-US" sz="1100" b="1" i="1" dirty="0">
                <a:solidFill>
                  <a:schemeClr val="tx1"/>
                </a:solidFill>
                <a:latin typeface="+mj-lt"/>
              </a:rPr>
              <a:t>LOCATION:	</a:t>
            </a:r>
            <a:r>
              <a:rPr lang="en-US" sz="1100" i="1" dirty="0">
                <a:solidFill>
                  <a:schemeClr val="tx1"/>
                </a:solidFill>
                <a:latin typeface="+mj-lt"/>
              </a:rPr>
              <a:t>Calgary, AB</a:t>
            </a:r>
            <a:br>
              <a:rPr lang="en-US" sz="1100" i="1" dirty="0">
                <a:solidFill>
                  <a:schemeClr val="tx1"/>
                </a:solidFill>
                <a:latin typeface="+mj-lt"/>
              </a:rPr>
            </a:br>
            <a:r>
              <a:rPr lang="en-US" sz="1100" b="1" i="1" dirty="0">
                <a:solidFill>
                  <a:schemeClr val="tx1"/>
                </a:solidFill>
                <a:latin typeface="+mj-lt"/>
              </a:rPr>
              <a:t>CURRENT POSITION:	4</a:t>
            </a:r>
            <a:r>
              <a:rPr lang="en-US" sz="1100" i="1" dirty="0">
                <a:solidFill>
                  <a:schemeClr val="tx1"/>
                </a:solidFill>
                <a:latin typeface="+mj-lt"/>
              </a:rPr>
              <a:t> 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INDUSTRY:	</a:t>
            </a:r>
            <a:r>
              <a:rPr lang="en-US" sz="1100" i="1" dirty="0">
                <a:solidFill>
                  <a:schemeClr val="tx1"/>
                </a:solidFill>
                <a:latin typeface="+mj-lt"/>
              </a:rPr>
              <a:t>7 </a:t>
            </a:r>
            <a:r>
              <a:rPr lang="en-US" sz="1100" i="1" dirty="0" err="1">
                <a:solidFill>
                  <a:schemeClr val="tx1"/>
                </a:solidFill>
                <a:latin typeface="+mj-lt"/>
              </a:rPr>
              <a:t>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CLIENTS SERVED:	</a:t>
            </a:r>
            <a:r>
              <a:rPr lang="en-US" sz="1100" i="1" dirty="0">
                <a:solidFill>
                  <a:schemeClr val="tx1"/>
                </a:solidFill>
                <a:latin typeface="+mj-lt"/>
              </a:rPr>
              <a:t>67 Households	$150M Assets													</a:t>
            </a:r>
            <a:endParaRPr lang="en-US" sz="1100" dirty="0">
              <a:solidFill>
                <a:schemeClr val="tx1"/>
              </a:solidFill>
              <a:latin typeface="+mj-lt"/>
            </a:endParaRPr>
          </a:p>
        </p:txBody>
      </p:sp>
      <p:sp>
        <p:nvSpPr>
          <p:cNvPr id="9" name="Rectangle 8"/>
          <p:cNvSpPr/>
          <p:nvPr/>
        </p:nvSpPr>
        <p:spPr>
          <a:xfrm>
            <a:off x="3243263" y="4344988"/>
            <a:ext cx="2897187" cy="24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defRPr/>
            </a:pPr>
            <a:r>
              <a:rPr lang="en-US" sz="1400" b="1" i="1" dirty="0">
                <a:solidFill>
                  <a:schemeClr val="tx1"/>
                </a:solidFill>
                <a:latin typeface="+mj-lt"/>
                <a:cs typeface="Arial" pitchFamily="34" charset="0"/>
              </a:rPr>
              <a:t>I NEED TO:</a:t>
            </a:r>
          </a:p>
          <a:p>
            <a:pPr defTabSz="739623" fontAlgn="auto">
              <a:spcBef>
                <a:spcPts val="0"/>
              </a:spcBef>
              <a:spcAft>
                <a:spcPts val="0"/>
              </a:spcAft>
              <a:defRPr/>
            </a:pPr>
            <a:endParaRPr lang="en-US" sz="1100" b="1" i="1" dirty="0">
              <a:solidFill>
                <a:schemeClr val="tx1"/>
              </a:solidFill>
              <a:latin typeface="+mj-lt"/>
              <a:cs typeface="Arial" pitchFamily="34" charset="0"/>
            </a:endParaRPr>
          </a:p>
          <a:p>
            <a:pPr marL="109497" indent="-109497" defTabSz="739623" fontAlgn="auto">
              <a:spcBef>
                <a:spcPts val="0"/>
              </a:spcBef>
              <a:spcAft>
                <a:spcPts val="600"/>
              </a:spcAft>
              <a:buFont typeface="Arial" pitchFamily="34" charset="0"/>
              <a:buChar char="•"/>
              <a:defRPr/>
            </a:pPr>
            <a:r>
              <a:rPr lang="en-US" sz="1100" dirty="0">
                <a:solidFill>
                  <a:schemeClr val="tx1"/>
                </a:solidFill>
              </a:rPr>
              <a:t>Go through previous day’s activity reports to flag any thing unusual for the IA to review.</a:t>
            </a:r>
            <a:endParaRPr lang="en-US" sz="1100" dirty="0">
              <a:solidFill>
                <a:schemeClr val="tx1"/>
              </a:solidFill>
              <a:latin typeface="+mj-lt"/>
              <a:cs typeface="Arial" pitchFamily="34" charset="0"/>
            </a:endParaRP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Go through previous day’s transactions and check against debit reports to balance accounts .</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Execute on my IAs decision to show interest in new issues and allocate  the position accordingly.</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Stay on top of market activity by following internal and external research</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Trade on behalf of the Advisor, handling  mainly FI transactions.</a:t>
            </a:r>
            <a:endParaRPr lang="en-US" sz="1100" i="1" dirty="0">
              <a:solidFill>
                <a:schemeClr val="tx1"/>
              </a:solidFill>
              <a:latin typeface="+mj-lt"/>
              <a:cs typeface="Arial" pitchFamily="34" charset="0"/>
            </a:endParaRPr>
          </a:p>
        </p:txBody>
      </p:sp>
      <p:sp>
        <p:nvSpPr>
          <p:cNvPr id="69642" name="Content Placeholder 1"/>
          <p:cNvSpPr txBox="1">
            <a:spLocks/>
          </p:cNvSpPr>
          <p:nvPr/>
        </p:nvSpPr>
        <p:spPr bwMode="auto">
          <a:xfrm>
            <a:off x="427038" y="3930650"/>
            <a:ext cx="2292350" cy="28956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cs typeface="Arial" charset="0"/>
              </a:rPr>
              <a:t>“I AM RESPONSIBLE FOR …”</a:t>
            </a:r>
            <a:endParaRPr lang="en-US" sz="1400">
              <a:latin typeface="Calibri" pitchFamily="34" charset="0"/>
              <a:cs typeface="Arial" charset="0"/>
            </a:endParaRPr>
          </a:p>
          <a:p>
            <a:pPr>
              <a:spcAft>
                <a:spcPct val="50000"/>
              </a:spcAft>
              <a:buClr>
                <a:srgbClr val="B2B2B2"/>
              </a:buClr>
            </a:pPr>
            <a:r>
              <a:rPr lang="en-US" sz="1100" i="1">
                <a:latin typeface="Calibri" pitchFamily="34" charset="0"/>
                <a:cs typeface="Arial" charset="0"/>
              </a:rPr>
              <a:t>… making trades under the direction of the Investment Advisor and sometimes at the request of the client.</a:t>
            </a:r>
          </a:p>
          <a:p>
            <a:pPr>
              <a:spcAft>
                <a:spcPct val="50000"/>
              </a:spcAft>
              <a:buClr>
                <a:srgbClr val="B2B2B2"/>
              </a:buClr>
            </a:pPr>
            <a:r>
              <a:rPr lang="en-US" sz="1100" i="1">
                <a:latin typeface="Calibri" pitchFamily="34" charset="0"/>
                <a:cs typeface="Arial" charset="0"/>
              </a:rPr>
              <a:t>... validating previous day transactions are accurate and completed.</a:t>
            </a:r>
          </a:p>
          <a:p>
            <a:pPr>
              <a:spcAft>
                <a:spcPct val="50000"/>
              </a:spcAft>
              <a:buClr>
                <a:srgbClr val="B2B2B2"/>
              </a:buClr>
            </a:pPr>
            <a:r>
              <a:rPr lang="en-US" sz="1100" i="1">
                <a:latin typeface="Calibri" pitchFamily="34" charset="0"/>
                <a:cs typeface="Arial" charset="0"/>
              </a:rPr>
              <a:t>… identifying account debits and freeing up cash to cover.</a:t>
            </a:r>
          </a:p>
          <a:p>
            <a:pPr>
              <a:spcAft>
                <a:spcPct val="50000"/>
              </a:spcAft>
              <a:buClr>
                <a:srgbClr val="B2B2B2"/>
              </a:buClr>
            </a:pPr>
            <a:r>
              <a:rPr lang="en-US" sz="1100" i="1">
                <a:latin typeface="Calibri" pitchFamily="34" charset="0"/>
                <a:cs typeface="Arial" charset="0"/>
              </a:rPr>
              <a:t>… forwarding any relevant research, marketing content, and reports to my IA for review  and add commentary before we share with our “platinum” clients.</a:t>
            </a:r>
          </a:p>
          <a:p>
            <a:pPr>
              <a:spcAft>
                <a:spcPct val="50000"/>
              </a:spcAft>
              <a:buClr>
                <a:srgbClr val="B2B2B2"/>
              </a:buClr>
            </a:pPr>
            <a:endParaRPr lang="en-US" sz="1100">
              <a:latin typeface="Calibri" pitchFamily="34" charset="0"/>
              <a:cs typeface="Arial" charset="0"/>
            </a:endParaRPr>
          </a:p>
        </p:txBody>
      </p:sp>
      <p:sp>
        <p:nvSpPr>
          <p:cNvPr id="12" name="Rectangle 11"/>
          <p:cNvSpPr/>
          <p:nvPr/>
        </p:nvSpPr>
        <p:spPr>
          <a:xfrm>
            <a:off x="3243263" y="2732088"/>
            <a:ext cx="2970212" cy="344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767812" algn="l"/>
              </a:tabLst>
              <a:defRPr/>
            </a:pPr>
            <a:r>
              <a:rPr lang="en-US" sz="1400" b="1" i="1" dirty="0">
                <a:solidFill>
                  <a:schemeClr val="bg1"/>
                </a:solidFill>
              </a:rPr>
              <a:t>Behaviors: </a:t>
            </a:r>
          </a:p>
          <a:p>
            <a:pPr defTabSz="739623" fontAlgn="auto">
              <a:lnSpc>
                <a:spcPct val="150000"/>
              </a:lnSpc>
              <a:spcBef>
                <a:spcPts val="0"/>
              </a:spcBef>
              <a:spcAft>
                <a:spcPts val="0"/>
              </a:spcAft>
              <a:tabLst>
                <a:tab pos="1767812" algn="l"/>
              </a:tabLst>
              <a:defRPr/>
            </a:pPr>
            <a:r>
              <a:rPr lang="en-US" sz="1100" i="1" dirty="0">
                <a:solidFill>
                  <a:schemeClr val="bg1"/>
                </a:solidFill>
              </a:rPr>
              <a:t>Decision Maker</a:t>
            </a:r>
          </a:p>
          <a:p>
            <a:pPr defTabSz="739623" fontAlgn="auto">
              <a:lnSpc>
                <a:spcPct val="150000"/>
              </a:lnSpc>
              <a:spcBef>
                <a:spcPts val="0"/>
              </a:spcBef>
              <a:spcAft>
                <a:spcPts val="0"/>
              </a:spcAft>
              <a:tabLst>
                <a:tab pos="1767812" algn="l"/>
              </a:tabLst>
              <a:defRPr/>
            </a:pPr>
            <a:r>
              <a:rPr lang="en-US" sz="1100" i="1" dirty="0">
                <a:solidFill>
                  <a:schemeClr val="bg1"/>
                </a:solidFill>
              </a:rPr>
              <a:t>Influencer</a:t>
            </a:r>
            <a:br>
              <a:rPr lang="en-US" sz="1100" i="1" dirty="0">
                <a:solidFill>
                  <a:schemeClr val="bg1"/>
                </a:solidFill>
              </a:rPr>
            </a:br>
            <a:r>
              <a:rPr lang="en-US" sz="1100" i="1" dirty="0">
                <a:solidFill>
                  <a:schemeClr val="bg1"/>
                </a:solidFill>
              </a:rPr>
              <a:t>Consumer</a:t>
            </a:r>
          </a:p>
          <a:p>
            <a:pPr defTabSz="739623" fontAlgn="auto">
              <a:lnSpc>
                <a:spcPct val="150000"/>
              </a:lnSpc>
              <a:spcBef>
                <a:spcPts val="0"/>
              </a:spcBef>
              <a:spcAft>
                <a:spcPts val="0"/>
              </a:spcAft>
              <a:tabLst>
                <a:tab pos="1767812" algn="l"/>
              </a:tabLst>
              <a:defRPr/>
            </a:pPr>
            <a:r>
              <a:rPr lang="en-US" sz="1100" i="1" dirty="0">
                <a:solidFill>
                  <a:schemeClr val="bg1"/>
                </a:solidFill>
              </a:rPr>
              <a:t>Transactional</a:t>
            </a:r>
          </a:p>
          <a:p>
            <a:pPr defTabSz="739623" fontAlgn="auto">
              <a:spcBef>
                <a:spcPts val="0"/>
              </a:spcBef>
              <a:spcAft>
                <a:spcPts val="0"/>
              </a:spcAft>
              <a:tabLst>
                <a:tab pos="1767812" algn="l"/>
              </a:tabLst>
              <a:defRPr/>
            </a:pPr>
            <a:endParaRPr lang="en-US" sz="1100" dirty="0">
              <a:solidFill>
                <a:schemeClr val="bg1"/>
              </a:solidFill>
            </a:endParaRPr>
          </a:p>
        </p:txBody>
      </p:sp>
      <p:cxnSp>
        <p:nvCxnSpPr>
          <p:cNvPr id="13" name="Straight Connector 12"/>
          <p:cNvCxnSpPr/>
          <p:nvPr/>
        </p:nvCxnSpPr>
        <p:spPr>
          <a:xfrm>
            <a:off x="3243263" y="990600"/>
            <a:ext cx="2679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02150" y="3121025"/>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730750" y="3036888"/>
            <a:ext cx="144463"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6" name="Straight Connector 15"/>
          <p:cNvCxnSpPr/>
          <p:nvPr/>
        </p:nvCxnSpPr>
        <p:spPr>
          <a:xfrm>
            <a:off x="4502150" y="3370263"/>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063" y="3289300"/>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8" name="Straight Connector 17"/>
          <p:cNvCxnSpPr/>
          <p:nvPr/>
        </p:nvCxnSpPr>
        <p:spPr>
          <a:xfrm>
            <a:off x="4502150" y="361950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981575" y="3543300"/>
            <a:ext cx="144463"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20" name="Straight Connector 19"/>
          <p:cNvCxnSpPr/>
          <p:nvPr/>
        </p:nvCxnSpPr>
        <p:spPr>
          <a:xfrm>
            <a:off x="4502150" y="386715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92738" y="3795713"/>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69653" name="Content Placeholder 1"/>
          <p:cNvSpPr txBox="1">
            <a:spLocks/>
          </p:cNvSpPr>
          <p:nvPr/>
        </p:nvSpPr>
        <p:spPr bwMode="auto">
          <a:xfrm>
            <a:off x="6559550" y="1770063"/>
            <a:ext cx="5867400" cy="10668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NARRATIVE (DAILY ROUTINE):</a:t>
            </a:r>
            <a:endParaRPr lang="en-US" sz="1400">
              <a:latin typeface="Calibri" pitchFamily="34" charset="0"/>
            </a:endParaRPr>
          </a:p>
          <a:p>
            <a:pPr>
              <a:spcAft>
                <a:spcPct val="50000"/>
              </a:spcAft>
              <a:buClr>
                <a:srgbClr val="B2B2B2"/>
              </a:buClr>
            </a:pPr>
            <a:r>
              <a:rPr lang="en-US" sz="1100">
                <a:latin typeface="Calibri" pitchFamily="34" charset="0"/>
              </a:rPr>
              <a:t>As an associate trader, I’m licensed to trade and spend a good portion of my day dealing with trades and allocations, but I also  help the administrative associate with things like client management, and  general information requests from both clients and the advisor.  There’s often so much to do that we are both constantly busy and focus on our primary tasks.</a:t>
            </a:r>
          </a:p>
        </p:txBody>
      </p:sp>
      <p:sp>
        <p:nvSpPr>
          <p:cNvPr id="69654" name="Rectangle 24"/>
          <p:cNvSpPr>
            <a:spLocks noChangeArrowheads="1"/>
          </p:cNvSpPr>
          <p:nvPr/>
        </p:nvSpPr>
        <p:spPr bwMode="auto">
          <a:xfrm>
            <a:off x="6559550" y="569913"/>
            <a:ext cx="3024188" cy="307975"/>
          </a:xfrm>
          <a:prstGeom prst="rect">
            <a:avLst/>
          </a:prstGeom>
          <a:noFill/>
          <a:ln w="9525">
            <a:noFill/>
            <a:miter lim="800000"/>
            <a:headEnd/>
            <a:tailEnd/>
          </a:ln>
        </p:spPr>
        <p:txBody>
          <a:bodyPr wrap="none" lIns="91405" tIns="45703" rIns="91405" bIns="45703">
            <a:spAutoFit/>
          </a:bodyPr>
          <a:lstStyle/>
          <a:p>
            <a:r>
              <a:rPr lang="en-US" sz="1400" b="1" i="1">
                <a:latin typeface="Calibri" pitchFamily="34" charset="0"/>
              </a:rPr>
              <a:t>TECHNICAL PROFICIENCY AND TOOLS: </a:t>
            </a:r>
            <a:endParaRPr lang="en-US" sz="1400">
              <a:latin typeface="Calibri" pitchFamily="34" charset="0"/>
            </a:endParaRPr>
          </a:p>
        </p:txBody>
      </p:sp>
      <p:cxnSp>
        <p:nvCxnSpPr>
          <p:cNvPr id="28" name="Straight Connector 27"/>
          <p:cNvCxnSpPr/>
          <p:nvPr/>
        </p:nvCxnSpPr>
        <p:spPr>
          <a:xfrm>
            <a:off x="6632575" y="1709738"/>
            <a:ext cx="57943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656" name="Content Placeholder 1"/>
          <p:cNvSpPr txBox="1">
            <a:spLocks/>
          </p:cNvSpPr>
          <p:nvPr/>
        </p:nvSpPr>
        <p:spPr bwMode="auto">
          <a:xfrm>
            <a:off x="6572250" y="2990850"/>
            <a:ext cx="5794375" cy="3810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FLOW (DAILY ROUTINE):</a:t>
            </a:r>
            <a:endParaRPr lang="en-US" sz="1400">
              <a:latin typeface="Calibri" pitchFamily="34" charset="0"/>
            </a:endParaRPr>
          </a:p>
          <a:p>
            <a:pPr>
              <a:spcAft>
                <a:spcPct val="50000"/>
              </a:spcAft>
              <a:buClr>
                <a:srgbClr val="B2B2B2"/>
              </a:buClr>
            </a:pPr>
            <a:endParaRPr lang="en-US" sz="1100" b="1" i="1">
              <a:latin typeface="Calibri" pitchFamily="34" charset="0"/>
            </a:endParaRPr>
          </a:p>
        </p:txBody>
      </p:sp>
      <p:sp>
        <p:nvSpPr>
          <p:cNvPr id="32" name="Content Placeholder 1"/>
          <p:cNvSpPr txBox="1">
            <a:spLocks/>
          </p:cNvSpPr>
          <p:nvPr/>
        </p:nvSpPr>
        <p:spPr>
          <a:xfrm>
            <a:off x="6571836" y="3289476"/>
            <a:ext cx="5794389" cy="3657600"/>
          </a:xfrm>
          <a:prstGeom prst="rect">
            <a:avLst/>
          </a:prstGeom>
        </p:spPr>
        <p:txBody>
          <a:bodyPr numCol="2" spcCol="548640"/>
          <a:lstStyle>
            <a:lvl1pPr marL="142532" indent="-142532" algn="l" rtl="0" eaLnBrk="1" fontAlgn="base" hangingPunct="1">
              <a:spcBef>
                <a:spcPct val="0"/>
              </a:spcBef>
              <a:spcAft>
                <a:spcPct val="50000"/>
              </a:spcAft>
              <a:buClr>
                <a:srgbClr val="B2B2B2"/>
              </a:buClr>
              <a:buChar char="•"/>
              <a:defRPr sz="1100">
                <a:solidFill>
                  <a:srgbClr val="656565"/>
                </a:solidFill>
                <a:latin typeface="+mj-lt"/>
                <a:ea typeface="+mn-ea"/>
                <a:cs typeface="+mn-cs"/>
              </a:defRPr>
            </a:lvl1pPr>
            <a:lvl2pPr marL="419891" indent="-142532" algn="l" rtl="0" eaLnBrk="1" fontAlgn="base" hangingPunct="1">
              <a:spcBef>
                <a:spcPct val="0"/>
              </a:spcBef>
              <a:spcAft>
                <a:spcPct val="50000"/>
              </a:spcAft>
              <a:buClr>
                <a:schemeClr val="bg2"/>
              </a:buClr>
              <a:buFont typeface="Arial" pitchFamily="34" charset="0"/>
              <a:buChar char="–"/>
              <a:defRPr sz="1000">
                <a:solidFill>
                  <a:srgbClr val="656565"/>
                </a:solidFill>
                <a:latin typeface="+mj-lt"/>
              </a:defRPr>
            </a:lvl2pPr>
            <a:lvl3pPr marL="647170" indent="-92453" algn="l" rtl="0" eaLnBrk="1" fontAlgn="base" hangingPunct="1">
              <a:spcBef>
                <a:spcPct val="0"/>
              </a:spcBef>
              <a:spcAft>
                <a:spcPct val="50000"/>
              </a:spcAft>
              <a:buClr>
                <a:schemeClr val="bg2"/>
              </a:buClr>
              <a:buSzPct val="80000"/>
              <a:buFont typeface="Wingdings" pitchFamily="2" charset="2"/>
              <a:buChar char="§"/>
              <a:defRPr sz="1000">
                <a:solidFill>
                  <a:srgbClr val="656565"/>
                </a:solidFill>
                <a:latin typeface="+mj-lt"/>
              </a:defRPr>
            </a:lvl3pPr>
            <a:lvl4pPr marL="882155" indent="-92453" algn="l" rtl="0" eaLnBrk="1" fontAlgn="base" hangingPunct="1">
              <a:spcBef>
                <a:spcPct val="0"/>
              </a:spcBef>
              <a:spcAft>
                <a:spcPct val="50000"/>
              </a:spcAft>
              <a:buClr>
                <a:schemeClr val="bg2"/>
              </a:buClr>
              <a:buFont typeface="Arial" pitchFamily="34" charset="0"/>
              <a:buChar char="–"/>
              <a:defRPr sz="1000">
                <a:solidFill>
                  <a:schemeClr val="tx1"/>
                </a:solidFill>
                <a:latin typeface="+mj-lt"/>
              </a:defRPr>
            </a:lvl4pPr>
            <a:lvl5pPr marL="1109435" indent="-92453" algn="l" rtl="0" eaLnBrk="1" fontAlgn="base" hangingPunct="1">
              <a:spcBef>
                <a:spcPct val="0"/>
              </a:spcBef>
              <a:spcAft>
                <a:spcPct val="50000"/>
              </a:spcAft>
              <a:buClr>
                <a:schemeClr val="bg2"/>
              </a:buClr>
              <a:buChar char="•"/>
              <a:defRPr sz="800">
                <a:solidFill>
                  <a:schemeClr val="tx1"/>
                </a:solidFill>
                <a:latin typeface="+mj-lt"/>
              </a:defRPr>
            </a:lvl5pPr>
            <a:lvl6pPr marL="1479247" indent="-92453" algn="l" rtl="0" eaLnBrk="1" fontAlgn="base" hangingPunct="1">
              <a:spcBef>
                <a:spcPct val="20000"/>
              </a:spcBef>
              <a:spcAft>
                <a:spcPct val="0"/>
              </a:spcAft>
              <a:buClr>
                <a:schemeClr val="bg2"/>
              </a:buClr>
              <a:buChar char="•"/>
              <a:defRPr sz="800">
                <a:solidFill>
                  <a:schemeClr val="tx1"/>
                </a:solidFill>
                <a:latin typeface="+mn-lt"/>
              </a:defRPr>
            </a:lvl6pPr>
            <a:lvl7pPr marL="1849059" indent="-92453" algn="l" rtl="0" eaLnBrk="1" fontAlgn="base" hangingPunct="1">
              <a:spcBef>
                <a:spcPct val="20000"/>
              </a:spcBef>
              <a:spcAft>
                <a:spcPct val="0"/>
              </a:spcAft>
              <a:buClr>
                <a:schemeClr val="bg2"/>
              </a:buClr>
              <a:buChar char="•"/>
              <a:defRPr sz="800">
                <a:solidFill>
                  <a:schemeClr val="tx1"/>
                </a:solidFill>
                <a:latin typeface="+mn-lt"/>
              </a:defRPr>
            </a:lvl7pPr>
            <a:lvl8pPr marL="2218870" indent="-92453" algn="l" rtl="0" eaLnBrk="1" fontAlgn="base" hangingPunct="1">
              <a:spcBef>
                <a:spcPct val="20000"/>
              </a:spcBef>
              <a:spcAft>
                <a:spcPct val="0"/>
              </a:spcAft>
              <a:buClr>
                <a:schemeClr val="bg2"/>
              </a:buClr>
              <a:buChar char="•"/>
              <a:defRPr sz="800">
                <a:solidFill>
                  <a:schemeClr val="tx1"/>
                </a:solidFill>
                <a:latin typeface="+mn-lt"/>
              </a:defRPr>
            </a:lvl8pPr>
            <a:lvl9pPr marL="2588682" indent="-92453" algn="l" rtl="0" eaLnBrk="1" fontAlgn="base" hangingPunct="1">
              <a:spcBef>
                <a:spcPct val="20000"/>
              </a:spcBef>
              <a:spcAft>
                <a:spcPct val="0"/>
              </a:spcAft>
              <a:buClr>
                <a:schemeClr val="bg2"/>
              </a:buClr>
              <a:buChar char="•"/>
              <a:defRPr sz="800">
                <a:solidFill>
                  <a:schemeClr val="tx1"/>
                </a:solidFill>
                <a:latin typeface="+mn-lt"/>
              </a:defRPr>
            </a:lvl9pPr>
          </a:lstStyle>
          <a:p>
            <a:pPr marL="225425" indent="-225425" defTabSz="628650">
              <a:buClr>
                <a:schemeClr val="accent1"/>
              </a:buClr>
              <a:tabLst>
                <a:tab pos="628650" algn="l"/>
              </a:tabLst>
              <a:defRPr/>
            </a:pPr>
            <a:r>
              <a:rPr lang="en-US" b="1" dirty="0">
                <a:solidFill>
                  <a:schemeClr val="tx1"/>
                </a:solidFill>
              </a:rPr>
              <a:t>7</a:t>
            </a:r>
            <a:r>
              <a:rPr lang="en-US" b="1" dirty="0" smtClean="0">
                <a:solidFill>
                  <a:schemeClr val="tx1"/>
                </a:solidFill>
              </a:rPr>
              <a:t>:00am </a:t>
            </a:r>
            <a:r>
              <a:rPr lang="en-US" dirty="0">
                <a:solidFill>
                  <a:schemeClr val="tx1"/>
                </a:solidFill>
              </a:rPr>
              <a:t>	</a:t>
            </a:r>
            <a:br>
              <a:rPr lang="en-US" dirty="0">
                <a:solidFill>
                  <a:schemeClr val="tx1"/>
                </a:solidFill>
              </a:rPr>
            </a:br>
            <a:r>
              <a:rPr lang="en-US" dirty="0">
                <a:solidFill>
                  <a:schemeClr val="tx1"/>
                </a:solidFill>
              </a:rPr>
              <a:t>I arrive at the office and I launch </a:t>
            </a:r>
            <a:r>
              <a:rPr lang="en-US" dirty="0" smtClean="0">
                <a:solidFill>
                  <a:schemeClr val="tx1"/>
                </a:solidFill>
              </a:rPr>
              <a:t>the </a:t>
            </a:r>
            <a:r>
              <a:rPr lang="en-US" dirty="0">
                <a:solidFill>
                  <a:schemeClr val="tx1"/>
                </a:solidFill>
              </a:rPr>
              <a:t>suite of RBC applications. </a:t>
            </a:r>
          </a:p>
          <a:p>
            <a:pPr marL="225425" indent="-225425" defTabSz="628650">
              <a:buClr>
                <a:schemeClr val="accent1"/>
              </a:buClr>
              <a:defRPr/>
            </a:pPr>
            <a:r>
              <a:rPr lang="en-US" b="1" dirty="0">
                <a:solidFill>
                  <a:schemeClr val="tx1"/>
                </a:solidFill>
              </a:rPr>
              <a:t>7</a:t>
            </a:r>
            <a:r>
              <a:rPr lang="en-US" b="1" dirty="0" smtClean="0">
                <a:solidFill>
                  <a:schemeClr val="tx1"/>
                </a:solidFill>
              </a:rPr>
              <a:t>:15am </a:t>
            </a:r>
            <a:r>
              <a:rPr lang="en-US" dirty="0">
                <a:solidFill>
                  <a:schemeClr val="tx1"/>
                </a:solidFill>
              </a:rPr>
              <a:t>	</a:t>
            </a:r>
            <a:br>
              <a:rPr lang="en-US" dirty="0">
                <a:solidFill>
                  <a:schemeClr val="tx1"/>
                </a:solidFill>
              </a:rPr>
            </a:br>
            <a:r>
              <a:rPr lang="en-US" dirty="0">
                <a:solidFill>
                  <a:schemeClr val="tx1"/>
                </a:solidFill>
              </a:rPr>
              <a:t>I go through my emails and task list to organize my day.</a:t>
            </a:r>
          </a:p>
          <a:p>
            <a:pPr marL="225425" indent="-225425" defTabSz="628650">
              <a:buClr>
                <a:schemeClr val="accent1"/>
              </a:buClr>
              <a:defRPr/>
            </a:pPr>
            <a:r>
              <a:rPr lang="en-US" b="1" dirty="0">
                <a:solidFill>
                  <a:schemeClr val="tx1"/>
                </a:solidFill>
              </a:rPr>
              <a:t>7</a:t>
            </a:r>
            <a:r>
              <a:rPr lang="en-US" b="1" dirty="0" smtClean="0">
                <a:solidFill>
                  <a:schemeClr val="tx1"/>
                </a:solidFill>
              </a:rPr>
              <a:t>:30am </a:t>
            </a:r>
            <a:r>
              <a:rPr lang="en-US" dirty="0">
                <a:solidFill>
                  <a:schemeClr val="tx1"/>
                </a:solidFill>
              </a:rPr>
              <a:t>	</a:t>
            </a:r>
            <a:br>
              <a:rPr lang="en-US" dirty="0">
                <a:solidFill>
                  <a:schemeClr val="tx1"/>
                </a:solidFill>
              </a:rPr>
            </a:br>
            <a:r>
              <a:rPr lang="en-US" dirty="0">
                <a:solidFill>
                  <a:schemeClr val="tx1"/>
                </a:solidFill>
              </a:rPr>
              <a:t>I run the MRGD report to </a:t>
            </a:r>
            <a:r>
              <a:rPr lang="en-US" dirty="0" smtClean="0">
                <a:solidFill>
                  <a:schemeClr val="tx1"/>
                </a:solidFill>
              </a:rPr>
              <a:t>validating </a:t>
            </a:r>
            <a:r>
              <a:rPr lang="en-US" dirty="0">
                <a:solidFill>
                  <a:schemeClr val="tx1"/>
                </a:solidFill>
              </a:rPr>
              <a:t>the previous days transactions and balance </a:t>
            </a:r>
            <a:r>
              <a:rPr lang="en-US" dirty="0" smtClean="0">
                <a:solidFill>
                  <a:schemeClr val="tx1"/>
                </a:solidFill>
              </a:rPr>
              <a:t>account debits</a:t>
            </a:r>
            <a:r>
              <a:rPr lang="en-US" dirty="0">
                <a:solidFill>
                  <a:schemeClr val="tx1"/>
                </a:solidFill>
              </a:rPr>
              <a:t>.</a:t>
            </a:r>
          </a:p>
          <a:p>
            <a:pPr marL="225425" indent="-225425" defTabSz="628650">
              <a:buClr>
                <a:schemeClr val="accent1"/>
              </a:buClr>
              <a:defRPr/>
            </a:pPr>
            <a:r>
              <a:rPr lang="en-US" b="1" dirty="0">
                <a:solidFill>
                  <a:schemeClr val="tx1"/>
                </a:solidFill>
              </a:rPr>
              <a:t>8</a:t>
            </a:r>
            <a:r>
              <a:rPr lang="en-US" b="1" dirty="0" smtClean="0">
                <a:solidFill>
                  <a:schemeClr val="tx1"/>
                </a:solidFill>
              </a:rPr>
              <a:t>:00am </a:t>
            </a:r>
            <a:r>
              <a:rPr lang="en-US" b="1" dirty="0">
                <a:solidFill>
                  <a:schemeClr val="tx1"/>
                </a:solidFill>
              </a:rPr>
              <a:t/>
            </a:r>
            <a:br>
              <a:rPr lang="en-US" b="1" dirty="0">
                <a:solidFill>
                  <a:schemeClr val="tx1"/>
                </a:solidFill>
              </a:rPr>
            </a:br>
            <a:r>
              <a:rPr lang="en-US" dirty="0">
                <a:solidFill>
                  <a:schemeClr val="tx1"/>
                </a:solidFill>
              </a:rPr>
              <a:t>I </a:t>
            </a:r>
            <a:r>
              <a:rPr lang="en-US" dirty="0" smtClean="0">
                <a:solidFill>
                  <a:schemeClr val="tx1"/>
                </a:solidFill>
              </a:rPr>
              <a:t>ask </a:t>
            </a:r>
            <a:r>
              <a:rPr lang="en-US" dirty="0" err="1" smtClean="0">
                <a:solidFill>
                  <a:schemeClr val="tx1"/>
                </a:solidFill>
              </a:rPr>
              <a:t>Debrah</a:t>
            </a:r>
            <a:r>
              <a:rPr lang="en-US" dirty="0" smtClean="0">
                <a:solidFill>
                  <a:schemeClr val="tx1"/>
                </a:solidFill>
              </a:rPr>
              <a:t> (our admin associate) to run the commission report for our IA.</a:t>
            </a:r>
            <a:endParaRPr lang="en-US" dirty="0">
              <a:solidFill>
                <a:schemeClr val="tx1"/>
              </a:solidFill>
            </a:endParaRPr>
          </a:p>
          <a:p>
            <a:pPr marL="225425" indent="-225425" defTabSz="628650">
              <a:buClr>
                <a:schemeClr val="accent1"/>
              </a:buClr>
              <a:defRPr/>
            </a:pPr>
            <a:r>
              <a:rPr lang="en-US" b="1" dirty="0">
                <a:solidFill>
                  <a:schemeClr val="tx1"/>
                </a:solidFill>
              </a:rPr>
              <a:t>8</a:t>
            </a:r>
            <a:r>
              <a:rPr lang="en-US" b="1" dirty="0" smtClean="0">
                <a:solidFill>
                  <a:schemeClr val="tx1"/>
                </a:solidFill>
              </a:rPr>
              <a:t>:15am </a:t>
            </a:r>
            <a:r>
              <a:rPr lang="en-US" b="1" dirty="0">
                <a:solidFill>
                  <a:schemeClr val="tx1"/>
                </a:solidFill>
              </a:rPr>
              <a:t/>
            </a:r>
            <a:br>
              <a:rPr lang="en-US" b="1" dirty="0">
                <a:solidFill>
                  <a:schemeClr val="tx1"/>
                </a:solidFill>
              </a:rPr>
            </a:br>
            <a:r>
              <a:rPr lang="en-US" dirty="0" smtClean="0">
                <a:solidFill>
                  <a:schemeClr val="tx1"/>
                </a:solidFill>
              </a:rPr>
              <a:t>I refer back to my emails and filter through a list of 3</a:t>
            </a:r>
            <a:r>
              <a:rPr lang="en-US" baseline="30000" dirty="0" smtClean="0">
                <a:solidFill>
                  <a:schemeClr val="tx1"/>
                </a:solidFill>
              </a:rPr>
              <a:t>rd</a:t>
            </a:r>
            <a:r>
              <a:rPr lang="en-US" dirty="0" smtClean="0">
                <a:solidFill>
                  <a:schemeClr val="tx1"/>
                </a:solidFill>
              </a:rPr>
              <a:t> party research to locate high priority emails from clients or my IA.</a:t>
            </a:r>
            <a:endParaRPr lang="en-US" dirty="0">
              <a:solidFill>
                <a:schemeClr val="tx1"/>
              </a:solidFill>
            </a:endParaRPr>
          </a:p>
          <a:p>
            <a:pPr marL="225425" indent="-225425" defTabSz="628650">
              <a:buClr>
                <a:schemeClr val="accent1"/>
              </a:buClr>
              <a:defRPr/>
            </a:pPr>
            <a:r>
              <a:rPr lang="en-US" b="1" dirty="0">
                <a:solidFill>
                  <a:schemeClr val="tx1"/>
                </a:solidFill>
              </a:rPr>
              <a:t>8</a:t>
            </a:r>
            <a:r>
              <a:rPr lang="en-US" b="1" dirty="0" smtClean="0">
                <a:solidFill>
                  <a:schemeClr val="tx1"/>
                </a:solidFill>
              </a:rPr>
              <a:t>:45am</a:t>
            </a:r>
            <a:r>
              <a:rPr lang="en-US" dirty="0">
                <a:solidFill>
                  <a:schemeClr val="tx1"/>
                </a:solidFill>
              </a:rPr>
              <a:t>	 </a:t>
            </a:r>
            <a:br>
              <a:rPr lang="en-US" dirty="0">
                <a:solidFill>
                  <a:schemeClr val="tx1"/>
                </a:solidFill>
              </a:rPr>
            </a:br>
            <a:r>
              <a:rPr lang="en-US" dirty="0" smtClean="0">
                <a:solidFill>
                  <a:schemeClr val="tx1"/>
                </a:solidFill>
              </a:rPr>
              <a:t>I receive an email with the new issue report. I print the report and discuss our potential interest with my IA.</a:t>
            </a:r>
            <a:endParaRPr lang="en-US" b="1" dirty="0" smtClean="0">
              <a:solidFill>
                <a:schemeClr val="tx1"/>
              </a:solidFill>
            </a:endParaRPr>
          </a:p>
          <a:p>
            <a:pPr marL="225425" indent="-225425" defTabSz="628650">
              <a:buClr>
                <a:schemeClr val="accent1"/>
              </a:buClr>
              <a:defRPr/>
            </a:pPr>
            <a:r>
              <a:rPr lang="en-US" b="1" dirty="0">
                <a:solidFill>
                  <a:schemeClr val="tx1"/>
                </a:solidFill>
              </a:rPr>
              <a:t>8</a:t>
            </a:r>
            <a:r>
              <a:rPr lang="en-US" b="1" dirty="0" smtClean="0">
                <a:solidFill>
                  <a:schemeClr val="tx1"/>
                </a:solidFill>
              </a:rPr>
              <a:t>:50am</a:t>
            </a:r>
            <a:r>
              <a:rPr lang="en-US" dirty="0">
                <a:solidFill>
                  <a:schemeClr val="tx1"/>
                </a:solidFill>
              </a:rPr>
              <a:t>	 </a:t>
            </a:r>
            <a:br>
              <a:rPr lang="en-US" dirty="0">
                <a:solidFill>
                  <a:schemeClr val="tx1"/>
                </a:solidFill>
              </a:rPr>
            </a:br>
            <a:r>
              <a:rPr lang="en-US" dirty="0" smtClean="0">
                <a:solidFill>
                  <a:schemeClr val="tx1"/>
                </a:solidFill>
              </a:rPr>
              <a:t>I submit our interest to our front office team.</a:t>
            </a:r>
            <a:endParaRPr lang="en-US" dirty="0">
              <a:solidFill>
                <a:schemeClr val="tx1"/>
              </a:solidFill>
            </a:endParaRPr>
          </a:p>
          <a:p>
            <a:pPr marL="225425" indent="-225425" defTabSz="628650">
              <a:buClr>
                <a:schemeClr val="accent1"/>
              </a:buClr>
              <a:defRPr/>
            </a:pPr>
            <a:r>
              <a:rPr lang="en-US" b="1" dirty="0">
                <a:solidFill>
                  <a:schemeClr val="tx1"/>
                </a:solidFill>
              </a:rPr>
              <a:t>9</a:t>
            </a:r>
            <a:r>
              <a:rPr lang="en-US" b="1" dirty="0" smtClean="0">
                <a:solidFill>
                  <a:schemeClr val="tx1"/>
                </a:solidFill>
              </a:rPr>
              <a:t>:00am</a:t>
            </a:r>
            <a:r>
              <a:rPr lang="en-US" dirty="0">
                <a:solidFill>
                  <a:schemeClr val="tx1"/>
                </a:solidFill>
              </a:rPr>
              <a:t>	 </a:t>
            </a:r>
            <a:br>
              <a:rPr lang="en-US" dirty="0">
                <a:solidFill>
                  <a:schemeClr val="tx1"/>
                </a:solidFill>
              </a:rPr>
            </a:br>
            <a:r>
              <a:rPr lang="en-US" dirty="0" smtClean="0">
                <a:solidFill>
                  <a:schemeClr val="tx1"/>
                </a:solidFill>
              </a:rPr>
              <a:t>From my task list, I decide to follow up on a client request to identify the price for a mature position.</a:t>
            </a:r>
            <a:endParaRPr lang="en-US" dirty="0">
              <a:solidFill>
                <a:schemeClr val="tx1"/>
              </a:solidFill>
            </a:endParaRPr>
          </a:p>
          <a:p>
            <a:pPr marL="225425" indent="-225425" defTabSz="628650">
              <a:buClr>
                <a:schemeClr val="accent1"/>
              </a:buClr>
              <a:defRPr/>
            </a:pPr>
            <a:r>
              <a:rPr lang="en-US" b="1" dirty="0" smtClean="0">
                <a:solidFill>
                  <a:schemeClr val="tx1"/>
                </a:solidFill>
              </a:rPr>
              <a:t>10:00am</a:t>
            </a:r>
            <a:r>
              <a:rPr lang="en-US" dirty="0">
                <a:solidFill>
                  <a:schemeClr val="tx1"/>
                </a:solidFill>
              </a:rPr>
              <a:t>	 </a:t>
            </a:r>
            <a:br>
              <a:rPr lang="en-US" dirty="0">
                <a:solidFill>
                  <a:schemeClr val="tx1"/>
                </a:solidFill>
              </a:rPr>
            </a:br>
            <a:r>
              <a:rPr lang="en-US" dirty="0" smtClean="0">
                <a:solidFill>
                  <a:schemeClr val="tx1"/>
                </a:solidFill>
              </a:rPr>
              <a:t>After completing the request, I call the client back to discuss the results and follow up with an email.</a:t>
            </a:r>
            <a:endParaRPr lang="en-US" dirty="0">
              <a:solidFill>
                <a:schemeClr val="tx1"/>
              </a:solidFill>
            </a:endParaRPr>
          </a:p>
          <a:p>
            <a:pPr marL="225425" indent="-225425" defTabSz="628650">
              <a:buClr>
                <a:schemeClr val="accent1"/>
              </a:buClr>
              <a:defRPr/>
            </a:pPr>
            <a:r>
              <a:rPr lang="en-US" b="1" dirty="0" smtClean="0">
                <a:solidFill>
                  <a:schemeClr val="tx1"/>
                </a:solidFill>
              </a:rPr>
              <a:t>Noon</a:t>
            </a:r>
            <a:r>
              <a:rPr lang="en-US" b="1" dirty="0">
                <a:solidFill>
                  <a:schemeClr val="tx1"/>
                </a:solidFill>
              </a:rPr>
              <a:t/>
            </a:r>
            <a:br>
              <a:rPr lang="en-US" b="1" dirty="0">
                <a:solidFill>
                  <a:schemeClr val="tx1"/>
                </a:solidFill>
              </a:rPr>
            </a:br>
            <a:r>
              <a:rPr lang="en-US" dirty="0" smtClean="0">
                <a:solidFill>
                  <a:schemeClr val="tx1"/>
                </a:solidFill>
              </a:rPr>
              <a:t>Before I go to lunch, I check the status of our new issue interest. It’s  been filled. I decide to take a working lunch as allocating the new issue is timely.</a:t>
            </a:r>
          </a:p>
          <a:p>
            <a:pPr marL="225425" indent="-225425" defTabSz="628650">
              <a:buClr>
                <a:schemeClr val="accent1"/>
              </a:buClr>
              <a:defRPr/>
            </a:pPr>
            <a:r>
              <a:rPr lang="en-US" b="1" dirty="0">
                <a:solidFill>
                  <a:schemeClr val="tx1"/>
                </a:solidFill>
              </a:rPr>
              <a:t>3</a:t>
            </a:r>
            <a:r>
              <a:rPr lang="en-US" b="1" dirty="0" smtClean="0">
                <a:solidFill>
                  <a:schemeClr val="tx1"/>
                </a:solidFill>
              </a:rPr>
              <a:t>:00pm</a:t>
            </a:r>
            <a:r>
              <a:rPr lang="en-US" b="1" dirty="0">
                <a:solidFill>
                  <a:schemeClr val="tx1"/>
                </a:solidFill>
              </a:rPr>
              <a:t/>
            </a:r>
            <a:br>
              <a:rPr lang="en-US" b="1" dirty="0">
                <a:solidFill>
                  <a:schemeClr val="tx1"/>
                </a:solidFill>
              </a:rPr>
            </a:br>
            <a:r>
              <a:rPr lang="en-US" dirty="0">
                <a:solidFill>
                  <a:schemeClr val="tx1"/>
                </a:solidFill>
              </a:rPr>
              <a:t>At the end of my day, I make sure that my IA has all client communications and </a:t>
            </a:r>
            <a:r>
              <a:rPr lang="en-US" dirty="0" smtClean="0">
                <a:solidFill>
                  <a:schemeClr val="tx1"/>
                </a:solidFill>
              </a:rPr>
              <a:t>review the report </a:t>
            </a:r>
            <a:r>
              <a:rPr lang="en-US" dirty="0">
                <a:solidFill>
                  <a:schemeClr val="tx1"/>
                </a:solidFill>
              </a:rPr>
              <a:t>packages  </a:t>
            </a:r>
            <a:r>
              <a:rPr lang="en-US" dirty="0" smtClean="0">
                <a:solidFill>
                  <a:schemeClr val="tx1"/>
                </a:solidFill>
              </a:rPr>
              <a:t>for </a:t>
            </a:r>
            <a:r>
              <a:rPr lang="en-US" dirty="0">
                <a:solidFill>
                  <a:schemeClr val="tx1"/>
                </a:solidFill>
              </a:rPr>
              <a:t>his meeting the following day.</a:t>
            </a:r>
          </a:p>
        </p:txBody>
      </p:sp>
      <p:cxnSp>
        <p:nvCxnSpPr>
          <p:cNvPr id="23" name="Straight Connector 22"/>
          <p:cNvCxnSpPr/>
          <p:nvPr/>
        </p:nvCxnSpPr>
        <p:spPr bwMode="auto">
          <a:xfrm>
            <a:off x="2886075"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cxnSp>
        <p:nvCxnSpPr>
          <p:cNvPr id="52" name="Straight Connector 51"/>
          <p:cNvCxnSpPr/>
          <p:nvPr/>
        </p:nvCxnSpPr>
        <p:spPr bwMode="auto">
          <a:xfrm>
            <a:off x="6330950"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sp>
        <p:nvSpPr>
          <p:cNvPr id="49" name="Rectangle 48"/>
          <p:cNvSpPr/>
          <p:nvPr/>
        </p:nvSpPr>
        <p:spPr>
          <a:xfrm>
            <a:off x="584200" y="1395413"/>
            <a:ext cx="762000" cy="7620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graphicFrame>
        <p:nvGraphicFramePr>
          <p:cNvPr id="33" name="Table 32"/>
          <p:cNvGraphicFramePr>
            <a:graphicFrameLocks noGrp="1"/>
          </p:cNvGraphicFramePr>
          <p:nvPr/>
        </p:nvGraphicFramePr>
        <p:xfrm>
          <a:off x="6596063" y="1090613"/>
          <a:ext cx="5770639" cy="457200"/>
        </p:xfrm>
        <a:graphic>
          <a:graphicData uri="http://schemas.openxmlformats.org/drawingml/2006/table">
            <a:tbl>
              <a:tblPr firstRow="1" bandRow="1">
                <a:tableStyleId>{2D5ABB26-0587-4C30-8999-92F81FD0307C}</a:tableStyleId>
              </a:tblPr>
              <a:tblGrid>
                <a:gridCol w="824377"/>
                <a:gridCol w="824377"/>
                <a:gridCol w="824377"/>
                <a:gridCol w="824377"/>
                <a:gridCol w="824377"/>
                <a:gridCol w="824377"/>
                <a:gridCol w="824377"/>
              </a:tblGrid>
              <a:tr h="183969">
                <a:tc>
                  <a:txBody>
                    <a:bodyPr/>
                    <a:lstStyle/>
                    <a:p>
                      <a:r>
                        <a:rPr lang="en-US" sz="900" b="1" dirty="0" err="1" smtClean="0">
                          <a:solidFill>
                            <a:schemeClr val="bg1"/>
                          </a:solidFill>
                        </a:rPr>
                        <a:t>Berton</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Trade Link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Client</a:t>
                      </a:r>
                      <a:r>
                        <a:rPr lang="en-US" sz="900" b="1" baseline="0" dirty="0" smtClean="0">
                          <a:solidFill>
                            <a:srgbClr val="C82600"/>
                          </a:solidFill>
                        </a:rPr>
                        <a:t> Source</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Message Net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err="1" smtClean="0">
                          <a:solidFill>
                            <a:srgbClr val="C82600"/>
                          </a:solidFill>
                        </a:rPr>
                        <a:t>DocuNet</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Outlook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WSJ</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r h="183969">
                <a:tc>
                  <a:txBody>
                    <a:bodyPr/>
                    <a:lstStyle/>
                    <a:p>
                      <a:r>
                        <a:rPr lang="en-US" sz="900" b="1" dirty="0" smtClean="0">
                          <a:solidFill>
                            <a:schemeClr val="bg1"/>
                          </a:solidFill>
                        </a:rPr>
                        <a:t>BTS</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Client Link</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Thompson</a:t>
                      </a:r>
                      <a:r>
                        <a:rPr lang="en-US" sz="900" b="1" baseline="0" dirty="0" smtClean="0">
                          <a:solidFill>
                            <a:schemeClr val="bg1"/>
                          </a:solidFill>
                        </a:rPr>
                        <a:t> 1</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RBC Insight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Flex Pak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Excel</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CNN</a:t>
                      </a:r>
                      <a:r>
                        <a:rPr lang="en-US" sz="900" b="1" baseline="0" dirty="0" smtClean="0">
                          <a:solidFill>
                            <a:schemeClr val="bg1"/>
                          </a:solidFill>
                        </a:rPr>
                        <a:t> Money</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15" descr="C:\Users\mmacintosh\Documents\Sandbox\Royal Bank of Canada\Project - WM Advisor Personas - 3795\UX\persona_1.png"/>
          <p:cNvPicPr>
            <a:picLocks noChangeAspect="1" noChangeArrowheads="1"/>
          </p:cNvPicPr>
          <p:nvPr/>
        </p:nvPicPr>
        <p:blipFill>
          <a:blip r:embed="rId2"/>
          <a:srcRect b="67618"/>
          <a:stretch>
            <a:fillRect/>
          </a:stretch>
        </p:blipFill>
        <p:spPr bwMode="auto">
          <a:xfrm>
            <a:off x="115888" y="1395413"/>
            <a:ext cx="1674812" cy="762000"/>
          </a:xfrm>
          <a:prstGeom prst="rect">
            <a:avLst/>
          </a:prstGeom>
          <a:noFill/>
          <a:ln w="9525">
            <a:noFill/>
            <a:miter lim="800000"/>
            <a:headEnd/>
            <a:tailEnd/>
          </a:ln>
        </p:spPr>
      </p:pic>
      <p:pic>
        <p:nvPicPr>
          <p:cNvPr id="51" name="Picture 14" descr="C:\Users\mmacintosh\Documents\Sandbox\Royal Bank of Canada\Project - WM Advisor Personas - 3795\UX\persona_1b.png"/>
          <p:cNvPicPr>
            <a:picLocks noChangeAspect="1" noChangeArrowheads="1"/>
          </p:cNvPicPr>
          <p:nvPr/>
        </p:nvPicPr>
        <p:blipFill rotWithShape="1">
          <a:blip r:embed="rId3">
            <a:duotone>
              <a:schemeClr val="accent6">
                <a:shade val="45000"/>
                <a:satMod val="135000"/>
              </a:schemeClr>
              <a:prstClr val="white"/>
            </a:duotone>
            <a:extLst/>
          </a:blip>
          <a:srcRect t="32382"/>
          <a:stretch/>
        </p:blipFill>
        <p:spPr bwMode="auto">
          <a:xfrm>
            <a:off x="116317" y="2157608"/>
            <a:ext cx="1674487" cy="1592286"/>
          </a:xfrm>
          <a:prstGeom prst="rect">
            <a:avLst/>
          </a:prstGeom>
          <a:noFill/>
          <a:extLst/>
        </p:spPr>
      </p:pic>
      <p:sp>
        <p:nvSpPr>
          <p:cNvPr id="2" name="Title 1"/>
          <p:cNvSpPr>
            <a:spLocks noGrp="1"/>
          </p:cNvSpPr>
          <p:nvPr>
            <p:ph type="title"/>
          </p:nvPr>
        </p:nvSpPr>
        <p:spPr>
          <a:xfrm>
            <a:off x="779463" y="0"/>
            <a:ext cx="10802937" cy="509588"/>
          </a:xfrm>
        </p:spPr>
        <p:txBody>
          <a:bodyPr/>
          <a:lstStyle/>
          <a:p>
            <a:pPr>
              <a:defRPr/>
            </a:pPr>
            <a:r>
              <a:rPr lang="en-US" dirty="0"/>
              <a:t>Definition – User persona </a:t>
            </a:r>
            <a:r>
              <a:rPr lang="en-US" dirty="0" smtClean="0"/>
              <a:t>3</a:t>
            </a:r>
            <a:endParaRPr lang="en-US" dirty="0"/>
          </a:p>
        </p:txBody>
      </p:sp>
      <p:sp>
        <p:nvSpPr>
          <p:cNvPr id="70660"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5" name="Rounded Rectangle 4"/>
          <p:cNvSpPr/>
          <p:nvPr/>
        </p:nvSpPr>
        <p:spPr>
          <a:xfrm>
            <a:off x="3243263" y="2632075"/>
            <a:ext cx="2752725" cy="1524000"/>
          </a:xfrm>
          <a:prstGeom prst="roundRect">
            <a:avLst>
              <a:gd name="adj" fmla="val 3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70662" name="Content Placeholder 1"/>
          <p:cNvSpPr txBox="1">
            <a:spLocks/>
          </p:cNvSpPr>
          <p:nvPr/>
        </p:nvSpPr>
        <p:spPr bwMode="auto">
          <a:xfrm>
            <a:off x="427038" y="981075"/>
            <a:ext cx="2492375" cy="290513"/>
          </a:xfrm>
          <a:prstGeom prst="rect">
            <a:avLst/>
          </a:prstGeom>
          <a:noFill/>
          <a:ln w="9525">
            <a:noFill/>
            <a:miter lim="800000"/>
            <a:headEnd/>
            <a:tailEnd/>
          </a:ln>
        </p:spPr>
        <p:txBody>
          <a:bodyPr/>
          <a:lstStyle/>
          <a:p>
            <a:pPr>
              <a:spcAft>
                <a:spcPct val="50000"/>
              </a:spcAft>
              <a:buClr>
                <a:srgbClr val="B2B2B2"/>
              </a:buClr>
            </a:pPr>
            <a:r>
              <a:rPr lang="en-US" sz="2000" b="1">
                <a:solidFill>
                  <a:srgbClr val="FF4215"/>
                </a:solidFill>
                <a:latin typeface="Calibri" pitchFamily="34" charset="0"/>
                <a:cs typeface="Arial" charset="0"/>
              </a:rPr>
              <a:t>KATE STEVENS</a:t>
            </a:r>
          </a:p>
        </p:txBody>
      </p:sp>
      <p:sp>
        <p:nvSpPr>
          <p:cNvPr id="7" name="Rectangle 6"/>
          <p:cNvSpPr/>
          <p:nvPr/>
        </p:nvSpPr>
        <p:spPr>
          <a:xfrm>
            <a:off x="3243263" y="569913"/>
            <a:ext cx="2970212" cy="420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543050" algn="l"/>
              </a:tabLst>
              <a:defRPr/>
            </a:pPr>
            <a:r>
              <a:rPr lang="en-US" sz="1400" b="1" i="1" dirty="0">
                <a:solidFill>
                  <a:schemeClr val="tx1"/>
                </a:solidFill>
                <a:latin typeface="+mj-lt"/>
                <a:cs typeface="Arial" pitchFamily="34" charset="0"/>
              </a:rPr>
              <a:t>ARCHETYPE: </a:t>
            </a:r>
            <a:r>
              <a:rPr lang="en-US" sz="1400" b="1" i="1" dirty="0">
                <a:solidFill>
                  <a:schemeClr val="tx1"/>
                </a:solidFill>
                <a:latin typeface="+mj-lt"/>
              </a:rPr>
              <a:t>	</a:t>
            </a:r>
            <a:r>
              <a:rPr lang="en-US" sz="1400" i="1" dirty="0">
                <a:solidFill>
                  <a:schemeClr val="tx1"/>
                </a:solidFill>
                <a:latin typeface="+mj-lt"/>
              </a:rPr>
              <a:t>Generalist</a:t>
            </a:r>
            <a:endParaRPr lang="en-US" sz="1400" dirty="0">
              <a:solidFill>
                <a:schemeClr val="tx1"/>
              </a:solidFill>
              <a:latin typeface="+mj-lt"/>
            </a:endParaRPr>
          </a:p>
        </p:txBody>
      </p:sp>
      <p:sp>
        <p:nvSpPr>
          <p:cNvPr id="9" name="Rectangle 8"/>
          <p:cNvSpPr/>
          <p:nvPr/>
        </p:nvSpPr>
        <p:spPr>
          <a:xfrm>
            <a:off x="3243263" y="4344988"/>
            <a:ext cx="2897187" cy="24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defRPr/>
            </a:pPr>
            <a:r>
              <a:rPr lang="en-US" sz="1400" b="1" i="1" dirty="0">
                <a:solidFill>
                  <a:schemeClr val="tx1"/>
                </a:solidFill>
                <a:cs typeface="Arial" pitchFamily="34" charset="0"/>
              </a:rPr>
              <a:t>I NEED TO:</a:t>
            </a:r>
          </a:p>
          <a:p>
            <a:pPr defTabSz="739623" fontAlgn="auto">
              <a:spcBef>
                <a:spcPts val="0"/>
              </a:spcBef>
              <a:spcAft>
                <a:spcPts val="0"/>
              </a:spcAft>
              <a:defRPr/>
            </a:pPr>
            <a:endParaRPr lang="en-US" sz="1100" b="1" i="1" dirty="0">
              <a:solidFill>
                <a:schemeClr val="tx1"/>
              </a:solidFill>
              <a:latin typeface="+mj-lt"/>
              <a:cs typeface="Arial" pitchFamily="34" charset="0"/>
            </a:endParaRP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Have quick access to all information regarding my clients—both profile and transactional information.</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Be able to process client and Advisor requests in a timely manner.</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Maintain client relationships for the overall success of the business while managing  referrals from existing client base.</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Manage my own set of clients  that represent a portion of the portfolio.</a:t>
            </a:r>
          </a:p>
        </p:txBody>
      </p:sp>
      <p:sp>
        <p:nvSpPr>
          <p:cNvPr id="70665" name="Content Placeholder 1"/>
          <p:cNvSpPr txBox="1">
            <a:spLocks/>
          </p:cNvSpPr>
          <p:nvPr/>
        </p:nvSpPr>
        <p:spPr bwMode="auto">
          <a:xfrm>
            <a:off x="427038" y="3930650"/>
            <a:ext cx="2292350" cy="28956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cs typeface="Arial" charset="0"/>
              </a:rPr>
              <a:t>“I AM RESPONSIBLE FOR …”</a:t>
            </a:r>
            <a:endParaRPr lang="en-US" sz="1400">
              <a:latin typeface="Calibri" pitchFamily="34" charset="0"/>
              <a:cs typeface="Arial" charset="0"/>
            </a:endParaRPr>
          </a:p>
          <a:p>
            <a:pPr>
              <a:spcAft>
                <a:spcPct val="50000"/>
              </a:spcAft>
              <a:buClr>
                <a:srgbClr val="B2B2B2"/>
              </a:buClr>
            </a:pPr>
            <a:r>
              <a:rPr lang="en-US" sz="1100" i="1">
                <a:latin typeface="Calibri" pitchFamily="34" charset="0"/>
                <a:cs typeface="Arial" charset="0"/>
              </a:rPr>
              <a:t>... managing a portion of the book, with a select group of clients.</a:t>
            </a:r>
          </a:p>
          <a:p>
            <a:pPr>
              <a:spcAft>
                <a:spcPct val="50000"/>
              </a:spcAft>
              <a:buClr>
                <a:srgbClr val="B2B2B2"/>
              </a:buClr>
            </a:pPr>
            <a:r>
              <a:rPr lang="en-US" sz="1100" i="1">
                <a:latin typeface="Calibri" pitchFamily="34" charset="0"/>
                <a:cs typeface="Arial" charset="0"/>
              </a:rPr>
              <a:t>… helping to make decisions for trades that match our overall investment goals and strategies.</a:t>
            </a:r>
          </a:p>
          <a:p>
            <a:pPr>
              <a:spcAft>
                <a:spcPct val="50000"/>
              </a:spcAft>
              <a:buClr>
                <a:srgbClr val="B2B2B2"/>
              </a:buClr>
            </a:pPr>
            <a:r>
              <a:rPr lang="en-US" sz="1100" i="1">
                <a:latin typeface="Calibri" pitchFamily="34" charset="0"/>
                <a:cs typeface="Arial" charset="0"/>
              </a:rPr>
              <a:t>… managing all client communications and profile information.</a:t>
            </a:r>
            <a:endParaRPr lang="en-US" sz="1100">
              <a:latin typeface="Calibri" pitchFamily="34" charset="0"/>
              <a:cs typeface="Arial" charset="0"/>
            </a:endParaRPr>
          </a:p>
          <a:p>
            <a:pPr>
              <a:spcAft>
                <a:spcPct val="50000"/>
              </a:spcAft>
              <a:buClr>
                <a:srgbClr val="B2B2B2"/>
              </a:buClr>
            </a:pPr>
            <a:r>
              <a:rPr lang="en-US" sz="1100" i="1">
                <a:latin typeface="Calibri" pitchFamily="34" charset="0"/>
                <a:cs typeface="Arial" charset="0"/>
              </a:rPr>
              <a:t>… making sure the business runs smoothly when my IA is not in the office.</a:t>
            </a:r>
          </a:p>
          <a:p>
            <a:pPr>
              <a:spcAft>
                <a:spcPct val="50000"/>
              </a:spcAft>
              <a:buClr>
                <a:srgbClr val="B2B2B2"/>
              </a:buClr>
            </a:pPr>
            <a:endParaRPr lang="en-US" sz="1100" i="1">
              <a:latin typeface="Calibri" pitchFamily="34" charset="0"/>
              <a:cs typeface="Arial" charset="0"/>
            </a:endParaRPr>
          </a:p>
          <a:p>
            <a:pPr>
              <a:spcAft>
                <a:spcPct val="50000"/>
              </a:spcAft>
              <a:buClr>
                <a:srgbClr val="B2B2B2"/>
              </a:buClr>
            </a:pPr>
            <a:endParaRPr lang="en-US" sz="1100">
              <a:latin typeface="Calibri" pitchFamily="34" charset="0"/>
              <a:cs typeface="Arial" charset="0"/>
            </a:endParaRPr>
          </a:p>
        </p:txBody>
      </p:sp>
      <p:sp>
        <p:nvSpPr>
          <p:cNvPr id="12" name="Rectangle 11"/>
          <p:cNvSpPr/>
          <p:nvPr/>
        </p:nvSpPr>
        <p:spPr>
          <a:xfrm>
            <a:off x="3243263" y="2732088"/>
            <a:ext cx="2970212" cy="344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767812" algn="l"/>
              </a:tabLst>
              <a:defRPr/>
            </a:pPr>
            <a:r>
              <a:rPr lang="en-US" sz="1400" b="1" i="1" dirty="0">
                <a:solidFill>
                  <a:schemeClr val="bg1"/>
                </a:solidFill>
              </a:rPr>
              <a:t>Behaviors: </a:t>
            </a:r>
          </a:p>
          <a:p>
            <a:pPr defTabSz="739623" fontAlgn="auto">
              <a:lnSpc>
                <a:spcPct val="150000"/>
              </a:lnSpc>
              <a:spcBef>
                <a:spcPts val="0"/>
              </a:spcBef>
              <a:spcAft>
                <a:spcPts val="0"/>
              </a:spcAft>
              <a:tabLst>
                <a:tab pos="1767812" algn="l"/>
              </a:tabLst>
              <a:defRPr/>
            </a:pPr>
            <a:r>
              <a:rPr lang="en-US" sz="1100" i="1" dirty="0">
                <a:solidFill>
                  <a:schemeClr val="bg1"/>
                </a:solidFill>
              </a:rPr>
              <a:t>Decision Maker</a:t>
            </a:r>
          </a:p>
          <a:p>
            <a:pPr defTabSz="739623" fontAlgn="auto">
              <a:lnSpc>
                <a:spcPct val="150000"/>
              </a:lnSpc>
              <a:spcBef>
                <a:spcPts val="0"/>
              </a:spcBef>
              <a:spcAft>
                <a:spcPts val="0"/>
              </a:spcAft>
              <a:tabLst>
                <a:tab pos="1767812" algn="l"/>
              </a:tabLst>
              <a:defRPr/>
            </a:pPr>
            <a:r>
              <a:rPr lang="en-US" sz="1100" i="1" dirty="0">
                <a:solidFill>
                  <a:schemeClr val="bg1"/>
                </a:solidFill>
              </a:rPr>
              <a:t>Influencer</a:t>
            </a:r>
            <a:br>
              <a:rPr lang="en-US" sz="1100" i="1" dirty="0">
                <a:solidFill>
                  <a:schemeClr val="bg1"/>
                </a:solidFill>
              </a:rPr>
            </a:br>
            <a:r>
              <a:rPr lang="en-US" sz="1100" i="1" dirty="0">
                <a:solidFill>
                  <a:schemeClr val="bg1"/>
                </a:solidFill>
              </a:rPr>
              <a:t>Consumer</a:t>
            </a:r>
          </a:p>
          <a:p>
            <a:pPr defTabSz="739623" fontAlgn="auto">
              <a:lnSpc>
                <a:spcPct val="150000"/>
              </a:lnSpc>
              <a:spcBef>
                <a:spcPts val="0"/>
              </a:spcBef>
              <a:spcAft>
                <a:spcPts val="0"/>
              </a:spcAft>
              <a:tabLst>
                <a:tab pos="1767812" algn="l"/>
              </a:tabLst>
              <a:defRPr/>
            </a:pPr>
            <a:r>
              <a:rPr lang="en-US" sz="1100" i="1" dirty="0">
                <a:solidFill>
                  <a:schemeClr val="bg1"/>
                </a:solidFill>
              </a:rPr>
              <a:t>Transactional</a:t>
            </a:r>
          </a:p>
          <a:p>
            <a:pPr defTabSz="739623" fontAlgn="auto">
              <a:spcBef>
                <a:spcPts val="0"/>
              </a:spcBef>
              <a:spcAft>
                <a:spcPts val="0"/>
              </a:spcAft>
              <a:tabLst>
                <a:tab pos="1767812" algn="l"/>
              </a:tabLst>
              <a:defRPr/>
            </a:pPr>
            <a:endParaRPr lang="en-US" sz="1100" dirty="0">
              <a:solidFill>
                <a:schemeClr val="bg1"/>
              </a:solidFill>
            </a:endParaRPr>
          </a:p>
        </p:txBody>
      </p:sp>
      <p:cxnSp>
        <p:nvCxnSpPr>
          <p:cNvPr id="13" name="Straight Connector 12"/>
          <p:cNvCxnSpPr/>
          <p:nvPr/>
        </p:nvCxnSpPr>
        <p:spPr>
          <a:xfrm>
            <a:off x="3243263" y="990600"/>
            <a:ext cx="2679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02150" y="3121025"/>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76850" y="3036888"/>
            <a:ext cx="144463"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6" name="Straight Connector 15"/>
          <p:cNvCxnSpPr/>
          <p:nvPr/>
        </p:nvCxnSpPr>
        <p:spPr>
          <a:xfrm>
            <a:off x="4502150" y="3370263"/>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063" y="3289300"/>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8" name="Straight Connector 17"/>
          <p:cNvCxnSpPr/>
          <p:nvPr/>
        </p:nvCxnSpPr>
        <p:spPr>
          <a:xfrm>
            <a:off x="4502150" y="361950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278438" y="3543300"/>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20" name="Straight Connector 19"/>
          <p:cNvCxnSpPr/>
          <p:nvPr/>
        </p:nvCxnSpPr>
        <p:spPr>
          <a:xfrm>
            <a:off x="4502150" y="386715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618163" y="3795713"/>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70676" name="Content Placeholder 1"/>
          <p:cNvSpPr txBox="1">
            <a:spLocks/>
          </p:cNvSpPr>
          <p:nvPr/>
        </p:nvSpPr>
        <p:spPr bwMode="auto">
          <a:xfrm>
            <a:off x="6559550" y="1770063"/>
            <a:ext cx="5867400" cy="10668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NARRATIVE (DAILY ROUTINE):</a:t>
            </a:r>
            <a:endParaRPr lang="en-US" sz="1400">
              <a:latin typeface="Calibri" pitchFamily="34" charset="0"/>
            </a:endParaRPr>
          </a:p>
          <a:p>
            <a:pPr>
              <a:spcAft>
                <a:spcPct val="50000"/>
              </a:spcAft>
              <a:buClr>
                <a:srgbClr val="B2B2B2"/>
              </a:buClr>
            </a:pPr>
            <a:r>
              <a:rPr lang="en-US" sz="1100">
                <a:latin typeface="Calibri" pitchFamily="34" charset="0"/>
              </a:rPr>
              <a:t>As an Associate Investment Advisor, I work in tandem with the Advisor.  We’re a two person team  and I’ve been given a  portion of the book to manage.  As such, I need to be aware of what is going on in the market so that I can make smart investment decisions and recommendations for my client that are also in line with the vision of my investment advisor.</a:t>
            </a:r>
          </a:p>
        </p:txBody>
      </p:sp>
      <p:sp>
        <p:nvSpPr>
          <p:cNvPr id="70677" name="Rectangle 24"/>
          <p:cNvSpPr>
            <a:spLocks noChangeArrowheads="1"/>
          </p:cNvSpPr>
          <p:nvPr/>
        </p:nvSpPr>
        <p:spPr bwMode="auto">
          <a:xfrm>
            <a:off x="6559550" y="569913"/>
            <a:ext cx="3024188" cy="307975"/>
          </a:xfrm>
          <a:prstGeom prst="rect">
            <a:avLst/>
          </a:prstGeom>
          <a:noFill/>
          <a:ln w="9525">
            <a:noFill/>
            <a:miter lim="800000"/>
            <a:headEnd/>
            <a:tailEnd/>
          </a:ln>
        </p:spPr>
        <p:txBody>
          <a:bodyPr wrap="none" lIns="91405" tIns="45703" rIns="91405" bIns="45703">
            <a:spAutoFit/>
          </a:bodyPr>
          <a:lstStyle/>
          <a:p>
            <a:r>
              <a:rPr lang="en-US" sz="1400" b="1" i="1">
                <a:latin typeface="Calibri" pitchFamily="34" charset="0"/>
              </a:rPr>
              <a:t>TECHNICAL PROFICIENCY AND TOOLS: </a:t>
            </a:r>
            <a:endParaRPr lang="en-US" sz="1400">
              <a:latin typeface="Calibri" pitchFamily="34" charset="0"/>
            </a:endParaRPr>
          </a:p>
        </p:txBody>
      </p:sp>
      <p:sp>
        <p:nvSpPr>
          <p:cNvPr id="70678" name="Content Placeholder 1"/>
          <p:cNvSpPr txBox="1">
            <a:spLocks/>
          </p:cNvSpPr>
          <p:nvPr/>
        </p:nvSpPr>
        <p:spPr bwMode="auto">
          <a:xfrm>
            <a:off x="6572250" y="2990850"/>
            <a:ext cx="5794375" cy="3810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FLOW (DAILY ROUTINE):</a:t>
            </a:r>
            <a:endParaRPr lang="en-US" sz="1400">
              <a:latin typeface="Calibri" pitchFamily="34" charset="0"/>
            </a:endParaRPr>
          </a:p>
          <a:p>
            <a:pPr>
              <a:spcAft>
                <a:spcPct val="50000"/>
              </a:spcAft>
              <a:buClr>
                <a:srgbClr val="B2B2B2"/>
              </a:buClr>
            </a:pPr>
            <a:endParaRPr lang="en-US" sz="1100" b="1" i="1">
              <a:latin typeface="Calibri" pitchFamily="34" charset="0"/>
            </a:endParaRPr>
          </a:p>
        </p:txBody>
      </p:sp>
      <p:cxnSp>
        <p:nvCxnSpPr>
          <p:cNvPr id="23" name="Straight Connector 22"/>
          <p:cNvCxnSpPr/>
          <p:nvPr/>
        </p:nvCxnSpPr>
        <p:spPr bwMode="auto">
          <a:xfrm>
            <a:off x="2886075"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cxnSp>
        <p:nvCxnSpPr>
          <p:cNvPr id="52" name="Straight Connector 51"/>
          <p:cNvCxnSpPr/>
          <p:nvPr/>
        </p:nvCxnSpPr>
        <p:spPr bwMode="auto">
          <a:xfrm>
            <a:off x="6330950"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sp>
        <p:nvSpPr>
          <p:cNvPr id="47" name="Rectangle 46"/>
          <p:cNvSpPr/>
          <p:nvPr/>
        </p:nvSpPr>
        <p:spPr>
          <a:xfrm>
            <a:off x="577850" y="1395413"/>
            <a:ext cx="763588" cy="7620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sp>
        <p:nvSpPr>
          <p:cNvPr id="55" name="Rectangle 54"/>
          <p:cNvSpPr/>
          <p:nvPr/>
        </p:nvSpPr>
        <p:spPr>
          <a:xfrm>
            <a:off x="3243263" y="990600"/>
            <a:ext cx="2970212"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lnSpc>
                <a:spcPct val="125000"/>
              </a:lnSpc>
              <a:spcBef>
                <a:spcPts val="0"/>
              </a:spcBef>
              <a:spcAft>
                <a:spcPts val="600"/>
              </a:spcAft>
              <a:tabLst>
                <a:tab pos="1543050" algn="l"/>
              </a:tabLst>
              <a:defRPr/>
            </a:pPr>
            <a:r>
              <a:rPr lang="en-US" sz="1100" b="1" i="1" dirty="0">
                <a:solidFill>
                  <a:schemeClr val="tx1"/>
                </a:solidFill>
                <a:latin typeface="+mj-lt"/>
              </a:rPr>
              <a:t>TITLE:	</a:t>
            </a:r>
            <a:r>
              <a:rPr lang="en-US" sz="1100" i="1" dirty="0">
                <a:solidFill>
                  <a:schemeClr val="tx1"/>
                </a:solidFill>
                <a:latin typeface="+mj-lt"/>
              </a:rPr>
              <a:t>Associate Advisor</a:t>
            </a:r>
            <a:br>
              <a:rPr lang="en-US" sz="1100" i="1" dirty="0">
                <a:solidFill>
                  <a:schemeClr val="tx1"/>
                </a:solidFill>
                <a:latin typeface="+mj-lt"/>
              </a:rPr>
            </a:br>
            <a:r>
              <a:rPr lang="en-US" sz="1100" b="1" i="1" dirty="0">
                <a:solidFill>
                  <a:schemeClr val="tx1"/>
                </a:solidFill>
                <a:latin typeface="+mj-lt"/>
              </a:rPr>
              <a:t>COMPANY:	</a:t>
            </a:r>
            <a:r>
              <a:rPr lang="en-US" sz="1100" i="1" dirty="0">
                <a:solidFill>
                  <a:schemeClr val="tx1"/>
                </a:solidFill>
                <a:latin typeface="+mj-lt"/>
              </a:rPr>
              <a:t>RBC</a:t>
            </a:r>
            <a:br>
              <a:rPr lang="en-US" sz="1100" i="1" dirty="0">
                <a:solidFill>
                  <a:schemeClr val="tx1"/>
                </a:solidFill>
                <a:latin typeface="+mj-lt"/>
              </a:rPr>
            </a:br>
            <a:r>
              <a:rPr lang="en-US" sz="1100" b="1" i="1" dirty="0">
                <a:solidFill>
                  <a:schemeClr val="tx1"/>
                </a:solidFill>
                <a:latin typeface="+mj-lt"/>
              </a:rPr>
              <a:t>LOCATION:	</a:t>
            </a:r>
            <a:r>
              <a:rPr lang="en-US" sz="1100" i="1" dirty="0">
                <a:solidFill>
                  <a:schemeClr val="tx1"/>
                </a:solidFill>
                <a:latin typeface="+mj-lt"/>
              </a:rPr>
              <a:t>Toronto, ON</a:t>
            </a:r>
            <a:br>
              <a:rPr lang="en-US" sz="1100" i="1" dirty="0">
                <a:solidFill>
                  <a:schemeClr val="tx1"/>
                </a:solidFill>
                <a:latin typeface="+mj-lt"/>
              </a:rPr>
            </a:br>
            <a:r>
              <a:rPr lang="en-US" sz="1100" b="1" i="1" dirty="0">
                <a:solidFill>
                  <a:schemeClr val="tx1"/>
                </a:solidFill>
                <a:latin typeface="+mj-lt"/>
              </a:rPr>
              <a:t>CURRENT POSITION:	</a:t>
            </a:r>
            <a:r>
              <a:rPr lang="en-US" sz="1100" i="1" dirty="0">
                <a:solidFill>
                  <a:schemeClr val="tx1"/>
                </a:solidFill>
                <a:latin typeface="+mj-lt"/>
              </a:rPr>
              <a:t>12 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INDUSTRY:	</a:t>
            </a:r>
            <a:r>
              <a:rPr lang="en-US" sz="1100" i="1" dirty="0">
                <a:solidFill>
                  <a:schemeClr val="tx1"/>
                </a:solidFill>
                <a:latin typeface="+mj-lt"/>
              </a:rPr>
              <a:t>16 </a:t>
            </a:r>
            <a:r>
              <a:rPr lang="en-US" sz="1100" i="1" dirty="0" err="1">
                <a:solidFill>
                  <a:schemeClr val="tx1"/>
                </a:solidFill>
                <a:latin typeface="+mj-lt"/>
              </a:rPr>
              <a:t>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CLIENTS SERVED:	</a:t>
            </a:r>
            <a:r>
              <a:rPr lang="en-US" sz="1100" i="1" dirty="0">
                <a:solidFill>
                  <a:schemeClr val="tx1"/>
                </a:solidFill>
                <a:latin typeface="+mj-lt"/>
              </a:rPr>
              <a:t>56 Households	$150M Assets	</a:t>
            </a:r>
            <a:endParaRPr lang="en-US" sz="1100" dirty="0">
              <a:solidFill>
                <a:schemeClr val="tx1"/>
              </a:solidFill>
              <a:latin typeface="+mj-lt"/>
            </a:endParaRPr>
          </a:p>
        </p:txBody>
      </p:sp>
      <p:graphicFrame>
        <p:nvGraphicFramePr>
          <p:cNvPr id="30" name="Table 29"/>
          <p:cNvGraphicFramePr>
            <a:graphicFrameLocks noGrp="1"/>
          </p:cNvGraphicFramePr>
          <p:nvPr/>
        </p:nvGraphicFramePr>
        <p:xfrm>
          <a:off x="6596063" y="1090613"/>
          <a:ext cx="5770639" cy="457200"/>
        </p:xfrm>
        <a:graphic>
          <a:graphicData uri="http://schemas.openxmlformats.org/drawingml/2006/table">
            <a:tbl>
              <a:tblPr firstRow="1" bandRow="1">
                <a:tableStyleId>{2D5ABB26-0587-4C30-8999-92F81FD0307C}</a:tableStyleId>
              </a:tblPr>
              <a:tblGrid>
                <a:gridCol w="824377"/>
                <a:gridCol w="824377"/>
                <a:gridCol w="824377"/>
                <a:gridCol w="824377"/>
                <a:gridCol w="824377"/>
                <a:gridCol w="824377"/>
                <a:gridCol w="824377"/>
              </a:tblGrid>
              <a:tr h="183969">
                <a:tc>
                  <a:txBody>
                    <a:bodyPr/>
                    <a:lstStyle/>
                    <a:p>
                      <a:r>
                        <a:rPr lang="en-US" sz="900" b="1" dirty="0" err="1" smtClean="0">
                          <a:solidFill>
                            <a:schemeClr val="bg1"/>
                          </a:solidFill>
                        </a:rPr>
                        <a:t>Berton</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Trade Link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Client</a:t>
                      </a:r>
                      <a:r>
                        <a:rPr lang="en-US" sz="900" b="1" baseline="0" dirty="0" smtClean="0">
                          <a:solidFill>
                            <a:schemeClr val="bg1"/>
                          </a:solidFill>
                        </a:rPr>
                        <a:t> Source</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Message Net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err="1" smtClean="0">
                          <a:solidFill>
                            <a:schemeClr val="bg1"/>
                          </a:solidFill>
                        </a:rPr>
                        <a:t>DocuNet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Outlook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WSJ</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r h="183969">
                <a:tc>
                  <a:txBody>
                    <a:bodyPr/>
                    <a:lstStyle/>
                    <a:p>
                      <a:r>
                        <a:rPr lang="en-US" sz="900" b="1" dirty="0" smtClean="0">
                          <a:solidFill>
                            <a:schemeClr val="bg1"/>
                          </a:solidFill>
                        </a:rPr>
                        <a:t>BTS</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Client Link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Thompson</a:t>
                      </a:r>
                      <a:r>
                        <a:rPr lang="en-US" sz="900" b="1" baseline="0" dirty="0" smtClean="0">
                          <a:solidFill>
                            <a:schemeClr val="bg1"/>
                          </a:solidFill>
                        </a:rPr>
                        <a:t> 1</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RBC Insight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Flex Pak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Excel</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CNN</a:t>
                      </a:r>
                      <a:r>
                        <a:rPr lang="en-US" sz="900" b="1" baseline="0" dirty="0" smtClean="0">
                          <a:solidFill>
                            <a:schemeClr val="bg1"/>
                          </a:solidFill>
                        </a:rPr>
                        <a:t> Money</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bl>
          </a:graphicData>
        </a:graphic>
      </p:graphicFrame>
      <p:cxnSp>
        <p:nvCxnSpPr>
          <p:cNvPr id="33" name="Straight Connector 32"/>
          <p:cNvCxnSpPr/>
          <p:nvPr/>
        </p:nvCxnSpPr>
        <p:spPr>
          <a:xfrm>
            <a:off x="6632575" y="1709738"/>
            <a:ext cx="57943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Content Placeholder 1"/>
          <p:cNvSpPr txBox="1">
            <a:spLocks/>
          </p:cNvSpPr>
          <p:nvPr/>
        </p:nvSpPr>
        <p:spPr>
          <a:xfrm>
            <a:off x="6571836" y="3289475"/>
            <a:ext cx="5794389" cy="3930721"/>
          </a:xfrm>
          <a:prstGeom prst="rect">
            <a:avLst/>
          </a:prstGeom>
        </p:spPr>
        <p:txBody>
          <a:bodyPr numCol="2" spcCol="548640"/>
          <a:lstStyle>
            <a:lvl1pPr marL="142532" indent="-142532" algn="l" rtl="0" eaLnBrk="1" fontAlgn="base" hangingPunct="1">
              <a:spcBef>
                <a:spcPct val="0"/>
              </a:spcBef>
              <a:spcAft>
                <a:spcPct val="50000"/>
              </a:spcAft>
              <a:buClr>
                <a:srgbClr val="B2B2B2"/>
              </a:buClr>
              <a:buChar char="•"/>
              <a:defRPr sz="1100">
                <a:solidFill>
                  <a:srgbClr val="656565"/>
                </a:solidFill>
                <a:latin typeface="+mj-lt"/>
                <a:ea typeface="+mn-ea"/>
                <a:cs typeface="+mn-cs"/>
              </a:defRPr>
            </a:lvl1pPr>
            <a:lvl2pPr marL="419891" indent="-142532" algn="l" rtl="0" eaLnBrk="1" fontAlgn="base" hangingPunct="1">
              <a:spcBef>
                <a:spcPct val="0"/>
              </a:spcBef>
              <a:spcAft>
                <a:spcPct val="50000"/>
              </a:spcAft>
              <a:buClr>
                <a:schemeClr val="bg2"/>
              </a:buClr>
              <a:buFont typeface="Arial" pitchFamily="34" charset="0"/>
              <a:buChar char="–"/>
              <a:defRPr sz="1000">
                <a:solidFill>
                  <a:srgbClr val="656565"/>
                </a:solidFill>
                <a:latin typeface="+mj-lt"/>
              </a:defRPr>
            </a:lvl2pPr>
            <a:lvl3pPr marL="647170" indent="-92453" algn="l" rtl="0" eaLnBrk="1" fontAlgn="base" hangingPunct="1">
              <a:spcBef>
                <a:spcPct val="0"/>
              </a:spcBef>
              <a:spcAft>
                <a:spcPct val="50000"/>
              </a:spcAft>
              <a:buClr>
                <a:schemeClr val="bg2"/>
              </a:buClr>
              <a:buSzPct val="80000"/>
              <a:buFont typeface="Wingdings" pitchFamily="2" charset="2"/>
              <a:buChar char="§"/>
              <a:defRPr sz="1000">
                <a:solidFill>
                  <a:srgbClr val="656565"/>
                </a:solidFill>
                <a:latin typeface="+mj-lt"/>
              </a:defRPr>
            </a:lvl3pPr>
            <a:lvl4pPr marL="882155" indent="-92453" algn="l" rtl="0" eaLnBrk="1" fontAlgn="base" hangingPunct="1">
              <a:spcBef>
                <a:spcPct val="0"/>
              </a:spcBef>
              <a:spcAft>
                <a:spcPct val="50000"/>
              </a:spcAft>
              <a:buClr>
                <a:schemeClr val="bg2"/>
              </a:buClr>
              <a:buFont typeface="Arial" pitchFamily="34" charset="0"/>
              <a:buChar char="–"/>
              <a:defRPr sz="1000">
                <a:solidFill>
                  <a:schemeClr val="tx1"/>
                </a:solidFill>
                <a:latin typeface="+mj-lt"/>
              </a:defRPr>
            </a:lvl4pPr>
            <a:lvl5pPr marL="1109435" indent="-92453" algn="l" rtl="0" eaLnBrk="1" fontAlgn="base" hangingPunct="1">
              <a:spcBef>
                <a:spcPct val="0"/>
              </a:spcBef>
              <a:spcAft>
                <a:spcPct val="50000"/>
              </a:spcAft>
              <a:buClr>
                <a:schemeClr val="bg2"/>
              </a:buClr>
              <a:buChar char="•"/>
              <a:defRPr sz="800">
                <a:solidFill>
                  <a:schemeClr val="tx1"/>
                </a:solidFill>
                <a:latin typeface="+mj-lt"/>
              </a:defRPr>
            </a:lvl5pPr>
            <a:lvl6pPr marL="1479247" indent="-92453" algn="l" rtl="0" eaLnBrk="1" fontAlgn="base" hangingPunct="1">
              <a:spcBef>
                <a:spcPct val="20000"/>
              </a:spcBef>
              <a:spcAft>
                <a:spcPct val="0"/>
              </a:spcAft>
              <a:buClr>
                <a:schemeClr val="bg2"/>
              </a:buClr>
              <a:buChar char="•"/>
              <a:defRPr sz="800">
                <a:solidFill>
                  <a:schemeClr val="tx1"/>
                </a:solidFill>
                <a:latin typeface="+mn-lt"/>
              </a:defRPr>
            </a:lvl6pPr>
            <a:lvl7pPr marL="1849059" indent="-92453" algn="l" rtl="0" eaLnBrk="1" fontAlgn="base" hangingPunct="1">
              <a:spcBef>
                <a:spcPct val="20000"/>
              </a:spcBef>
              <a:spcAft>
                <a:spcPct val="0"/>
              </a:spcAft>
              <a:buClr>
                <a:schemeClr val="bg2"/>
              </a:buClr>
              <a:buChar char="•"/>
              <a:defRPr sz="800">
                <a:solidFill>
                  <a:schemeClr val="tx1"/>
                </a:solidFill>
                <a:latin typeface="+mn-lt"/>
              </a:defRPr>
            </a:lvl7pPr>
            <a:lvl8pPr marL="2218870" indent="-92453" algn="l" rtl="0" eaLnBrk="1" fontAlgn="base" hangingPunct="1">
              <a:spcBef>
                <a:spcPct val="20000"/>
              </a:spcBef>
              <a:spcAft>
                <a:spcPct val="0"/>
              </a:spcAft>
              <a:buClr>
                <a:schemeClr val="bg2"/>
              </a:buClr>
              <a:buChar char="•"/>
              <a:defRPr sz="800">
                <a:solidFill>
                  <a:schemeClr val="tx1"/>
                </a:solidFill>
                <a:latin typeface="+mn-lt"/>
              </a:defRPr>
            </a:lvl8pPr>
            <a:lvl9pPr marL="2588682" indent="-92453" algn="l" rtl="0" eaLnBrk="1" fontAlgn="base" hangingPunct="1">
              <a:spcBef>
                <a:spcPct val="20000"/>
              </a:spcBef>
              <a:spcAft>
                <a:spcPct val="0"/>
              </a:spcAft>
              <a:buClr>
                <a:schemeClr val="bg2"/>
              </a:buClr>
              <a:buChar char="•"/>
              <a:defRPr sz="800">
                <a:solidFill>
                  <a:schemeClr val="tx1"/>
                </a:solidFill>
                <a:latin typeface="+mn-lt"/>
              </a:defRPr>
            </a:lvl9pPr>
          </a:lstStyle>
          <a:p>
            <a:pPr marL="225425" indent="-225425" defTabSz="628650">
              <a:buClr>
                <a:schemeClr val="accent1"/>
              </a:buClr>
              <a:tabLst>
                <a:tab pos="628650" algn="l"/>
              </a:tabLst>
              <a:defRPr/>
            </a:pPr>
            <a:r>
              <a:rPr lang="en-US" b="1" dirty="0" smtClean="0">
                <a:solidFill>
                  <a:schemeClr val="tx1"/>
                </a:solidFill>
              </a:rPr>
              <a:t>7:30am </a:t>
            </a:r>
            <a:r>
              <a:rPr lang="en-US" dirty="0">
                <a:solidFill>
                  <a:schemeClr val="tx1"/>
                </a:solidFill>
              </a:rPr>
              <a:t>	</a:t>
            </a:r>
            <a:br>
              <a:rPr lang="en-US" dirty="0">
                <a:solidFill>
                  <a:schemeClr val="tx1"/>
                </a:solidFill>
              </a:rPr>
            </a:br>
            <a:r>
              <a:rPr lang="en-US" dirty="0">
                <a:solidFill>
                  <a:schemeClr val="tx1"/>
                </a:solidFill>
              </a:rPr>
              <a:t>I arrive at the office and I </a:t>
            </a:r>
            <a:r>
              <a:rPr lang="en-US" dirty="0" smtClean="0">
                <a:solidFill>
                  <a:schemeClr val="tx1"/>
                </a:solidFill>
              </a:rPr>
              <a:t>launch </a:t>
            </a:r>
            <a:r>
              <a:rPr lang="en-US" dirty="0">
                <a:solidFill>
                  <a:schemeClr val="tx1"/>
                </a:solidFill>
              </a:rPr>
              <a:t>the suite of RBC applications. </a:t>
            </a:r>
          </a:p>
          <a:p>
            <a:pPr marL="225425" indent="-225425" defTabSz="628650">
              <a:buClr>
                <a:schemeClr val="accent1"/>
              </a:buClr>
              <a:defRPr/>
            </a:pPr>
            <a:r>
              <a:rPr lang="en-US" b="1" dirty="0" smtClean="0">
                <a:solidFill>
                  <a:schemeClr val="tx1"/>
                </a:solidFill>
              </a:rPr>
              <a:t>7:45am </a:t>
            </a:r>
            <a:r>
              <a:rPr lang="en-US" dirty="0">
                <a:solidFill>
                  <a:schemeClr val="tx1"/>
                </a:solidFill>
              </a:rPr>
              <a:t>	</a:t>
            </a:r>
            <a:br>
              <a:rPr lang="en-US" dirty="0">
                <a:solidFill>
                  <a:schemeClr val="tx1"/>
                </a:solidFill>
              </a:rPr>
            </a:br>
            <a:r>
              <a:rPr lang="en-US" dirty="0">
                <a:solidFill>
                  <a:schemeClr val="tx1"/>
                </a:solidFill>
              </a:rPr>
              <a:t>I go through my emails and task list to organize my day.</a:t>
            </a:r>
          </a:p>
          <a:p>
            <a:pPr marL="225425" indent="-225425" defTabSz="628650">
              <a:buClr>
                <a:schemeClr val="accent1"/>
              </a:buClr>
              <a:defRPr/>
            </a:pPr>
            <a:r>
              <a:rPr lang="en-US" b="1" dirty="0" smtClean="0">
                <a:solidFill>
                  <a:schemeClr val="tx1"/>
                </a:solidFill>
              </a:rPr>
              <a:t>8:00am </a:t>
            </a:r>
            <a:r>
              <a:rPr lang="en-US" dirty="0">
                <a:solidFill>
                  <a:schemeClr val="tx1"/>
                </a:solidFill>
              </a:rPr>
              <a:t>	</a:t>
            </a:r>
            <a:br>
              <a:rPr lang="en-US" dirty="0">
                <a:solidFill>
                  <a:schemeClr val="tx1"/>
                </a:solidFill>
              </a:rPr>
            </a:br>
            <a:r>
              <a:rPr lang="en-US" dirty="0">
                <a:solidFill>
                  <a:schemeClr val="tx1"/>
                </a:solidFill>
              </a:rPr>
              <a:t>I run the MRGD report to </a:t>
            </a:r>
            <a:r>
              <a:rPr lang="en-US" dirty="0" smtClean="0">
                <a:solidFill>
                  <a:schemeClr val="tx1"/>
                </a:solidFill>
              </a:rPr>
              <a:t>validating </a:t>
            </a:r>
            <a:r>
              <a:rPr lang="en-US" dirty="0">
                <a:solidFill>
                  <a:schemeClr val="tx1"/>
                </a:solidFill>
              </a:rPr>
              <a:t>the previous days transactions and balance </a:t>
            </a:r>
            <a:r>
              <a:rPr lang="en-US" dirty="0" smtClean="0">
                <a:solidFill>
                  <a:schemeClr val="tx1"/>
                </a:solidFill>
              </a:rPr>
              <a:t>account debits</a:t>
            </a:r>
            <a:r>
              <a:rPr lang="en-US" dirty="0">
                <a:solidFill>
                  <a:schemeClr val="tx1"/>
                </a:solidFill>
              </a:rPr>
              <a:t>.</a:t>
            </a:r>
          </a:p>
          <a:p>
            <a:pPr marL="225425" indent="-225425" defTabSz="628650">
              <a:buClr>
                <a:schemeClr val="accent1"/>
              </a:buClr>
              <a:defRPr/>
            </a:pPr>
            <a:r>
              <a:rPr lang="en-US" b="1" dirty="0" smtClean="0">
                <a:solidFill>
                  <a:schemeClr val="tx1"/>
                </a:solidFill>
              </a:rPr>
              <a:t>8:15am </a:t>
            </a:r>
            <a:r>
              <a:rPr lang="en-US" b="1" dirty="0">
                <a:solidFill>
                  <a:schemeClr val="tx1"/>
                </a:solidFill>
              </a:rPr>
              <a:t/>
            </a:r>
            <a:br>
              <a:rPr lang="en-US" b="1" dirty="0">
                <a:solidFill>
                  <a:schemeClr val="tx1"/>
                </a:solidFill>
              </a:rPr>
            </a:br>
            <a:r>
              <a:rPr lang="en-US" dirty="0">
                <a:solidFill>
                  <a:schemeClr val="tx1"/>
                </a:solidFill>
              </a:rPr>
              <a:t>I </a:t>
            </a:r>
            <a:r>
              <a:rPr lang="en-US" dirty="0" smtClean="0">
                <a:solidFill>
                  <a:schemeClr val="tx1"/>
                </a:solidFill>
              </a:rPr>
              <a:t>run the commission report for review with my IA.</a:t>
            </a:r>
          </a:p>
          <a:p>
            <a:pPr marL="225425" indent="-225425" defTabSz="628650">
              <a:buClr>
                <a:schemeClr val="accent1"/>
              </a:buClr>
              <a:defRPr/>
            </a:pPr>
            <a:r>
              <a:rPr lang="en-US" dirty="0" smtClean="0">
                <a:solidFill>
                  <a:schemeClr val="tx1"/>
                </a:solidFill>
              </a:rPr>
              <a:t> </a:t>
            </a:r>
            <a:r>
              <a:rPr lang="en-US" b="1" dirty="0" smtClean="0">
                <a:solidFill>
                  <a:schemeClr val="tx1"/>
                </a:solidFill>
              </a:rPr>
              <a:t>8:30am </a:t>
            </a:r>
            <a:r>
              <a:rPr lang="en-US" b="1" dirty="0">
                <a:solidFill>
                  <a:schemeClr val="tx1"/>
                </a:solidFill>
              </a:rPr>
              <a:t/>
            </a:r>
            <a:br>
              <a:rPr lang="en-US" b="1" dirty="0">
                <a:solidFill>
                  <a:schemeClr val="tx1"/>
                </a:solidFill>
              </a:rPr>
            </a:br>
            <a:r>
              <a:rPr lang="en-US" dirty="0" smtClean="0">
                <a:solidFill>
                  <a:schemeClr val="tx1"/>
                </a:solidFill>
              </a:rPr>
              <a:t>I scan my filtered inbox to review my client communications. I remember that a specific client has an interest in a particular position. </a:t>
            </a:r>
          </a:p>
          <a:p>
            <a:pPr marL="225425" indent="-225425" defTabSz="628650">
              <a:buClr>
                <a:schemeClr val="accent1"/>
              </a:buClr>
              <a:defRPr/>
            </a:pPr>
            <a:r>
              <a:rPr lang="en-US" b="1" dirty="0" smtClean="0">
                <a:solidFill>
                  <a:schemeClr val="tx1"/>
                </a:solidFill>
              </a:rPr>
              <a:t>8:45am</a:t>
            </a:r>
            <a:r>
              <a:rPr lang="en-US" dirty="0">
                <a:solidFill>
                  <a:schemeClr val="tx1"/>
                </a:solidFill>
              </a:rPr>
              <a:t>	 </a:t>
            </a:r>
            <a:br>
              <a:rPr lang="en-US" dirty="0">
                <a:solidFill>
                  <a:schemeClr val="tx1"/>
                </a:solidFill>
              </a:rPr>
            </a:br>
            <a:r>
              <a:rPr lang="en-US" dirty="0" smtClean="0">
                <a:solidFill>
                  <a:schemeClr val="tx1"/>
                </a:solidFill>
              </a:rPr>
              <a:t>I do my research and conclude that this clients request is not a good decision.</a:t>
            </a:r>
            <a:endParaRPr lang="en-US" b="1" dirty="0" smtClean="0">
              <a:solidFill>
                <a:schemeClr val="tx1"/>
              </a:solidFill>
            </a:endParaRPr>
          </a:p>
          <a:p>
            <a:pPr marL="225425" indent="-225425" defTabSz="628650">
              <a:buClr>
                <a:schemeClr val="accent1"/>
              </a:buClr>
              <a:defRPr/>
            </a:pPr>
            <a:r>
              <a:rPr lang="en-US" b="1" dirty="0" smtClean="0">
                <a:solidFill>
                  <a:schemeClr val="tx1"/>
                </a:solidFill>
              </a:rPr>
              <a:t>9:10am</a:t>
            </a:r>
            <a:r>
              <a:rPr lang="en-US" dirty="0">
                <a:solidFill>
                  <a:schemeClr val="tx1"/>
                </a:solidFill>
              </a:rPr>
              <a:t>	 </a:t>
            </a:r>
            <a:br>
              <a:rPr lang="en-US" dirty="0">
                <a:solidFill>
                  <a:schemeClr val="tx1"/>
                </a:solidFill>
              </a:rPr>
            </a:br>
            <a:r>
              <a:rPr lang="en-US" dirty="0" smtClean="0">
                <a:solidFill>
                  <a:schemeClr val="tx1"/>
                </a:solidFill>
              </a:rPr>
              <a:t>I present the request and concluding research to my IA for advice.</a:t>
            </a:r>
            <a:endParaRPr lang="en-US" dirty="0">
              <a:solidFill>
                <a:schemeClr val="tx1"/>
              </a:solidFill>
            </a:endParaRPr>
          </a:p>
          <a:p>
            <a:pPr marL="225425" indent="-225425" defTabSz="628650">
              <a:buClr>
                <a:schemeClr val="accent1"/>
              </a:buClr>
              <a:defRPr/>
            </a:pPr>
            <a:r>
              <a:rPr lang="en-US" b="1" dirty="0" smtClean="0">
                <a:solidFill>
                  <a:schemeClr val="tx1"/>
                </a:solidFill>
              </a:rPr>
              <a:t>9:15am</a:t>
            </a:r>
            <a:r>
              <a:rPr lang="en-US" dirty="0">
                <a:solidFill>
                  <a:schemeClr val="tx1"/>
                </a:solidFill>
              </a:rPr>
              <a:t>	 </a:t>
            </a:r>
            <a:br>
              <a:rPr lang="en-US" dirty="0">
                <a:solidFill>
                  <a:schemeClr val="tx1"/>
                </a:solidFill>
              </a:rPr>
            </a:br>
            <a:r>
              <a:rPr lang="en-US" dirty="0" smtClean="0">
                <a:solidFill>
                  <a:schemeClr val="tx1"/>
                </a:solidFill>
              </a:rPr>
              <a:t>He agrees that it is not the right move.</a:t>
            </a:r>
            <a:endParaRPr lang="en-US" dirty="0">
              <a:solidFill>
                <a:schemeClr val="tx1"/>
              </a:solidFill>
            </a:endParaRPr>
          </a:p>
          <a:p>
            <a:pPr marL="225425" indent="-225425" defTabSz="628650">
              <a:buClr>
                <a:schemeClr val="accent1"/>
              </a:buClr>
              <a:defRPr/>
            </a:pPr>
            <a:r>
              <a:rPr lang="en-US" b="1" dirty="0" smtClean="0">
                <a:solidFill>
                  <a:schemeClr val="tx1"/>
                </a:solidFill>
              </a:rPr>
              <a:t>9:20am</a:t>
            </a:r>
            <a:r>
              <a:rPr lang="en-US" dirty="0">
                <a:solidFill>
                  <a:schemeClr val="tx1"/>
                </a:solidFill>
              </a:rPr>
              <a:t>	 </a:t>
            </a:r>
            <a:br>
              <a:rPr lang="en-US" dirty="0">
                <a:solidFill>
                  <a:schemeClr val="tx1"/>
                </a:solidFill>
              </a:rPr>
            </a:br>
            <a:r>
              <a:rPr lang="en-US" dirty="0" smtClean="0">
                <a:solidFill>
                  <a:schemeClr val="tx1"/>
                </a:solidFill>
              </a:rPr>
              <a:t>I email my finding to my client and follow up with a phone call. He appreciates  the feedback.</a:t>
            </a:r>
            <a:endParaRPr lang="en-US" dirty="0">
              <a:solidFill>
                <a:schemeClr val="tx1"/>
              </a:solidFill>
            </a:endParaRPr>
          </a:p>
          <a:p>
            <a:pPr marL="225425" indent="-225425" defTabSz="628650">
              <a:buClr>
                <a:schemeClr val="accent1"/>
              </a:buClr>
              <a:defRPr/>
            </a:pPr>
            <a:r>
              <a:rPr lang="en-US" b="1" dirty="0" smtClean="0">
                <a:solidFill>
                  <a:schemeClr val="tx1"/>
                </a:solidFill>
              </a:rPr>
              <a:t>10:00</a:t>
            </a:r>
            <a:r>
              <a:rPr lang="en-US" b="1" dirty="0">
                <a:solidFill>
                  <a:schemeClr val="tx1"/>
                </a:solidFill>
              </a:rPr>
              <a:t/>
            </a:r>
            <a:br>
              <a:rPr lang="en-US" b="1" dirty="0">
                <a:solidFill>
                  <a:schemeClr val="tx1"/>
                </a:solidFill>
              </a:rPr>
            </a:br>
            <a:r>
              <a:rPr lang="en-US" dirty="0" smtClean="0">
                <a:solidFill>
                  <a:schemeClr val="tx1"/>
                </a:solidFill>
              </a:rPr>
              <a:t>return to my emails and task list and research interesting positions that can be entered into our “mock” model.</a:t>
            </a:r>
          </a:p>
          <a:p>
            <a:pPr marL="225425" indent="-225425" defTabSz="628650">
              <a:buClr>
                <a:schemeClr val="accent1"/>
              </a:buClr>
              <a:defRPr/>
            </a:pPr>
            <a:r>
              <a:rPr lang="en-US" b="1" dirty="0" smtClean="0">
                <a:solidFill>
                  <a:schemeClr val="tx1"/>
                </a:solidFill>
              </a:rPr>
              <a:t>Noon</a:t>
            </a:r>
            <a:r>
              <a:rPr lang="en-US" b="1" dirty="0">
                <a:solidFill>
                  <a:schemeClr val="tx1"/>
                </a:solidFill>
              </a:rPr>
              <a:t/>
            </a:r>
            <a:br>
              <a:rPr lang="en-US" b="1" dirty="0">
                <a:solidFill>
                  <a:schemeClr val="tx1"/>
                </a:solidFill>
              </a:rPr>
            </a:br>
            <a:r>
              <a:rPr lang="en-US" dirty="0" smtClean="0">
                <a:solidFill>
                  <a:schemeClr val="tx1"/>
                </a:solidFill>
              </a:rPr>
              <a:t>I grab a quick lunch and spend the remainder of my day taking client calls and capturing conversation note while normalizing the clients information between BTS, Client Link and Outlook.</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1" descr="C:\Users\mmacintosh\Documents\Sandbox\Royal Bank of Canada\Project - WM Advisor Personas - 3795\UX\persona_4.png"/>
          <p:cNvPicPr>
            <a:picLocks noChangeAspect="1" noChangeArrowheads="1"/>
          </p:cNvPicPr>
          <p:nvPr/>
        </p:nvPicPr>
        <p:blipFill>
          <a:blip r:embed="rId2"/>
          <a:srcRect b="69246"/>
          <a:stretch>
            <a:fillRect/>
          </a:stretch>
        </p:blipFill>
        <p:spPr bwMode="auto">
          <a:xfrm>
            <a:off x="82550" y="1433513"/>
            <a:ext cx="1674813" cy="723900"/>
          </a:xfrm>
          <a:prstGeom prst="rect">
            <a:avLst/>
          </a:prstGeom>
          <a:noFill/>
          <a:ln w="9525">
            <a:noFill/>
            <a:miter lim="800000"/>
            <a:headEnd/>
            <a:tailEnd/>
          </a:ln>
        </p:spPr>
      </p:pic>
      <p:pic>
        <p:nvPicPr>
          <p:cNvPr id="50" name="Picture 16" descr="C:\Users\mmacintosh\Documents\Sandbox\Royal Bank of Canada\Project - WM Advisor Personas - 3795\UX\persona_4b.png"/>
          <p:cNvPicPr>
            <a:picLocks noChangeAspect="1" noChangeArrowheads="1"/>
          </p:cNvPicPr>
          <p:nvPr/>
        </p:nvPicPr>
        <p:blipFill rotWithShape="1">
          <a:blip r:embed="rId3">
            <a:duotone>
              <a:schemeClr val="accent6">
                <a:shade val="45000"/>
                <a:satMod val="135000"/>
              </a:schemeClr>
              <a:prstClr val="white"/>
            </a:duotone>
            <a:extLst/>
          </a:blip>
          <a:srcRect t="30754" b="-3818"/>
          <a:stretch/>
        </p:blipFill>
        <p:spPr bwMode="auto">
          <a:xfrm>
            <a:off x="83125" y="2157607"/>
            <a:ext cx="1674487" cy="1720535"/>
          </a:xfrm>
          <a:prstGeom prst="rect">
            <a:avLst/>
          </a:prstGeom>
          <a:noFill/>
          <a:extLst/>
        </p:spPr>
      </p:pic>
      <p:sp>
        <p:nvSpPr>
          <p:cNvPr id="2" name="Title 1"/>
          <p:cNvSpPr>
            <a:spLocks noGrp="1"/>
          </p:cNvSpPr>
          <p:nvPr>
            <p:ph type="title"/>
          </p:nvPr>
        </p:nvSpPr>
        <p:spPr>
          <a:xfrm>
            <a:off x="779463" y="0"/>
            <a:ext cx="10802937" cy="509588"/>
          </a:xfrm>
        </p:spPr>
        <p:txBody>
          <a:bodyPr/>
          <a:lstStyle/>
          <a:p>
            <a:pPr>
              <a:defRPr/>
            </a:pPr>
            <a:r>
              <a:rPr lang="en-US" dirty="0"/>
              <a:t>Definition – User persona </a:t>
            </a:r>
            <a:r>
              <a:rPr lang="en-US" dirty="0" smtClean="0"/>
              <a:t>4</a:t>
            </a:r>
            <a:endParaRPr lang="en-US" dirty="0"/>
          </a:p>
        </p:txBody>
      </p:sp>
      <p:sp>
        <p:nvSpPr>
          <p:cNvPr id="71684"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5" name="Rounded Rectangle 4"/>
          <p:cNvSpPr/>
          <p:nvPr/>
        </p:nvSpPr>
        <p:spPr>
          <a:xfrm>
            <a:off x="3243263" y="2632075"/>
            <a:ext cx="2752725" cy="1524000"/>
          </a:xfrm>
          <a:prstGeom prst="roundRect">
            <a:avLst>
              <a:gd name="adj" fmla="val 3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71686" name="Content Placeholder 1"/>
          <p:cNvSpPr txBox="1">
            <a:spLocks/>
          </p:cNvSpPr>
          <p:nvPr/>
        </p:nvSpPr>
        <p:spPr bwMode="auto">
          <a:xfrm>
            <a:off x="427038" y="981075"/>
            <a:ext cx="2492375" cy="290513"/>
          </a:xfrm>
          <a:prstGeom prst="rect">
            <a:avLst/>
          </a:prstGeom>
          <a:noFill/>
          <a:ln w="9525">
            <a:noFill/>
            <a:miter lim="800000"/>
            <a:headEnd/>
            <a:tailEnd/>
          </a:ln>
        </p:spPr>
        <p:txBody>
          <a:bodyPr/>
          <a:lstStyle/>
          <a:p>
            <a:pPr>
              <a:spcAft>
                <a:spcPct val="50000"/>
              </a:spcAft>
              <a:buClr>
                <a:srgbClr val="B2B2B2"/>
              </a:buClr>
            </a:pPr>
            <a:r>
              <a:rPr lang="en-US" sz="2000" b="1">
                <a:solidFill>
                  <a:srgbClr val="FF4215"/>
                </a:solidFill>
                <a:latin typeface="Calibri" pitchFamily="34" charset="0"/>
                <a:cs typeface="Arial" charset="0"/>
              </a:rPr>
              <a:t>JAMES CARTER</a:t>
            </a:r>
          </a:p>
        </p:txBody>
      </p:sp>
      <p:sp>
        <p:nvSpPr>
          <p:cNvPr id="7" name="Rectangle 6"/>
          <p:cNvSpPr/>
          <p:nvPr/>
        </p:nvSpPr>
        <p:spPr>
          <a:xfrm>
            <a:off x="3243263" y="569913"/>
            <a:ext cx="2970212" cy="420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543050" algn="l"/>
              </a:tabLst>
              <a:defRPr/>
            </a:pPr>
            <a:r>
              <a:rPr lang="en-US" sz="1400" b="1" i="1" dirty="0">
                <a:solidFill>
                  <a:schemeClr val="tx1"/>
                </a:solidFill>
                <a:latin typeface="+mj-lt"/>
                <a:cs typeface="Arial" pitchFamily="34" charset="0"/>
              </a:rPr>
              <a:t>ARCHETYPE: </a:t>
            </a:r>
            <a:r>
              <a:rPr lang="en-US" sz="1400" b="1" i="1" dirty="0">
                <a:solidFill>
                  <a:schemeClr val="tx1"/>
                </a:solidFill>
                <a:latin typeface="+mj-lt"/>
              </a:rPr>
              <a:t>	</a:t>
            </a:r>
            <a:r>
              <a:rPr lang="en-US" sz="1400" i="1" dirty="0">
                <a:solidFill>
                  <a:schemeClr val="tx1"/>
                </a:solidFill>
                <a:latin typeface="+mj-lt"/>
              </a:rPr>
              <a:t>Activist</a:t>
            </a:r>
            <a:endParaRPr lang="en-US" sz="1400" dirty="0">
              <a:solidFill>
                <a:schemeClr val="tx1"/>
              </a:solidFill>
              <a:latin typeface="+mj-lt"/>
            </a:endParaRPr>
          </a:p>
        </p:txBody>
      </p:sp>
      <p:sp>
        <p:nvSpPr>
          <p:cNvPr id="8" name="Rectangle 7"/>
          <p:cNvSpPr/>
          <p:nvPr/>
        </p:nvSpPr>
        <p:spPr>
          <a:xfrm>
            <a:off x="3243263" y="990600"/>
            <a:ext cx="2970212"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lnSpc>
                <a:spcPct val="125000"/>
              </a:lnSpc>
              <a:spcBef>
                <a:spcPts val="0"/>
              </a:spcBef>
              <a:spcAft>
                <a:spcPts val="600"/>
              </a:spcAft>
              <a:tabLst>
                <a:tab pos="1543050" algn="l"/>
              </a:tabLst>
              <a:defRPr/>
            </a:pPr>
            <a:r>
              <a:rPr lang="en-US" sz="1100" b="1" i="1" dirty="0">
                <a:solidFill>
                  <a:schemeClr val="tx1"/>
                </a:solidFill>
                <a:latin typeface="+mj-lt"/>
              </a:rPr>
              <a:t>TITLE:	</a:t>
            </a:r>
            <a:r>
              <a:rPr lang="en-US" sz="1100" i="1" dirty="0">
                <a:solidFill>
                  <a:schemeClr val="tx1"/>
                </a:solidFill>
                <a:latin typeface="+mj-lt"/>
              </a:rPr>
              <a:t>Investment Advisor </a:t>
            </a:r>
            <a:r>
              <a:rPr lang="en-US" sz="1100" b="1" i="1" dirty="0">
                <a:solidFill>
                  <a:schemeClr val="tx1"/>
                </a:solidFill>
                <a:latin typeface="+mj-lt"/>
              </a:rPr>
              <a:t>COMPANY:	</a:t>
            </a:r>
            <a:r>
              <a:rPr lang="en-US" sz="1100" i="1" dirty="0">
                <a:solidFill>
                  <a:schemeClr val="tx1"/>
                </a:solidFill>
                <a:latin typeface="+mj-lt"/>
              </a:rPr>
              <a:t>RBC</a:t>
            </a:r>
            <a:br>
              <a:rPr lang="en-US" sz="1100" i="1" dirty="0">
                <a:solidFill>
                  <a:schemeClr val="tx1"/>
                </a:solidFill>
                <a:latin typeface="+mj-lt"/>
              </a:rPr>
            </a:br>
            <a:r>
              <a:rPr lang="en-US" sz="1100" b="1" i="1" dirty="0">
                <a:solidFill>
                  <a:schemeClr val="tx1"/>
                </a:solidFill>
                <a:latin typeface="+mj-lt"/>
              </a:rPr>
              <a:t>LOCATION:	</a:t>
            </a:r>
            <a:r>
              <a:rPr lang="en-US" sz="1100" i="1" dirty="0">
                <a:solidFill>
                  <a:schemeClr val="tx1"/>
                </a:solidFill>
                <a:latin typeface="+mj-lt"/>
              </a:rPr>
              <a:t>Toronto, ON</a:t>
            </a:r>
            <a:br>
              <a:rPr lang="en-US" sz="1100" i="1" dirty="0">
                <a:solidFill>
                  <a:schemeClr val="tx1"/>
                </a:solidFill>
                <a:latin typeface="+mj-lt"/>
              </a:rPr>
            </a:br>
            <a:r>
              <a:rPr lang="en-US" sz="1100" b="1" i="1" dirty="0">
                <a:solidFill>
                  <a:schemeClr val="tx1"/>
                </a:solidFill>
                <a:latin typeface="+mj-lt"/>
              </a:rPr>
              <a:t>CURRENT POSITION:	</a:t>
            </a:r>
            <a:r>
              <a:rPr lang="en-US" sz="1100" i="1" dirty="0">
                <a:solidFill>
                  <a:schemeClr val="tx1"/>
                </a:solidFill>
                <a:latin typeface="+mj-lt"/>
              </a:rPr>
              <a:t>8 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INDUSTRY:	</a:t>
            </a:r>
            <a:r>
              <a:rPr lang="en-US" sz="1100" i="1" dirty="0">
                <a:solidFill>
                  <a:schemeClr val="tx1"/>
                </a:solidFill>
                <a:latin typeface="+mj-lt"/>
              </a:rPr>
              <a:t>23 </a:t>
            </a:r>
            <a:r>
              <a:rPr lang="en-US" sz="1100" i="1" dirty="0" err="1">
                <a:solidFill>
                  <a:schemeClr val="tx1"/>
                </a:solidFill>
                <a:latin typeface="+mj-lt"/>
              </a:rPr>
              <a:t>yrs</a:t>
            </a:r>
            <a:r>
              <a:rPr lang="en-US" sz="1100" b="1" i="1" dirty="0">
                <a:solidFill>
                  <a:schemeClr val="tx1"/>
                </a:solidFill>
                <a:latin typeface="+mj-lt"/>
              </a:rPr>
              <a:t/>
            </a:r>
            <a:br>
              <a:rPr lang="en-US" sz="1100" b="1" i="1" dirty="0">
                <a:solidFill>
                  <a:schemeClr val="tx1"/>
                </a:solidFill>
                <a:latin typeface="+mj-lt"/>
              </a:rPr>
            </a:br>
            <a:r>
              <a:rPr lang="en-US" sz="1100" b="1" i="1" dirty="0">
                <a:solidFill>
                  <a:schemeClr val="tx1"/>
                </a:solidFill>
                <a:latin typeface="+mj-lt"/>
              </a:rPr>
              <a:t>CLIENTS SERVED:	</a:t>
            </a:r>
            <a:r>
              <a:rPr lang="en-US" sz="1100" i="1" dirty="0">
                <a:solidFill>
                  <a:schemeClr val="tx1"/>
                </a:solidFill>
                <a:latin typeface="+mj-lt"/>
              </a:rPr>
              <a:t>212 Households	$650M Assets													</a:t>
            </a:r>
            <a:endParaRPr lang="en-US" sz="1100" dirty="0">
              <a:solidFill>
                <a:schemeClr val="tx1"/>
              </a:solidFill>
              <a:latin typeface="+mj-lt"/>
            </a:endParaRPr>
          </a:p>
        </p:txBody>
      </p:sp>
      <p:sp>
        <p:nvSpPr>
          <p:cNvPr id="9" name="Rectangle 8"/>
          <p:cNvSpPr/>
          <p:nvPr/>
        </p:nvSpPr>
        <p:spPr>
          <a:xfrm>
            <a:off x="3243263" y="4344988"/>
            <a:ext cx="2897187" cy="24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defRPr/>
            </a:pPr>
            <a:r>
              <a:rPr lang="en-US" sz="1400" b="1" i="1" dirty="0">
                <a:solidFill>
                  <a:schemeClr val="tx1"/>
                </a:solidFill>
                <a:cs typeface="Arial" pitchFamily="34" charset="0"/>
              </a:rPr>
              <a:t>I NEED TO:</a:t>
            </a:r>
          </a:p>
          <a:p>
            <a:pPr defTabSz="739623" fontAlgn="auto">
              <a:spcBef>
                <a:spcPts val="0"/>
              </a:spcBef>
              <a:spcAft>
                <a:spcPts val="0"/>
              </a:spcAft>
              <a:defRPr/>
            </a:pPr>
            <a:endParaRPr lang="en-US" sz="1100" b="1" i="1" dirty="0">
              <a:solidFill>
                <a:schemeClr val="tx1"/>
              </a:solidFill>
              <a:latin typeface="+mj-lt"/>
              <a:cs typeface="Arial" pitchFamily="34" charset="0"/>
            </a:endParaRP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Have quick access to all information regarding my clients, both profile and transactional information, ideally when I’m on the go.</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Have an accurate account of all my prospects interactions. </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Be able to assign tasks to my associates in an efficient manner.</a:t>
            </a:r>
          </a:p>
          <a:p>
            <a:pPr marL="109497" indent="-109497" defTabSz="739623" fontAlgn="auto">
              <a:spcBef>
                <a:spcPts val="0"/>
              </a:spcBef>
              <a:spcAft>
                <a:spcPts val="600"/>
              </a:spcAft>
              <a:buFont typeface="Arial" pitchFamily="34" charset="0"/>
              <a:buChar char="•"/>
              <a:defRPr/>
            </a:pPr>
            <a:r>
              <a:rPr lang="en-US" sz="1100" dirty="0">
                <a:solidFill>
                  <a:schemeClr val="tx1"/>
                </a:solidFill>
                <a:latin typeface="+mj-lt"/>
                <a:cs typeface="Arial" pitchFamily="34" charset="0"/>
              </a:rPr>
              <a:t>Have up-to-date access to active securities, my watch lists and  overall market trends.</a:t>
            </a:r>
          </a:p>
        </p:txBody>
      </p:sp>
      <p:sp>
        <p:nvSpPr>
          <p:cNvPr id="71690" name="Content Placeholder 1"/>
          <p:cNvSpPr txBox="1">
            <a:spLocks/>
          </p:cNvSpPr>
          <p:nvPr/>
        </p:nvSpPr>
        <p:spPr bwMode="auto">
          <a:xfrm>
            <a:off x="427038" y="3930650"/>
            <a:ext cx="2292350" cy="28956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cs typeface="Arial" charset="0"/>
              </a:rPr>
              <a:t>“I AM RESPONSIBLE FOR …”</a:t>
            </a:r>
            <a:endParaRPr lang="en-US" sz="1400">
              <a:latin typeface="Calibri" pitchFamily="34" charset="0"/>
              <a:cs typeface="Arial" charset="0"/>
            </a:endParaRPr>
          </a:p>
          <a:p>
            <a:pPr>
              <a:spcAft>
                <a:spcPct val="50000"/>
              </a:spcAft>
              <a:buClr>
                <a:srgbClr val="B2B2B2"/>
              </a:buClr>
            </a:pPr>
            <a:r>
              <a:rPr lang="en-US" sz="1100" i="1">
                <a:latin typeface="Calibri" pitchFamily="34" charset="0"/>
                <a:cs typeface="Arial" charset="0"/>
              </a:rPr>
              <a:t>... defining the overall investment strategy and direction of the business.</a:t>
            </a:r>
          </a:p>
          <a:p>
            <a:pPr>
              <a:spcAft>
                <a:spcPct val="50000"/>
              </a:spcAft>
              <a:buClr>
                <a:srgbClr val="B2B2B2"/>
              </a:buClr>
            </a:pPr>
            <a:r>
              <a:rPr lang="en-US" sz="1100" i="1">
                <a:latin typeface="Calibri" pitchFamily="34" charset="0"/>
                <a:cs typeface="Arial" charset="0"/>
              </a:rPr>
              <a:t>… managing my associates and ensuring that they are contributing to the team in an effective manner.</a:t>
            </a:r>
          </a:p>
          <a:p>
            <a:pPr>
              <a:spcAft>
                <a:spcPct val="50000"/>
              </a:spcAft>
              <a:buClr>
                <a:srgbClr val="B2B2B2"/>
              </a:buClr>
            </a:pPr>
            <a:r>
              <a:rPr lang="en-US" sz="1100" i="1">
                <a:latin typeface="Calibri" pitchFamily="34" charset="0"/>
                <a:cs typeface="Arial" charset="0"/>
              </a:rPr>
              <a:t>… maintaining relationships with our “platinum” clients while proactively generating relationships with prospective clients.</a:t>
            </a:r>
          </a:p>
          <a:p>
            <a:pPr>
              <a:spcAft>
                <a:spcPct val="50000"/>
              </a:spcAft>
              <a:buClr>
                <a:srgbClr val="B2B2B2"/>
              </a:buClr>
            </a:pPr>
            <a:r>
              <a:rPr lang="en-US" sz="1100" i="1">
                <a:latin typeface="Calibri" pitchFamily="34" charset="0"/>
                <a:cs typeface="Arial" charset="0"/>
              </a:rPr>
              <a:t>… making sure our exposure is not at risk and planning for market trends.</a:t>
            </a:r>
          </a:p>
        </p:txBody>
      </p:sp>
      <p:sp>
        <p:nvSpPr>
          <p:cNvPr id="12" name="Rectangle 11"/>
          <p:cNvSpPr/>
          <p:nvPr/>
        </p:nvSpPr>
        <p:spPr>
          <a:xfrm>
            <a:off x="3243263" y="2732088"/>
            <a:ext cx="2970212" cy="344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lstStyle/>
          <a:p>
            <a:pPr defTabSz="739623" fontAlgn="auto">
              <a:spcBef>
                <a:spcPts val="0"/>
              </a:spcBef>
              <a:spcAft>
                <a:spcPts val="0"/>
              </a:spcAft>
              <a:tabLst>
                <a:tab pos="1767812" algn="l"/>
              </a:tabLst>
              <a:defRPr/>
            </a:pPr>
            <a:r>
              <a:rPr lang="en-US" sz="1400" b="1" i="1" dirty="0">
                <a:solidFill>
                  <a:schemeClr val="bg1"/>
                </a:solidFill>
              </a:rPr>
              <a:t>Behaviors: </a:t>
            </a:r>
          </a:p>
          <a:p>
            <a:pPr defTabSz="739623" fontAlgn="auto">
              <a:lnSpc>
                <a:spcPct val="150000"/>
              </a:lnSpc>
              <a:spcBef>
                <a:spcPts val="0"/>
              </a:spcBef>
              <a:spcAft>
                <a:spcPts val="0"/>
              </a:spcAft>
              <a:tabLst>
                <a:tab pos="1767812" algn="l"/>
              </a:tabLst>
              <a:defRPr/>
            </a:pPr>
            <a:r>
              <a:rPr lang="en-US" sz="1100" i="1" dirty="0">
                <a:solidFill>
                  <a:schemeClr val="bg1"/>
                </a:solidFill>
              </a:rPr>
              <a:t>Decision Maker</a:t>
            </a:r>
          </a:p>
          <a:p>
            <a:pPr defTabSz="739623" fontAlgn="auto">
              <a:lnSpc>
                <a:spcPct val="150000"/>
              </a:lnSpc>
              <a:spcBef>
                <a:spcPts val="0"/>
              </a:spcBef>
              <a:spcAft>
                <a:spcPts val="0"/>
              </a:spcAft>
              <a:tabLst>
                <a:tab pos="1767812" algn="l"/>
              </a:tabLst>
              <a:defRPr/>
            </a:pPr>
            <a:r>
              <a:rPr lang="en-US" sz="1100" i="1" dirty="0">
                <a:solidFill>
                  <a:schemeClr val="bg1"/>
                </a:solidFill>
              </a:rPr>
              <a:t>Influencer</a:t>
            </a:r>
            <a:br>
              <a:rPr lang="en-US" sz="1100" i="1" dirty="0">
                <a:solidFill>
                  <a:schemeClr val="bg1"/>
                </a:solidFill>
              </a:rPr>
            </a:br>
            <a:r>
              <a:rPr lang="en-US" sz="1100" i="1" dirty="0">
                <a:solidFill>
                  <a:schemeClr val="bg1"/>
                </a:solidFill>
              </a:rPr>
              <a:t>Consumer</a:t>
            </a:r>
          </a:p>
          <a:p>
            <a:pPr defTabSz="739623" fontAlgn="auto">
              <a:lnSpc>
                <a:spcPct val="150000"/>
              </a:lnSpc>
              <a:spcBef>
                <a:spcPts val="0"/>
              </a:spcBef>
              <a:spcAft>
                <a:spcPts val="0"/>
              </a:spcAft>
              <a:tabLst>
                <a:tab pos="1767812" algn="l"/>
              </a:tabLst>
              <a:defRPr/>
            </a:pPr>
            <a:r>
              <a:rPr lang="en-US" sz="1100" i="1" dirty="0">
                <a:solidFill>
                  <a:schemeClr val="bg1"/>
                </a:solidFill>
              </a:rPr>
              <a:t>Transactional</a:t>
            </a:r>
          </a:p>
          <a:p>
            <a:pPr defTabSz="739623" fontAlgn="auto">
              <a:spcBef>
                <a:spcPts val="0"/>
              </a:spcBef>
              <a:spcAft>
                <a:spcPts val="0"/>
              </a:spcAft>
              <a:tabLst>
                <a:tab pos="1767812" algn="l"/>
              </a:tabLst>
              <a:defRPr/>
            </a:pPr>
            <a:endParaRPr lang="en-US" sz="1100" dirty="0">
              <a:solidFill>
                <a:schemeClr val="bg1"/>
              </a:solidFill>
            </a:endParaRPr>
          </a:p>
        </p:txBody>
      </p:sp>
      <p:cxnSp>
        <p:nvCxnSpPr>
          <p:cNvPr id="13" name="Straight Connector 12"/>
          <p:cNvCxnSpPr/>
          <p:nvPr/>
        </p:nvCxnSpPr>
        <p:spPr>
          <a:xfrm>
            <a:off x="3243263" y="990600"/>
            <a:ext cx="26797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02150" y="3121025"/>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573713" y="3036888"/>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6" name="Straight Connector 15"/>
          <p:cNvCxnSpPr/>
          <p:nvPr/>
        </p:nvCxnSpPr>
        <p:spPr>
          <a:xfrm>
            <a:off x="4502150" y="3370263"/>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573713" y="3289300"/>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18" name="Straight Connector 17"/>
          <p:cNvCxnSpPr/>
          <p:nvPr/>
        </p:nvCxnSpPr>
        <p:spPr>
          <a:xfrm>
            <a:off x="4502150" y="361950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73713" y="3543300"/>
            <a:ext cx="144462"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cxnSp>
        <p:nvCxnSpPr>
          <p:cNvPr id="20" name="Straight Connector 19"/>
          <p:cNvCxnSpPr/>
          <p:nvPr/>
        </p:nvCxnSpPr>
        <p:spPr>
          <a:xfrm>
            <a:off x="4502150" y="3867150"/>
            <a:ext cx="13033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00625" y="3795713"/>
            <a:ext cx="144463" cy="152400"/>
          </a:xfrm>
          <a:prstGeom prst="ellipse">
            <a:avLst/>
          </a:prstGeom>
          <a:solidFill>
            <a:srgbClr val="FF42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39623" fontAlgn="auto">
              <a:spcBef>
                <a:spcPts val="0"/>
              </a:spcBef>
              <a:spcAft>
                <a:spcPts val="0"/>
              </a:spcAft>
              <a:defRPr/>
            </a:pPr>
            <a:endParaRPr lang="en-US"/>
          </a:p>
        </p:txBody>
      </p:sp>
      <p:sp>
        <p:nvSpPr>
          <p:cNvPr id="71701" name="Content Placeholder 1"/>
          <p:cNvSpPr txBox="1">
            <a:spLocks/>
          </p:cNvSpPr>
          <p:nvPr/>
        </p:nvSpPr>
        <p:spPr bwMode="auto">
          <a:xfrm>
            <a:off x="6559550" y="1770063"/>
            <a:ext cx="5867400" cy="10668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NARRATIVE (DAILY ROUTINE):</a:t>
            </a:r>
            <a:endParaRPr lang="en-US" sz="1400">
              <a:latin typeface="Calibri" pitchFamily="34" charset="0"/>
            </a:endParaRPr>
          </a:p>
          <a:p>
            <a:pPr>
              <a:spcAft>
                <a:spcPct val="50000"/>
              </a:spcAft>
              <a:buClr>
                <a:srgbClr val="B2B2B2"/>
              </a:buClr>
            </a:pPr>
            <a:r>
              <a:rPr lang="en-US" sz="1100">
                <a:latin typeface="Calibri" pitchFamily="34" charset="0"/>
              </a:rPr>
              <a:t>As a  Advisor, I am directly accountable for the success of my business, my team and making money for my clients.  I am responsible for all major decisions that will impact the overall performance of each portfolio in our book. My clients are the business. I need to stay up-to-date on their personal and financial situations in order to successfully manage their wealth.</a:t>
            </a:r>
          </a:p>
        </p:txBody>
      </p:sp>
      <p:sp>
        <p:nvSpPr>
          <p:cNvPr id="71702" name="Rectangle 24"/>
          <p:cNvSpPr>
            <a:spLocks noChangeArrowheads="1"/>
          </p:cNvSpPr>
          <p:nvPr/>
        </p:nvSpPr>
        <p:spPr bwMode="auto">
          <a:xfrm>
            <a:off x="6559550" y="569913"/>
            <a:ext cx="3024188" cy="307975"/>
          </a:xfrm>
          <a:prstGeom prst="rect">
            <a:avLst/>
          </a:prstGeom>
          <a:noFill/>
          <a:ln w="9525">
            <a:noFill/>
            <a:miter lim="800000"/>
            <a:headEnd/>
            <a:tailEnd/>
          </a:ln>
        </p:spPr>
        <p:txBody>
          <a:bodyPr wrap="none" lIns="91405" tIns="45703" rIns="91405" bIns="45703">
            <a:spAutoFit/>
          </a:bodyPr>
          <a:lstStyle/>
          <a:p>
            <a:r>
              <a:rPr lang="en-US" sz="1400" b="1" i="1">
                <a:latin typeface="Calibri" pitchFamily="34" charset="0"/>
              </a:rPr>
              <a:t>TECHNICAL PROFICIENCY AND TOOLS: </a:t>
            </a:r>
            <a:endParaRPr lang="en-US" sz="1400">
              <a:latin typeface="Calibri" pitchFamily="34" charset="0"/>
            </a:endParaRPr>
          </a:p>
        </p:txBody>
      </p:sp>
      <p:cxnSp>
        <p:nvCxnSpPr>
          <p:cNvPr id="23" name="Straight Connector 22"/>
          <p:cNvCxnSpPr/>
          <p:nvPr/>
        </p:nvCxnSpPr>
        <p:spPr bwMode="auto">
          <a:xfrm>
            <a:off x="2886075"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cxnSp>
        <p:nvCxnSpPr>
          <p:cNvPr id="52" name="Straight Connector 51"/>
          <p:cNvCxnSpPr/>
          <p:nvPr/>
        </p:nvCxnSpPr>
        <p:spPr bwMode="auto">
          <a:xfrm>
            <a:off x="6330950" y="569913"/>
            <a:ext cx="0" cy="6650037"/>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sp>
        <p:nvSpPr>
          <p:cNvPr id="46" name="Rectangle 45"/>
          <p:cNvSpPr/>
          <p:nvPr/>
        </p:nvSpPr>
        <p:spPr>
          <a:xfrm>
            <a:off x="585788" y="1395413"/>
            <a:ext cx="763587" cy="7620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graphicFrame>
        <p:nvGraphicFramePr>
          <p:cNvPr id="30" name="Table 29"/>
          <p:cNvGraphicFramePr>
            <a:graphicFrameLocks noGrp="1"/>
          </p:cNvGraphicFramePr>
          <p:nvPr/>
        </p:nvGraphicFramePr>
        <p:xfrm>
          <a:off x="6596063" y="1090613"/>
          <a:ext cx="5770639" cy="457200"/>
        </p:xfrm>
        <a:graphic>
          <a:graphicData uri="http://schemas.openxmlformats.org/drawingml/2006/table">
            <a:tbl>
              <a:tblPr firstRow="1" bandRow="1">
                <a:tableStyleId>{2D5ABB26-0587-4C30-8999-92F81FD0307C}</a:tableStyleId>
              </a:tblPr>
              <a:tblGrid>
                <a:gridCol w="824377"/>
                <a:gridCol w="824377"/>
                <a:gridCol w="824377"/>
                <a:gridCol w="824377"/>
                <a:gridCol w="824377"/>
                <a:gridCol w="824377"/>
                <a:gridCol w="824377"/>
              </a:tblGrid>
              <a:tr h="183969">
                <a:tc>
                  <a:txBody>
                    <a:bodyPr/>
                    <a:lstStyle/>
                    <a:p>
                      <a:r>
                        <a:rPr lang="en-US" sz="900" b="1" dirty="0" err="1" smtClean="0">
                          <a:solidFill>
                            <a:srgbClr val="C82600"/>
                          </a:solidFill>
                        </a:rPr>
                        <a:t>Berton</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Trade Link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Client</a:t>
                      </a:r>
                      <a:r>
                        <a:rPr lang="en-US" sz="900" b="1" baseline="0" dirty="0" smtClean="0">
                          <a:solidFill>
                            <a:srgbClr val="C82600"/>
                          </a:solidFill>
                        </a:rPr>
                        <a:t> Source</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Message Net</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err="1" smtClean="0">
                          <a:solidFill>
                            <a:srgbClr val="C82600"/>
                          </a:solidFill>
                        </a:rPr>
                        <a:t>DocuNet</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Outlook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WSJ</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r h="183969">
                <a:tc>
                  <a:txBody>
                    <a:bodyPr/>
                    <a:lstStyle/>
                    <a:p>
                      <a:r>
                        <a:rPr lang="en-US" sz="900" b="1" dirty="0" smtClean="0">
                          <a:solidFill>
                            <a:srgbClr val="C82600"/>
                          </a:solidFill>
                        </a:rPr>
                        <a:t>BTS</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Client Link</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Thompson</a:t>
                      </a:r>
                      <a:r>
                        <a:rPr lang="en-US" sz="900" b="1" baseline="0" dirty="0" smtClean="0">
                          <a:solidFill>
                            <a:schemeClr val="bg1"/>
                          </a:solidFill>
                        </a:rPr>
                        <a:t> 1</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RBC Insight</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rgbClr val="C82600"/>
                          </a:solidFill>
                        </a:rPr>
                        <a:t>Flex Pak</a:t>
                      </a:r>
                      <a:endParaRPr lang="en-US" sz="900" b="1" dirty="0">
                        <a:solidFill>
                          <a:srgbClr val="C826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MS Excel</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c>
                  <a:txBody>
                    <a:bodyPr/>
                    <a:lstStyle/>
                    <a:p>
                      <a:r>
                        <a:rPr lang="en-US" sz="900" b="1" dirty="0" smtClean="0">
                          <a:solidFill>
                            <a:schemeClr val="bg1"/>
                          </a:solidFill>
                        </a:rPr>
                        <a:t>CNN</a:t>
                      </a:r>
                      <a:r>
                        <a:rPr lang="en-US" sz="900" b="1" baseline="0" dirty="0" smtClean="0">
                          <a:solidFill>
                            <a:schemeClr val="bg1"/>
                          </a:solidFill>
                        </a:rPr>
                        <a:t> Money</a:t>
                      </a:r>
                      <a:endParaRPr lang="en-US" sz="9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4215"/>
                    </a:solidFill>
                  </a:tcPr>
                </a:tc>
              </a:tr>
            </a:tbl>
          </a:graphicData>
        </a:graphic>
      </p:graphicFrame>
      <p:cxnSp>
        <p:nvCxnSpPr>
          <p:cNvPr id="33" name="Straight Connector 32"/>
          <p:cNvCxnSpPr/>
          <p:nvPr/>
        </p:nvCxnSpPr>
        <p:spPr>
          <a:xfrm>
            <a:off x="6632575" y="1709738"/>
            <a:ext cx="57943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1733" name="Content Placeholder 1"/>
          <p:cNvSpPr txBox="1">
            <a:spLocks/>
          </p:cNvSpPr>
          <p:nvPr/>
        </p:nvSpPr>
        <p:spPr bwMode="auto">
          <a:xfrm>
            <a:off x="6572250" y="2990850"/>
            <a:ext cx="5794375" cy="381000"/>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SCENARIO FLOW (DAILY ROUTINE):</a:t>
            </a:r>
            <a:endParaRPr lang="en-US" sz="1400">
              <a:latin typeface="Calibri" pitchFamily="34" charset="0"/>
            </a:endParaRPr>
          </a:p>
          <a:p>
            <a:pPr>
              <a:spcAft>
                <a:spcPct val="50000"/>
              </a:spcAft>
              <a:buClr>
                <a:srgbClr val="B2B2B2"/>
              </a:buClr>
            </a:pPr>
            <a:endParaRPr lang="en-US" sz="1100" b="1" i="1">
              <a:latin typeface="Calibri" pitchFamily="34" charset="0"/>
            </a:endParaRPr>
          </a:p>
        </p:txBody>
      </p:sp>
      <p:sp>
        <p:nvSpPr>
          <p:cNvPr id="35" name="Content Placeholder 1"/>
          <p:cNvSpPr txBox="1">
            <a:spLocks/>
          </p:cNvSpPr>
          <p:nvPr/>
        </p:nvSpPr>
        <p:spPr>
          <a:xfrm>
            <a:off x="6571836" y="3289475"/>
            <a:ext cx="5794389" cy="3930721"/>
          </a:xfrm>
          <a:prstGeom prst="rect">
            <a:avLst/>
          </a:prstGeom>
        </p:spPr>
        <p:txBody>
          <a:bodyPr numCol="2" spcCol="548640"/>
          <a:lstStyle>
            <a:lvl1pPr marL="142532" indent="-142532" algn="l" rtl="0" eaLnBrk="1" fontAlgn="base" hangingPunct="1">
              <a:spcBef>
                <a:spcPct val="0"/>
              </a:spcBef>
              <a:spcAft>
                <a:spcPct val="50000"/>
              </a:spcAft>
              <a:buClr>
                <a:srgbClr val="B2B2B2"/>
              </a:buClr>
              <a:buChar char="•"/>
              <a:defRPr sz="1100">
                <a:solidFill>
                  <a:srgbClr val="656565"/>
                </a:solidFill>
                <a:latin typeface="+mj-lt"/>
                <a:ea typeface="+mn-ea"/>
                <a:cs typeface="+mn-cs"/>
              </a:defRPr>
            </a:lvl1pPr>
            <a:lvl2pPr marL="419891" indent="-142532" algn="l" rtl="0" eaLnBrk="1" fontAlgn="base" hangingPunct="1">
              <a:spcBef>
                <a:spcPct val="0"/>
              </a:spcBef>
              <a:spcAft>
                <a:spcPct val="50000"/>
              </a:spcAft>
              <a:buClr>
                <a:schemeClr val="bg2"/>
              </a:buClr>
              <a:buFont typeface="Arial" pitchFamily="34" charset="0"/>
              <a:buChar char="–"/>
              <a:defRPr sz="1000">
                <a:solidFill>
                  <a:srgbClr val="656565"/>
                </a:solidFill>
                <a:latin typeface="+mj-lt"/>
              </a:defRPr>
            </a:lvl2pPr>
            <a:lvl3pPr marL="647170" indent="-92453" algn="l" rtl="0" eaLnBrk="1" fontAlgn="base" hangingPunct="1">
              <a:spcBef>
                <a:spcPct val="0"/>
              </a:spcBef>
              <a:spcAft>
                <a:spcPct val="50000"/>
              </a:spcAft>
              <a:buClr>
                <a:schemeClr val="bg2"/>
              </a:buClr>
              <a:buSzPct val="80000"/>
              <a:buFont typeface="Wingdings" pitchFamily="2" charset="2"/>
              <a:buChar char="§"/>
              <a:defRPr sz="1000">
                <a:solidFill>
                  <a:srgbClr val="656565"/>
                </a:solidFill>
                <a:latin typeface="+mj-lt"/>
              </a:defRPr>
            </a:lvl3pPr>
            <a:lvl4pPr marL="882155" indent="-92453" algn="l" rtl="0" eaLnBrk="1" fontAlgn="base" hangingPunct="1">
              <a:spcBef>
                <a:spcPct val="0"/>
              </a:spcBef>
              <a:spcAft>
                <a:spcPct val="50000"/>
              </a:spcAft>
              <a:buClr>
                <a:schemeClr val="bg2"/>
              </a:buClr>
              <a:buFont typeface="Arial" pitchFamily="34" charset="0"/>
              <a:buChar char="–"/>
              <a:defRPr sz="1000">
                <a:solidFill>
                  <a:schemeClr val="tx1"/>
                </a:solidFill>
                <a:latin typeface="+mj-lt"/>
              </a:defRPr>
            </a:lvl4pPr>
            <a:lvl5pPr marL="1109435" indent="-92453" algn="l" rtl="0" eaLnBrk="1" fontAlgn="base" hangingPunct="1">
              <a:spcBef>
                <a:spcPct val="0"/>
              </a:spcBef>
              <a:spcAft>
                <a:spcPct val="50000"/>
              </a:spcAft>
              <a:buClr>
                <a:schemeClr val="bg2"/>
              </a:buClr>
              <a:buChar char="•"/>
              <a:defRPr sz="800">
                <a:solidFill>
                  <a:schemeClr val="tx1"/>
                </a:solidFill>
                <a:latin typeface="+mj-lt"/>
              </a:defRPr>
            </a:lvl5pPr>
            <a:lvl6pPr marL="1479247" indent="-92453" algn="l" rtl="0" eaLnBrk="1" fontAlgn="base" hangingPunct="1">
              <a:spcBef>
                <a:spcPct val="20000"/>
              </a:spcBef>
              <a:spcAft>
                <a:spcPct val="0"/>
              </a:spcAft>
              <a:buClr>
                <a:schemeClr val="bg2"/>
              </a:buClr>
              <a:buChar char="•"/>
              <a:defRPr sz="800">
                <a:solidFill>
                  <a:schemeClr val="tx1"/>
                </a:solidFill>
                <a:latin typeface="+mn-lt"/>
              </a:defRPr>
            </a:lvl6pPr>
            <a:lvl7pPr marL="1849059" indent="-92453" algn="l" rtl="0" eaLnBrk="1" fontAlgn="base" hangingPunct="1">
              <a:spcBef>
                <a:spcPct val="20000"/>
              </a:spcBef>
              <a:spcAft>
                <a:spcPct val="0"/>
              </a:spcAft>
              <a:buClr>
                <a:schemeClr val="bg2"/>
              </a:buClr>
              <a:buChar char="•"/>
              <a:defRPr sz="800">
                <a:solidFill>
                  <a:schemeClr val="tx1"/>
                </a:solidFill>
                <a:latin typeface="+mn-lt"/>
              </a:defRPr>
            </a:lvl7pPr>
            <a:lvl8pPr marL="2218870" indent="-92453" algn="l" rtl="0" eaLnBrk="1" fontAlgn="base" hangingPunct="1">
              <a:spcBef>
                <a:spcPct val="20000"/>
              </a:spcBef>
              <a:spcAft>
                <a:spcPct val="0"/>
              </a:spcAft>
              <a:buClr>
                <a:schemeClr val="bg2"/>
              </a:buClr>
              <a:buChar char="•"/>
              <a:defRPr sz="800">
                <a:solidFill>
                  <a:schemeClr val="tx1"/>
                </a:solidFill>
                <a:latin typeface="+mn-lt"/>
              </a:defRPr>
            </a:lvl8pPr>
            <a:lvl9pPr marL="2588682" indent="-92453" algn="l" rtl="0" eaLnBrk="1" fontAlgn="base" hangingPunct="1">
              <a:spcBef>
                <a:spcPct val="20000"/>
              </a:spcBef>
              <a:spcAft>
                <a:spcPct val="0"/>
              </a:spcAft>
              <a:buClr>
                <a:schemeClr val="bg2"/>
              </a:buClr>
              <a:buChar char="•"/>
              <a:defRPr sz="800">
                <a:solidFill>
                  <a:schemeClr val="tx1"/>
                </a:solidFill>
                <a:latin typeface="+mn-lt"/>
              </a:defRPr>
            </a:lvl9pPr>
          </a:lstStyle>
          <a:p>
            <a:pPr marL="225425" indent="-225425" defTabSz="628650">
              <a:buClr>
                <a:schemeClr val="accent1"/>
              </a:buClr>
              <a:tabLst>
                <a:tab pos="628650" algn="l"/>
              </a:tabLst>
              <a:defRPr/>
            </a:pPr>
            <a:r>
              <a:rPr lang="en-US" b="1" dirty="0" smtClean="0">
                <a:solidFill>
                  <a:schemeClr val="tx1"/>
                </a:solidFill>
              </a:rPr>
              <a:t>7:00am </a:t>
            </a:r>
            <a:r>
              <a:rPr lang="en-US" dirty="0">
                <a:solidFill>
                  <a:schemeClr val="tx1"/>
                </a:solidFill>
              </a:rPr>
              <a:t>	</a:t>
            </a:r>
            <a:br>
              <a:rPr lang="en-US" dirty="0">
                <a:solidFill>
                  <a:schemeClr val="tx1"/>
                </a:solidFill>
              </a:rPr>
            </a:br>
            <a:r>
              <a:rPr lang="en-US" dirty="0">
                <a:solidFill>
                  <a:schemeClr val="tx1"/>
                </a:solidFill>
              </a:rPr>
              <a:t>I check my emails and see what’s on my calendar for meetings.</a:t>
            </a:r>
          </a:p>
          <a:p>
            <a:pPr marL="225425" indent="-225425" defTabSz="628650">
              <a:buClr>
                <a:schemeClr val="accent1"/>
              </a:buClr>
              <a:defRPr/>
            </a:pPr>
            <a:r>
              <a:rPr lang="en-US" b="1" dirty="0" smtClean="0">
                <a:solidFill>
                  <a:schemeClr val="tx1"/>
                </a:solidFill>
              </a:rPr>
              <a:t>7:30am </a:t>
            </a:r>
            <a:r>
              <a:rPr lang="en-US" dirty="0">
                <a:solidFill>
                  <a:schemeClr val="tx1"/>
                </a:solidFill>
              </a:rPr>
              <a:t>	</a:t>
            </a:r>
            <a:br>
              <a:rPr lang="en-US" dirty="0">
                <a:solidFill>
                  <a:schemeClr val="tx1"/>
                </a:solidFill>
              </a:rPr>
            </a:br>
            <a:r>
              <a:rPr lang="en-US" dirty="0">
                <a:solidFill>
                  <a:schemeClr val="tx1"/>
                </a:solidFill>
              </a:rPr>
              <a:t>I read the rooster and other research.  I e-mail my associate and ask him </a:t>
            </a:r>
            <a:r>
              <a:rPr lang="en-US" dirty="0" smtClean="0">
                <a:solidFill>
                  <a:schemeClr val="tx1"/>
                </a:solidFill>
              </a:rPr>
              <a:t>to identify our exposure to security ABC. After review of the client portfolios, I instruct the associate to contact a prioritized list of clients to inform them of our response to the exposure. </a:t>
            </a:r>
          </a:p>
          <a:p>
            <a:pPr marL="225425" indent="-225425" defTabSz="628650">
              <a:buClr>
                <a:schemeClr val="accent1"/>
              </a:buClr>
              <a:defRPr/>
            </a:pPr>
            <a:r>
              <a:rPr lang="en-US" b="1" dirty="0" smtClean="0">
                <a:solidFill>
                  <a:schemeClr val="tx1"/>
                </a:solidFill>
              </a:rPr>
              <a:t>8:30am</a:t>
            </a:r>
            <a:r>
              <a:rPr lang="en-US" dirty="0">
                <a:solidFill>
                  <a:schemeClr val="tx1"/>
                </a:solidFill>
              </a:rPr>
              <a:t>	 </a:t>
            </a:r>
            <a:br>
              <a:rPr lang="en-US" dirty="0">
                <a:solidFill>
                  <a:schemeClr val="tx1"/>
                </a:solidFill>
              </a:rPr>
            </a:br>
            <a:r>
              <a:rPr lang="en-US" dirty="0">
                <a:solidFill>
                  <a:schemeClr val="tx1"/>
                </a:solidFill>
              </a:rPr>
              <a:t>My associate hands me </a:t>
            </a:r>
            <a:r>
              <a:rPr lang="en-US" dirty="0" smtClean="0">
                <a:solidFill>
                  <a:schemeClr val="tx1"/>
                </a:solidFill>
              </a:rPr>
              <a:t>the highlights of </a:t>
            </a:r>
            <a:r>
              <a:rPr lang="en-US" dirty="0">
                <a:solidFill>
                  <a:schemeClr val="tx1"/>
                </a:solidFill>
              </a:rPr>
              <a:t>the MRGD and debit reports. I go through these and make some notes for him with action to take</a:t>
            </a:r>
            <a:r>
              <a:rPr lang="en-US" dirty="0" smtClean="0">
                <a:solidFill>
                  <a:schemeClr val="tx1"/>
                </a:solidFill>
              </a:rPr>
              <a:t>.</a:t>
            </a:r>
          </a:p>
          <a:p>
            <a:pPr marL="225425" indent="-225425" defTabSz="628650">
              <a:buClr>
                <a:schemeClr val="accent1"/>
              </a:buClr>
              <a:defRPr/>
            </a:pPr>
            <a:r>
              <a:rPr lang="en-US" b="1" dirty="0" smtClean="0">
                <a:solidFill>
                  <a:schemeClr val="tx1"/>
                </a:solidFill>
              </a:rPr>
              <a:t>8:45am</a:t>
            </a:r>
            <a:r>
              <a:rPr lang="en-US" dirty="0">
                <a:solidFill>
                  <a:schemeClr val="tx1"/>
                </a:solidFill>
              </a:rPr>
              <a:t>	 </a:t>
            </a:r>
            <a:br>
              <a:rPr lang="en-US" dirty="0">
                <a:solidFill>
                  <a:schemeClr val="tx1"/>
                </a:solidFill>
              </a:rPr>
            </a:br>
            <a:r>
              <a:rPr lang="en-US" dirty="0" smtClean="0">
                <a:solidFill>
                  <a:schemeClr val="tx1"/>
                </a:solidFill>
              </a:rPr>
              <a:t>My admin associate delivers the commission report for me to review.</a:t>
            </a:r>
            <a:endParaRPr lang="en-US" dirty="0">
              <a:solidFill>
                <a:schemeClr val="tx1"/>
              </a:solidFill>
            </a:endParaRPr>
          </a:p>
          <a:p>
            <a:pPr marL="225425" indent="-225425" defTabSz="628650">
              <a:buClr>
                <a:schemeClr val="accent1"/>
              </a:buClr>
              <a:defRPr/>
            </a:pPr>
            <a:r>
              <a:rPr lang="en-US" b="1" dirty="0" smtClean="0">
                <a:solidFill>
                  <a:schemeClr val="tx1"/>
                </a:solidFill>
              </a:rPr>
              <a:t>9:00am</a:t>
            </a:r>
            <a:r>
              <a:rPr lang="en-US" dirty="0">
                <a:solidFill>
                  <a:schemeClr val="tx1"/>
                </a:solidFill>
              </a:rPr>
              <a:t>	</a:t>
            </a:r>
            <a:br>
              <a:rPr lang="en-US" dirty="0">
                <a:solidFill>
                  <a:schemeClr val="tx1"/>
                </a:solidFill>
              </a:rPr>
            </a:br>
            <a:r>
              <a:rPr lang="en-US" dirty="0" smtClean="0">
                <a:solidFill>
                  <a:schemeClr val="tx1"/>
                </a:solidFill>
              </a:rPr>
              <a:t>I’m reminded that I have a meeting at 10am  with a “platinum</a:t>
            </a:r>
            <a:r>
              <a:rPr lang="en-US" dirty="0">
                <a:solidFill>
                  <a:schemeClr val="tx1"/>
                </a:solidFill>
              </a:rPr>
              <a:t>” </a:t>
            </a:r>
            <a:r>
              <a:rPr lang="en-US" dirty="0" smtClean="0">
                <a:solidFill>
                  <a:schemeClr val="tx1"/>
                </a:solidFill>
              </a:rPr>
              <a:t>client.</a:t>
            </a:r>
          </a:p>
          <a:p>
            <a:pPr marL="225425" indent="-225425" defTabSz="628650">
              <a:buClr>
                <a:schemeClr val="accent1"/>
              </a:buClr>
              <a:defRPr/>
            </a:pPr>
            <a:r>
              <a:rPr lang="en-US" b="1" dirty="0" smtClean="0">
                <a:solidFill>
                  <a:schemeClr val="tx1"/>
                </a:solidFill>
              </a:rPr>
              <a:t>9:30am</a:t>
            </a:r>
            <a:r>
              <a:rPr lang="en-US" dirty="0">
                <a:solidFill>
                  <a:schemeClr val="tx1"/>
                </a:solidFill>
              </a:rPr>
              <a:t>	</a:t>
            </a:r>
            <a:br>
              <a:rPr lang="en-US" dirty="0">
                <a:solidFill>
                  <a:schemeClr val="tx1"/>
                </a:solidFill>
              </a:rPr>
            </a:br>
            <a:r>
              <a:rPr lang="en-US" dirty="0" smtClean="0">
                <a:solidFill>
                  <a:schemeClr val="tx1"/>
                </a:solidFill>
              </a:rPr>
              <a:t>After thorough review of the portfolio and clients notes, I huddle with my team  to discuss key topics to review with the client, both personal and financial. </a:t>
            </a:r>
            <a:endParaRPr lang="en-US" dirty="0">
              <a:solidFill>
                <a:schemeClr val="tx1"/>
              </a:solidFill>
            </a:endParaRPr>
          </a:p>
          <a:p>
            <a:pPr marL="225425" indent="-225425" defTabSz="628650">
              <a:buClr>
                <a:schemeClr val="accent1"/>
              </a:buClr>
              <a:defRPr/>
            </a:pPr>
            <a:r>
              <a:rPr lang="en-US" b="1" dirty="0" smtClean="0">
                <a:solidFill>
                  <a:schemeClr val="tx1"/>
                </a:solidFill>
              </a:rPr>
              <a:t>10:05am</a:t>
            </a:r>
            <a:r>
              <a:rPr lang="en-US" b="1" dirty="0">
                <a:solidFill>
                  <a:schemeClr val="tx1"/>
                </a:solidFill>
              </a:rPr>
              <a:t/>
            </a:r>
            <a:br>
              <a:rPr lang="en-US" b="1" dirty="0">
                <a:solidFill>
                  <a:schemeClr val="tx1"/>
                </a:solidFill>
              </a:rPr>
            </a:br>
            <a:r>
              <a:rPr lang="en-US" dirty="0" smtClean="0">
                <a:solidFill>
                  <a:schemeClr val="tx1"/>
                </a:solidFill>
              </a:rPr>
              <a:t>The client arrives and we sit down to discuss their situations.</a:t>
            </a:r>
            <a:endParaRPr lang="en-US" dirty="0">
              <a:solidFill>
                <a:schemeClr val="tx1"/>
              </a:solidFill>
            </a:endParaRPr>
          </a:p>
          <a:p>
            <a:pPr marL="225425" indent="-225425" defTabSz="628650">
              <a:buClr>
                <a:schemeClr val="accent1"/>
              </a:buClr>
              <a:defRPr/>
            </a:pPr>
            <a:r>
              <a:rPr lang="en-US" b="1" dirty="0" smtClean="0">
                <a:solidFill>
                  <a:schemeClr val="tx1"/>
                </a:solidFill>
              </a:rPr>
              <a:t>Noon</a:t>
            </a:r>
            <a:r>
              <a:rPr lang="en-US" b="1" dirty="0">
                <a:solidFill>
                  <a:schemeClr val="tx1"/>
                </a:solidFill>
              </a:rPr>
              <a:t/>
            </a:r>
            <a:br>
              <a:rPr lang="en-US" b="1" dirty="0">
                <a:solidFill>
                  <a:schemeClr val="tx1"/>
                </a:solidFill>
              </a:rPr>
            </a:br>
            <a:r>
              <a:rPr lang="en-US" dirty="0" smtClean="0">
                <a:solidFill>
                  <a:schemeClr val="tx1"/>
                </a:solidFill>
              </a:rPr>
              <a:t>I take the client to lunch at my golf club.</a:t>
            </a:r>
            <a:endParaRPr lang="en-US" dirty="0">
              <a:solidFill>
                <a:schemeClr val="tx1"/>
              </a:solidFill>
            </a:endParaRPr>
          </a:p>
          <a:p>
            <a:pPr marL="225425" indent="-225425" defTabSz="628650">
              <a:buClr>
                <a:schemeClr val="accent1"/>
              </a:buClr>
              <a:defRPr/>
            </a:pPr>
            <a:r>
              <a:rPr lang="en-US" b="1" dirty="0" smtClean="0">
                <a:solidFill>
                  <a:schemeClr val="tx1"/>
                </a:solidFill>
              </a:rPr>
              <a:t>3:00pm</a:t>
            </a:r>
            <a:r>
              <a:rPr lang="en-US" dirty="0">
                <a:solidFill>
                  <a:schemeClr val="tx1"/>
                </a:solidFill>
              </a:rPr>
              <a:t/>
            </a:r>
            <a:br>
              <a:rPr lang="en-US" dirty="0">
                <a:solidFill>
                  <a:schemeClr val="tx1"/>
                </a:solidFill>
              </a:rPr>
            </a:br>
            <a:r>
              <a:rPr lang="en-US" dirty="0" smtClean="0">
                <a:solidFill>
                  <a:schemeClr val="tx1"/>
                </a:solidFill>
              </a:rPr>
              <a:t>I return to the office to review today’s market activity while sifting through a stack of portfolios that require my attention.</a:t>
            </a:r>
          </a:p>
          <a:p>
            <a:pPr marL="225425" indent="-225425" defTabSz="628650">
              <a:buClr>
                <a:schemeClr val="accent1"/>
              </a:buClr>
              <a:defRPr/>
            </a:pPr>
            <a:r>
              <a:rPr lang="en-US" b="1" dirty="0" smtClean="0">
                <a:solidFill>
                  <a:schemeClr val="tx1"/>
                </a:solidFill>
              </a:rPr>
              <a:t>4:45pm</a:t>
            </a:r>
            <a:r>
              <a:rPr lang="en-US" b="1" dirty="0">
                <a:solidFill>
                  <a:schemeClr val="tx1"/>
                </a:solidFill>
              </a:rPr>
              <a:t/>
            </a:r>
            <a:br>
              <a:rPr lang="en-US" b="1" dirty="0">
                <a:solidFill>
                  <a:schemeClr val="tx1"/>
                </a:solidFill>
              </a:rPr>
            </a:br>
            <a:r>
              <a:rPr lang="en-US" dirty="0">
                <a:solidFill>
                  <a:schemeClr val="tx1"/>
                </a:solidFill>
              </a:rPr>
              <a:t>I finish up my day, sending emails to a few of my non-PIM clients  with trade ideas for tomorrow.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10802937" cy="509588"/>
          </a:xfrm>
        </p:spPr>
        <p:txBody>
          <a:bodyPr/>
          <a:lstStyle/>
          <a:p>
            <a:pPr>
              <a:defRPr/>
            </a:pPr>
            <a:r>
              <a:rPr lang="en-US" dirty="0" smtClean="0"/>
              <a:t>definition – themes</a:t>
            </a:r>
            <a:endParaRPr lang="en-US" dirty="0"/>
          </a:p>
        </p:txBody>
      </p:sp>
      <p:sp>
        <p:nvSpPr>
          <p:cNvPr id="72706" name="Text Placeholder 2"/>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Categorizing our findings into common themes.</a:t>
            </a:r>
          </a:p>
        </p:txBody>
      </p:sp>
      <p:sp>
        <p:nvSpPr>
          <p:cNvPr id="72707"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21" name="Oval 14"/>
          <p:cNvSpPr>
            <a:spLocks noChangeArrowheads="1"/>
          </p:cNvSpPr>
          <p:nvPr/>
        </p:nvSpPr>
        <p:spPr bwMode="gray">
          <a:xfrm>
            <a:off x="2767013" y="1489075"/>
            <a:ext cx="1417637" cy="1633538"/>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2</a:t>
            </a:r>
          </a:p>
        </p:txBody>
      </p:sp>
      <p:sp>
        <p:nvSpPr>
          <p:cNvPr id="23" name="Oval 16"/>
          <p:cNvSpPr>
            <a:spLocks noChangeArrowheads="1"/>
          </p:cNvSpPr>
          <p:nvPr/>
        </p:nvSpPr>
        <p:spPr bwMode="gray">
          <a:xfrm>
            <a:off x="4786313" y="1489075"/>
            <a:ext cx="1419225" cy="1633538"/>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a:solidFill>
                  <a:schemeClr val="tx1">
                    <a:lumMod val="50000"/>
                    <a:lumOff val="50000"/>
                  </a:schemeClr>
                </a:solidFill>
                <a:latin typeface="Verdana" charset="0"/>
              </a:rPr>
              <a:t>3</a:t>
            </a:r>
          </a:p>
        </p:txBody>
      </p:sp>
      <p:sp>
        <p:nvSpPr>
          <p:cNvPr id="24" name="Oval 17"/>
          <p:cNvSpPr>
            <a:spLocks noChangeArrowheads="1"/>
          </p:cNvSpPr>
          <p:nvPr/>
        </p:nvSpPr>
        <p:spPr bwMode="gray">
          <a:xfrm>
            <a:off x="6778625" y="1489075"/>
            <a:ext cx="1419225" cy="1633538"/>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a:solidFill>
                  <a:schemeClr val="tx1">
                    <a:lumMod val="50000"/>
                    <a:lumOff val="50000"/>
                  </a:schemeClr>
                </a:solidFill>
                <a:latin typeface="Verdana" charset="0"/>
              </a:rPr>
              <a:t>4</a:t>
            </a:r>
          </a:p>
        </p:txBody>
      </p:sp>
      <p:sp>
        <p:nvSpPr>
          <p:cNvPr id="25" name="Oval 18"/>
          <p:cNvSpPr>
            <a:spLocks noChangeArrowheads="1"/>
          </p:cNvSpPr>
          <p:nvPr/>
        </p:nvSpPr>
        <p:spPr bwMode="gray">
          <a:xfrm>
            <a:off x="8802688" y="1489075"/>
            <a:ext cx="1419225" cy="1633538"/>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5</a:t>
            </a:r>
          </a:p>
        </p:txBody>
      </p:sp>
      <p:sp>
        <p:nvSpPr>
          <p:cNvPr id="19" name="Oval 12"/>
          <p:cNvSpPr>
            <a:spLocks noChangeArrowheads="1"/>
          </p:cNvSpPr>
          <p:nvPr/>
        </p:nvSpPr>
        <p:spPr bwMode="gray">
          <a:xfrm>
            <a:off x="714375" y="1489075"/>
            <a:ext cx="1419225" cy="1633538"/>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1</a:t>
            </a:r>
          </a:p>
        </p:txBody>
      </p:sp>
      <p:sp>
        <p:nvSpPr>
          <p:cNvPr id="45" name="Oval 18"/>
          <p:cNvSpPr>
            <a:spLocks noChangeArrowheads="1"/>
          </p:cNvSpPr>
          <p:nvPr/>
        </p:nvSpPr>
        <p:spPr bwMode="gray">
          <a:xfrm>
            <a:off x="10802938" y="1489075"/>
            <a:ext cx="1419225" cy="1633538"/>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6</a:t>
            </a:r>
          </a:p>
        </p:txBody>
      </p:sp>
      <p:sp>
        <p:nvSpPr>
          <p:cNvPr id="20" name="Rectangle 13"/>
          <p:cNvSpPr>
            <a:spLocks noChangeArrowheads="1"/>
          </p:cNvSpPr>
          <p:nvPr/>
        </p:nvSpPr>
        <p:spPr bwMode="gray">
          <a:xfrm>
            <a:off x="515938" y="2905125"/>
            <a:ext cx="1784350" cy="2270125"/>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buFont typeface="Wingdings" pitchFamily="2" charset="2"/>
              <a:buNone/>
              <a:defRPr/>
            </a:pPr>
            <a:r>
              <a:rPr lang="en-US" sz="1400" b="1" i="1" dirty="0">
                <a:solidFill>
                  <a:schemeClr val="bg1"/>
                </a:solidFill>
                <a:latin typeface="+mj-lt"/>
              </a:rPr>
              <a:t>Information</a:t>
            </a:r>
          </a:p>
          <a:p>
            <a:pPr algn="ctr" defTabSz="739623" fontAlgn="auto">
              <a:lnSpc>
                <a:spcPct val="110000"/>
              </a:lnSpc>
              <a:spcBef>
                <a:spcPts val="0"/>
              </a:spcBef>
              <a:spcAft>
                <a:spcPts val="0"/>
              </a:spcAft>
              <a:buFont typeface="Wingdings" pitchFamily="2" charset="2"/>
              <a:buNone/>
              <a:defRPr/>
            </a:pPr>
            <a:r>
              <a:rPr lang="en-US" sz="1400" b="1" i="1" dirty="0">
                <a:solidFill>
                  <a:schemeClr val="bg1"/>
                </a:solidFill>
                <a:latin typeface="+mj-lt"/>
              </a:rPr>
              <a:t>Access and Design</a:t>
            </a:r>
            <a:endParaRPr lang="en-US" sz="1400" b="1" i="1" dirty="0">
              <a:solidFill>
                <a:schemeClr val="bg1"/>
              </a:solidFill>
              <a:latin typeface="+mj-lt"/>
              <a:cs typeface="Times New Roman" pitchFamily="18" charset="0"/>
            </a:endParaRPr>
          </a:p>
          <a:p>
            <a:pPr algn="ctr" defTabSz="739623" fontAlgn="auto">
              <a:lnSpc>
                <a:spcPct val="110000"/>
              </a:lnSpc>
              <a:spcBef>
                <a:spcPts val="0"/>
              </a:spcBef>
              <a:spcAft>
                <a:spcPts val="0"/>
              </a:spcAft>
              <a:buFont typeface="Wingdings" pitchFamily="2" charset="2"/>
              <a:buNone/>
              <a:defRPr/>
            </a:pPr>
            <a:endParaRPr lang="en-US" sz="1400" b="1" dirty="0">
              <a:solidFill>
                <a:schemeClr val="bg1"/>
              </a:solidFill>
              <a:latin typeface="+mj-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j-lt"/>
                <a:cs typeface="Arial" charset="0"/>
              </a:rPr>
              <a:t>Making information easily accessible, with intuitive  interfaces that  </a:t>
            </a:r>
            <a:r>
              <a:rPr lang="en-US" sz="1200" dirty="0">
                <a:solidFill>
                  <a:schemeClr val="bg1"/>
                </a:solidFill>
                <a:latin typeface="+mn-lt"/>
                <a:cs typeface="Arial" charset="0"/>
              </a:rPr>
              <a:t>is relevant the user ‘s needs through a logical  content and navigation.</a:t>
            </a:r>
            <a:endParaRPr lang="en-US" sz="1200" dirty="0">
              <a:solidFill>
                <a:schemeClr val="bg1"/>
              </a:solidFill>
              <a:latin typeface="+mj-lt"/>
              <a:cs typeface="Arial" charset="0"/>
            </a:endParaRPr>
          </a:p>
        </p:txBody>
      </p:sp>
      <p:sp>
        <p:nvSpPr>
          <p:cNvPr id="22" name="Rectangle 15"/>
          <p:cNvSpPr>
            <a:spLocks noChangeArrowheads="1"/>
          </p:cNvSpPr>
          <p:nvPr/>
        </p:nvSpPr>
        <p:spPr bwMode="gray">
          <a:xfrm>
            <a:off x="8704263" y="2905125"/>
            <a:ext cx="1649412" cy="2736850"/>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j-lt"/>
              </a:rPr>
              <a:t>Process Management </a:t>
            </a:r>
          </a:p>
          <a:p>
            <a:pPr algn="ctr" defTabSz="739623" fontAlgn="auto">
              <a:lnSpc>
                <a:spcPct val="110000"/>
              </a:lnSpc>
              <a:spcBef>
                <a:spcPts val="0"/>
              </a:spcBef>
              <a:spcAft>
                <a:spcPts val="0"/>
              </a:spcAft>
              <a:defRPr/>
            </a:pPr>
            <a:r>
              <a:rPr lang="en-US" sz="1400" b="1" i="1" dirty="0">
                <a:solidFill>
                  <a:schemeClr val="bg1"/>
                </a:solidFill>
                <a:latin typeface="+mj-lt"/>
              </a:rPr>
              <a:t>and Training</a:t>
            </a:r>
          </a:p>
          <a:p>
            <a:pPr algn="ctr" defTabSz="739623" fontAlgn="auto">
              <a:lnSpc>
                <a:spcPct val="110000"/>
              </a:lnSpc>
              <a:spcBef>
                <a:spcPts val="0"/>
              </a:spcBef>
              <a:spcAft>
                <a:spcPts val="0"/>
              </a:spcAft>
              <a:buFont typeface="Wingdings" pitchFamily="2" charset="2"/>
              <a:buNone/>
              <a:defRPr/>
            </a:pPr>
            <a:endParaRPr lang="en-US" sz="1400" b="1" dirty="0">
              <a:solidFill>
                <a:schemeClr val="bg1"/>
              </a:solidFill>
              <a:latin typeface="+mj-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j-lt"/>
                <a:cs typeface="Arial" charset="0"/>
              </a:rPr>
              <a:t>Provide the ability to assign and track activities for workflows of routine tasks, while introducing organizational best-practices and training.</a:t>
            </a:r>
          </a:p>
        </p:txBody>
      </p:sp>
      <p:sp>
        <p:nvSpPr>
          <p:cNvPr id="30" name="Rectangle 24"/>
          <p:cNvSpPr>
            <a:spLocks noChangeArrowheads="1"/>
          </p:cNvSpPr>
          <p:nvPr/>
        </p:nvSpPr>
        <p:spPr bwMode="gray">
          <a:xfrm>
            <a:off x="2587625" y="2905125"/>
            <a:ext cx="1739900" cy="2528888"/>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j-lt"/>
              </a:rPr>
              <a:t>Customization and Collaboration</a:t>
            </a:r>
            <a:endParaRPr lang="en-US" sz="1400" b="1" dirty="0">
              <a:solidFill>
                <a:schemeClr val="bg1"/>
              </a:solidFill>
              <a:latin typeface="+mj-lt"/>
              <a:ea typeface="Times New Roman" charset="0"/>
              <a:cs typeface="Times New Roman" charset="0"/>
            </a:endParaRPr>
          </a:p>
          <a:p>
            <a:pPr algn="ctr" defTabSz="739623" fontAlgn="auto">
              <a:lnSpc>
                <a:spcPct val="110000"/>
              </a:lnSpc>
              <a:spcBef>
                <a:spcPts val="0"/>
              </a:spcBef>
              <a:spcAft>
                <a:spcPts val="0"/>
              </a:spcAft>
              <a:buFont typeface="Wingdings" charset="2"/>
              <a:buNone/>
              <a:defRPr/>
            </a:pPr>
            <a:endParaRPr lang="en-US" sz="1400" b="1" dirty="0">
              <a:solidFill>
                <a:schemeClr val="bg1"/>
              </a:solidFill>
              <a:latin typeface="+mj-lt"/>
              <a:ea typeface="Times New Roman" charset="0"/>
              <a:cs typeface="Times New Roman" charset="0"/>
            </a:endParaRPr>
          </a:p>
          <a:p>
            <a:pPr algn="ctr" defTabSz="739623" fontAlgn="auto">
              <a:lnSpc>
                <a:spcPct val="110000"/>
              </a:lnSpc>
              <a:spcBef>
                <a:spcPts val="0"/>
              </a:spcBef>
              <a:spcAft>
                <a:spcPts val="0"/>
              </a:spcAft>
              <a:buFont typeface="Wingdings" charset="2"/>
              <a:buNone/>
              <a:defRPr/>
            </a:pPr>
            <a:r>
              <a:rPr lang="en-US" sz="1200" dirty="0">
                <a:solidFill>
                  <a:schemeClr val="bg1"/>
                </a:solidFill>
                <a:latin typeface="+mj-lt"/>
              </a:rPr>
              <a:t>Allow users to become more proactive in an environment where information is readily available, customizable and easily shared with other users.</a:t>
            </a:r>
          </a:p>
        </p:txBody>
      </p:sp>
      <p:sp>
        <p:nvSpPr>
          <p:cNvPr id="31" name="Rectangle 25"/>
          <p:cNvSpPr>
            <a:spLocks noChangeArrowheads="1"/>
          </p:cNvSpPr>
          <p:nvPr/>
        </p:nvSpPr>
        <p:spPr bwMode="gray">
          <a:xfrm>
            <a:off x="6743700" y="2905125"/>
            <a:ext cx="1671638" cy="2270125"/>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n-lt"/>
              </a:rPr>
              <a:t>Alerting and </a:t>
            </a:r>
          </a:p>
          <a:p>
            <a:pPr algn="ctr" defTabSz="739623" fontAlgn="auto">
              <a:lnSpc>
                <a:spcPct val="110000"/>
              </a:lnSpc>
              <a:spcBef>
                <a:spcPts val="0"/>
              </a:spcBef>
              <a:spcAft>
                <a:spcPts val="0"/>
              </a:spcAft>
              <a:defRPr/>
            </a:pPr>
            <a:r>
              <a:rPr lang="en-US" sz="1400" b="1" i="1" dirty="0">
                <a:solidFill>
                  <a:schemeClr val="bg1"/>
                </a:solidFill>
                <a:latin typeface="+mn-lt"/>
              </a:rPr>
              <a:t>Messaging</a:t>
            </a:r>
          </a:p>
          <a:p>
            <a:pPr algn="ctr" defTabSz="739623" fontAlgn="auto">
              <a:lnSpc>
                <a:spcPct val="110000"/>
              </a:lnSpc>
              <a:spcBef>
                <a:spcPts val="0"/>
              </a:spcBef>
              <a:spcAft>
                <a:spcPts val="0"/>
              </a:spcAft>
              <a:buFont typeface="Wingdings" pitchFamily="2" charset="2"/>
              <a:buNone/>
              <a:defRPr/>
            </a:pPr>
            <a:endParaRPr lang="en-US" sz="1400" b="1" dirty="0">
              <a:solidFill>
                <a:schemeClr val="bg1"/>
              </a:solidFill>
              <a:latin typeface="+mn-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n-lt"/>
                <a:cs typeface="Arial" charset="0"/>
              </a:rPr>
              <a:t>Deliver accurate, real-time alerts  and notifications that are specific to,  or can be customized for, a variety of users needs.</a:t>
            </a:r>
          </a:p>
        </p:txBody>
      </p:sp>
      <p:sp>
        <p:nvSpPr>
          <p:cNvPr id="32" name="Rectangle 26"/>
          <p:cNvSpPr>
            <a:spLocks noChangeArrowheads="1"/>
          </p:cNvSpPr>
          <p:nvPr/>
        </p:nvSpPr>
        <p:spPr bwMode="gray">
          <a:xfrm>
            <a:off x="4616450" y="2905125"/>
            <a:ext cx="1838325" cy="2270125"/>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j-lt"/>
              </a:rPr>
              <a:t>Integration and Synchronization</a:t>
            </a:r>
          </a:p>
          <a:p>
            <a:pPr algn="ctr" defTabSz="739623" fontAlgn="auto">
              <a:lnSpc>
                <a:spcPct val="110000"/>
              </a:lnSpc>
              <a:spcBef>
                <a:spcPts val="0"/>
              </a:spcBef>
              <a:spcAft>
                <a:spcPts val="0"/>
              </a:spcAft>
              <a:buFont typeface="Wingdings" pitchFamily="2" charset="2"/>
              <a:buNone/>
              <a:defRPr/>
            </a:pPr>
            <a:endParaRPr lang="en-US" sz="1400" b="1" dirty="0">
              <a:solidFill>
                <a:schemeClr val="bg1"/>
              </a:solidFill>
              <a:latin typeface="+mj-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j-lt"/>
                <a:cs typeface="Arial" charset="0"/>
              </a:rPr>
              <a:t>Assimilate data into a structured environment allowing users to access,  manage and  distribute information in a consistent manner.</a:t>
            </a:r>
          </a:p>
        </p:txBody>
      </p:sp>
      <p:sp>
        <p:nvSpPr>
          <p:cNvPr id="46" name="Rectangle 15"/>
          <p:cNvSpPr>
            <a:spLocks noChangeArrowheads="1"/>
          </p:cNvSpPr>
          <p:nvPr/>
        </p:nvSpPr>
        <p:spPr bwMode="gray">
          <a:xfrm>
            <a:off x="10641013" y="2905125"/>
            <a:ext cx="1649412" cy="2528888"/>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n-lt"/>
              </a:rPr>
              <a:t>Reporting and </a:t>
            </a:r>
          </a:p>
          <a:p>
            <a:pPr algn="ctr" defTabSz="739623" fontAlgn="auto">
              <a:lnSpc>
                <a:spcPct val="110000"/>
              </a:lnSpc>
              <a:spcBef>
                <a:spcPts val="0"/>
              </a:spcBef>
              <a:spcAft>
                <a:spcPts val="0"/>
              </a:spcAft>
              <a:defRPr/>
            </a:pPr>
            <a:r>
              <a:rPr lang="en-US" sz="1400" b="1" i="1" dirty="0">
                <a:solidFill>
                  <a:schemeClr val="bg1"/>
                </a:solidFill>
                <a:latin typeface="+mn-lt"/>
              </a:rPr>
              <a:t>Analytics </a:t>
            </a:r>
            <a:endParaRPr lang="en-US" sz="1400" b="1" dirty="0">
              <a:solidFill>
                <a:schemeClr val="bg1"/>
              </a:solidFill>
              <a:latin typeface="+mj-lt"/>
              <a:cs typeface="Times New Roman" pitchFamily="18" charset="0"/>
            </a:endParaRPr>
          </a:p>
          <a:p>
            <a:pPr algn="ctr" defTabSz="739623" fontAlgn="auto">
              <a:lnSpc>
                <a:spcPct val="110000"/>
              </a:lnSpc>
              <a:spcBef>
                <a:spcPts val="0"/>
              </a:spcBef>
              <a:spcAft>
                <a:spcPts val="0"/>
              </a:spcAft>
              <a:buFont typeface="Wingdings" pitchFamily="2" charset="2"/>
              <a:buNone/>
              <a:defRPr/>
            </a:pPr>
            <a:endParaRPr lang="en-US" sz="1400" b="1" dirty="0">
              <a:solidFill>
                <a:schemeClr val="bg1"/>
              </a:solidFill>
              <a:latin typeface="+mj-lt"/>
              <a:cs typeface="Times New Roman" pitchFamily="18" charset="0"/>
            </a:endParaRPr>
          </a:p>
          <a:p>
            <a:pPr algn="ctr" defTabSz="739623" fontAlgn="auto">
              <a:lnSpc>
                <a:spcPct val="110000"/>
              </a:lnSpc>
              <a:spcBef>
                <a:spcPts val="0"/>
              </a:spcBef>
              <a:spcAft>
                <a:spcPts val="0"/>
              </a:spcAft>
              <a:defRPr/>
            </a:pPr>
            <a:r>
              <a:rPr lang="en-US" sz="1200" dirty="0">
                <a:solidFill>
                  <a:schemeClr val="bg1"/>
                </a:solidFill>
                <a:latin typeface="+mn-lt"/>
              </a:rPr>
              <a:t>Enhance the  existing capabilities based on specific user needs for the purposes of generating accurate and consistent data presentations.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10802937" cy="509588"/>
          </a:xfrm>
        </p:spPr>
        <p:txBody>
          <a:bodyPr/>
          <a:lstStyle/>
          <a:p>
            <a:pPr>
              <a:defRPr/>
            </a:pPr>
            <a:r>
              <a:rPr lang="en-US" dirty="0"/>
              <a:t>definition </a:t>
            </a:r>
            <a:r>
              <a:rPr lang="en-US" dirty="0" smtClean="0"/>
              <a:t>– goals</a:t>
            </a:r>
            <a:endParaRPr lang="en-US" dirty="0"/>
          </a:p>
        </p:txBody>
      </p:sp>
      <p:sp>
        <p:nvSpPr>
          <p:cNvPr id="73730" name="Text Placeholder 2"/>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Extracting goals from the common themes.</a:t>
            </a:r>
          </a:p>
        </p:txBody>
      </p:sp>
      <p:sp>
        <p:nvSpPr>
          <p:cNvPr id="73731"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21" name="Oval 14"/>
          <p:cNvSpPr>
            <a:spLocks noChangeArrowheads="1"/>
          </p:cNvSpPr>
          <p:nvPr/>
        </p:nvSpPr>
        <p:spPr bwMode="gray">
          <a:xfrm>
            <a:off x="6553200" y="781050"/>
            <a:ext cx="1419225" cy="1635125"/>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2</a:t>
            </a:r>
          </a:p>
        </p:txBody>
      </p:sp>
      <p:sp>
        <p:nvSpPr>
          <p:cNvPr id="19" name="Oval 12"/>
          <p:cNvSpPr>
            <a:spLocks noChangeArrowheads="1"/>
          </p:cNvSpPr>
          <p:nvPr/>
        </p:nvSpPr>
        <p:spPr bwMode="gray">
          <a:xfrm>
            <a:off x="714375" y="781050"/>
            <a:ext cx="1419225" cy="1635125"/>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1</a:t>
            </a:r>
          </a:p>
        </p:txBody>
      </p:sp>
      <p:sp>
        <p:nvSpPr>
          <p:cNvPr id="20" name="Rectangle 13"/>
          <p:cNvSpPr>
            <a:spLocks noChangeArrowheads="1"/>
          </p:cNvSpPr>
          <p:nvPr/>
        </p:nvSpPr>
        <p:spPr bwMode="gray">
          <a:xfrm>
            <a:off x="515938" y="2198688"/>
            <a:ext cx="1784350" cy="2139950"/>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buFont typeface="Wingdings" pitchFamily="2" charset="2"/>
              <a:buNone/>
              <a:defRPr/>
            </a:pPr>
            <a:r>
              <a:rPr lang="en-US" sz="1400" b="1" i="1" dirty="0">
                <a:solidFill>
                  <a:schemeClr val="bg1"/>
                </a:solidFill>
                <a:latin typeface="+mj-lt"/>
              </a:rPr>
              <a:t>Information</a:t>
            </a:r>
          </a:p>
          <a:p>
            <a:pPr algn="ctr" defTabSz="739623" fontAlgn="auto">
              <a:lnSpc>
                <a:spcPct val="110000"/>
              </a:lnSpc>
              <a:spcBef>
                <a:spcPts val="0"/>
              </a:spcBef>
              <a:spcAft>
                <a:spcPts val="0"/>
              </a:spcAft>
              <a:buFont typeface="Wingdings" pitchFamily="2" charset="2"/>
              <a:buNone/>
              <a:defRPr/>
            </a:pPr>
            <a:r>
              <a:rPr lang="en-US" sz="1400" b="1" i="1" dirty="0">
                <a:solidFill>
                  <a:schemeClr val="bg1"/>
                </a:solidFill>
                <a:latin typeface="+mj-lt"/>
              </a:rPr>
              <a:t>Access and Design</a:t>
            </a:r>
            <a:endParaRPr lang="en-US" sz="1400" b="1" i="1" dirty="0">
              <a:solidFill>
                <a:schemeClr val="bg1"/>
              </a:solidFill>
              <a:latin typeface="+mj-lt"/>
              <a:cs typeface="Times New Roman" pitchFamily="18" charset="0"/>
            </a:endParaRPr>
          </a:p>
          <a:p>
            <a:pPr algn="ctr" defTabSz="739623" fontAlgn="auto">
              <a:lnSpc>
                <a:spcPct val="110000"/>
              </a:lnSpc>
              <a:spcBef>
                <a:spcPts val="0"/>
              </a:spcBef>
              <a:spcAft>
                <a:spcPts val="0"/>
              </a:spcAft>
              <a:buFont typeface="Wingdings" pitchFamily="2" charset="2"/>
              <a:buNone/>
              <a:defRPr/>
            </a:pPr>
            <a:endParaRPr lang="en-US" sz="1200" b="1" dirty="0">
              <a:solidFill>
                <a:schemeClr val="bg1"/>
              </a:solidFill>
              <a:latin typeface="+mj-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j-lt"/>
                <a:cs typeface="Arial" charset="0"/>
              </a:rPr>
              <a:t>Making information easily accessible, with intuitive  interfaces that  </a:t>
            </a:r>
            <a:r>
              <a:rPr lang="en-US" sz="1200" dirty="0">
                <a:solidFill>
                  <a:schemeClr val="bg1"/>
                </a:solidFill>
                <a:latin typeface="+mn-lt"/>
                <a:cs typeface="Arial" charset="0"/>
              </a:rPr>
              <a:t>is relevant the user ‘s needs through a logical  content and navigation.</a:t>
            </a:r>
            <a:endParaRPr lang="en-US" sz="1200" dirty="0">
              <a:solidFill>
                <a:schemeClr val="bg1"/>
              </a:solidFill>
              <a:latin typeface="+mj-lt"/>
              <a:cs typeface="Arial" charset="0"/>
            </a:endParaRPr>
          </a:p>
        </p:txBody>
      </p:sp>
      <p:sp>
        <p:nvSpPr>
          <p:cNvPr id="30" name="Rectangle 24"/>
          <p:cNvSpPr>
            <a:spLocks noChangeArrowheads="1"/>
          </p:cNvSpPr>
          <p:nvPr/>
        </p:nvSpPr>
        <p:spPr bwMode="gray">
          <a:xfrm>
            <a:off x="6375400" y="2198688"/>
            <a:ext cx="1738313" cy="2338387"/>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j-lt"/>
              </a:rPr>
              <a:t>Customization and Collaboration</a:t>
            </a:r>
            <a:endParaRPr lang="en-US" sz="1400" b="1" dirty="0">
              <a:solidFill>
                <a:schemeClr val="bg1"/>
              </a:solidFill>
              <a:latin typeface="+mj-lt"/>
              <a:ea typeface="Times New Roman" charset="0"/>
              <a:cs typeface="Times New Roman" charset="0"/>
            </a:endParaRPr>
          </a:p>
          <a:p>
            <a:pPr algn="ctr" defTabSz="739623" fontAlgn="auto">
              <a:lnSpc>
                <a:spcPct val="110000"/>
              </a:lnSpc>
              <a:spcBef>
                <a:spcPts val="0"/>
              </a:spcBef>
              <a:spcAft>
                <a:spcPts val="0"/>
              </a:spcAft>
              <a:buFont typeface="Wingdings" charset="2"/>
              <a:buNone/>
              <a:defRPr/>
            </a:pPr>
            <a:endParaRPr lang="en-US" sz="1200" b="1" dirty="0">
              <a:solidFill>
                <a:schemeClr val="bg1"/>
              </a:solidFill>
              <a:latin typeface="+mj-lt"/>
              <a:ea typeface="Times New Roman" charset="0"/>
              <a:cs typeface="Times New Roman" charset="0"/>
            </a:endParaRPr>
          </a:p>
          <a:p>
            <a:pPr algn="ctr" defTabSz="739623" fontAlgn="auto">
              <a:lnSpc>
                <a:spcPct val="110000"/>
              </a:lnSpc>
              <a:spcBef>
                <a:spcPts val="0"/>
              </a:spcBef>
              <a:spcAft>
                <a:spcPts val="0"/>
              </a:spcAft>
              <a:buFont typeface="Wingdings" charset="2"/>
              <a:buNone/>
              <a:defRPr/>
            </a:pPr>
            <a:r>
              <a:rPr lang="en-US" sz="1200" dirty="0">
                <a:solidFill>
                  <a:schemeClr val="bg1"/>
                </a:solidFill>
                <a:latin typeface="+mj-lt"/>
              </a:rPr>
              <a:t>Allow users to become more proactive in an environment where information is readily available, customizable and easily shared with other users.</a:t>
            </a:r>
          </a:p>
        </p:txBody>
      </p:sp>
      <p:sp>
        <p:nvSpPr>
          <p:cNvPr id="33" name="Rectangle 13"/>
          <p:cNvSpPr>
            <a:spLocks noChangeArrowheads="1"/>
          </p:cNvSpPr>
          <p:nvPr/>
        </p:nvSpPr>
        <p:spPr bwMode="gray">
          <a:xfrm>
            <a:off x="2508250" y="1096963"/>
            <a:ext cx="3141663" cy="1619250"/>
          </a:xfrm>
          <a:prstGeom prst="rect">
            <a:avLst/>
          </a:prstGeom>
          <a:noFill/>
          <a:ln w="12700">
            <a:noFill/>
            <a:miter lim="800000"/>
            <a:headEnd/>
            <a:tailEnd/>
          </a:ln>
        </p:spPr>
        <p:txBody>
          <a:bodyPr lIns="0" tIns="0" rIns="0" bIns="0"/>
          <a:lstStyle/>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Provide single sign-on. For multiple systems.</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Provide mobile and remote access to systems and data .</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Remove feature and data redundancy by retiring  legacy systems.</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Adhere to consistent RBC branding and functional capabilities.</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Present information and functionality that is necessary to complete a users task in a single interface (e.g. trade information initiating message net).</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Consolidate and normalize legacy and new across all systems.</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Present the users with immediate access to trade status and transaction data (e.g. dashboard screen).</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Introduce a single interface that automatically maps transaction data  with account information (e.g. when looking at a client account, provide a view into transaction history or trade status)</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Allow related entity data to be presented in in the context of a single entity (e.g. transaction information, meeting information, meeting notes, etc. exposed in client profiles).</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Provide user with consistent and accurate information that is accessible across multiple applications.</a:t>
            </a:r>
          </a:p>
          <a:p>
            <a:pPr marL="233363" indent="-233363" defTabSz="739623" fontAlgn="auto">
              <a:lnSpc>
                <a:spcPct val="110000"/>
              </a:lnSpc>
              <a:spcBef>
                <a:spcPts val="0"/>
              </a:spcBef>
              <a:spcAft>
                <a:spcPts val="0"/>
              </a:spcAft>
              <a:buFont typeface="+mj-lt"/>
              <a:buAutoNum type="arabicPeriod"/>
              <a:defRPr/>
            </a:pPr>
            <a:r>
              <a:rPr lang="en-US" sz="1100" dirty="0">
                <a:latin typeface="+mn-lt"/>
                <a:cs typeface="Arial" charset="0"/>
              </a:rPr>
              <a:t>Introduce robust search and filtering tools.</a:t>
            </a:r>
          </a:p>
          <a:p>
            <a:pPr defTabSz="739623" fontAlgn="auto">
              <a:lnSpc>
                <a:spcPct val="110000"/>
              </a:lnSpc>
              <a:spcBef>
                <a:spcPts val="0"/>
              </a:spcBef>
              <a:spcAft>
                <a:spcPts val="0"/>
              </a:spcAft>
              <a:defRPr/>
            </a:pPr>
            <a:endParaRPr lang="en-US" sz="1100" dirty="0">
              <a:latin typeface="+mn-lt"/>
              <a:cs typeface="Arial" charset="0"/>
            </a:endParaRPr>
          </a:p>
          <a:p>
            <a:pPr marL="233363" indent="-233363" defTabSz="739623" fontAlgn="auto">
              <a:lnSpc>
                <a:spcPct val="110000"/>
              </a:lnSpc>
              <a:spcBef>
                <a:spcPts val="0"/>
              </a:spcBef>
              <a:spcAft>
                <a:spcPts val="0"/>
              </a:spcAft>
              <a:buFont typeface="+mj-lt"/>
              <a:buAutoNum type="arabicPeriod"/>
              <a:defRPr/>
            </a:pPr>
            <a:endParaRPr lang="en-US" sz="1100" dirty="0">
              <a:latin typeface="+mn-lt"/>
              <a:cs typeface="Arial" charset="0"/>
            </a:endParaRPr>
          </a:p>
          <a:p>
            <a:pPr marL="233363" indent="-233363" defTabSz="739623" fontAlgn="auto">
              <a:lnSpc>
                <a:spcPct val="110000"/>
              </a:lnSpc>
              <a:spcBef>
                <a:spcPts val="0"/>
              </a:spcBef>
              <a:spcAft>
                <a:spcPts val="0"/>
              </a:spcAft>
              <a:buFont typeface="+mj-lt"/>
              <a:buAutoNum type="arabicPeriod"/>
              <a:defRPr/>
            </a:pPr>
            <a:endParaRPr lang="en-US" sz="1100" dirty="0">
              <a:latin typeface="+mn-lt"/>
              <a:cs typeface="Arial" charset="0"/>
            </a:endParaRPr>
          </a:p>
          <a:p>
            <a:pPr marL="233363" indent="-233363" defTabSz="739623" fontAlgn="auto">
              <a:lnSpc>
                <a:spcPct val="110000"/>
              </a:lnSpc>
              <a:spcBef>
                <a:spcPts val="0"/>
              </a:spcBef>
              <a:spcAft>
                <a:spcPts val="0"/>
              </a:spcAft>
              <a:buFont typeface="+mj-lt"/>
              <a:buAutoNum type="arabicPeriod"/>
              <a:defRPr/>
            </a:pPr>
            <a:endParaRPr lang="en-US" sz="1100" dirty="0">
              <a:latin typeface="+mn-lt"/>
              <a:cs typeface="Arial" charset="0"/>
            </a:endParaRPr>
          </a:p>
          <a:p>
            <a:pPr marL="233363" indent="-233363" defTabSz="739623" fontAlgn="auto">
              <a:lnSpc>
                <a:spcPct val="110000"/>
              </a:lnSpc>
              <a:spcBef>
                <a:spcPts val="0"/>
              </a:spcBef>
              <a:spcAft>
                <a:spcPts val="0"/>
              </a:spcAft>
              <a:buFont typeface="+mj-lt"/>
              <a:buAutoNum type="arabicPeriod"/>
              <a:defRPr/>
            </a:pPr>
            <a:endParaRPr lang="en-US" sz="1100" dirty="0">
              <a:latin typeface="+mn-lt"/>
              <a:cs typeface="Arial" charset="0"/>
            </a:endParaRPr>
          </a:p>
          <a:p>
            <a:pPr marL="233363" indent="-233363" defTabSz="739623" fontAlgn="auto">
              <a:lnSpc>
                <a:spcPct val="110000"/>
              </a:lnSpc>
              <a:spcBef>
                <a:spcPts val="0"/>
              </a:spcBef>
              <a:spcAft>
                <a:spcPts val="0"/>
              </a:spcAft>
              <a:buFont typeface="+mj-lt"/>
              <a:buAutoNum type="arabicPeriod"/>
              <a:defRPr/>
            </a:pPr>
            <a:endParaRPr lang="en-US" sz="1100" dirty="0">
              <a:latin typeface="+mn-lt"/>
              <a:cs typeface="Arial" charset="0"/>
            </a:endParaRPr>
          </a:p>
          <a:p>
            <a:pPr marL="233363" indent="-233363" defTabSz="739623" fontAlgn="auto">
              <a:lnSpc>
                <a:spcPct val="110000"/>
              </a:lnSpc>
              <a:spcBef>
                <a:spcPts val="0"/>
              </a:spcBef>
              <a:spcAft>
                <a:spcPts val="0"/>
              </a:spcAft>
              <a:buFont typeface="+mj-lt"/>
              <a:buAutoNum type="arabicPeriod"/>
              <a:defRPr/>
            </a:pPr>
            <a:endParaRPr lang="en-US" sz="1100" dirty="0">
              <a:latin typeface="+mn-lt"/>
              <a:cs typeface="Arial" charset="0"/>
            </a:endParaRPr>
          </a:p>
        </p:txBody>
      </p:sp>
      <p:sp>
        <p:nvSpPr>
          <p:cNvPr id="73737" name="Rectangle 24"/>
          <p:cNvSpPr>
            <a:spLocks noChangeArrowheads="1"/>
          </p:cNvSpPr>
          <p:nvPr/>
        </p:nvSpPr>
        <p:spPr bwMode="gray">
          <a:xfrm>
            <a:off x="8351838" y="1096963"/>
            <a:ext cx="3078162" cy="1619250"/>
          </a:xfrm>
          <a:prstGeom prst="rect">
            <a:avLst/>
          </a:prstGeom>
          <a:noFill/>
          <a:ln w="12700">
            <a:noFill/>
            <a:miter lim="800000"/>
            <a:headEnd/>
            <a:tailEnd/>
          </a:ln>
        </p:spPr>
        <p:txBody>
          <a:bodyPr lIns="0" tIns="0" rIns="0" bIns="0"/>
          <a:lstStyle/>
          <a:p>
            <a:pPr marL="233363" indent="-233363">
              <a:lnSpc>
                <a:spcPct val="110000"/>
              </a:lnSpc>
              <a:buFont typeface="Calibri" pitchFamily="34" charset="0"/>
              <a:buAutoNum type="arabicPeriod" startAt="13"/>
            </a:pPr>
            <a:r>
              <a:rPr lang="en-US" sz="1100">
                <a:latin typeface="Calibri" pitchFamily="34" charset="0"/>
                <a:cs typeface="Arial" charset="0"/>
              </a:rPr>
              <a:t>Provide the ability to distribute  tasks and workflows across team members.</a:t>
            </a:r>
          </a:p>
          <a:p>
            <a:pPr marL="233363" indent="-233363">
              <a:lnSpc>
                <a:spcPct val="110000"/>
              </a:lnSpc>
              <a:buFont typeface="Calibri" pitchFamily="34" charset="0"/>
              <a:buAutoNum type="arabicPeriod" startAt="13"/>
            </a:pPr>
            <a:r>
              <a:rPr lang="en-US" sz="1100">
                <a:latin typeface="Calibri" pitchFamily="34" charset="0"/>
                <a:cs typeface="Arial" charset="0"/>
              </a:rPr>
              <a:t>Allow users to customize system data  displays to satisfy their specific needs.</a:t>
            </a:r>
          </a:p>
          <a:p>
            <a:pPr marL="233363" indent="-233363">
              <a:lnSpc>
                <a:spcPct val="110000"/>
              </a:lnSpc>
              <a:buFont typeface="Calibri" pitchFamily="34" charset="0"/>
              <a:buAutoNum type="arabicPeriod" startAt="13"/>
            </a:pPr>
            <a:r>
              <a:rPr lang="en-US" sz="1100">
                <a:latin typeface="Calibri" pitchFamily="34" charset="0"/>
                <a:cs typeface="Arial" charset="0"/>
              </a:rPr>
              <a:t>Allow users to generate individual, customized reporting packages.</a:t>
            </a:r>
          </a:p>
          <a:p>
            <a:pPr marL="233363" indent="-233363">
              <a:lnSpc>
                <a:spcPct val="110000"/>
              </a:lnSpc>
              <a:buFont typeface="Calibri" pitchFamily="34" charset="0"/>
              <a:buAutoNum type="arabicPeriod" startAt="13"/>
            </a:pPr>
            <a:r>
              <a:rPr lang="en-US" sz="1100">
                <a:latin typeface="Calibri" pitchFamily="34" charset="0"/>
                <a:cs typeface="Arial" charset="0"/>
              </a:rPr>
              <a:t>Allow users to create customized dashboard views of data that is relevant to their roles and user entitlements.</a:t>
            </a:r>
          </a:p>
          <a:p>
            <a:pPr marL="233363" indent="-233363">
              <a:lnSpc>
                <a:spcPct val="110000"/>
              </a:lnSpc>
              <a:buFont typeface="Calibri" pitchFamily="34" charset="0"/>
              <a:buAutoNum type="arabicPeriod" startAt="13"/>
            </a:pPr>
            <a:r>
              <a:rPr lang="en-US" sz="1100">
                <a:latin typeface="Calibri" pitchFamily="34" charset="0"/>
                <a:cs typeface="Arial" charset="0"/>
              </a:rPr>
              <a:t>Provide users with unique views of information based on their roles, motivations and the application being accessed. (e.g. information hierarchy of relative data – managers have access to more information in trade related applications vs. admin associates have more access to documentation and client management).</a:t>
            </a:r>
          </a:p>
          <a:p>
            <a:pPr marL="233363" indent="-233363">
              <a:lnSpc>
                <a:spcPct val="110000"/>
              </a:lnSpc>
              <a:buFont typeface="Calibri" pitchFamily="34" charset="0"/>
              <a:buAutoNum type="arabicPeriod" startAt="13"/>
            </a:pPr>
            <a:endParaRPr lang="en-US" sz="1100">
              <a:latin typeface="Calibri" pitchFamily="34"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10802937" cy="509588"/>
          </a:xfrm>
        </p:spPr>
        <p:txBody>
          <a:bodyPr/>
          <a:lstStyle/>
          <a:p>
            <a:pPr>
              <a:defRPr/>
            </a:pPr>
            <a:r>
              <a:rPr lang="en-US" dirty="0"/>
              <a:t>definition </a:t>
            </a:r>
            <a:r>
              <a:rPr lang="en-US" dirty="0" smtClean="0"/>
              <a:t>– goals (continued)</a:t>
            </a:r>
            <a:endParaRPr lang="en-US" dirty="0"/>
          </a:p>
        </p:txBody>
      </p:sp>
      <p:sp>
        <p:nvSpPr>
          <p:cNvPr id="74754" name="Text Placeholder 2"/>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Extracting goals from the common themes.</a:t>
            </a:r>
          </a:p>
        </p:txBody>
      </p:sp>
      <p:sp>
        <p:nvSpPr>
          <p:cNvPr id="74755"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21" name="Oval 14"/>
          <p:cNvSpPr>
            <a:spLocks noChangeArrowheads="1"/>
          </p:cNvSpPr>
          <p:nvPr/>
        </p:nvSpPr>
        <p:spPr bwMode="gray">
          <a:xfrm>
            <a:off x="6375400" y="781050"/>
            <a:ext cx="1738313" cy="1635125"/>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4</a:t>
            </a:r>
          </a:p>
        </p:txBody>
      </p:sp>
      <p:sp>
        <p:nvSpPr>
          <p:cNvPr id="19" name="Oval 12"/>
          <p:cNvSpPr>
            <a:spLocks noChangeArrowheads="1"/>
          </p:cNvSpPr>
          <p:nvPr/>
        </p:nvSpPr>
        <p:spPr bwMode="gray">
          <a:xfrm>
            <a:off x="714375" y="781050"/>
            <a:ext cx="1419225" cy="1635125"/>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3</a:t>
            </a:r>
          </a:p>
        </p:txBody>
      </p:sp>
      <p:sp>
        <p:nvSpPr>
          <p:cNvPr id="20" name="Rectangle 13"/>
          <p:cNvSpPr>
            <a:spLocks noChangeArrowheads="1"/>
          </p:cNvSpPr>
          <p:nvPr/>
        </p:nvSpPr>
        <p:spPr bwMode="gray">
          <a:xfrm>
            <a:off x="515938" y="2198688"/>
            <a:ext cx="1784350" cy="2149475"/>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n-lt"/>
              </a:rPr>
              <a:t>Integration and Synchronization</a:t>
            </a:r>
          </a:p>
          <a:p>
            <a:pPr algn="ctr" defTabSz="739623" fontAlgn="auto">
              <a:lnSpc>
                <a:spcPct val="110000"/>
              </a:lnSpc>
              <a:spcBef>
                <a:spcPts val="0"/>
              </a:spcBef>
              <a:spcAft>
                <a:spcPts val="0"/>
              </a:spcAft>
              <a:buFont typeface="Wingdings" pitchFamily="2" charset="2"/>
              <a:buNone/>
              <a:defRPr/>
            </a:pPr>
            <a:endParaRPr lang="en-US" sz="1200" b="1" dirty="0">
              <a:solidFill>
                <a:schemeClr val="bg1"/>
              </a:solidFill>
              <a:latin typeface="+mn-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n-lt"/>
                <a:cs typeface="Arial" charset="0"/>
              </a:rPr>
              <a:t>Assimilate data into a structured environment allowing users to access,  manage and  distribute information in a consistent manner.</a:t>
            </a:r>
          </a:p>
        </p:txBody>
      </p:sp>
      <p:sp>
        <p:nvSpPr>
          <p:cNvPr id="30" name="Rectangle 24"/>
          <p:cNvSpPr>
            <a:spLocks noChangeArrowheads="1"/>
          </p:cNvSpPr>
          <p:nvPr/>
        </p:nvSpPr>
        <p:spPr bwMode="gray">
          <a:xfrm>
            <a:off x="6375400" y="2198688"/>
            <a:ext cx="1738313" cy="2235200"/>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n-lt"/>
              </a:rPr>
              <a:t>Alerting and </a:t>
            </a:r>
          </a:p>
          <a:p>
            <a:pPr algn="ctr" defTabSz="739623" fontAlgn="auto">
              <a:lnSpc>
                <a:spcPct val="110000"/>
              </a:lnSpc>
              <a:spcBef>
                <a:spcPts val="0"/>
              </a:spcBef>
              <a:spcAft>
                <a:spcPts val="0"/>
              </a:spcAft>
              <a:defRPr/>
            </a:pPr>
            <a:r>
              <a:rPr lang="en-US" sz="1400" b="1" i="1" dirty="0">
                <a:solidFill>
                  <a:schemeClr val="bg1"/>
                </a:solidFill>
                <a:latin typeface="+mn-lt"/>
              </a:rPr>
              <a:t>Messaging</a:t>
            </a:r>
          </a:p>
          <a:p>
            <a:pPr algn="ctr" defTabSz="739623" fontAlgn="auto">
              <a:lnSpc>
                <a:spcPct val="110000"/>
              </a:lnSpc>
              <a:spcBef>
                <a:spcPts val="0"/>
              </a:spcBef>
              <a:spcAft>
                <a:spcPts val="0"/>
              </a:spcAft>
              <a:buFont typeface="Wingdings" pitchFamily="2" charset="2"/>
              <a:buNone/>
              <a:defRPr/>
            </a:pPr>
            <a:endParaRPr lang="en-US" sz="1200" b="1" dirty="0">
              <a:solidFill>
                <a:schemeClr val="bg1"/>
              </a:solidFill>
              <a:latin typeface="+mn-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n-lt"/>
                <a:cs typeface="Arial" charset="0"/>
              </a:rPr>
              <a:t>Deliver accurate, real-time alerts  and notifications that are specific to,  or can be customized for, a variety of users needs.</a:t>
            </a:r>
          </a:p>
        </p:txBody>
      </p:sp>
      <p:sp>
        <p:nvSpPr>
          <p:cNvPr id="74760" name="Rectangle 13"/>
          <p:cNvSpPr>
            <a:spLocks noChangeArrowheads="1"/>
          </p:cNvSpPr>
          <p:nvPr/>
        </p:nvSpPr>
        <p:spPr bwMode="gray">
          <a:xfrm>
            <a:off x="2508250" y="1096963"/>
            <a:ext cx="3003550" cy="1619250"/>
          </a:xfrm>
          <a:prstGeom prst="rect">
            <a:avLst/>
          </a:prstGeom>
          <a:noFill/>
          <a:ln w="12700">
            <a:noFill/>
            <a:miter lim="800000"/>
            <a:headEnd/>
            <a:tailEnd/>
          </a:ln>
        </p:spPr>
        <p:txBody>
          <a:bodyPr lIns="0" tIns="0" rIns="0" bIns="0"/>
          <a:lstStyle/>
          <a:p>
            <a:pPr marL="233363" indent="-233363">
              <a:lnSpc>
                <a:spcPct val="110000"/>
              </a:lnSpc>
              <a:buFont typeface="Calibri" pitchFamily="34" charset="0"/>
              <a:buAutoNum type="arabicPeriod" startAt="18"/>
            </a:pPr>
            <a:r>
              <a:rPr lang="en-US" sz="1100">
                <a:latin typeface="Calibri" pitchFamily="34" charset="0"/>
                <a:cs typeface="Arial" charset="0"/>
              </a:rPr>
              <a:t>Normalize and consolidate disparate, siloed system data.</a:t>
            </a:r>
          </a:p>
          <a:p>
            <a:pPr marL="233363" indent="-233363">
              <a:lnSpc>
                <a:spcPct val="110000"/>
              </a:lnSpc>
              <a:buFont typeface="Calibri" pitchFamily="34" charset="0"/>
              <a:buAutoNum type="arabicPeriod" startAt="18"/>
            </a:pPr>
            <a:r>
              <a:rPr lang="en-US" sz="1100">
                <a:latin typeface="Calibri" pitchFamily="34" charset="0"/>
                <a:cs typeface="Arial" charset="0"/>
              </a:rPr>
              <a:t>The system should allow users to contribute content in a controlled manner instituting a Governance model to oversee and normalize information.</a:t>
            </a:r>
          </a:p>
          <a:p>
            <a:pPr marL="233363" indent="-233363">
              <a:lnSpc>
                <a:spcPct val="110000"/>
              </a:lnSpc>
              <a:buFont typeface="Calibri" pitchFamily="34" charset="0"/>
              <a:buAutoNum type="arabicPeriod" startAt="18"/>
            </a:pPr>
            <a:r>
              <a:rPr lang="en-US" sz="1100">
                <a:latin typeface="Calibri" pitchFamily="34" charset="0"/>
                <a:cs typeface="Arial" charset="0"/>
              </a:rPr>
              <a:t>Allows users to access consistent and accurate information relevant to each system.</a:t>
            </a:r>
          </a:p>
          <a:p>
            <a:pPr marL="233363" indent="-233363">
              <a:lnSpc>
                <a:spcPct val="110000"/>
              </a:lnSpc>
              <a:buFont typeface="Calibri" pitchFamily="34" charset="0"/>
              <a:buAutoNum type="arabicPeriod" startAt="18"/>
            </a:pPr>
            <a:r>
              <a:rPr lang="en-US" sz="1100">
                <a:latin typeface="Calibri" pitchFamily="34" charset="0"/>
                <a:cs typeface="Arial" charset="0"/>
              </a:rPr>
              <a:t>Provide users with the confidence that information is accurate and up-to-date, across multiple data sources.</a:t>
            </a:r>
          </a:p>
          <a:p>
            <a:pPr marL="233363" indent="-233363">
              <a:lnSpc>
                <a:spcPct val="110000"/>
              </a:lnSpc>
              <a:buFont typeface="Calibri" pitchFamily="34" charset="0"/>
              <a:buAutoNum type="arabicPeriod" startAt="18"/>
            </a:pPr>
            <a:r>
              <a:rPr lang="en-US" sz="1100">
                <a:latin typeface="Calibri" pitchFamily="34" charset="0"/>
                <a:cs typeface="Arial" charset="0"/>
              </a:rPr>
              <a:t>Retire redundant applications and processes.</a:t>
            </a:r>
          </a:p>
          <a:p>
            <a:pPr marL="233363" indent="-233363">
              <a:lnSpc>
                <a:spcPct val="110000"/>
              </a:lnSpc>
              <a:buFont typeface="Calibri" pitchFamily="34" charset="0"/>
              <a:buAutoNum type="arabicPeriod" startAt="18"/>
            </a:pPr>
            <a:r>
              <a:rPr lang="en-US" sz="1100">
                <a:latin typeface="Calibri" pitchFamily="34" charset="0"/>
                <a:cs typeface="Arial" charset="0"/>
              </a:rPr>
              <a:t>Ensure that data is consolidated and synced across all systems.</a:t>
            </a:r>
          </a:p>
          <a:p>
            <a:pPr marL="233363" indent="-233363">
              <a:lnSpc>
                <a:spcPct val="110000"/>
              </a:lnSpc>
              <a:buFont typeface="Calibri" pitchFamily="34" charset="0"/>
              <a:buAutoNum type="arabicPeriod" startAt="18"/>
            </a:pPr>
            <a:r>
              <a:rPr lang="en-US" sz="1100">
                <a:latin typeface="Calibri" pitchFamily="34" charset="0"/>
                <a:cs typeface="Arial" charset="0"/>
              </a:rPr>
              <a:t>Normalize information models for each entity that will ensure consistent data set and increase finadability.</a:t>
            </a:r>
          </a:p>
          <a:p>
            <a:pPr marL="233363" indent="-233363">
              <a:lnSpc>
                <a:spcPct val="110000"/>
              </a:lnSpc>
              <a:buFont typeface="Calibri" pitchFamily="34" charset="0"/>
              <a:buAutoNum type="arabicPeriod" startAt="18"/>
            </a:pPr>
            <a:r>
              <a:rPr lang="en-US" sz="1100">
                <a:latin typeface="Calibri" pitchFamily="34" charset="0"/>
                <a:cs typeface="Arial" charset="0"/>
              </a:rPr>
              <a:t>Introduce CRM capabilities (stand-alone or integrated) that provided the ability to centrally store client information while managing and distributing the information across multiple systems.</a:t>
            </a:r>
          </a:p>
          <a:p>
            <a:pPr marL="233363" indent="-233363">
              <a:lnSpc>
                <a:spcPct val="110000"/>
              </a:lnSpc>
              <a:buFont typeface="Calibri" pitchFamily="34" charset="0"/>
              <a:buAutoNum type="arabicPeriod" startAt="18"/>
            </a:pPr>
            <a:r>
              <a:rPr lang="en-US" sz="1100">
                <a:latin typeface="Calibri" pitchFamily="34" charset="0"/>
                <a:cs typeface="Arial" charset="0"/>
              </a:rPr>
              <a:t>Provided real-time, 3</a:t>
            </a:r>
            <a:r>
              <a:rPr lang="en-US" sz="1100" baseline="30000">
                <a:latin typeface="Calibri" pitchFamily="34" charset="0"/>
                <a:cs typeface="Arial" charset="0"/>
              </a:rPr>
              <a:t>rd</a:t>
            </a:r>
            <a:r>
              <a:rPr lang="en-US" sz="1100">
                <a:latin typeface="Calibri" pitchFamily="34" charset="0"/>
                <a:cs typeface="Arial" charset="0"/>
              </a:rPr>
              <a:t> party data integration into RBC systems.</a:t>
            </a:r>
          </a:p>
          <a:p>
            <a:pPr marL="233363" indent="-233363">
              <a:lnSpc>
                <a:spcPct val="110000"/>
              </a:lnSpc>
              <a:buFont typeface="Calibri" pitchFamily="34" charset="0"/>
              <a:buAutoNum type="arabicPeriod" startAt="18"/>
            </a:pPr>
            <a:endParaRPr lang="en-US" sz="1100">
              <a:latin typeface="Calibri" pitchFamily="34" charset="0"/>
              <a:cs typeface="Arial" charset="0"/>
            </a:endParaRPr>
          </a:p>
          <a:p>
            <a:pPr marL="233363" indent="-233363">
              <a:lnSpc>
                <a:spcPct val="110000"/>
              </a:lnSpc>
              <a:buFont typeface="Calibri" pitchFamily="34" charset="0"/>
              <a:buAutoNum type="arabicPeriod" startAt="18"/>
            </a:pPr>
            <a:endParaRPr lang="en-US" sz="1100">
              <a:latin typeface="Calibri" pitchFamily="34" charset="0"/>
              <a:cs typeface="Arial" charset="0"/>
            </a:endParaRPr>
          </a:p>
          <a:p>
            <a:pPr marL="233363" indent="-233363">
              <a:lnSpc>
                <a:spcPct val="110000"/>
              </a:lnSpc>
              <a:buFont typeface="Calibri" pitchFamily="34" charset="0"/>
              <a:buAutoNum type="arabicPeriod" startAt="18"/>
            </a:pPr>
            <a:endParaRPr lang="en-US" sz="1100">
              <a:latin typeface="Calibri" pitchFamily="34" charset="0"/>
              <a:cs typeface="Arial" charset="0"/>
            </a:endParaRPr>
          </a:p>
          <a:p>
            <a:pPr marL="233363" indent="-233363">
              <a:lnSpc>
                <a:spcPct val="110000"/>
              </a:lnSpc>
              <a:buFont typeface="Calibri" pitchFamily="34" charset="0"/>
              <a:buAutoNum type="arabicPeriod" startAt="18"/>
            </a:pPr>
            <a:endParaRPr lang="en-US" sz="1100">
              <a:latin typeface="Calibri" pitchFamily="34" charset="0"/>
              <a:cs typeface="Arial" charset="0"/>
            </a:endParaRPr>
          </a:p>
        </p:txBody>
      </p:sp>
      <p:sp>
        <p:nvSpPr>
          <p:cNvPr id="74761" name="Rectangle 24"/>
          <p:cNvSpPr>
            <a:spLocks noChangeArrowheads="1"/>
          </p:cNvSpPr>
          <p:nvPr/>
        </p:nvSpPr>
        <p:spPr bwMode="gray">
          <a:xfrm>
            <a:off x="8351838" y="1096963"/>
            <a:ext cx="3078162" cy="1619250"/>
          </a:xfrm>
          <a:prstGeom prst="rect">
            <a:avLst/>
          </a:prstGeom>
          <a:noFill/>
          <a:ln w="12700">
            <a:noFill/>
            <a:miter lim="800000"/>
            <a:headEnd/>
            <a:tailEnd/>
          </a:ln>
        </p:spPr>
        <p:txBody>
          <a:bodyPr lIns="0" tIns="0" rIns="0" bIns="0"/>
          <a:lstStyle/>
          <a:p>
            <a:pPr marL="233363" indent="-233363">
              <a:lnSpc>
                <a:spcPct val="110000"/>
              </a:lnSpc>
              <a:buFont typeface="Calibri" pitchFamily="34" charset="0"/>
              <a:buAutoNum type="arabicPeriod" startAt="27"/>
            </a:pPr>
            <a:r>
              <a:rPr lang="en-US" sz="1100">
                <a:latin typeface="Calibri" pitchFamily="34" charset="0"/>
                <a:cs typeface="Arial" charset="0"/>
              </a:rPr>
              <a:t>Introduce  new,  and enhance existing in-application alerts  that are relevant to specific events (e.g. watchlists, trade status, etc.) and routinely executed activities (e.g. maturing funds, client management, etc.).</a:t>
            </a:r>
          </a:p>
          <a:p>
            <a:pPr marL="233363" indent="-233363">
              <a:lnSpc>
                <a:spcPct val="110000"/>
              </a:lnSpc>
              <a:buFont typeface="Calibri" pitchFamily="34" charset="0"/>
              <a:buAutoNum type="arabicPeriod" startAt="27"/>
            </a:pPr>
            <a:r>
              <a:rPr lang="en-US" sz="1100">
                <a:latin typeface="Calibri" pitchFamily="34" charset="0"/>
                <a:cs typeface="Arial" charset="0"/>
              </a:rPr>
              <a:t>Provide users with the ability to “pin” transactions to a workflow process and assign status dates.</a:t>
            </a:r>
          </a:p>
          <a:p>
            <a:pPr marL="233363" indent="-233363">
              <a:lnSpc>
                <a:spcPct val="110000"/>
              </a:lnSpc>
              <a:buFont typeface="Calibri" pitchFamily="34" charset="0"/>
              <a:buAutoNum type="arabicPeriod" startAt="27"/>
            </a:pPr>
            <a:r>
              <a:rPr lang="en-US" sz="1100">
                <a:latin typeface="Calibri" pitchFamily="34" charset="0"/>
                <a:cs typeface="Arial" charset="0"/>
              </a:rPr>
              <a:t>Present the users with trade status and transaction data as a priority and is easy to consume.</a:t>
            </a:r>
          </a:p>
          <a:p>
            <a:pPr marL="233363" indent="-233363">
              <a:lnSpc>
                <a:spcPct val="110000"/>
              </a:lnSpc>
              <a:buFont typeface="Calibri" pitchFamily="34" charset="0"/>
              <a:buAutoNum type="arabicPeriod" startAt="27"/>
            </a:pPr>
            <a:r>
              <a:rPr lang="en-US" sz="1100">
                <a:latin typeface="Calibri" pitchFamily="34" charset="0"/>
                <a:cs typeface="Arial" charset="0"/>
              </a:rPr>
              <a:t>Provide the ability to set custom alerts or triggers when data thresholds are met.</a:t>
            </a:r>
          </a:p>
          <a:p>
            <a:pPr marL="233363" indent="-233363">
              <a:lnSpc>
                <a:spcPct val="110000"/>
              </a:lnSpc>
              <a:buFont typeface="Calibri" pitchFamily="34" charset="0"/>
              <a:buAutoNum type="arabicPeriod" startAt="27"/>
            </a:pPr>
            <a:r>
              <a:rPr lang="en-US" sz="1100">
                <a:latin typeface="Calibri" pitchFamily="34" charset="0"/>
                <a:cs typeface="Arial" charset="0"/>
              </a:rPr>
              <a:t>Expose alerts and messages in a single location that is always in view to  trigger task management.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10802937" cy="509588"/>
          </a:xfrm>
        </p:spPr>
        <p:txBody>
          <a:bodyPr/>
          <a:lstStyle/>
          <a:p>
            <a:pPr>
              <a:defRPr/>
            </a:pPr>
            <a:r>
              <a:rPr lang="en-US" dirty="0"/>
              <a:t>definition – goals (continued)</a:t>
            </a:r>
          </a:p>
        </p:txBody>
      </p:sp>
      <p:sp>
        <p:nvSpPr>
          <p:cNvPr id="75778" name="Text Placeholder 2"/>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Extracting goals from the common themes.</a:t>
            </a:r>
          </a:p>
        </p:txBody>
      </p:sp>
      <p:sp>
        <p:nvSpPr>
          <p:cNvPr id="75779"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21" name="Oval 14"/>
          <p:cNvSpPr>
            <a:spLocks noChangeArrowheads="1"/>
          </p:cNvSpPr>
          <p:nvPr/>
        </p:nvSpPr>
        <p:spPr bwMode="gray">
          <a:xfrm>
            <a:off x="6553200" y="781050"/>
            <a:ext cx="1419225" cy="1635125"/>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6</a:t>
            </a:r>
          </a:p>
        </p:txBody>
      </p:sp>
      <p:sp>
        <p:nvSpPr>
          <p:cNvPr id="19" name="Oval 12"/>
          <p:cNvSpPr>
            <a:spLocks noChangeArrowheads="1"/>
          </p:cNvSpPr>
          <p:nvPr/>
        </p:nvSpPr>
        <p:spPr bwMode="gray">
          <a:xfrm>
            <a:off x="714375" y="781050"/>
            <a:ext cx="1419225" cy="1635125"/>
          </a:xfrm>
          <a:prstGeom prst="ellipse">
            <a:avLst/>
          </a:prstGeom>
          <a:noFill/>
          <a:ln w="9525">
            <a:noFill/>
            <a:round/>
            <a:headEnd/>
            <a:tailEnd/>
          </a:ln>
        </p:spPr>
        <p:txBody>
          <a:bodyPr wrap="none" anchor="ctr"/>
          <a:lstStyle/>
          <a:p>
            <a:pPr algn="ctr" defTabSz="739623" fontAlgn="auto">
              <a:spcBef>
                <a:spcPts val="0"/>
              </a:spcBef>
              <a:spcAft>
                <a:spcPts val="0"/>
              </a:spcAft>
              <a:defRPr/>
            </a:pPr>
            <a:r>
              <a:rPr lang="en-US" sz="7000" b="1" dirty="0">
                <a:solidFill>
                  <a:schemeClr val="tx1">
                    <a:lumMod val="50000"/>
                    <a:lumOff val="50000"/>
                  </a:schemeClr>
                </a:solidFill>
                <a:latin typeface="Verdana" charset="0"/>
              </a:rPr>
              <a:t>5</a:t>
            </a:r>
          </a:p>
        </p:txBody>
      </p:sp>
      <p:sp>
        <p:nvSpPr>
          <p:cNvPr id="20" name="Rectangle 13"/>
          <p:cNvSpPr>
            <a:spLocks noChangeArrowheads="1"/>
          </p:cNvSpPr>
          <p:nvPr/>
        </p:nvSpPr>
        <p:spPr bwMode="gray">
          <a:xfrm>
            <a:off x="515938" y="2198688"/>
            <a:ext cx="1784350" cy="2200275"/>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n-lt"/>
              </a:rPr>
              <a:t>Process Management </a:t>
            </a:r>
          </a:p>
          <a:p>
            <a:pPr algn="ctr" defTabSz="739623" fontAlgn="auto">
              <a:lnSpc>
                <a:spcPct val="110000"/>
              </a:lnSpc>
              <a:spcBef>
                <a:spcPts val="0"/>
              </a:spcBef>
              <a:spcAft>
                <a:spcPts val="0"/>
              </a:spcAft>
              <a:defRPr/>
            </a:pPr>
            <a:r>
              <a:rPr lang="en-US" sz="1400" b="1" i="1" dirty="0">
                <a:solidFill>
                  <a:schemeClr val="bg1"/>
                </a:solidFill>
                <a:latin typeface="+mn-lt"/>
              </a:rPr>
              <a:t>and Training</a:t>
            </a:r>
          </a:p>
          <a:p>
            <a:pPr algn="ctr" defTabSz="739623" fontAlgn="auto">
              <a:lnSpc>
                <a:spcPct val="110000"/>
              </a:lnSpc>
              <a:spcBef>
                <a:spcPts val="0"/>
              </a:spcBef>
              <a:spcAft>
                <a:spcPts val="0"/>
              </a:spcAft>
              <a:buFont typeface="Wingdings" pitchFamily="2" charset="2"/>
              <a:buNone/>
              <a:defRPr/>
            </a:pPr>
            <a:endParaRPr lang="en-US" sz="1200" b="1" dirty="0">
              <a:solidFill>
                <a:schemeClr val="bg1"/>
              </a:solidFill>
              <a:latin typeface="+mn-lt"/>
              <a:cs typeface="Times New Roman" pitchFamily="18" charset="0"/>
            </a:endParaRPr>
          </a:p>
          <a:p>
            <a:pPr algn="ctr" defTabSz="739623" fontAlgn="auto">
              <a:lnSpc>
                <a:spcPct val="110000"/>
              </a:lnSpc>
              <a:spcBef>
                <a:spcPts val="0"/>
              </a:spcBef>
              <a:spcAft>
                <a:spcPts val="0"/>
              </a:spcAft>
              <a:buFont typeface="Wingdings" pitchFamily="2" charset="2"/>
              <a:buNone/>
              <a:defRPr/>
            </a:pPr>
            <a:r>
              <a:rPr lang="en-US" sz="1200" dirty="0">
                <a:solidFill>
                  <a:schemeClr val="bg1"/>
                </a:solidFill>
                <a:latin typeface="+mn-lt"/>
                <a:cs typeface="Arial" charset="0"/>
              </a:rPr>
              <a:t>Provide the ability to assign and track activities for workflows of routine tasks, while introducing organizational best-practices and training.</a:t>
            </a:r>
          </a:p>
        </p:txBody>
      </p:sp>
      <p:sp>
        <p:nvSpPr>
          <p:cNvPr id="30" name="Rectangle 24"/>
          <p:cNvSpPr>
            <a:spLocks noChangeArrowheads="1"/>
          </p:cNvSpPr>
          <p:nvPr/>
        </p:nvSpPr>
        <p:spPr bwMode="gray">
          <a:xfrm>
            <a:off x="6375400" y="2198688"/>
            <a:ext cx="1738313" cy="2365375"/>
          </a:xfrm>
          <a:prstGeom prst="rect">
            <a:avLst/>
          </a:prstGeom>
          <a:solidFill>
            <a:schemeClr val="bg1">
              <a:lumMod val="50000"/>
            </a:schemeClr>
          </a:solidFill>
          <a:ln w="12700">
            <a:noFill/>
            <a:miter lim="800000"/>
            <a:headEnd/>
            <a:tailEnd/>
          </a:ln>
        </p:spPr>
        <p:txBody>
          <a:bodyPr tIns="91440" bIns="91440"/>
          <a:lstStyle/>
          <a:p>
            <a:pPr algn="ctr" defTabSz="739623" fontAlgn="auto">
              <a:lnSpc>
                <a:spcPct val="110000"/>
              </a:lnSpc>
              <a:spcBef>
                <a:spcPts val="0"/>
              </a:spcBef>
              <a:spcAft>
                <a:spcPts val="0"/>
              </a:spcAft>
              <a:defRPr/>
            </a:pPr>
            <a:r>
              <a:rPr lang="en-US" sz="1400" b="1" i="1" dirty="0">
                <a:solidFill>
                  <a:schemeClr val="bg1"/>
                </a:solidFill>
                <a:latin typeface="+mn-lt"/>
              </a:rPr>
              <a:t>Reporting and </a:t>
            </a:r>
          </a:p>
          <a:p>
            <a:pPr algn="ctr" defTabSz="739623" fontAlgn="auto">
              <a:lnSpc>
                <a:spcPct val="110000"/>
              </a:lnSpc>
              <a:spcBef>
                <a:spcPts val="0"/>
              </a:spcBef>
              <a:spcAft>
                <a:spcPts val="0"/>
              </a:spcAft>
              <a:defRPr/>
            </a:pPr>
            <a:r>
              <a:rPr lang="en-US" sz="1400" b="1" i="1" dirty="0">
                <a:solidFill>
                  <a:schemeClr val="bg1"/>
                </a:solidFill>
                <a:latin typeface="+mn-lt"/>
              </a:rPr>
              <a:t>Analytics </a:t>
            </a:r>
            <a:endParaRPr lang="en-US" sz="1400" b="1" dirty="0">
              <a:solidFill>
                <a:schemeClr val="bg1"/>
              </a:solidFill>
              <a:latin typeface="+mn-lt"/>
              <a:cs typeface="Times New Roman" pitchFamily="18" charset="0"/>
            </a:endParaRPr>
          </a:p>
          <a:p>
            <a:pPr algn="ctr" defTabSz="739623" fontAlgn="auto">
              <a:lnSpc>
                <a:spcPct val="110000"/>
              </a:lnSpc>
              <a:spcBef>
                <a:spcPts val="0"/>
              </a:spcBef>
              <a:spcAft>
                <a:spcPts val="0"/>
              </a:spcAft>
              <a:buFont typeface="Wingdings" pitchFamily="2" charset="2"/>
              <a:buNone/>
              <a:defRPr/>
            </a:pPr>
            <a:endParaRPr lang="en-US" sz="1200" b="1" dirty="0">
              <a:solidFill>
                <a:schemeClr val="bg1"/>
              </a:solidFill>
              <a:latin typeface="+mn-lt"/>
              <a:cs typeface="Times New Roman" pitchFamily="18" charset="0"/>
            </a:endParaRPr>
          </a:p>
          <a:p>
            <a:pPr algn="ctr" defTabSz="739623" fontAlgn="auto">
              <a:lnSpc>
                <a:spcPct val="110000"/>
              </a:lnSpc>
              <a:spcBef>
                <a:spcPts val="0"/>
              </a:spcBef>
              <a:spcAft>
                <a:spcPts val="0"/>
              </a:spcAft>
              <a:defRPr/>
            </a:pPr>
            <a:r>
              <a:rPr lang="en-US" sz="1200" dirty="0">
                <a:solidFill>
                  <a:schemeClr val="bg1"/>
                </a:solidFill>
                <a:latin typeface="+mn-lt"/>
              </a:rPr>
              <a:t>Enhance the  existing capabilities based on specific user needs for the purposes of generating accurate and consistent data presentations</a:t>
            </a:r>
            <a:r>
              <a:rPr lang="en-US" sz="1400" dirty="0">
                <a:solidFill>
                  <a:schemeClr val="bg1"/>
                </a:solidFill>
                <a:latin typeface="+mn-lt"/>
              </a:rPr>
              <a:t>.</a:t>
            </a:r>
          </a:p>
        </p:txBody>
      </p:sp>
      <p:sp>
        <p:nvSpPr>
          <p:cNvPr id="75784" name="Rectangle 13"/>
          <p:cNvSpPr>
            <a:spLocks noChangeArrowheads="1"/>
          </p:cNvSpPr>
          <p:nvPr/>
        </p:nvSpPr>
        <p:spPr bwMode="gray">
          <a:xfrm>
            <a:off x="2508250" y="1096963"/>
            <a:ext cx="3003550" cy="1619250"/>
          </a:xfrm>
          <a:prstGeom prst="rect">
            <a:avLst/>
          </a:prstGeom>
          <a:noFill/>
          <a:ln w="12700">
            <a:noFill/>
            <a:miter lim="800000"/>
            <a:headEnd/>
            <a:tailEnd/>
          </a:ln>
        </p:spPr>
        <p:txBody>
          <a:bodyPr lIns="0" tIns="0" rIns="0" bIns="0"/>
          <a:lstStyle/>
          <a:p>
            <a:pPr marL="233363" indent="-233363">
              <a:lnSpc>
                <a:spcPct val="110000"/>
              </a:lnSpc>
              <a:buFont typeface="Calibri" pitchFamily="34" charset="0"/>
              <a:buAutoNum type="arabicPeriod" startAt="32"/>
            </a:pPr>
            <a:r>
              <a:rPr lang="en-US" sz="1100">
                <a:latin typeface="Calibri" pitchFamily="34" charset="0"/>
                <a:cs typeface="Arial" charset="0"/>
              </a:rPr>
              <a:t>Provide the ability to manage and track tasks and workflows across team members.</a:t>
            </a:r>
          </a:p>
          <a:p>
            <a:pPr marL="233363" indent="-233363">
              <a:lnSpc>
                <a:spcPct val="110000"/>
              </a:lnSpc>
              <a:buFont typeface="Calibri" pitchFamily="34" charset="0"/>
              <a:buAutoNum type="arabicPeriod" startAt="32"/>
            </a:pPr>
            <a:r>
              <a:rPr lang="en-US" sz="1100">
                <a:latin typeface="Calibri" pitchFamily="34" charset="0"/>
                <a:cs typeface="Arial" charset="0"/>
              </a:rPr>
              <a:t>Provide users with institutional best practices on how to execute routine tasks with consistent results.</a:t>
            </a:r>
          </a:p>
          <a:p>
            <a:pPr marL="233363" indent="-233363">
              <a:lnSpc>
                <a:spcPct val="110000"/>
              </a:lnSpc>
              <a:buFont typeface="Calibri" pitchFamily="34" charset="0"/>
              <a:buAutoNum type="arabicPeriod" startAt="32"/>
            </a:pPr>
            <a:r>
              <a:rPr lang="en-US" sz="1100">
                <a:latin typeface="Calibri" pitchFamily="34" charset="0"/>
                <a:cs typeface="Arial" charset="0"/>
              </a:rPr>
              <a:t>Introduce a program that  provides in-depth training on applications features and functionality.</a:t>
            </a:r>
          </a:p>
          <a:p>
            <a:pPr marL="233363" indent="-233363">
              <a:lnSpc>
                <a:spcPct val="110000"/>
              </a:lnSpc>
              <a:buFont typeface="Calibri" pitchFamily="34" charset="0"/>
              <a:buAutoNum type="arabicPeriod" startAt="32"/>
            </a:pPr>
            <a:r>
              <a:rPr lang="en-US" sz="1100">
                <a:latin typeface="Calibri" pitchFamily="34" charset="0"/>
                <a:cs typeface="Arial" charset="0"/>
              </a:rPr>
              <a:t>Provide users with workflow functionality that allows them to monitor and validate the transactions.</a:t>
            </a:r>
          </a:p>
          <a:p>
            <a:pPr marL="233363" indent="-233363">
              <a:lnSpc>
                <a:spcPct val="110000"/>
              </a:lnSpc>
              <a:buFont typeface="Calibri" pitchFamily="34" charset="0"/>
              <a:buAutoNum type="arabicPeriod" startAt="32"/>
            </a:pPr>
            <a:r>
              <a:rPr lang="en-US" sz="1100">
                <a:latin typeface="Calibri" pitchFamily="34" charset="0"/>
                <a:cs typeface="Arial" charset="0"/>
              </a:rPr>
              <a:t>Introduce additional validation process when executing transactions and notify users of their status (e.g. status alerts, confirmation dialogues, etc.).</a:t>
            </a:r>
          </a:p>
          <a:p>
            <a:pPr marL="233363" indent="-233363">
              <a:lnSpc>
                <a:spcPct val="110000"/>
              </a:lnSpc>
              <a:buFont typeface="Calibri" pitchFamily="34" charset="0"/>
              <a:buAutoNum type="arabicPeriod" startAt="32"/>
            </a:pPr>
            <a:r>
              <a:rPr lang="en-US" sz="1100">
                <a:latin typeface="Calibri" pitchFamily="34" charset="0"/>
                <a:cs typeface="Arial" charset="0"/>
              </a:rPr>
              <a:t>Introduce detailed help libraries and instructional resources.</a:t>
            </a:r>
          </a:p>
          <a:p>
            <a:pPr marL="233363" indent="-233363">
              <a:lnSpc>
                <a:spcPct val="110000"/>
              </a:lnSpc>
              <a:buFont typeface="Calibri" pitchFamily="34" charset="0"/>
              <a:buAutoNum type="arabicPeriod" startAt="32"/>
            </a:pPr>
            <a:r>
              <a:rPr lang="en-US" sz="1100">
                <a:latin typeface="Calibri" pitchFamily="34" charset="0"/>
                <a:cs typeface="Arial" charset="0"/>
              </a:rPr>
              <a:t>Enhance the usability of the data management both in  input timeliness and interaction consistency across all systems (e.g. BTS and Berton is quick and accurate, Tradelink and Client Link need to be the same).</a:t>
            </a:r>
          </a:p>
          <a:p>
            <a:pPr marL="233363" indent="-233363">
              <a:lnSpc>
                <a:spcPct val="110000"/>
              </a:lnSpc>
              <a:buFont typeface="Calibri" pitchFamily="34" charset="0"/>
              <a:buAutoNum type="arabicPeriod" startAt="32"/>
            </a:pPr>
            <a:r>
              <a:rPr lang="en-US" sz="1100">
                <a:latin typeface="Calibri" pitchFamily="34" charset="0"/>
                <a:cs typeface="Arial" charset="0"/>
              </a:rPr>
              <a:t>Provided the ability to execute bulk trades and allocation in a single interface.</a:t>
            </a:r>
          </a:p>
          <a:p>
            <a:pPr marL="233363" indent="-233363">
              <a:lnSpc>
                <a:spcPct val="110000"/>
              </a:lnSpc>
              <a:buFont typeface="Calibri" pitchFamily="34" charset="0"/>
              <a:buAutoNum type="arabicPeriod" startAt="32"/>
            </a:pPr>
            <a:endParaRPr lang="en-US" sz="1100">
              <a:latin typeface="Calibri" pitchFamily="34" charset="0"/>
              <a:cs typeface="Arial" charset="0"/>
            </a:endParaRPr>
          </a:p>
          <a:p>
            <a:pPr marL="233363" indent="-233363">
              <a:lnSpc>
                <a:spcPct val="110000"/>
              </a:lnSpc>
              <a:buFont typeface="Calibri" pitchFamily="34" charset="0"/>
              <a:buAutoNum type="arabicPeriod" startAt="32"/>
            </a:pPr>
            <a:endParaRPr lang="en-US" sz="1100">
              <a:latin typeface="Calibri" pitchFamily="34" charset="0"/>
              <a:cs typeface="Arial" charset="0"/>
            </a:endParaRPr>
          </a:p>
          <a:p>
            <a:pPr marL="233363" indent="-233363">
              <a:lnSpc>
                <a:spcPct val="110000"/>
              </a:lnSpc>
              <a:buFont typeface="Calibri" pitchFamily="34" charset="0"/>
              <a:buAutoNum type="arabicPeriod" startAt="32"/>
            </a:pPr>
            <a:endParaRPr lang="en-US" sz="1100">
              <a:latin typeface="Calibri" pitchFamily="34" charset="0"/>
              <a:cs typeface="Arial" charset="0"/>
            </a:endParaRPr>
          </a:p>
        </p:txBody>
      </p:sp>
      <p:sp>
        <p:nvSpPr>
          <p:cNvPr id="75785" name="Rectangle 24"/>
          <p:cNvSpPr>
            <a:spLocks noChangeArrowheads="1"/>
          </p:cNvSpPr>
          <p:nvPr/>
        </p:nvSpPr>
        <p:spPr bwMode="gray">
          <a:xfrm>
            <a:off x="8351838" y="1096963"/>
            <a:ext cx="3078162" cy="1619250"/>
          </a:xfrm>
          <a:prstGeom prst="rect">
            <a:avLst/>
          </a:prstGeom>
          <a:noFill/>
          <a:ln w="12700">
            <a:noFill/>
            <a:miter lim="800000"/>
            <a:headEnd/>
            <a:tailEnd/>
          </a:ln>
        </p:spPr>
        <p:txBody>
          <a:bodyPr lIns="0" tIns="0" rIns="0" bIns="0"/>
          <a:lstStyle/>
          <a:p>
            <a:pPr marL="233363" indent="-233363">
              <a:lnSpc>
                <a:spcPct val="110000"/>
              </a:lnSpc>
              <a:buFont typeface="Calibri" pitchFamily="34" charset="0"/>
              <a:buAutoNum type="arabicPeriod" startAt="40"/>
            </a:pPr>
            <a:r>
              <a:rPr lang="en-US" sz="1100">
                <a:latin typeface="Calibri" pitchFamily="34" charset="0"/>
                <a:cs typeface="Arial" charset="0"/>
              </a:rPr>
              <a:t>Introduce robust business analytics beyond fees and commissions earned (e.g. benchmarked against firm’s top earners)</a:t>
            </a:r>
          </a:p>
          <a:p>
            <a:pPr marL="233363" indent="-233363">
              <a:lnSpc>
                <a:spcPct val="110000"/>
              </a:lnSpc>
              <a:buFont typeface="Calibri" pitchFamily="34" charset="0"/>
              <a:buAutoNum type="arabicPeriod" startAt="40"/>
            </a:pPr>
            <a:r>
              <a:rPr lang="en-US" sz="1100">
                <a:latin typeface="Calibri" pitchFamily="34" charset="0"/>
                <a:cs typeface="Arial" charset="0"/>
              </a:rPr>
              <a:t>Educate users on executing existing reporting capabilities.</a:t>
            </a:r>
          </a:p>
          <a:p>
            <a:pPr marL="233363" indent="-233363">
              <a:lnSpc>
                <a:spcPct val="110000"/>
              </a:lnSpc>
              <a:buFont typeface="Calibri" pitchFamily="34" charset="0"/>
              <a:buAutoNum type="arabicPeriod" startAt="40"/>
            </a:pPr>
            <a:r>
              <a:rPr lang="en-US" sz="1100">
                <a:latin typeface="Calibri" pitchFamily="34" charset="0"/>
                <a:cs typeface="Arial" charset="0"/>
              </a:rPr>
              <a:t>Provide users with robust reporting and packing capabilities that align to their clients needs.</a:t>
            </a:r>
          </a:p>
          <a:p>
            <a:pPr marL="233363" indent="-233363">
              <a:lnSpc>
                <a:spcPct val="110000"/>
              </a:lnSpc>
              <a:buFont typeface="Calibri" pitchFamily="34" charset="0"/>
              <a:buAutoNum type="arabicPeriod" startAt="40"/>
            </a:pPr>
            <a:r>
              <a:rPr lang="en-US" sz="1100">
                <a:latin typeface="Calibri" pitchFamily="34" charset="0"/>
                <a:cs typeface="Arial" charset="0"/>
              </a:rPr>
              <a:t>Allow users to monitor performance metrics specific to each teams business goals.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79463" y="0"/>
            <a:ext cx="10802937" cy="509588"/>
          </a:xfrm>
        </p:spPr>
        <p:txBody>
          <a:bodyPr/>
          <a:lstStyle/>
          <a:p>
            <a:pPr>
              <a:defRPr/>
            </a:pPr>
            <a:r>
              <a:rPr lang="en-US" dirty="0" smtClean="0"/>
              <a:t>Definition – Decision Matrix (example)</a:t>
            </a:r>
          </a:p>
        </p:txBody>
      </p:sp>
      <p:sp>
        <p:nvSpPr>
          <p:cNvPr id="76802" name="Text Placeholder 21"/>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Prioritization goals to define opportunities.</a:t>
            </a:r>
            <a:endParaRPr lang="en-US" smtClean="0"/>
          </a:p>
        </p:txBody>
      </p:sp>
      <p:grpSp>
        <p:nvGrpSpPr>
          <p:cNvPr id="76803" name="Group 3"/>
          <p:cNvGrpSpPr>
            <a:grpSpLocks/>
          </p:cNvGrpSpPr>
          <p:nvPr/>
        </p:nvGrpSpPr>
        <p:grpSpPr bwMode="auto">
          <a:xfrm>
            <a:off x="3606800" y="1204913"/>
            <a:ext cx="7659688" cy="5684837"/>
            <a:chOff x="4581738" y="1204504"/>
            <a:chExt cx="7659831" cy="5684612"/>
          </a:xfrm>
        </p:grpSpPr>
        <p:sp>
          <p:nvSpPr>
            <p:cNvPr id="15362" name="AutoShape 19"/>
            <p:cNvSpPr>
              <a:spLocks noChangeArrowheads="1"/>
            </p:cNvSpPr>
            <p:nvPr/>
          </p:nvSpPr>
          <p:spPr bwMode="auto">
            <a:xfrm>
              <a:off x="8447373" y="4068241"/>
              <a:ext cx="3537016" cy="2631971"/>
            </a:xfrm>
            <a:prstGeom prst="roundRect">
              <a:avLst>
                <a:gd name="adj" fmla="val 0"/>
              </a:avLst>
            </a:prstGeom>
            <a:solidFill>
              <a:schemeClr val="bg1"/>
            </a:solidFill>
            <a:ln w="6350">
              <a:noFill/>
              <a:round/>
              <a:headEnd/>
              <a:tailEnd/>
            </a:ln>
          </p:spPr>
          <p:txBody>
            <a:bodyPr lIns="260110" tIns="65028" rIns="274320" bIns="65028" anchor="ctr"/>
            <a:lstStyle/>
            <a:p>
              <a:pPr algn="ctr" defTabSz="739623" fontAlgn="auto">
                <a:lnSpc>
                  <a:spcPct val="110000"/>
                </a:lnSpc>
                <a:spcBef>
                  <a:spcPts val="0"/>
                </a:spcBef>
                <a:spcAft>
                  <a:spcPct val="20000"/>
                </a:spcAft>
                <a:defRPr/>
              </a:pPr>
              <a:r>
                <a:rPr lang="en-US" sz="2800" b="1" dirty="0">
                  <a:solidFill>
                    <a:schemeClr val="bg1">
                      <a:lumMod val="85000"/>
                    </a:schemeClr>
                  </a:solidFill>
                  <a:latin typeface="+mn-lt"/>
                </a:rPr>
                <a:t>CONSIDER</a:t>
              </a:r>
            </a:p>
          </p:txBody>
        </p:sp>
        <p:sp>
          <p:nvSpPr>
            <p:cNvPr id="15365" name="AutoShape 17"/>
            <p:cNvSpPr>
              <a:spLocks noChangeArrowheads="1"/>
            </p:cNvSpPr>
            <p:nvPr/>
          </p:nvSpPr>
          <p:spPr bwMode="auto">
            <a:xfrm>
              <a:off x="8447373" y="1369597"/>
              <a:ext cx="3537016" cy="2631971"/>
            </a:xfrm>
            <a:prstGeom prst="roundRect">
              <a:avLst>
                <a:gd name="adj" fmla="val 0"/>
              </a:avLst>
            </a:prstGeom>
            <a:solidFill>
              <a:schemeClr val="bg1"/>
            </a:solidFill>
            <a:ln w="6350">
              <a:noFill/>
              <a:round/>
              <a:headEnd/>
              <a:tailEnd/>
            </a:ln>
          </p:spPr>
          <p:txBody>
            <a:bodyPr lIns="260110" tIns="65028" rIns="274320" bIns="65028" anchor="ctr"/>
            <a:lstStyle/>
            <a:p>
              <a:pPr algn="ctr" defTabSz="739623" fontAlgn="auto">
                <a:spcBef>
                  <a:spcPts val="0"/>
                </a:spcBef>
                <a:spcAft>
                  <a:spcPct val="20000"/>
                </a:spcAft>
                <a:defRPr/>
              </a:pPr>
              <a:r>
                <a:rPr lang="en-US" sz="2800" b="1" dirty="0">
                  <a:solidFill>
                    <a:schemeClr val="bg1">
                      <a:lumMod val="85000"/>
                    </a:schemeClr>
                  </a:solidFill>
                  <a:latin typeface="+mn-lt"/>
                </a:rPr>
                <a:t>ACT</a:t>
              </a:r>
            </a:p>
          </p:txBody>
        </p:sp>
        <p:sp>
          <p:nvSpPr>
            <p:cNvPr id="15368" name="AutoShape 18"/>
            <p:cNvSpPr>
              <a:spLocks noChangeArrowheads="1"/>
            </p:cNvSpPr>
            <p:nvPr/>
          </p:nvSpPr>
          <p:spPr bwMode="auto">
            <a:xfrm>
              <a:off x="4838918" y="4068241"/>
              <a:ext cx="3537016" cy="2631971"/>
            </a:xfrm>
            <a:prstGeom prst="roundRect">
              <a:avLst>
                <a:gd name="adj" fmla="val 0"/>
              </a:avLst>
            </a:prstGeom>
            <a:solidFill>
              <a:schemeClr val="bg1"/>
            </a:solidFill>
            <a:ln w="6350">
              <a:noFill/>
              <a:round/>
              <a:headEnd/>
              <a:tailEnd/>
            </a:ln>
          </p:spPr>
          <p:txBody>
            <a:bodyPr lIns="260110" tIns="65028" rIns="274320" bIns="65028" anchor="ctr"/>
            <a:lstStyle/>
            <a:p>
              <a:pPr algn="ctr" defTabSz="739623" fontAlgn="auto">
                <a:lnSpc>
                  <a:spcPct val="110000"/>
                </a:lnSpc>
                <a:spcBef>
                  <a:spcPts val="0"/>
                </a:spcBef>
                <a:spcAft>
                  <a:spcPct val="20000"/>
                </a:spcAft>
                <a:defRPr/>
              </a:pPr>
              <a:r>
                <a:rPr lang="en-US" sz="2800" b="1" dirty="0">
                  <a:solidFill>
                    <a:schemeClr val="bg1">
                      <a:lumMod val="85000"/>
                    </a:schemeClr>
                  </a:solidFill>
                  <a:latin typeface="+mn-lt"/>
                </a:rPr>
                <a:t>MONITOR</a:t>
              </a:r>
            </a:p>
          </p:txBody>
        </p:sp>
        <p:sp>
          <p:nvSpPr>
            <p:cNvPr id="15371" name="AutoShape 15"/>
            <p:cNvSpPr>
              <a:spLocks noChangeArrowheads="1"/>
            </p:cNvSpPr>
            <p:nvPr/>
          </p:nvSpPr>
          <p:spPr bwMode="auto">
            <a:xfrm>
              <a:off x="4838918" y="1369597"/>
              <a:ext cx="3537016" cy="2631971"/>
            </a:xfrm>
            <a:prstGeom prst="roundRect">
              <a:avLst>
                <a:gd name="adj" fmla="val 0"/>
              </a:avLst>
            </a:prstGeom>
            <a:solidFill>
              <a:schemeClr val="bg1"/>
            </a:solidFill>
            <a:ln w="6350">
              <a:noFill/>
              <a:round/>
              <a:headEnd/>
              <a:tailEnd/>
            </a:ln>
          </p:spPr>
          <p:txBody>
            <a:bodyPr lIns="260110" tIns="65028" rIns="274320" bIns="65028" anchor="ctr"/>
            <a:lstStyle/>
            <a:p>
              <a:pPr marL="369812" lvl="1" indent="0" algn="ctr" defTabSz="739623" fontAlgn="auto">
                <a:spcBef>
                  <a:spcPts val="0"/>
                </a:spcBef>
                <a:spcAft>
                  <a:spcPts val="0"/>
                </a:spcAft>
                <a:defRPr/>
              </a:pPr>
              <a:r>
                <a:rPr lang="en-US" sz="2800" b="1" dirty="0">
                  <a:solidFill>
                    <a:schemeClr val="bg1">
                      <a:lumMod val="85000"/>
                    </a:schemeClr>
                  </a:solidFill>
                  <a:latin typeface="+mn-lt"/>
                </a:rPr>
                <a:t>PLAN</a:t>
              </a:r>
            </a:p>
          </p:txBody>
        </p:sp>
        <p:cxnSp>
          <p:nvCxnSpPr>
            <p:cNvPr id="76847" name="Straight Arrow Connector 2"/>
            <p:cNvCxnSpPr>
              <a:cxnSpLocks noChangeShapeType="1"/>
            </p:cNvCxnSpPr>
            <p:nvPr/>
          </p:nvCxnSpPr>
          <p:spPr bwMode="auto">
            <a:xfrm>
              <a:off x="4581738" y="4040973"/>
              <a:ext cx="7659831" cy="0"/>
            </a:xfrm>
            <a:prstGeom prst="straightConnector1">
              <a:avLst/>
            </a:prstGeom>
            <a:noFill/>
            <a:ln w="28575" algn="ctr">
              <a:solidFill>
                <a:srgbClr val="FF4215"/>
              </a:solidFill>
              <a:round/>
              <a:headEnd type="triangle" w="med" len="med"/>
              <a:tailEnd type="triangle" w="med" len="med"/>
            </a:ln>
          </p:spPr>
        </p:cxnSp>
        <p:cxnSp>
          <p:nvCxnSpPr>
            <p:cNvPr id="76848" name="Straight Arrow Connector 4"/>
            <p:cNvCxnSpPr>
              <a:cxnSpLocks noChangeShapeType="1"/>
            </p:cNvCxnSpPr>
            <p:nvPr/>
          </p:nvCxnSpPr>
          <p:spPr bwMode="auto">
            <a:xfrm flipV="1">
              <a:off x="8397244" y="1204504"/>
              <a:ext cx="0" cy="5684612"/>
            </a:xfrm>
            <a:prstGeom prst="straightConnector1">
              <a:avLst/>
            </a:prstGeom>
            <a:noFill/>
            <a:ln w="28575" algn="ctr">
              <a:solidFill>
                <a:srgbClr val="FF4215"/>
              </a:solidFill>
              <a:round/>
              <a:headEnd type="triangle" w="med" len="med"/>
              <a:tailEnd type="triangle" w="med" len="med"/>
            </a:ln>
          </p:spPr>
        </p:cxnSp>
        <p:sp>
          <p:nvSpPr>
            <p:cNvPr id="76849" name="Rectangle 3"/>
            <p:cNvSpPr>
              <a:spLocks/>
            </p:cNvSpPr>
            <p:nvPr/>
          </p:nvSpPr>
          <p:spPr bwMode="auto">
            <a:xfrm rot="-5400000">
              <a:off x="7815628" y="2577779"/>
              <a:ext cx="1119737" cy="215444"/>
            </a:xfrm>
            <a:prstGeom prst="rect">
              <a:avLst/>
            </a:prstGeom>
            <a:solidFill>
              <a:schemeClr val="bg1"/>
            </a:solidFill>
            <a:ln w="12700">
              <a:noFill/>
              <a:miter lim="800000"/>
              <a:headEnd/>
              <a:tailEnd/>
            </a:ln>
          </p:spPr>
          <p:txBody>
            <a:bodyPr lIns="0" tIns="0" rIns="0" bIns="0" anchor="ctr">
              <a:spAutoFit/>
            </a:bodyPr>
            <a:lstStyle/>
            <a:p>
              <a:pPr algn="ctr">
                <a:spcBef>
                  <a:spcPts val="1938"/>
                </a:spcBef>
              </a:pPr>
              <a:r>
                <a:rPr lang="en-US" sz="1400" b="1">
                  <a:solidFill>
                    <a:srgbClr val="FF4215"/>
                  </a:solidFill>
                  <a:latin typeface="Calibri Bold" pitchFamily="34" charset="0"/>
                  <a:sym typeface="Calibri Bold" pitchFamily="34" charset="0"/>
                </a:rPr>
                <a:t>High Value</a:t>
              </a:r>
            </a:p>
          </p:txBody>
        </p:sp>
        <p:sp>
          <p:nvSpPr>
            <p:cNvPr id="76850" name="Rectangle 3"/>
            <p:cNvSpPr>
              <a:spLocks/>
            </p:cNvSpPr>
            <p:nvPr/>
          </p:nvSpPr>
          <p:spPr bwMode="auto">
            <a:xfrm rot="-5400000">
              <a:off x="7815629" y="5191583"/>
              <a:ext cx="1119737" cy="215444"/>
            </a:xfrm>
            <a:prstGeom prst="rect">
              <a:avLst/>
            </a:prstGeom>
            <a:solidFill>
              <a:schemeClr val="bg1"/>
            </a:solidFill>
            <a:ln w="12700">
              <a:noFill/>
              <a:miter lim="800000"/>
              <a:headEnd/>
              <a:tailEnd/>
            </a:ln>
          </p:spPr>
          <p:txBody>
            <a:bodyPr lIns="0" tIns="0" rIns="0" bIns="0" anchor="ctr">
              <a:spAutoFit/>
            </a:bodyPr>
            <a:lstStyle/>
            <a:p>
              <a:pPr algn="ctr">
                <a:spcBef>
                  <a:spcPts val="1938"/>
                </a:spcBef>
              </a:pPr>
              <a:r>
                <a:rPr lang="en-US" sz="1400" b="1">
                  <a:solidFill>
                    <a:srgbClr val="FF4215"/>
                  </a:solidFill>
                  <a:latin typeface="Calibri Bold" pitchFamily="34" charset="0"/>
                  <a:sym typeface="Calibri Bold" pitchFamily="34" charset="0"/>
                </a:rPr>
                <a:t>Low Value</a:t>
              </a:r>
            </a:p>
          </p:txBody>
        </p:sp>
      </p:grpSp>
      <p:sp>
        <p:nvSpPr>
          <p:cNvPr id="76804" name="Content Placeholder 2"/>
          <p:cNvSpPr txBox="1">
            <a:spLocks/>
          </p:cNvSpPr>
          <p:nvPr/>
        </p:nvSpPr>
        <p:spPr bwMode="auto">
          <a:xfrm>
            <a:off x="498475" y="1209675"/>
            <a:ext cx="3455988" cy="5795963"/>
          </a:xfrm>
          <a:prstGeom prst="rect">
            <a:avLst/>
          </a:prstGeom>
          <a:noFill/>
          <a:ln w="9525">
            <a:noFill/>
            <a:miter lim="800000"/>
            <a:headEnd/>
            <a:tailEnd/>
          </a:ln>
        </p:spPr>
        <p:txBody>
          <a:bodyPr lIns="52002" tIns="26001" rIns="52002" bIns="26001"/>
          <a:lstStyle/>
          <a:p>
            <a:pPr>
              <a:lnSpc>
                <a:spcPct val="120000"/>
              </a:lnSpc>
              <a:spcAft>
                <a:spcPct val="50000"/>
              </a:spcAft>
              <a:buClr>
                <a:srgbClr val="B2B2B2"/>
              </a:buClr>
            </a:pPr>
            <a:r>
              <a:rPr lang="en-US" sz="1400" b="1" i="1">
                <a:latin typeface="Calibri" pitchFamily="34" charset="0"/>
              </a:rPr>
              <a:t>The following is an example of prioritizing the goals into a phase plan.</a:t>
            </a:r>
          </a:p>
          <a:p>
            <a:pPr>
              <a:lnSpc>
                <a:spcPct val="120000"/>
              </a:lnSpc>
              <a:spcAft>
                <a:spcPct val="50000"/>
              </a:spcAft>
              <a:buClr>
                <a:srgbClr val="B2B2B2"/>
              </a:buClr>
            </a:pPr>
            <a:r>
              <a:rPr lang="en-US" sz="1100">
                <a:latin typeface="Calibri" pitchFamily="34" charset="0"/>
              </a:rPr>
              <a:t>Each goal is assessed against its business/user value and the design/technical readiness to deliver.  Low value items are monitored and deemphasized from vision scope.</a:t>
            </a:r>
          </a:p>
          <a:p>
            <a:pPr>
              <a:lnSpc>
                <a:spcPct val="150000"/>
              </a:lnSpc>
              <a:spcAft>
                <a:spcPct val="50000"/>
              </a:spcAft>
              <a:buClr>
                <a:srgbClr val="B2B2B2"/>
              </a:buClr>
            </a:pPr>
            <a:endParaRPr lang="en-US" sz="1200" b="1" i="1">
              <a:latin typeface="Calibri" pitchFamily="34" charset="0"/>
            </a:endParaRPr>
          </a:p>
        </p:txBody>
      </p:sp>
      <p:sp>
        <p:nvSpPr>
          <p:cNvPr id="76805" name="Rectangle 3"/>
          <p:cNvSpPr>
            <a:spLocks/>
          </p:cNvSpPr>
          <p:nvPr/>
        </p:nvSpPr>
        <p:spPr bwMode="auto">
          <a:xfrm>
            <a:off x="5865813" y="3943350"/>
            <a:ext cx="1211262" cy="215900"/>
          </a:xfrm>
          <a:prstGeom prst="rect">
            <a:avLst/>
          </a:prstGeom>
          <a:solidFill>
            <a:schemeClr val="bg1"/>
          </a:solidFill>
          <a:ln w="12700">
            <a:noFill/>
            <a:miter lim="800000"/>
            <a:headEnd/>
            <a:tailEnd/>
          </a:ln>
        </p:spPr>
        <p:txBody>
          <a:bodyPr lIns="0" tIns="0" rIns="0" bIns="0" anchor="ctr">
            <a:spAutoFit/>
          </a:bodyPr>
          <a:lstStyle/>
          <a:p>
            <a:pPr algn="ctr">
              <a:spcBef>
                <a:spcPts val="1938"/>
              </a:spcBef>
            </a:pPr>
            <a:r>
              <a:rPr lang="en-US" sz="1400" b="1">
                <a:solidFill>
                  <a:srgbClr val="FF4215"/>
                </a:solidFill>
                <a:latin typeface="Calibri Bold" pitchFamily="34" charset="0"/>
                <a:sym typeface="Calibri Bold" pitchFamily="34" charset="0"/>
              </a:rPr>
              <a:t>Low Readiness</a:t>
            </a:r>
          </a:p>
        </p:txBody>
      </p:sp>
      <p:sp>
        <p:nvSpPr>
          <p:cNvPr id="76806" name="Rectangle 3"/>
          <p:cNvSpPr>
            <a:spLocks/>
          </p:cNvSpPr>
          <p:nvPr/>
        </p:nvSpPr>
        <p:spPr bwMode="auto">
          <a:xfrm>
            <a:off x="9523413" y="3943350"/>
            <a:ext cx="1298575" cy="215900"/>
          </a:xfrm>
          <a:prstGeom prst="rect">
            <a:avLst/>
          </a:prstGeom>
          <a:solidFill>
            <a:schemeClr val="bg1"/>
          </a:solidFill>
          <a:ln w="12700">
            <a:noFill/>
            <a:miter lim="800000"/>
            <a:headEnd/>
            <a:tailEnd/>
          </a:ln>
        </p:spPr>
        <p:txBody>
          <a:bodyPr lIns="0" tIns="0" rIns="0" bIns="0" anchor="ctr">
            <a:spAutoFit/>
          </a:bodyPr>
          <a:lstStyle/>
          <a:p>
            <a:pPr algn="ctr">
              <a:spcBef>
                <a:spcPts val="1938"/>
              </a:spcBef>
            </a:pPr>
            <a:r>
              <a:rPr lang="en-US" sz="1400" b="1">
                <a:solidFill>
                  <a:srgbClr val="FF4215"/>
                </a:solidFill>
                <a:latin typeface="Calibri Bold" pitchFamily="34" charset="0"/>
                <a:sym typeface="Calibri Bold" pitchFamily="34" charset="0"/>
              </a:rPr>
              <a:t>High Readiness</a:t>
            </a:r>
          </a:p>
        </p:txBody>
      </p:sp>
      <p:sp>
        <p:nvSpPr>
          <p:cNvPr id="2" name="Oval 1"/>
          <p:cNvSpPr/>
          <p:nvPr/>
        </p:nvSpPr>
        <p:spPr>
          <a:xfrm>
            <a:off x="9402763" y="1690688"/>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a:t>
            </a:r>
          </a:p>
        </p:txBody>
      </p:sp>
      <p:sp>
        <p:nvSpPr>
          <p:cNvPr id="19" name="Oval 18"/>
          <p:cNvSpPr/>
          <p:nvPr/>
        </p:nvSpPr>
        <p:spPr>
          <a:xfrm>
            <a:off x="10358438" y="1673225"/>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a:t>
            </a:r>
          </a:p>
        </p:txBody>
      </p:sp>
      <p:sp>
        <p:nvSpPr>
          <p:cNvPr id="20" name="Oval 19"/>
          <p:cNvSpPr/>
          <p:nvPr/>
        </p:nvSpPr>
        <p:spPr>
          <a:xfrm>
            <a:off x="8345488" y="2395538"/>
            <a:ext cx="239712"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a:t>
            </a:r>
          </a:p>
        </p:txBody>
      </p:sp>
      <p:sp>
        <p:nvSpPr>
          <p:cNvPr id="24" name="Oval 23"/>
          <p:cNvSpPr/>
          <p:nvPr/>
        </p:nvSpPr>
        <p:spPr>
          <a:xfrm>
            <a:off x="9859963" y="2147888"/>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4</a:t>
            </a:r>
          </a:p>
        </p:txBody>
      </p:sp>
      <p:sp>
        <p:nvSpPr>
          <p:cNvPr id="25" name="Oval 24"/>
          <p:cNvSpPr/>
          <p:nvPr/>
        </p:nvSpPr>
        <p:spPr>
          <a:xfrm>
            <a:off x="6626225" y="4640263"/>
            <a:ext cx="239713"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5</a:t>
            </a:r>
          </a:p>
        </p:txBody>
      </p:sp>
      <p:sp>
        <p:nvSpPr>
          <p:cNvPr id="26" name="Oval 25"/>
          <p:cNvSpPr/>
          <p:nvPr/>
        </p:nvSpPr>
        <p:spPr>
          <a:xfrm>
            <a:off x="4565650" y="6003925"/>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6</a:t>
            </a:r>
          </a:p>
        </p:txBody>
      </p:sp>
      <p:sp>
        <p:nvSpPr>
          <p:cNvPr id="27" name="Oval 26"/>
          <p:cNvSpPr/>
          <p:nvPr/>
        </p:nvSpPr>
        <p:spPr>
          <a:xfrm>
            <a:off x="6610350" y="5405438"/>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7</a:t>
            </a:r>
          </a:p>
        </p:txBody>
      </p:sp>
      <p:sp>
        <p:nvSpPr>
          <p:cNvPr id="28" name="Oval 27"/>
          <p:cNvSpPr/>
          <p:nvPr/>
        </p:nvSpPr>
        <p:spPr>
          <a:xfrm>
            <a:off x="10469563" y="2757488"/>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8</a:t>
            </a:r>
          </a:p>
        </p:txBody>
      </p:sp>
      <p:sp>
        <p:nvSpPr>
          <p:cNvPr id="29" name="Oval 28"/>
          <p:cNvSpPr/>
          <p:nvPr/>
        </p:nvSpPr>
        <p:spPr>
          <a:xfrm>
            <a:off x="10621963" y="2909888"/>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9</a:t>
            </a:r>
          </a:p>
        </p:txBody>
      </p:sp>
      <p:sp>
        <p:nvSpPr>
          <p:cNvPr id="39" name="Oval 38"/>
          <p:cNvSpPr/>
          <p:nvPr/>
        </p:nvSpPr>
        <p:spPr>
          <a:xfrm>
            <a:off x="8716963" y="4760913"/>
            <a:ext cx="241300"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29</a:t>
            </a:r>
          </a:p>
        </p:txBody>
      </p:sp>
      <p:sp>
        <p:nvSpPr>
          <p:cNvPr id="40" name="Oval 39"/>
          <p:cNvSpPr/>
          <p:nvPr/>
        </p:nvSpPr>
        <p:spPr>
          <a:xfrm>
            <a:off x="6169025" y="4430713"/>
            <a:ext cx="239713"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30</a:t>
            </a:r>
          </a:p>
        </p:txBody>
      </p:sp>
      <p:sp>
        <p:nvSpPr>
          <p:cNvPr id="41" name="Oval 40"/>
          <p:cNvSpPr/>
          <p:nvPr/>
        </p:nvSpPr>
        <p:spPr>
          <a:xfrm>
            <a:off x="9705975" y="4703763"/>
            <a:ext cx="239713"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31</a:t>
            </a:r>
          </a:p>
        </p:txBody>
      </p:sp>
      <p:sp>
        <p:nvSpPr>
          <p:cNvPr id="42" name="Oval 41"/>
          <p:cNvSpPr/>
          <p:nvPr/>
        </p:nvSpPr>
        <p:spPr>
          <a:xfrm>
            <a:off x="9001125" y="1431925"/>
            <a:ext cx="239713"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32</a:t>
            </a:r>
          </a:p>
        </p:txBody>
      </p:sp>
      <p:sp>
        <p:nvSpPr>
          <p:cNvPr id="43" name="Oval 42"/>
          <p:cNvSpPr/>
          <p:nvPr/>
        </p:nvSpPr>
        <p:spPr>
          <a:xfrm>
            <a:off x="10010775" y="5008563"/>
            <a:ext cx="239713"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33</a:t>
            </a:r>
          </a:p>
        </p:txBody>
      </p:sp>
      <p:sp>
        <p:nvSpPr>
          <p:cNvPr id="44" name="Oval 43"/>
          <p:cNvSpPr/>
          <p:nvPr/>
        </p:nvSpPr>
        <p:spPr>
          <a:xfrm>
            <a:off x="9815513" y="2909888"/>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34</a:t>
            </a:r>
          </a:p>
        </p:txBody>
      </p:sp>
      <p:sp>
        <p:nvSpPr>
          <p:cNvPr id="45" name="Oval 44"/>
          <p:cNvSpPr/>
          <p:nvPr/>
        </p:nvSpPr>
        <p:spPr>
          <a:xfrm>
            <a:off x="9240838" y="6245225"/>
            <a:ext cx="241300" cy="239713"/>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35</a:t>
            </a:r>
          </a:p>
        </p:txBody>
      </p:sp>
      <p:sp>
        <p:nvSpPr>
          <p:cNvPr id="46" name="Oval 45"/>
          <p:cNvSpPr/>
          <p:nvPr/>
        </p:nvSpPr>
        <p:spPr>
          <a:xfrm>
            <a:off x="10467975" y="5465763"/>
            <a:ext cx="239713"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36</a:t>
            </a:r>
          </a:p>
        </p:txBody>
      </p:sp>
      <p:sp>
        <p:nvSpPr>
          <p:cNvPr id="47" name="Oval 46"/>
          <p:cNvSpPr/>
          <p:nvPr/>
        </p:nvSpPr>
        <p:spPr>
          <a:xfrm>
            <a:off x="10620375" y="5618163"/>
            <a:ext cx="239713"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27</a:t>
            </a:r>
          </a:p>
        </p:txBody>
      </p:sp>
      <p:sp>
        <p:nvSpPr>
          <p:cNvPr id="48" name="Oval 47"/>
          <p:cNvSpPr/>
          <p:nvPr/>
        </p:nvSpPr>
        <p:spPr>
          <a:xfrm>
            <a:off x="5407025" y="1785938"/>
            <a:ext cx="239713"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10</a:t>
            </a:r>
          </a:p>
        </p:txBody>
      </p:sp>
      <p:sp>
        <p:nvSpPr>
          <p:cNvPr id="49" name="Oval 48"/>
          <p:cNvSpPr/>
          <p:nvPr/>
        </p:nvSpPr>
        <p:spPr>
          <a:xfrm>
            <a:off x="10074275" y="1357313"/>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11</a:t>
            </a:r>
          </a:p>
        </p:txBody>
      </p:sp>
      <p:sp>
        <p:nvSpPr>
          <p:cNvPr id="50" name="Oval 49"/>
          <p:cNvSpPr/>
          <p:nvPr/>
        </p:nvSpPr>
        <p:spPr>
          <a:xfrm>
            <a:off x="6503988" y="1600200"/>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12</a:t>
            </a:r>
          </a:p>
        </p:txBody>
      </p:sp>
      <p:sp>
        <p:nvSpPr>
          <p:cNvPr id="51" name="Oval 50"/>
          <p:cNvSpPr/>
          <p:nvPr/>
        </p:nvSpPr>
        <p:spPr>
          <a:xfrm>
            <a:off x="10621963" y="6245225"/>
            <a:ext cx="241300" cy="239713"/>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13</a:t>
            </a:r>
          </a:p>
        </p:txBody>
      </p:sp>
      <p:sp>
        <p:nvSpPr>
          <p:cNvPr id="52" name="Oval 51"/>
          <p:cNvSpPr/>
          <p:nvPr/>
        </p:nvSpPr>
        <p:spPr>
          <a:xfrm>
            <a:off x="6837363" y="2117725"/>
            <a:ext cx="239712"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14</a:t>
            </a:r>
          </a:p>
        </p:txBody>
      </p:sp>
      <p:sp>
        <p:nvSpPr>
          <p:cNvPr id="53" name="Oval 52"/>
          <p:cNvSpPr/>
          <p:nvPr/>
        </p:nvSpPr>
        <p:spPr>
          <a:xfrm>
            <a:off x="7729538" y="3578225"/>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15</a:t>
            </a:r>
          </a:p>
        </p:txBody>
      </p:sp>
      <p:sp>
        <p:nvSpPr>
          <p:cNvPr id="54" name="Oval 53"/>
          <p:cNvSpPr/>
          <p:nvPr/>
        </p:nvSpPr>
        <p:spPr>
          <a:xfrm>
            <a:off x="9001125" y="3338513"/>
            <a:ext cx="239713"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16</a:t>
            </a:r>
          </a:p>
        </p:txBody>
      </p:sp>
      <p:sp>
        <p:nvSpPr>
          <p:cNvPr id="55" name="Oval 54"/>
          <p:cNvSpPr/>
          <p:nvPr/>
        </p:nvSpPr>
        <p:spPr>
          <a:xfrm>
            <a:off x="6473825" y="2852738"/>
            <a:ext cx="239713"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17</a:t>
            </a:r>
          </a:p>
        </p:txBody>
      </p:sp>
      <p:sp>
        <p:nvSpPr>
          <p:cNvPr id="56" name="Oval 55"/>
          <p:cNvSpPr/>
          <p:nvPr/>
        </p:nvSpPr>
        <p:spPr>
          <a:xfrm>
            <a:off x="7729538" y="4400550"/>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18</a:t>
            </a:r>
          </a:p>
        </p:txBody>
      </p:sp>
      <p:sp>
        <p:nvSpPr>
          <p:cNvPr id="57" name="Oval 56"/>
          <p:cNvSpPr/>
          <p:nvPr/>
        </p:nvSpPr>
        <p:spPr>
          <a:xfrm>
            <a:off x="4413250" y="4673600"/>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19</a:t>
            </a:r>
          </a:p>
        </p:txBody>
      </p:sp>
      <p:sp>
        <p:nvSpPr>
          <p:cNvPr id="58" name="Oval 57"/>
          <p:cNvSpPr/>
          <p:nvPr/>
        </p:nvSpPr>
        <p:spPr>
          <a:xfrm>
            <a:off x="5087938" y="1679575"/>
            <a:ext cx="239712"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20</a:t>
            </a:r>
          </a:p>
        </p:txBody>
      </p:sp>
      <p:sp>
        <p:nvSpPr>
          <p:cNvPr id="59" name="Oval 58"/>
          <p:cNvSpPr/>
          <p:nvPr/>
        </p:nvSpPr>
        <p:spPr>
          <a:xfrm>
            <a:off x="4478338" y="2203450"/>
            <a:ext cx="239712" cy="239713"/>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21</a:t>
            </a:r>
          </a:p>
        </p:txBody>
      </p:sp>
      <p:sp>
        <p:nvSpPr>
          <p:cNvPr id="60" name="Oval 59"/>
          <p:cNvSpPr/>
          <p:nvPr/>
        </p:nvSpPr>
        <p:spPr>
          <a:xfrm>
            <a:off x="10483850" y="2146300"/>
            <a:ext cx="239713"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22</a:t>
            </a:r>
          </a:p>
        </p:txBody>
      </p:sp>
      <p:sp>
        <p:nvSpPr>
          <p:cNvPr id="61" name="Oval 60"/>
          <p:cNvSpPr/>
          <p:nvPr/>
        </p:nvSpPr>
        <p:spPr>
          <a:xfrm>
            <a:off x="10007600" y="1779588"/>
            <a:ext cx="241300"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24</a:t>
            </a:r>
          </a:p>
        </p:txBody>
      </p:sp>
      <p:sp>
        <p:nvSpPr>
          <p:cNvPr id="62" name="Oval 61"/>
          <p:cNvSpPr/>
          <p:nvPr/>
        </p:nvSpPr>
        <p:spPr>
          <a:xfrm>
            <a:off x="10134600" y="2211388"/>
            <a:ext cx="241300"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25</a:t>
            </a:r>
          </a:p>
        </p:txBody>
      </p:sp>
      <p:sp>
        <p:nvSpPr>
          <p:cNvPr id="63" name="Oval 62"/>
          <p:cNvSpPr/>
          <p:nvPr/>
        </p:nvSpPr>
        <p:spPr>
          <a:xfrm>
            <a:off x="5327650" y="5588000"/>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26</a:t>
            </a:r>
          </a:p>
        </p:txBody>
      </p:sp>
      <p:sp>
        <p:nvSpPr>
          <p:cNvPr id="64" name="Oval 63"/>
          <p:cNvSpPr/>
          <p:nvPr/>
        </p:nvSpPr>
        <p:spPr>
          <a:xfrm>
            <a:off x="8345488" y="1370013"/>
            <a:ext cx="239712" cy="239712"/>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27</a:t>
            </a:r>
          </a:p>
        </p:txBody>
      </p:sp>
      <p:sp>
        <p:nvSpPr>
          <p:cNvPr id="65" name="Oval 64"/>
          <p:cNvSpPr/>
          <p:nvPr/>
        </p:nvSpPr>
        <p:spPr>
          <a:xfrm>
            <a:off x="10820400" y="3578225"/>
            <a:ext cx="241300" cy="241300"/>
          </a:xfrm>
          <a:prstGeom prst="ellipse">
            <a:avLst/>
          </a:prstGeom>
        </p:spPr>
        <p:style>
          <a:lnRef idx="2">
            <a:schemeClr val="accent1"/>
          </a:lnRef>
          <a:fillRef idx="1">
            <a:schemeClr val="lt1"/>
          </a:fillRef>
          <a:effectRef idx="0">
            <a:schemeClr val="accent1"/>
          </a:effectRef>
          <a:fontRef idx="minor">
            <a:schemeClr val="dk1"/>
          </a:fontRef>
        </p:style>
        <p:txBody>
          <a:bodyPr lIns="0" rIns="0" anchor="ctr"/>
          <a:lstStyle/>
          <a:p>
            <a:pPr algn="ctr" defTabSz="739623" fontAlgn="auto">
              <a:spcBef>
                <a:spcPts val="0"/>
              </a:spcBef>
              <a:spcAft>
                <a:spcPts val="0"/>
              </a:spcAft>
              <a:defRPr/>
            </a:pPr>
            <a:r>
              <a:rPr lang="en-US" sz="1000" dirty="0"/>
              <a:t>28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9463" y="0"/>
            <a:ext cx="10802937" cy="509588"/>
          </a:xfrm>
        </p:spPr>
        <p:txBody>
          <a:bodyPr/>
          <a:lstStyle/>
          <a:p>
            <a:pPr>
              <a:defRPr/>
            </a:pPr>
            <a:r>
              <a:rPr lang="en-US" dirty="0" smtClean="0"/>
              <a:t>introduction</a:t>
            </a:r>
            <a:endParaRPr lang="en-US" dirty="0"/>
          </a:p>
        </p:txBody>
      </p:sp>
      <p:sp>
        <p:nvSpPr>
          <p:cNvPr id="55298" name="Text Placeholder 6"/>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t>Table of Contents</a:t>
            </a:r>
          </a:p>
        </p:txBody>
      </p:sp>
      <p:graphicFrame>
        <p:nvGraphicFramePr>
          <p:cNvPr id="11" name="Table 10"/>
          <p:cNvGraphicFramePr>
            <a:graphicFrameLocks noGrp="1"/>
          </p:cNvGraphicFramePr>
          <p:nvPr/>
        </p:nvGraphicFramePr>
        <p:xfrm>
          <a:off x="796925" y="1035050"/>
          <a:ext cx="6150429" cy="4450080"/>
        </p:xfrm>
        <a:graphic>
          <a:graphicData uri="http://schemas.openxmlformats.org/drawingml/2006/table">
            <a:tbl>
              <a:tblPr firstRow="1" bandRow="1">
                <a:tableStyleId>{5C22544A-7EE6-4342-B048-85BDC9FD1C3A}</a:tableStyleId>
              </a:tblPr>
              <a:tblGrid>
                <a:gridCol w="390896"/>
                <a:gridCol w="1258785"/>
                <a:gridCol w="4500748"/>
              </a:tblGrid>
              <a:tr h="263047">
                <a:tc>
                  <a:txBody>
                    <a:bodyPr/>
                    <a:lstStyle/>
                    <a:p>
                      <a:pPr algn="r"/>
                      <a:r>
                        <a:rPr lang="en-US" sz="1400" b="1" dirty="0" smtClean="0">
                          <a:solidFill>
                            <a:schemeClr val="tx1">
                              <a:lumMod val="50000"/>
                              <a:lumOff val="50000"/>
                            </a:schemeClr>
                          </a:solidFill>
                          <a:latin typeface="+mj-lt"/>
                        </a:rPr>
                        <a:t>#</a:t>
                      </a:r>
                      <a:endParaRPr lang="en-US" sz="1400" b="1"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smtClean="0">
                          <a:solidFill>
                            <a:schemeClr val="tx1">
                              <a:lumMod val="50000"/>
                              <a:lumOff val="50000"/>
                            </a:schemeClr>
                          </a:solidFill>
                          <a:latin typeface="+mj-lt"/>
                        </a:rPr>
                        <a:t>Chapter</a:t>
                      </a:r>
                      <a:endParaRPr lang="en-US" sz="1400" b="1" dirty="0">
                        <a:solidFill>
                          <a:schemeClr val="tx1">
                            <a:lumMod val="50000"/>
                            <a:lumOff val="50000"/>
                          </a:schemeClr>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739623" rtl="0" eaLnBrk="1" fontAlgn="auto" latinLnBrk="0" hangingPunct="1">
                        <a:lnSpc>
                          <a:spcPct val="100000"/>
                        </a:lnSpc>
                        <a:spcBef>
                          <a:spcPts val="0"/>
                        </a:spcBef>
                        <a:spcAft>
                          <a:spcPts val="0"/>
                        </a:spcAft>
                        <a:buClrTx/>
                        <a:buSzTx/>
                        <a:buFontTx/>
                        <a:buNone/>
                        <a:tabLst/>
                        <a:defRPr/>
                      </a:pPr>
                      <a:r>
                        <a:rPr lang="en-US" sz="1400" b="1" dirty="0" smtClean="0">
                          <a:solidFill>
                            <a:schemeClr val="tx1">
                              <a:lumMod val="50000"/>
                              <a:lumOff val="50000"/>
                            </a:schemeClr>
                          </a:solidFill>
                          <a:latin typeface="+mj-lt"/>
                        </a:rPr>
                        <a:t>Page Title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3</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solidFill>
                            <a:srgbClr val="000000"/>
                          </a:solidFill>
                          <a:latin typeface="+mj-lt"/>
                        </a:rPr>
                        <a:t>Introduction </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Project Overview and Approach</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4</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Discovery</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Observations – Key Notes</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a:solidFill>
                            <a:srgbClr val="000000"/>
                          </a:solidFill>
                          <a:latin typeface="+mj-lt"/>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Discovery</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Observations – User Interviews</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a:solidFill>
                            <a:srgbClr val="000000"/>
                          </a:solidFill>
                          <a:latin typeface="+mj-lt"/>
                        </a:rPr>
                        <a:t>6</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Discovery</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Observations</a:t>
                      </a:r>
                      <a:r>
                        <a:rPr lang="en-US" sz="1100" b="0" i="0" u="none" strike="noStrike" baseline="0" dirty="0" smtClean="0">
                          <a:solidFill>
                            <a:srgbClr val="000000"/>
                          </a:solidFill>
                          <a:latin typeface="+mj-lt"/>
                        </a:rPr>
                        <a:t> – Contextual Inquiry</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7</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solidFill>
                            <a:srgbClr val="000000"/>
                          </a:solidFill>
                          <a:latin typeface="+mj-lt"/>
                        </a:rPr>
                        <a:t>Discovery</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Observations</a:t>
                      </a:r>
                      <a:r>
                        <a:rPr lang="en-US" sz="1100" b="0" i="0" u="none" strike="noStrike" kern="1200" baseline="0" dirty="0" smtClean="0">
                          <a:solidFill>
                            <a:srgbClr val="000000"/>
                          </a:solidFill>
                          <a:latin typeface="+mn-lt"/>
                          <a:ea typeface="+mn-ea"/>
                          <a:cs typeface="+mn-cs"/>
                        </a:rPr>
                        <a:t> – Contextual Inquiry (continued)</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8</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User Archetypes</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9</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User Persona</a:t>
                      </a:r>
                      <a:r>
                        <a:rPr lang="en-US" sz="1100" b="0" i="0" u="none" strike="noStrike" kern="1200" baseline="0" dirty="0" smtClean="0">
                          <a:solidFill>
                            <a:srgbClr val="000000"/>
                          </a:solidFill>
                          <a:latin typeface="+mn-lt"/>
                          <a:ea typeface="+mn-ea"/>
                          <a:cs typeface="+mn-cs"/>
                        </a:rPr>
                        <a:t>s</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10</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User Persona</a:t>
                      </a:r>
                      <a:r>
                        <a:rPr lang="en-US" sz="1100" b="0" i="0" u="none" strike="noStrike" kern="1200" baseline="0" dirty="0" smtClean="0">
                          <a:solidFill>
                            <a:srgbClr val="000000"/>
                          </a:solidFill>
                          <a:latin typeface="+mn-lt"/>
                          <a:ea typeface="+mn-ea"/>
                          <a:cs typeface="+mn-cs"/>
                        </a:rPr>
                        <a:t> – </a:t>
                      </a:r>
                      <a:r>
                        <a:rPr lang="en-US" sz="1100" b="0" i="0" u="none" strike="noStrike" kern="1200" baseline="0" dirty="0" err="1" smtClean="0">
                          <a:solidFill>
                            <a:srgbClr val="000000"/>
                          </a:solidFill>
                          <a:latin typeface="+mn-lt"/>
                          <a:ea typeface="+mn-ea"/>
                          <a:cs typeface="+mn-cs"/>
                        </a:rPr>
                        <a:t>Internalist</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11</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User Persona</a:t>
                      </a:r>
                      <a:r>
                        <a:rPr lang="en-US" sz="1100" b="0" i="0" u="none" strike="noStrike" kern="1200" baseline="0" dirty="0" smtClean="0">
                          <a:solidFill>
                            <a:srgbClr val="000000"/>
                          </a:solidFill>
                          <a:latin typeface="+mn-lt"/>
                          <a:ea typeface="+mn-ea"/>
                          <a:cs typeface="+mn-cs"/>
                        </a:rPr>
                        <a:t> – </a:t>
                      </a:r>
                      <a:r>
                        <a:rPr lang="en-US" sz="1100" b="0" i="0" u="none" strike="noStrike" kern="1200" baseline="0" dirty="0" err="1" smtClean="0">
                          <a:solidFill>
                            <a:srgbClr val="000000"/>
                          </a:solidFill>
                          <a:latin typeface="+mn-lt"/>
                          <a:ea typeface="+mn-ea"/>
                          <a:cs typeface="+mn-cs"/>
                        </a:rPr>
                        <a:t>Maintainist</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12</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User Persona</a:t>
                      </a:r>
                      <a:r>
                        <a:rPr lang="en-US" sz="1100" b="0" i="0" u="none" strike="noStrike" kern="1200" baseline="0" dirty="0" smtClean="0">
                          <a:solidFill>
                            <a:srgbClr val="000000"/>
                          </a:solidFill>
                          <a:latin typeface="+mn-lt"/>
                          <a:ea typeface="+mn-ea"/>
                          <a:cs typeface="+mn-cs"/>
                        </a:rPr>
                        <a:t> – Generalist</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13</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User Persona</a:t>
                      </a:r>
                      <a:r>
                        <a:rPr lang="en-US" sz="1100" b="0" i="0" u="none" strike="noStrike" kern="1200" baseline="0" dirty="0" smtClean="0">
                          <a:solidFill>
                            <a:srgbClr val="000000"/>
                          </a:solidFill>
                          <a:latin typeface="+mn-lt"/>
                          <a:ea typeface="+mn-ea"/>
                          <a:cs typeface="+mn-cs"/>
                        </a:rPr>
                        <a:t> -- Activist</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14</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739623"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latin typeface="+mn-lt"/>
                          <a:ea typeface="+mn-ea"/>
                          <a:cs typeface="+mn-cs"/>
                        </a:rPr>
                        <a:t>Observations</a:t>
                      </a:r>
                      <a:r>
                        <a:rPr lang="en-US" sz="1100" b="0" i="0" u="none" strike="noStrike" kern="1200" baseline="0" dirty="0" smtClean="0">
                          <a:solidFill>
                            <a:srgbClr val="000000"/>
                          </a:solidFill>
                          <a:latin typeface="+mn-lt"/>
                          <a:ea typeface="+mn-ea"/>
                          <a:cs typeface="+mn-cs"/>
                        </a:rPr>
                        <a:t> – Themes</a:t>
                      </a:r>
                      <a:endParaRPr lang="en-US" sz="1100" b="0" i="0" u="none" strike="noStrike" kern="1200" dirty="0" smtClean="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15</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Observations</a:t>
                      </a:r>
                      <a:r>
                        <a:rPr lang="en-US" sz="1100" b="0" i="0" u="none" strike="noStrike" kern="1200" baseline="0" dirty="0" smtClean="0">
                          <a:solidFill>
                            <a:srgbClr val="000000"/>
                          </a:solidFill>
                          <a:latin typeface="+mn-lt"/>
                          <a:ea typeface="+mn-ea"/>
                          <a:cs typeface="+mn-cs"/>
                        </a:rPr>
                        <a:t> – Goals</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16</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Observations</a:t>
                      </a:r>
                      <a:r>
                        <a:rPr lang="en-US" sz="1100" b="0" i="0" u="none" strike="noStrike" kern="1200" baseline="0" dirty="0" smtClean="0">
                          <a:solidFill>
                            <a:srgbClr val="000000"/>
                          </a:solidFill>
                          <a:latin typeface="+mn-lt"/>
                          <a:ea typeface="+mn-ea"/>
                          <a:cs typeface="+mn-cs"/>
                        </a:rPr>
                        <a:t> – Goals (continued)</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17</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Observations</a:t>
                      </a:r>
                      <a:r>
                        <a:rPr lang="en-US" sz="1100" b="0" i="0" u="none" strike="noStrike" kern="1200" baseline="0" dirty="0" smtClean="0">
                          <a:solidFill>
                            <a:srgbClr val="000000"/>
                          </a:solidFill>
                          <a:latin typeface="+mn-lt"/>
                          <a:ea typeface="+mn-ea"/>
                          <a:cs typeface="+mn-cs"/>
                        </a:rPr>
                        <a:t> – Goals (continued)</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205">
                <a:tc>
                  <a:txBody>
                    <a:bodyPr/>
                    <a:lstStyle/>
                    <a:p>
                      <a:pPr algn="r" fontAlgn="b"/>
                      <a:r>
                        <a:rPr lang="en-US" sz="1100" b="0" i="0" u="none" strike="noStrike" dirty="0" smtClean="0">
                          <a:solidFill>
                            <a:srgbClr val="000000"/>
                          </a:solidFill>
                          <a:latin typeface="+mj-lt"/>
                        </a:rPr>
                        <a:t>18</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solidFill>
                            <a:srgbClr val="000000"/>
                          </a:solidFill>
                          <a:latin typeface="+mj-lt"/>
                        </a:rPr>
                        <a:t>Definition</a:t>
                      </a:r>
                      <a:endParaRPr lang="en-US" sz="1100" b="0" i="0" u="none" strike="noStrike" dirty="0">
                        <a:solidFill>
                          <a:srgbClr val="000000"/>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kern="1200" dirty="0" smtClean="0">
                          <a:solidFill>
                            <a:srgbClr val="000000"/>
                          </a:solidFill>
                          <a:latin typeface="+mn-lt"/>
                          <a:ea typeface="+mn-ea"/>
                          <a:cs typeface="+mn-cs"/>
                        </a:rPr>
                        <a:t>Observations</a:t>
                      </a:r>
                      <a:r>
                        <a:rPr lang="en-US" sz="1100" b="0" i="0" u="none" strike="noStrike" kern="1200" baseline="0" dirty="0" smtClean="0">
                          <a:solidFill>
                            <a:srgbClr val="000000"/>
                          </a:solidFill>
                          <a:latin typeface="+mn-lt"/>
                          <a:ea typeface="+mn-ea"/>
                          <a:cs typeface="+mn-cs"/>
                        </a:rPr>
                        <a:t> – Decision Matrix (example)</a:t>
                      </a:r>
                      <a:endParaRPr lang="en-US" sz="1100" b="0" i="0" u="none" strike="noStrike" kern="1200" dirty="0">
                        <a:solidFill>
                          <a:srgbClr val="000000"/>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9463" y="0"/>
            <a:ext cx="10802937" cy="509588"/>
          </a:xfrm>
        </p:spPr>
        <p:txBody>
          <a:bodyPr/>
          <a:lstStyle/>
          <a:p>
            <a:pPr>
              <a:defRPr/>
            </a:pPr>
            <a:r>
              <a:rPr lang="en-US" dirty="0" smtClean="0"/>
              <a:t>introduction</a:t>
            </a:r>
            <a:endParaRPr lang="en-US" dirty="0"/>
          </a:p>
        </p:txBody>
      </p:sp>
      <p:sp>
        <p:nvSpPr>
          <p:cNvPr id="57346" name="Text Placeholder 6"/>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t>Project Overview and Approach</a:t>
            </a:r>
          </a:p>
        </p:txBody>
      </p:sp>
      <p:grpSp>
        <p:nvGrpSpPr>
          <p:cNvPr id="57347" name="Group 1"/>
          <p:cNvGrpSpPr>
            <a:grpSpLocks/>
          </p:cNvGrpSpPr>
          <p:nvPr/>
        </p:nvGrpSpPr>
        <p:grpSpPr bwMode="auto">
          <a:xfrm>
            <a:off x="0" y="949325"/>
            <a:ext cx="4984750" cy="5889625"/>
            <a:chOff x="7302286" y="1063931"/>
            <a:chExt cx="5340229" cy="6308418"/>
          </a:xfrm>
        </p:grpSpPr>
        <p:pic>
          <p:nvPicPr>
            <p:cNvPr id="57350" name="Picture 2" descr="http://www.technicaladhesives.ca/images/north_america_map.gif"/>
            <p:cNvPicPr>
              <a:picLocks noChangeAspect="1" noChangeArrowheads="1"/>
            </p:cNvPicPr>
            <p:nvPr/>
          </p:nvPicPr>
          <p:blipFill>
            <a:blip r:embed="rId3"/>
            <a:srcRect l="15939" t="722" r="-18" b="1047"/>
            <a:stretch>
              <a:fillRect/>
            </a:stretch>
          </p:blipFill>
          <p:spPr bwMode="auto">
            <a:xfrm>
              <a:off x="7302286" y="1063931"/>
              <a:ext cx="5340229" cy="6308418"/>
            </a:xfrm>
            <a:prstGeom prst="rect">
              <a:avLst/>
            </a:prstGeom>
            <a:noFill/>
            <a:ln w="9525">
              <a:noFill/>
              <a:miter lim="800000"/>
              <a:headEnd/>
              <a:tailEnd/>
            </a:ln>
          </p:spPr>
        </p:pic>
        <p:sp>
          <p:nvSpPr>
            <p:cNvPr id="19" name="Rectangle 18"/>
            <p:cNvSpPr/>
            <p:nvPr/>
          </p:nvSpPr>
          <p:spPr>
            <a:xfrm>
              <a:off x="10241113" y="4927199"/>
              <a:ext cx="1270431" cy="178541"/>
            </a:xfrm>
            <a:prstGeom prst="rect">
              <a:avLst/>
            </a:prstGeom>
            <a:solidFill>
              <a:schemeClr val="lt1">
                <a:alpha val="76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900" b="1" dirty="0">
                  <a:solidFill>
                    <a:srgbClr val="FF4215"/>
                  </a:solidFill>
                </a:rPr>
                <a:t>Montreal </a:t>
              </a:r>
              <a:r>
                <a:rPr lang="en-US" sz="900" b="1" dirty="0">
                  <a:solidFill>
                    <a:srgbClr val="FF4215"/>
                  </a:solidFill>
                  <a:sym typeface="Wingdings 3"/>
                </a:rPr>
                <a:t></a:t>
              </a:r>
              <a:endParaRPr lang="en-US" sz="900" b="1" dirty="0">
                <a:solidFill>
                  <a:srgbClr val="FF4215"/>
                </a:solidFill>
              </a:endParaRPr>
            </a:p>
          </p:txBody>
        </p:sp>
        <p:sp>
          <p:nvSpPr>
            <p:cNvPr id="22" name="Rectangle 21"/>
            <p:cNvSpPr/>
            <p:nvPr/>
          </p:nvSpPr>
          <p:spPr>
            <a:xfrm>
              <a:off x="9848249" y="5263875"/>
              <a:ext cx="1268730" cy="178541"/>
            </a:xfrm>
            <a:prstGeom prst="rect">
              <a:avLst/>
            </a:prstGeom>
            <a:solidFill>
              <a:schemeClr val="lt1">
                <a:alpha val="76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900" b="1" dirty="0">
                  <a:solidFill>
                    <a:srgbClr val="FF4215"/>
                  </a:solidFill>
                </a:rPr>
                <a:t>Toronto </a:t>
              </a:r>
              <a:r>
                <a:rPr lang="en-US" sz="900" b="1" dirty="0">
                  <a:solidFill>
                    <a:srgbClr val="FF4215"/>
                  </a:solidFill>
                  <a:sym typeface="Wingdings 3"/>
                </a:rPr>
                <a:t></a:t>
              </a:r>
              <a:endParaRPr lang="en-US" sz="900" b="1" dirty="0">
                <a:solidFill>
                  <a:srgbClr val="FF4215"/>
                </a:solidFill>
              </a:endParaRPr>
            </a:p>
          </p:txBody>
        </p:sp>
        <p:sp>
          <p:nvSpPr>
            <p:cNvPr id="23" name="Rectangle 22"/>
            <p:cNvSpPr/>
            <p:nvPr/>
          </p:nvSpPr>
          <p:spPr>
            <a:xfrm>
              <a:off x="7553991" y="4168829"/>
              <a:ext cx="1049339" cy="178541"/>
            </a:xfrm>
            <a:prstGeom prst="rect">
              <a:avLst/>
            </a:prstGeom>
            <a:solidFill>
              <a:schemeClr val="lt1">
                <a:alpha val="76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900" b="1" dirty="0">
                  <a:solidFill>
                    <a:srgbClr val="FF4215"/>
                  </a:solidFill>
                </a:rPr>
                <a:t>Calgary </a:t>
              </a:r>
              <a:r>
                <a:rPr lang="en-US" sz="900" b="1" dirty="0">
                  <a:solidFill>
                    <a:srgbClr val="FF4215"/>
                  </a:solidFill>
                  <a:sym typeface="Wingdings 3"/>
                </a:rPr>
                <a:t></a:t>
              </a:r>
              <a:endParaRPr lang="en-US" sz="900" b="1" dirty="0">
                <a:solidFill>
                  <a:srgbClr val="FF4215"/>
                </a:solidFill>
              </a:endParaRPr>
            </a:p>
          </p:txBody>
        </p:sp>
      </p:grpSp>
      <p:sp>
        <p:nvSpPr>
          <p:cNvPr id="57348" name="Content Placeholder 2"/>
          <p:cNvSpPr txBox="1">
            <a:spLocks/>
          </p:cNvSpPr>
          <p:nvPr/>
        </p:nvSpPr>
        <p:spPr bwMode="auto">
          <a:xfrm>
            <a:off x="5383213" y="858838"/>
            <a:ext cx="3333750" cy="6303962"/>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Background</a:t>
            </a:r>
          </a:p>
          <a:p>
            <a:pPr>
              <a:spcAft>
                <a:spcPct val="50000"/>
              </a:spcAft>
              <a:buClr>
                <a:srgbClr val="B2B2B2"/>
              </a:buClr>
            </a:pPr>
            <a:r>
              <a:rPr lang="en-US" sz="1100">
                <a:latin typeface="Calibri" pitchFamily="34" charset="0"/>
              </a:rPr>
              <a:t>RBC has asked the Roundarch Isobar to assist in creating a set of personas and scenarios for the following set of users based on user observations and interviews:</a:t>
            </a:r>
          </a:p>
          <a:p>
            <a:pPr>
              <a:spcAft>
                <a:spcPct val="50000"/>
              </a:spcAft>
              <a:buClr>
                <a:srgbClr val="B2B2B2"/>
              </a:buClr>
            </a:pPr>
            <a:r>
              <a:rPr lang="en-US" sz="1100">
                <a:latin typeface="Calibri" pitchFamily="34" charset="0"/>
              </a:rPr>
              <a:t>•	Investment Advisors</a:t>
            </a:r>
          </a:p>
          <a:p>
            <a:pPr>
              <a:spcAft>
                <a:spcPct val="50000"/>
              </a:spcAft>
              <a:buClr>
                <a:srgbClr val="B2B2B2"/>
              </a:buClr>
            </a:pPr>
            <a:r>
              <a:rPr lang="en-US" sz="1100">
                <a:latin typeface="Calibri" pitchFamily="34" charset="0"/>
              </a:rPr>
              <a:t>•	Associate Advisors</a:t>
            </a:r>
          </a:p>
          <a:p>
            <a:pPr>
              <a:spcAft>
                <a:spcPct val="50000"/>
              </a:spcAft>
              <a:buClr>
                <a:srgbClr val="B2B2B2"/>
              </a:buClr>
            </a:pPr>
            <a:r>
              <a:rPr lang="en-US" sz="1100">
                <a:latin typeface="Calibri" pitchFamily="34" charset="0"/>
              </a:rPr>
              <a:t>•	Associates</a:t>
            </a:r>
          </a:p>
          <a:p>
            <a:pPr>
              <a:spcAft>
                <a:spcPct val="50000"/>
              </a:spcAft>
              <a:buClr>
                <a:srgbClr val="B2B2B2"/>
              </a:buClr>
            </a:pPr>
            <a:endParaRPr lang="en-US" sz="1100">
              <a:latin typeface="Calibri" pitchFamily="34" charset="0"/>
            </a:endParaRPr>
          </a:p>
          <a:p>
            <a:pPr>
              <a:spcAft>
                <a:spcPct val="50000"/>
              </a:spcAft>
              <a:buClr>
                <a:srgbClr val="B2B2B2"/>
              </a:buClr>
            </a:pPr>
            <a:r>
              <a:rPr lang="en-US" sz="1400" b="1" i="1">
                <a:latin typeface="Calibri" pitchFamily="34" charset="0"/>
              </a:rPr>
              <a:t>Project Approach</a:t>
            </a:r>
          </a:p>
          <a:p>
            <a:pPr>
              <a:spcAft>
                <a:spcPct val="50000"/>
              </a:spcAft>
              <a:buClr>
                <a:srgbClr val="B2B2B2"/>
              </a:buClr>
            </a:pPr>
            <a:r>
              <a:rPr lang="en-US" sz="1100">
                <a:latin typeface="Calibri" pitchFamily="34" charset="0"/>
              </a:rPr>
              <a:t>The design team will be conducting user research activities, utilizing contextual inquiry practices. </a:t>
            </a:r>
          </a:p>
          <a:p>
            <a:pPr>
              <a:spcAft>
                <a:spcPct val="50000"/>
              </a:spcAft>
              <a:buClr>
                <a:srgbClr val="B2B2B2"/>
              </a:buClr>
            </a:pPr>
            <a:r>
              <a:rPr lang="en-US" sz="1100">
                <a:latin typeface="Calibri" pitchFamily="34" charset="0"/>
              </a:rPr>
              <a:t>During this discovery process the team will observe and interview a select group of participants and subject matter experts . These participants will be located in varying business centers across three (3) Canadian provinces in order to ensure that the full range of advisor activities are captured and documented. </a:t>
            </a:r>
          </a:p>
          <a:p>
            <a:pPr>
              <a:spcAft>
                <a:spcPct val="50000"/>
              </a:spcAft>
              <a:buClr>
                <a:srgbClr val="B2B2B2"/>
              </a:buClr>
            </a:pPr>
            <a:r>
              <a:rPr lang="en-US" sz="1100">
                <a:latin typeface="Calibri" pitchFamily="34" charset="0"/>
              </a:rPr>
              <a:t>The above mentioned process will allows the team to capture what the participants want to share and how that aligns with what they actually do. These findings will help to inform the final deliverables for the  outcome of this initiative.</a:t>
            </a:r>
          </a:p>
        </p:txBody>
      </p:sp>
      <p:sp>
        <p:nvSpPr>
          <p:cNvPr id="57349" name="Content Placeholder 2"/>
          <p:cNvSpPr txBox="1">
            <a:spLocks/>
          </p:cNvSpPr>
          <p:nvPr/>
        </p:nvSpPr>
        <p:spPr bwMode="auto">
          <a:xfrm>
            <a:off x="9064625" y="858838"/>
            <a:ext cx="3333750" cy="6303962"/>
          </a:xfrm>
          <a:prstGeom prst="rect">
            <a:avLst/>
          </a:prstGeom>
          <a:noFill/>
          <a:ln w="9525">
            <a:noFill/>
            <a:miter lim="800000"/>
            <a:headEnd/>
            <a:tailEnd/>
          </a:ln>
        </p:spPr>
        <p:txBody>
          <a:bodyPr/>
          <a:lstStyle/>
          <a:p>
            <a:pPr>
              <a:spcAft>
                <a:spcPct val="50000"/>
              </a:spcAft>
              <a:buClr>
                <a:srgbClr val="B2B2B2"/>
              </a:buClr>
            </a:pPr>
            <a:r>
              <a:rPr lang="en-US" sz="1400" b="1" i="1">
                <a:latin typeface="Calibri" pitchFamily="34" charset="0"/>
              </a:rPr>
              <a:t>Leveraging Experienced Insights</a:t>
            </a:r>
          </a:p>
          <a:p>
            <a:pPr>
              <a:spcAft>
                <a:spcPct val="50000"/>
              </a:spcAft>
              <a:buClr>
                <a:srgbClr val="B2B2B2"/>
              </a:buClr>
            </a:pPr>
            <a:r>
              <a:rPr lang="en-US" sz="1100">
                <a:latin typeface="Calibri" pitchFamily="34" charset="0"/>
              </a:rPr>
              <a:t>An important component of the approach is the involvement of subject matter or domain experts. These individuals represent a wealth of institutional knowledge that, properly leveraged, can critically inform research findings.</a:t>
            </a:r>
          </a:p>
          <a:p>
            <a:pPr>
              <a:spcAft>
                <a:spcPct val="50000"/>
              </a:spcAft>
              <a:buClr>
                <a:srgbClr val="B2B2B2"/>
              </a:buClr>
            </a:pPr>
            <a:r>
              <a:rPr lang="en-US" sz="1100">
                <a:latin typeface="Calibri" pitchFamily="34" charset="0"/>
              </a:rPr>
              <a:t>While the primary component of our design process is individual user inquiry, SME insights and observations are useful in two capacities. First, they can ground the research teams’ understanding and quickly establish the business context in which research subjects are operating. Second, and perhaps more importantly, they provide a limited conduit to a much larger audience than can be directly interviewed within the scope of a typical research inquiry. By leveraging SME insights to vet the core issues confronting clients we can further inform and refine our findings to better prioritize or emphasize critical components.</a:t>
            </a:r>
          </a:p>
          <a:p>
            <a:pPr>
              <a:spcAft>
                <a:spcPct val="50000"/>
              </a:spcAft>
              <a:buClr>
                <a:srgbClr val="B2B2B2"/>
              </a:buClr>
            </a:pPr>
            <a:endParaRPr lang="en-US" sz="1100" b="1" i="1">
              <a:latin typeface="Calibri" pitchFamily="34" charset="0"/>
            </a:endParaRPr>
          </a:p>
          <a:p>
            <a:pPr>
              <a:spcAft>
                <a:spcPct val="50000"/>
              </a:spcAft>
              <a:buClr>
                <a:srgbClr val="B2B2B2"/>
              </a:buClr>
            </a:pPr>
            <a:r>
              <a:rPr lang="en-US" sz="1400" b="1" i="1">
                <a:latin typeface="Calibri" pitchFamily="34" charset="0"/>
              </a:rPr>
              <a:t>Domain Experts</a:t>
            </a:r>
          </a:p>
          <a:p>
            <a:pPr>
              <a:spcAft>
                <a:spcPct val="50000"/>
              </a:spcAft>
              <a:buClr>
                <a:srgbClr val="B2B2B2"/>
              </a:buClr>
            </a:pPr>
            <a:r>
              <a:rPr lang="en-US" sz="1100">
                <a:latin typeface="Calibri" pitchFamily="34" charset="0"/>
              </a:rPr>
              <a:t>In line with this approach, the research team will take advantage of all opportunities to sit down with a variety of  associates and investment advisory professionals during the user research process. </a:t>
            </a:r>
          </a:p>
          <a:p>
            <a:pPr>
              <a:spcAft>
                <a:spcPct val="50000"/>
              </a:spcAft>
              <a:buClr>
                <a:srgbClr val="B2B2B2"/>
              </a:buClr>
            </a:pPr>
            <a:r>
              <a:rPr lang="en-US" sz="1100">
                <a:latin typeface="Calibri" pitchFamily="34" charset="0"/>
              </a:rPr>
              <a:t>This process provides real-life insights and experiences, while in that evolve s our understanding of the business context and any specific strategies at play across the business landscape. </a:t>
            </a:r>
          </a:p>
          <a:p>
            <a:pPr>
              <a:spcAft>
                <a:spcPct val="50000"/>
              </a:spcAft>
              <a:buClr>
                <a:srgbClr val="B2B2B2"/>
              </a:buClr>
            </a:pPr>
            <a:r>
              <a:rPr lang="en-US" sz="1100">
                <a:latin typeface="Calibri" pitchFamily="34" charset="0"/>
              </a:rPr>
              <a:t>The result of this information contextualizes our research and will serve as reference material for our qualitative analysis.</a:t>
            </a:r>
          </a:p>
          <a:p>
            <a:pPr>
              <a:spcAft>
                <a:spcPct val="50000"/>
              </a:spcAft>
              <a:buClr>
                <a:srgbClr val="B2B2B2"/>
              </a:buClr>
            </a:pPr>
            <a:endParaRPr lang="en-US" sz="110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9463" y="0"/>
            <a:ext cx="10802937" cy="509588"/>
          </a:xfrm>
        </p:spPr>
        <p:txBody>
          <a:bodyPr/>
          <a:lstStyle/>
          <a:p>
            <a:pPr>
              <a:defRPr/>
            </a:pPr>
            <a:r>
              <a:rPr lang="en-US" dirty="0" smtClean="0"/>
              <a:t>Observations – Key Notes</a:t>
            </a:r>
            <a:endParaRPr lang="en-US" dirty="0"/>
          </a:p>
        </p:txBody>
      </p:sp>
      <p:sp>
        <p:nvSpPr>
          <p:cNvPr id="59394" name="Text Placeholder 6"/>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t>What we heard from …</a:t>
            </a:r>
          </a:p>
        </p:txBody>
      </p:sp>
      <p:sp>
        <p:nvSpPr>
          <p:cNvPr id="59395" name="Rectangle 2"/>
          <p:cNvSpPr>
            <a:spLocks/>
          </p:cNvSpPr>
          <p:nvPr/>
        </p:nvSpPr>
        <p:spPr bwMode="auto">
          <a:xfrm>
            <a:off x="481013" y="1025525"/>
            <a:ext cx="3668712" cy="430213"/>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INVESTMENT ADVISORS.</a:t>
            </a:r>
          </a:p>
        </p:txBody>
      </p:sp>
      <p:sp>
        <p:nvSpPr>
          <p:cNvPr id="59396" name="Rectangle 3"/>
          <p:cNvSpPr>
            <a:spLocks/>
          </p:cNvSpPr>
          <p:nvPr/>
        </p:nvSpPr>
        <p:spPr bwMode="auto">
          <a:xfrm>
            <a:off x="5864225" y="1025525"/>
            <a:ext cx="5380038" cy="430213"/>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ASSOCIATE INVESTMENT ADVISORS.</a:t>
            </a:r>
          </a:p>
        </p:txBody>
      </p:sp>
      <p:grpSp>
        <p:nvGrpSpPr>
          <p:cNvPr id="59397" name="Group 8"/>
          <p:cNvGrpSpPr>
            <a:grpSpLocks/>
          </p:cNvGrpSpPr>
          <p:nvPr/>
        </p:nvGrpSpPr>
        <p:grpSpPr bwMode="auto">
          <a:xfrm>
            <a:off x="877888" y="2535238"/>
            <a:ext cx="2849562" cy="4233862"/>
            <a:chOff x="0" y="0"/>
            <a:chExt cx="2280" cy="3137"/>
          </a:xfrm>
        </p:grpSpPr>
        <p:pic>
          <p:nvPicPr>
            <p:cNvPr id="59414" name="Picture 7"/>
            <p:cNvPicPr>
              <a:picLocks noChangeArrowheads="1"/>
            </p:cNvPicPr>
            <p:nvPr/>
          </p:nvPicPr>
          <p:blipFill>
            <a:blip r:embed="rId3"/>
            <a:srcRect/>
            <a:stretch>
              <a:fillRect/>
            </a:stretch>
          </p:blipFill>
          <p:spPr bwMode="auto">
            <a:xfrm>
              <a:off x="0" y="0"/>
              <a:ext cx="2280" cy="3137"/>
            </a:xfrm>
            <a:prstGeom prst="rect">
              <a:avLst/>
            </a:prstGeom>
            <a:noFill/>
            <a:ln w="12700">
              <a:noFill/>
              <a:miter lim="800000"/>
              <a:headEnd/>
              <a:tailEnd/>
            </a:ln>
          </p:spPr>
        </p:pic>
        <p:sp>
          <p:nvSpPr>
            <p:cNvPr id="59415" name="AutoShape 6"/>
            <p:cNvSpPr>
              <a:spLocks/>
            </p:cNvSpPr>
            <p:nvPr/>
          </p:nvSpPr>
          <p:spPr bwMode="auto">
            <a:xfrm>
              <a:off x="16" y="352"/>
              <a:ext cx="2248" cy="1784"/>
            </a:xfrm>
            <a:custGeom>
              <a:avLst/>
              <a:gdLst>
                <a:gd name="T0" fmla="*/ 0 w 21600"/>
                <a:gd name="T1" fmla="*/ 0 h 18271"/>
                <a:gd name="T2" fmla="*/ 0 60000 65536"/>
                <a:gd name="T3" fmla="*/ 0 w 21600"/>
                <a:gd name="T4" fmla="*/ 0 h 18271"/>
                <a:gd name="T5" fmla="*/ 21600 w 21600"/>
                <a:gd name="T6" fmla="*/ 18271 h 18271"/>
              </a:gdLst>
              <a:ahLst/>
              <a:cxnLst>
                <a:cxn ang="T2">
                  <a:pos x="T0" y="T1"/>
                </a:cxn>
              </a:cxnLst>
              <a:rect l="T3" t="T4" r="T5" b="T6"/>
              <a:pathLst>
                <a:path w="21600" h="18271">
                  <a:moveTo>
                    <a:pt x="10714" y="-3329"/>
                  </a:moveTo>
                  <a:lnTo>
                    <a:pt x="8398" y="0"/>
                  </a:lnTo>
                  <a:lnTo>
                    <a:pt x="1537" y="0"/>
                  </a:lnTo>
                  <a:cubicBezTo>
                    <a:pt x="688" y="0"/>
                    <a:pt x="0" y="733"/>
                    <a:pt x="0" y="1638"/>
                  </a:cubicBezTo>
                  <a:lnTo>
                    <a:pt x="0" y="16632"/>
                  </a:lnTo>
                  <a:cubicBezTo>
                    <a:pt x="0" y="17537"/>
                    <a:pt x="688" y="18271"/>
                    <a:pt x="1537" y="18271"/>
                  </a:cubicBezTo>
                  <a:lnTo>
                    <a:pt x="20063" y="18271"/>
                  </a:lnTo>
                  <a:cubicBezTo>
                    <a:pt x="20912" y="18271"/>
                    <a:pt x="21600" y="17537"/>
                    <a:pt x="21600" y="16632"/>
                  </a:cubicBezTo>
                  <a:lnTo>
                    <a:pt x="21600" y="1638"/>
                  </a:lnTo>
                  <a:cubicBezTo>
                    <a:pt x="21600" y="733"/>
                    <a:pt x="20912" y="0"/>
                    <a:pt x="20063" y="0"/>
                  </a:cubicBezTo>
                  <a:lnTo>
                    <a:pt x="13032" y="0"/>
                  </a:lnTo>
                  <a:lnTo>
                    <a:pt x="10714" y="-3329"/>
                  </a:lnTo>
                  <a:close/>
                  <a:moveTo>
                    <a:pt x="10714" y="-3329"/>
                  </a:moveTo>
                </a:path>
              </a:pathLst>
            </a:custGeom>
            <a:noFill/>
            <a:ln w="12700">
              <a:noFill/>
              <a:miter lim="800000"/>
              <a:headEnd/>
              <a:tailEnd/>
            </a:ln>
          </p:spPr>
          <p:txBody>
            <a:bodyPr lIns="0" tIns="0" rIns="0" bIns="0"/>
            <a:lstStyle/>
            <a:p>
              <a:endParaRPr lang="en-US"/>
            </a:p>
          </p:txBody>
        </p:sp>
      </p:grpSp>
      <p:sp>
        <p:nvSpPr>
          <p:cNvPr id="59398" name="Rectangle 5"/>
          <p:cNvSpPr>
            <a:spLocks/>
          </p:cNvSpPr>
          <p:nvPr/>
        </p:nvSpPr>
        <p:spPr bwMode="auto">
          <a:xfrm>
            <a:off x="1089025" y="3476625"/>
            <a:ext cx="2438400" cy="1771650"/>
          </a:xfrm>
          <a:prstGeom prst="rect">
            <a:avLst/>
          </a:prstGeom>
          <a:noFill/>
          <a:ln w="12700">
            <a:noFill/>
            <a:miter lim="800000"/>
            <a:headEnd/>
            <a:tailEnd/>
          </a:ln>
        </p:spPr>
        <p:txBody>
          <a:bodyPr lIns="0" tIns="0" rIns="0" bIns="0"/>
          <a:lstStyle/>
          <a:p>
            <a:r>
              <a:rPr lang="en-US" sz="1400" b="1" i="1">
                <a:latin typeface="Calibri Bold" pitchFamily="34" charset="0"/>
                <a:sym typeface="Calibri Bold" pitchFamily="34" charset="0"/>
              </a:rPr>
              <a:t>“Jumping around from program to program is quite cumbersome. And time consuming. Having the systems “talk “ to one another would help a lot.”*</a:t>
            </a:r>
          </a:p>
          <a:p>
            <a:endParaRPr lang="en-US" sz="1400" b="1" i="1">
              <a:latin typeface="Calibri Bold" pitchFamily="34" charset="0"/>
              <a:sym typeface="Calibri Bold" pitchFamily="34" charset="0"/>
            </a:endParaRPr>
          </a:p>
          <a:p>
            <a:r>
              <a:rPr lang="en-US" sz="1400" b="1" i="1">
                <a:latin typeface="Calibri Bold" pitchFamily="34" charset="0"/>
                <a:sym typeface="Calibri Bold" pitchFamily="34" charset="0"/>
              </a:rPr>
              <a:t>“The client list is the heart of the business.  We need a better way to manage the clients and synchronize our CRM across platforms and devices.”</a:t>
            </a:r>
          </a:p>
          <a:p>
            <a:endParaRPr lang="en-US" sz="1400" b="1" i="1">
              <a:latin typeface="Calibri Bold" pitchFamily="34" charset="0"/>
              <a:sym typeface="Calibri Bold" pitchFamily="34" charset="0"/>
            </a:endParaRPr>
          </a:p>
        </p:txBody>
      </p:sp>
      <p:grpSp>
        <p:nvGrpSpPr>
          <p:cNvPr id="59399" name="Group 8"/>
          <p:cNvGrpSpPr>
            <a:grpSpLocks/>
          </p:cNvGrpSpPr>
          <p:nvPr/>
        </p:nvGrpSpPr>
        <p:grpSpPr bwMode="auto">
          <a:xfrm>
            <a:off x="5259388" y="2808288"/>
            <a:ext cx="2851150" cy="3960812"/>
            <a:chOff x="0" y="0"/>
            <a:chExt cx="2280" cy="3137"/>
          </a:xfrm>
        </p:grpSpPr>
        <p:pic>
          <p:nvPicPr>
            <p:cNvPr id="59412" name="Picture 7"/>
            <p:cNvPicPr>
              <a:picLocks noChangeArrowheads="1"/>
            </p:cNvPicPr>
            <p:nvPr/>
          </p:nvPicPr>
          <p:blipFill>
            <a:blip r:embed="rId3"/>
            <a:srcRect/>
            <a:stretch>
              <a:fillRect/>
            </a:stretch>
          </p:blipFill>
          <p:spPr bwMode="auto">
            <a:xfrm>
              <a:off x="0" y="0"/>
              <a:ext cx="2280" cy="3137"/>
            </a:xfrm>
            <a:prstGeom prst="rect">
              <a:avLst/>
            </a:prstGeom>
            <a:noFill/>
            <a:ln w="12700">
              <a:noFill/>
              <a:miter lim="800000"/>
              <a:headEnd/>
              <a:tailEnd/>
            </a:ln>
          </p:spPr>
        </p:pic>
        <p:sp>
          <p:nvSpPr>
            <p:cNvPr id="59413" name="AutoShape 6"/>
            <p:cNvSpPr>
              <a:spLocks/>
            </p:cNvSpPr>
            <p:nvPr/>
          </p:nvSpPr>
          <p:spPr bwMode="auto">
            <a:xfrm>
              <a:off x="16" y="352"/>
              <a:ext cx="2248" cy="1784"/>
            </a:xfrm>
            <a:custGeom>
              <a:avLst/>
              <a:gdLst>
                <a:gd name="T0" fmla="*/ 0 w 21600"/>
                <a:gd name="T1" fmla="*/ 0 h 18271"/>
                <a:gd name="T2" fmla="*/ 0 60000 65536"/>
                <a:gd name="T3" fmla="*/ 0 w 21600"/>
                <a:gd name="T4" fmla="*/ 0 h 18271"/>
                <a:gd name="T5" fmla="*/ 21600 w 21600"/>
                <a:gd name="T6" fmla="*/ 18271 h 18271"/>
              </a:gdLst>
              <a:ahLst/>
              <a:cxnLst>
                <a:cxn ang="T2">
                  <a:pos x="T0" y="T1"/>
                </a:cxn>
              </a:cxnLst>
              <a:rect l="T3" t="T4" r="T5" b="T6"/>
              <a:pathLst>
                <a:path w="21600" h="18271">
                  <a:moveTo>
                    <a:pt x="10714" y="-3329"/>
                  </a:moveTo>
                  <a:lnTo>
                    <a:pt x="8398" y="0"/>
                  </a:lnTo>
                  <a:lnTo>
                    <a:pt x="1537" y="0"/>
                  </a:lnTo>
                  <a:cubicBezTo>
                    <a:pt x="688" y="0"/>
                    <a:pt x="0" y="733"/>
                    <a:pt x="0" y="1638"/>
                  </a:cubicBezTo>
                  <a:lnTo>
                    <a:pt x="0" y="16632"/>
                  </a:lnTo>
                  <a:cubicBezTo>
                    <a:pt x="0" y="17537"/>
                    <a:pt x="688" y="18271"/>
                    <a:pt x="1537" y="18271"/>
                  </a:cubicBezTo>
                  <a:lnTo>
                    <a:pt x="20063" y="18271"/>
                  </a:lnTo>
                  <a:cubicBezTo>
                    <a:pt x="20912" y="18271"/>
                    <a:pt x="21600" y="17537"/>
                    <a:pt x="21600" y="16632"/>
                  </a:cubicBezTo>
                  <a:lnTo>
                    <a:pt x="21600" y="1638"/>
                  </a:lnTo>
                  <a:cubicBezTo>
                    <a:pt x="21600" y="733"/>
                    <a:pt x="20912" y="0"/>
                    <a:pt x="20063" y="0"/>
                  </a:cubicBezTo>
                  <a:lnTo>
                    <a:pt x="13032" y="0"/>
                  </a:lnTo>
                  <a:lnTo>
                    <a:pt x="10714" y="-3329"/>
                  </a:lnTo>
                  <a:close/>
                  <a:moveTo>
                    <a:pt x="10714" y="-3329"/>
                  </a:moveTo>
                </a:path>
              </a:pathLst>
            </a:custGeom>
            <a:noFill/>
            <a:ln w="12700">
              <a:noFill/>
              <a:miter lim="800000"/>
              <a:headEnd/>
              <a:tailEnd/>
            </a:ln>
          </p:spPr>
          <p:txBody>
            <a:bodyPr lIns="0" tIns="0" rIns="0" bIns="0"/>
            <a:lstStyle/>
            <a:p>
              <a:endParaRPr lang="en-US"/>
            </a:p>
          </p:txBody>
        </p:sp>
      </p:grpSp>
      <p:grpSp>
        <p:nvGrpSpPr>
          <p:cNvPr id="59400" name="Group 8"/>
          <p:cNvGrpSpPr>
            <a:grpSpLocks/>
          </p:cNvGrpSpPr>
          <p:nvPr/>
        </p:nvGrpSpPr>
        <p:grpSpPr bwMode="auto">
          <a:xfrm>
            <a:off x="9250363" y="2808288"/>
            <a:ext cx="2849562" cy="3960812"/>
            <a:chOff x="0" y="0"/>
            <a:chExt cx="2280" cy="3137"/>
          </a:xfrm>
        </p:grpSpPr>
        <p:pic>
          <p:nvPicPr>
            <p:cNvPr id="59410" name="Picture 7"/>
            <p:cNvPicPr>
              <a:picLocks noChangeArrowheads="1"/>
            </p:cNvPicPr>
            <p:nvPr/>
          </p:nvPicPr>
          <p:blipFill>
            <a:blip r:embed="rId3"/>
            <a:srcRect/>
            <a:stretch>
              <a:fillRect/>
            </a:stretch>
          </p:blipFill>
          <p:spPr bwMode="auto">
            <a:xfrm>
              <a:off x="0" y="0"/>
              <a:ext cx="2280" cy="3137"/>
            </a:xfrm>
            <a:prstGeom prst="rect">
              <a:avLst/>
            </a:prstGeom>
            <a:noFill/>
            <a:ln w="12700">
              <a:noFill/>
              <a:miter lim="800000"/>
              <a:headEnd/>
              <a:tailEnd/>
            </a:ln>
          </p:spPr>
        </p:pic>
        <p:sp>
          <p:nvSpPr>
            <p:cNvPr id="59411" name="AutoShape 6"/>
            <p:cNvSpPr>
              <a:spLocks/>
            </p:cNvSpPr>
            <p:nvPr/>
          </p:nvSpPr>
          <p:spPr bwMode="auto">
            <a:xfrm>
              <a:off x="16" y="352"/>
              <a:ext cx="2248" cy="1784"/>
            </a:xfrm>
            <a:custGeom>
              <a:avLst/>
              <a:gdLst>
                <a:gd name="T0" fmla="*/ 0 w 21600"/>
                <a:gd name="T1" fmla="*/ 0 h 18271"/>
                <a:gd name="T2" fmla="*/ 0 60000 65536"/>
                <a:gd name="T3" fmla="*/ 0 w 21600"/>
                <a:gd name="T4" fmla="*/ 0 h 18271"/>
                <a:gd name="T5" fmla="*/ 21600 w 21600"/>
                <a:gd name="T6" fmla="*/ 18271 h 18271"/>
              </a:gdLst>
              <a:ahLst/>
              <a:cxnLst>
                <a:cxn ang="T2">
                  <a:pos x="T0" y="T1"/>
                </a:cxn>
              </a:cxnLst>
              <a:rect l="T3" t="T4" r="T5" b="T6"/>
              <a:pathLst>
                <a:path w="21600" h="18271">
                  <a:moveTo>
                    <a:pt x="10714" y="-3329"/>
                  </a:moveTo>
                  <a:lnTo>
                    <a:pt x="8398" y="0"/>
                  </a:lnTo>
                  <a:lnTo>
                    <a:pt x="1537" y="0"/>
                  </a:lnTo>
                  <a:cubicBezTo>
                    <a:pt x="688" y="0"/>
                    <a:pt x="0" y="733"/>
                    <a:pt x="0" y="1638"/>
                  </a:cubicBezTo>
                  <a:lnTo>
                    <a:pt x="0" y="16632"/>
                  </a:lnTo>
                  <a:cubicBezTo>
                    <a:pt x="0" y="17537"/>
                    <a:pt x="688" y="18271"/>
                    <a:pt x="1537" y="18271"/>
                  </a:cubicBezTo>
                  <a:lnTo>
                    <a:pt x="20063" y="18271"/>
                  </a:lnTo>
                  <a:cubicBezTo>
                    <a:pt x="20912" y="18271"/>
                    <a:pt x="21600" y="17537"/>
                    <a:pt x="21600" y="16632"/>
                  </a:cubicBezTo>
                  <a:lnTo>
                    <a:pt x="21600" y="1638"/>
                  </a:lnTo>
                  <a:cubicBezTo>
                    <a:pt x="21600" y="733"/>
                    <a:pt x="20912" y="0"/>
                    <a:pt x="20063" y="0"/>
                  </a:cubicBezTo>
                  <a:lnTo>
                    <a:pt x="13032" y="0"/>
                  </a:lnTo>
                  <a:lnTo>
                    <a:pt x="10714" y="-3329"/>
                  </a:lnTo>
                  <a:close/>
                  <a:moveTo>
                    <a:pt x="10714" y="-3329"/>
                  </a:moveTo>
                </a:path>
              </a:pathLst>
            </a:custGeom>
            <a:noFill/>
            <a:ln w="12700">
              <a:noFill/>
              <a:miter lim="800000"/>
              <a:headEnd/>
              <a:tailEnd/>
            </a:ln>
          </p:spPr>
          <p:txBody>
            <a:bodyPr lIns="0" tIns="0" rIns="0" bIns="0"/>
            <a:lstStyle/>
            <a:p>
              <a:endParaRPr lang="en-US"/>
            </a:p>
          </p:txBody>
        </p:sp>
      </p:grpSp>
      <p:sp>
        <p:nvSpPr>
          <p:cNvPr id="59401" name="Rectangle 5"/>
          <p:cNvSpPr>
            <a:spLocks/>
          </p:cNvSpPr>
          <p:nvPr/>
        </p:nvSpPr>
        <p:spPr bwMode="auto">
          <a:xfrm>
            <a:off x="5472113" y="3644900"/>
            <a:ext cx="2413000" cy="1771650"/>
          </a:xfrm>
          <a:prstGeom prst="rect">
            <a:avLst/>
          </a:prstGeom>
          <a:noFill/>
          <a:ln w="12700">
            <a:noFill/>
            <a:miter lim="800000"/>
            <a:headEnd/>
            <a:tailEnd/>
          </a:ln>
        </p:spPr>
        <p:txBody>
          <a:bodyPr lIns="0" tIns="0" rIns="0" bIns="0"/>
          <a:lstStyle/>
          <a:p>
            <a:r>
              <a:rPr lang="en-US" sz="1400" b="1" i="1">
                <a:latin typeface="Calibri Bold" pitchFamily="34" charset="0"/>
                <a:sym typeface="Calibri Bold" pitchFamily="34" charset="0"/>
              </a:rPr>
              <a:t>“Notes need to be manageable and synced. We are in an industry of taking notes for everything.”*</a:t>
            </a:r>
          </a:p>
          <a:p>
            <a:endParaRPr lang="en-US" sz="1400" b="1" i="1">
              <a:latin typeface="Calibri Bold" pitchFamily="34" charset="0"/>
              <a:sym typeface="Calibri Bold" pitchFamily="34" charset="0"/>
            </a:endParaRPr>
          </a:p>
          <a:p>
            <a:r>
              <a:rPr lang="en-US" sz="1400" b="1" i="1">
                <a:latin typeface="Calibri Bold" pitchFamily="34" charset="0"/>
                <a:sym typeface="Calibri Bold" pitchFamily="34" charset="0"/>
              </a:rPr>
              <a:t>“I use  Berton  and BTS. They’re faster and easier to use.”</a:t>
            </a:r>
          </a:p>
          <a:p>
            <a:endParaRPr lang="en-US" sz="1400" b="1" i="1">
              <a:latin typeface="Calibri Bold" pitchFamily="34" charset="0"/>
              <a:sym typeface="Calibri Bold" pitchFamily="34" charset="0"/>
            </a:endParaRPr>
          </a:p>
          <a:p>
            <a:r>
              <a:rPr lang="en-US" sz="1400" b="1" i="1">
                <a:latin typeface="Calibri Bold" pitchFamily="34" charset="0"/>
                <a:sym typeface="Calibri Bold" pitchFamily="34" charset="0"/>
              </a:rPr>
              <a:t>“I didn't know Trade Link/ Client Link could do that?”</a:t>
            </a:r>
          </a:p>
          <a:p>
            <a:endParaRPr lang="en-US" sz="1400" b="1" i="1">
              <a:latin typeface="Calibri Bold" pitchFamily="34" charset="0"/>
              <a:sym typeface="Calibri Bold" pitchFamily="34" charset="0"/>
            </a:endParaRPr>
          </a:p>
          <a:p>
            <a:r>
              <a:rPr lang="en-US" sz="1400" b="1" i="1">
                <a:latin typeface="Calibri Bold" pitchFamily="34" charset="0"/>
                <a:sym typeface="Calibri Bold" pitchFamily="34" charset="0"/>
              </a:rPr>
              <a:t>“Trade Link is great, but I need to be able to trade FI.”</a:t>
            </a:r>
          </a:p>
          <a:p>
            <a:endParaRPr lang="en-US" sz="1400" b="1" i="1">
              <a:latin typeface="Calibri Bold" pitchFamily="34" charset="0"/>
              <a:sym typeface="Calibri Bold" pitchFamily="34" charset="0"/>
            </a:endParaRPr>
          </a:p>
        </p:txBody>
      </p:sp>
      <p:sp>
        <p:nvSpPr>
          <p:cNvPr id="59402" name="Rectangle 5"/>
          <p:cNvSpPr>
            <a:spLocks/>
          </p:cNvSpPr>
          <p:nvPr/>
        </p:nvSpPr>
        <p:spPr bwMode="auto">
          <a:xfrm>
            <a:off x="9509125" y="3644900"/>
            <a:ext cx="2384425" cy="1771650"/>
          </a:xfrm>
          <a:prstGeom prst="rect">
            <a:avLst/>
          </a:prstGeom>
          <a:noFill/>
          <a:ln w="12700">
            <a:noFill/>
            <a:miter lim="800000"/>
            <a:headEnd/>
            <a:tailEnd/>
          </a:ln>
        </p:spPr>
        <p:txBody>
          <a:bodyPr lIns="0" tIns="0" rIns="0" bIns="0"/>
          <a:lstStyle/>
          <a:p>
            <a:r>
              <a:rPr lang="en-US" sz="1400" b="1" i="1">
                <a:latin typeface="Calibri Bold" pitchFamily="34" charset="0"/>
                <a:sym typeface="Calibri Bold" pitchFamily="34" charset="0"/>
              </a:rPr>
              <a:t>“I use paper to track a lot of things: printouts of reports and trade tickets, notes on client calls, etc.”*</a:t>
            </a:r>
          </a:p>
          <a:p>
            <a:endParaRPr lang="en-US" sz="1400" b="1" i="1">
              <a:latin typeface="Calibri Bold" pitchFamily="34" charset="0"/>
              <a:sym typeface="Calibri Bold" pitchFamily="34" charset="0"/>
            </a:endParaRPr>
          </a:p>
          <a:p>
            <a:r>
              <a:rPr lang="en-US" sz="1400" b="1" i="1">
                <a:latin typeface="Calibri Bold" pitchFamily="34" charset="0"/>
                <a:sym typeface="Calibri Bold" pitchFamily="34" charset="0"/>
              </a:rPr>
              <a:t>“I spend a lot of time updating information in multiple systems. I wish I could make updates in a single system, specifically client information.”</a:t>
            </a:r>
          </a:p>
          <a:p>
            <a:endParaRPr lang="en-US" sz="1400" b="1" i="1">
              <a:latin typeface="Calibri Bold" pitchFamily="34" charset="0"/>
              <a:sym typeface="Calibri Bold" pitchFamily="34" charset="0"/>
            </a:endParaRPr>
          </a:p>
          <a:p>
            <a:r>
              <a:rPr lang="en-US" sz="1400" b="1" i="1">
                <a:latin typeface="Calibri Bold" pitchFamily="34" charset="0"/>
                <a:sym typeface="Calibri Bold" pitchFamily="34" charset="0"/>
              </a:rPr>
              <a:t>“I manage my tasks in Outlook and a hand written list.”</a:t>
            </a:r>
          </a:p>
        </p:txBody>
      </p:sp>
      <p:sp>
        <p:nvSpPr>
          <p:cNvPr id="59403" name="Rectangle 3"/>
          <p:cNvSpPr>
            <a:spLocks/>
          </p:cNvSpPr>
          <p:nvPr/>
        </p:nvSpPr>
        <p:spPr bwMode="auto">
          <a:xfrm>
            <a:off x="5661025" y="2241550"/>
            <a:ext cx="2047875" cy="430213"/>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transactional.</a:t>
            </a:r>
          </a:p>
        </p:txBody>
      </p:sp>
      <p:sp>
        <p:nvSpPr>
          <p:cNvPr id="59404" name="Rectangle 3"/>
          <p:cNvSpPr>
            <a:spLocks/>
          </p:cNvSpPr>
          <p:nvPr/>
        </p:nvSpPr>
        <p:spPr bwMode="auto">
          <a:xfrm>
            <a:off x="9528175" y="2241550"/>
            <a:ext cx="2246313" cy="430213"/>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administrative.</a:t>
            </a:r>
          </a:p>
        </p:txBody>
      </p:sp>
      <p:pic>
        <p:nvPicPr>
          <p:cNvPr id="59405" name="Picture 10" descr="C:\Users\mmacintosh\Documents\Sandbox\Royal Bank of Canada\Project - WM Advisor Personas - 3795\UX\persona_2b.png"/>
          <p:cNvPicPr>
            <a:picLocks noChangeAspect="1" noChangeArrowheads="1"/>
          </p:cNvPicPr>
          <p:nvPr/>
        </p:nvPicPr>
        <p:blipFill>
          <a:blip r:embed="rId4">
            <a:grayscl/>
          </a:blip>
          <a:srcRect/>
          <a:stretch>
            <a:fillRect/>
          </a:stretch>
        </p:blipFill>
        <p:spPr bwMode="auto">
          <a:xfrm>
            <a:off x="7708900" y="2000250"/>
            <a:ext cx="849313" cy="1192213"/>
          </a:xfrm>
          <a:prstGeom prst="rect">
            <a:avLst/>
          </a:prstGeom>
          <a:noFill/>
          <a:ln w="9525">
            <a:noFill/>
            <a:miter lim="800000"/>
            <a:headEnd/>
            <a:tailEnd/>
          </a:ln>
        </p:spPr>
      </p:pic>
      <p:pic>
        <p:nvPicPr>
          <p:cNvPr id="59406" name="Picture 14" descr="C:\Users\mmacintosh\Documents\Sandbox\Royal Bank of Canada\Project - WM Advisor Personas - 3795\UX\persona_1b.png"/>
          <p:cNvPicPr>
            <a:picLocks noChangeAspect="1" noChangeArrowheads="1"/>
          </p:cNvPicPr>
          <p:nvPr/>
        </p:nvPicPr>
        <p:blipFill>
          <a:blip r:embed="rId5">
            <a:grayscl/>
          </a:blip>
          <a:srcRect/>
          <a:stretch>
            <a:fillRect/>
          </a:stretch>
        </p:blipFill>
        <p:spPr bwMode="auto">
          <a:xfrm>
            <a:off x="8177213" y="2012950"/>
            <a:ext cx="939800" cy="1319213"/>
          </a:xfrm>
          <a:prstGeom prst="rect">
            <a:avLst/>
          </a:prstGeom>
          <a:noFill/>
          <a:ln w="9525">
            <a:noFill/>
            <a:miter lim="800000"/>
            <a:headEnd/>
            <a:tailEnd/>
          </a:ln>
        </p:spPr>
      </p:pic>
      <p:pic>
        <p:nvPicPr>
          <p:cNvPr id="59407" name="Picture 16" descr="C:\Users\mmacintosh\Documents\Sandbox\Royal Bank of Canada\Project - WM Advisor Personas - 3795\UX\persona_4b.png"/>
          <p:cNvPicPr>
            <a:picLocks noChangeAspect="1" noChangeArrowheads="1"/>
          </p:cNvPicPr>
          <p:nvPr/>
        </p:nvPicPr>
        <p:blipFill>
          <a:blip r:embed="rId6">
            <a:grayscl/>
          </a:blip>
          <a:srcRect/>
          <a:stretch>
            <a:fillRect/>
          </a:stretch>
        </p:blipFill>
        <p:spPr bwMode="auto">
          <a:xfrm>
            <a:off x="1089025" y="1927225"/>
            <a:ext cx="846138" cy="1190625"/>
          </a:xfrm>
          <a:prstGeom prst="rect">
            <a:avLst/>
          </a:prstGeom>
          <a:noFill/>
          <a:ln w="9525">
            <a:noFill/>
            <a:miter lim="800000"/>
            <a:headEnd/>
            <a:tailEnd/>
          </a:ln>
        </p:spPr>
      </p:pic>
      <p:pic>
        <p:nvPicPr>
          <p:cNvPr id="59408" name="Picture 17" descr="C:\Users\mmacintosh\Documents\Sandbox\Royal Bank of Canada\Project - WM Advisor Personas - 3795\UX\persona_3b.png"/>
          <p:cNvPicPr>
            <a:picLocks noChangeAspect="1" noChangeArrowheads="1"/>
          </p:cNvPicPr>
          <p:nvPr/>
        </p:nvPicPr>
        <p:blipFill>
          <a:blip r:embed="rId7">
            <a:grayscl/>
          </a:blip>
          <a:srcRect/>
          <a:stretch>
            <a:fillRect/>
          </a:stretch>
        </p:blipFill>
        <p:spPr bwMode="auto">
          <a:xfrm>
            <a:off x="8755063" y="1949450"/>
            <a:ext cx="847725" cy="1193800"/>
          </a:xfrm>
          <a:prstGeom prst="rect">
            <a:avLst/>
          </a:prstGeom>
          <a:noFill/>
          <a:ln w="9525">
            <a:noFill/>
            <a:miter lim="800000"/>
            <a:headEnd/>
            <a:tailEnd/>
          </a:ln>
        </p:spPr>
      </p:pic>
      <p:sp>
        <p:nvSpPr>
          <p:cNvPr id="59409" name="Rectangle 5"/>
          <p:cNvSpPr>
            <a:spLocks/>
          </p:cNvSpPr>
          <p:nvPr/>
        </p:nvSpPr>
        <p:spPr bwMode="auto">
          <a:xfrm>
            <a:off x="481013" y="6921500"/>
            <a:ext cx="3668712" cy="263525"/>
          </a:xfrm>
          <a:prstGeom prst="rect">
            <a:avLst/>
          </a:prstGeom>
          <a:noFill/>
          <a:ln w="12700">
            <a:noFill/>
            <a:miter lim="800000"/>
            <a:headEnd/>
            <a:tailEnd/>
          </a:ln>
        </p:spPr>
        <p:txBody>
          <a:bodyPr lIns="0" tIns="0" rIns="0" bIns="0"/>
          <a:lstStyle/>
          <a:p>
            <a:r>
              <a:rPr lang="en-US" sz="1000" i="1">
                <a:latin typeface="Calibri Bold" pitchFamily="34" charset="0"/>
                <a:sym typeface="Calibri Bold" pitchFamily="34" charset="0"/>
              </a:rPr>
              <a:t>*sentiments shared across all three  user roles.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13300" y="1082675"/>
            <a:ext cx="7477125" cy="5924550"/>
          </a:xfrm>
          <a:prstGeom prst="rect">
            <a:avLst/>
          </a:prstGeom>
          <a:noFill/>
          <a:ln w="9525" cap="flat" cmpd="sng" algn="ctr">
            <a:solidFill>
              <a:srgbClr val="FF4215"/>
            </a:solidFill>
            <a:prstDash val="solid"/>
            <a:round/>
            <a:headEnd type="none" w="med" len="med"/>
            <a:tailEnd type="none" w="med" len="med"/>
          </a:ln>
          <a:effectLst/>
        </p:spPr>
        <p:txBody>
          <a:bodyPr lIns="457200" tIns="182880" rIns="274320" bIns="91440"/>
          <a:lstStyle/>
          <a:p>
            <a:pPr marL="457200" indent="-228600" defTabSz="739623" eaLnBrk="0" fontAlgn="auto" hangingPunct="0">
              <a:lnSpc>
                <a:spcPct val="90000"/>
              </a:lnSpc>
              <a:spcBef>
                <a:spcPct val="33000"/>
              </a:spcBef>
              <a:spcAft>
                <a:spcPts val="0"/>
              </a:spcAft>
              <a:buClr>
                <a:srgbClr val="00A6D6"/>
              </a:buClr>
              <a:defRPr/>
            </a:pPr>
            <a:r>
              <a:rPr lang="en-US" sz="2800" b="1" dirty="0">
                <a:latin typeface="Calibri Bold" charset="0"/>
                <a:ea typeface="Calibri Bold" charset="0"/>
                <a:cs typeface="Calibri Bold" charset="0"/>
              </a:rPr>
              <a:t>… </a:t>
            </a:r>
            <a:r>
              <a:rPr lang="en-US" sz="2800" b="1" dirty="0">
                <a:solidFill>
                  <a:srgbClr val="FF4215"/>
                </a:solidFill>
                <a:latin typeface="Calibri Bold" charset="0"/>
                <a:ea typeface="Calibri Bold" charset="0"/>
                <a:cs typeface="Calibri Bold" charset="0"/>
              </a:rPr>
              <a:t>GENERAL REACTIONS </a:t>
            </a:r>
            <a:r>
              <a:rPr lang="en-US" sz="2800" b="1" dirty="0">
                <a:latin typeface="Calibri Bold" charset="0"/>
                <a:ea typeface="Calibri Bold" charset="0"/>
                <a:cs typeface="Calibri Bold" charset="0"/>
              </a:rPr>
              <a:t>…</a:t>
            </a:r>
          </a:p>
          <a:p>
            <a:pPr marL="457200" indent="-228600" defTabSz="739623" eaLnBrk="0" fontAlgn="auto" hangingPunct="0">
              <a:lnSpc>
                <a:spcPct val="90000"/>
              </a:lnSpc>
              <a:spcBef>
                <a:spcPct val="33000"/>
              </a:spcBef>
              <a:spcAft>
                <a:spcPts val="0"/>
              </a:spcAft>
              <a:buFont typeface="Wingdings" charset="2"/>
              <a:buChar char="§"/>
              <a:defRPr/>
            </a:pPr>
            <a:endParaRPr lang="en-US" sz="1100" dirty="0">
              <a:latin typeface="Calibri" charset="0"/>
            </a:endParaRP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there are many applications to switch between and too many passwords to remember.</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there are too many steps to do simple things like find documentation and forms, send out emails  to distribution lists, check documentation status, etc.</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I feel like there are a lot of features in these programs that I just don’t know about or how to use.</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we have a few special cases that aren’t accommodated by  the applications so we came up with our own way to handle them.</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sym typeface="Calibri Bold" charset="0"/>
              </a:rPr>
              <a:t>information across applications can be disparate and I don’t always trust Trade Link or Client Link data.</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sym typeface="Calibri Bold" charset="0"/>
              </a:rPr>
              <a:t>there is no single location to manage and access client information. </a:t>
            </a:r>
            <a:endParaRPr lang="en-US" sz="900" dirty="0">
              <a:latin typeface="Calibri" charset="0"/>
            </a:endParaRPr>
          </a:p>
          <a:p>
            <a:pPr marL="457200" indent="-228600" defTabSz="739623" eaLnBrk="0" fontAlgn="auto" hangingPunct="0">
              <a:lnSpc>
                <a:spcPct val="90000"/>
              </a:lnSpc>
              <a:spcBef>
                <a:spcPct val="33000"/>
              </a:spcBef>
              <a:spcAft>
                <a:spcPts val="0"/>
              </a:spcAft>
              <a:buFont typeface="Wingdings" charset="2"/>
              <a:buChar char="§"/>
              <a:defRPr/>
            </a:pPr>
            <a:endParaRPr lang="en-US" sz="900" dirty="0">
              <a:latin typeface="Calibri" charset="0"/>
            </a:endParaRPr>
          </a:p>
          <a:p>
            <a:pPr marL="228600" defTabSz="739623" eaLnBrk="0" fontAlgn="auto" hangingPunct="0">
              <a:lnSpc>
                <a:spcPct val="90000"/>
              </a:lnSpc>
              <a:spcBef>
                <a:spcPct val="33000"/>
              </a:spcBef>
              <a:spcAft>
                <a:spcPts val="0"/>
              </a:spcAft>
              <a:defRPr/>
            </a:pPr>
            <a:endParaRPr lang="en-US" sz="900" dirty="0">
              <a:latin typeface="Calibri" charset="0"/>
            </a:endParaRPr>
          </a:p>
          <a:p>
            <a:pPr marL="228600" defTabSz="739623" eaLnBrk="0" fontAlgn="auto" hangingPunct="0">
              <a:lnSpc>
                <a:spcPct val="90000"/>
              </a:lnSpc>
              <a:spcBef>
                <a:spcPct val="33000"/>
              </a:spcBef>
              <a:spcAft>
                <a:spcPts val="0"/>
              </a:spcAft>
              <a:defRPr/>
            </a:pPr>
            <a:endParaRPr lang="en-US" sz="1600" b="1" dirty="0">
              <a:solidFill>
                <a:srgbClr val="FF6600"/>
              </a:solidFill>
              <a:latin typeface="Verdana" charset="0"/>
              <a:ea typeface="ヒラギノ角ゴ Pro W3" charset="-128"/>
              <a:cs typeface="ヒラギノ角ゴ Pro W3" charset="-128"/>
            </a:endParaRPr>
          </a:p>
          <a:p>
            <a:pPr marL="228600" defTabSz="739623" eaLnBrk="0" fontAlgn="auto" hangingPunct="0">
              <a:lnSpc>
                <a:spcPct val="90000"/>
              </a:lnSpc>
              <a:spcBef>
                <a:spcPct val="33000"/>
              </a:spcBef>
              <a:spcAft>
                <a:spcPts val="0"/>
              </a:spcAft>
              <a:defRPr/>
            </a:pPr>
            <a:endParaRPr lang="en-US" sz="1600" b="1" dirty="0">
              <a:solidFill>
                <a:srgbClr val="FF6600"/>
              </a:solidFill>
              <a:latin typeface="Verdana" charset="0"/>
              <a:ea typeface="ヒラギノ角ゴ Pro W3" charset="-128"/>
              <a:cs typeface="ヒラギノ角ゴ Pro W3" charset="-128"/>
            </a:endParaRPr>
          </a:p>
          <a:p>
            <a:pPr marL="457200" indent="-228600" defTabSz="739623" eaLnBrk="0" fontAlgn="auto" hangingPunct="0">
              <a:lnSpc>
                <a:spcPct val="90000"/>
              </a:lnSpc>
              <a:spcBef>
                <a:spcPct val="33000"/>
              </a:spcBef>
              <a:spcAft>
                <a:spcPts val="0"/>
              </a:spcAft>
              <a:buClr>
                <a:srgbClr val="00A6D6"/>
              </a:buClr>
              <a:defRPr/>
            </a:pPr>
            <a:r>
              <a:rPr lang="en-US" sz="2800" b="1" dirty="0">
                <a:latin typeface="Calibri Bold" charset="0"/>
                <a:ea typeface="Calibri Bold" charset="0"/>
                <a:cs typeface="Calibri Bold" charset="0"/>
              </a:rPr>
              <a:t>… </a:t>
            </a:r>
            <a:r>
              <a:rPr lang="en-US" sz="2800" b="1" dirty="0">
                <a:solidFill>
                  <a:srgbClr val="FF4215"/>
                </a:solidFill>
                <a:latin typeface="Calibri Bold" charset="0"/>
                <a:ea typeface="Calibri Bold" charset="0"/>
                <a:cs typeface="Calibri Bold" charset="0"/>
              </a:rPr>
              <a:t>AND WE NEED TO ADDRESS</a:t>
            </a:r>
            <a:r>
              <a:rPr lang="en-US" sz="2800" b="1" dirty="0">
                <a:latin typeface="Calibri Bold" charset="0"/>
                <a:ea typeface="Calibri Bold" charset="0"/>
                <a:cs typeface="Calibri Bold" charset="0"/>
              </a:rPr>
              <a:t>.</a:t>
            </a:r>
          </a:p>
          <a:p>
            <a:pPr marL="457200" indent="-228600" defTabSz="739623" eaLnBrk="0" fontAlgn="auto" hangingPunct="0">
              <a:lnSpc>
                <a:spcPct val="90000"/>
              </a:lnSpc>
              <a:spcBef>
                <a:spcPct val="33000"/>
              </a:spcBef>
              <a:spcAft>
                <a:spcPts val="0"/>
              </a:spcAft>
              <a:buFont typeface="Wingdings" charset="2"/>
              <a:buChar char="§"/>
              <a:defRPr/>
            </a:pPr>
            <a:endParaRPr lang="en-US" sz="1100" dirty="0">
              <a:latin typeface="Calibri" charset="0"/>
            </a:endParaRP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functional and design consistency across applications.</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system sign-on and  reduce the number of distinct user credentials.</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reducing task redundancy across applications and user workflows.</a:t>
            </a:r>
            <a:endParaRPr lang="en-US" sz="1100" dirty="0">
              <a:solidFill>
                <a:srgbClr val="FF0000"/>
              </a:solidFill>
              <a:latin typeface="Calibri" charset="0"/>
            </a:endParaRP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consolidation of data, system synchronization and information consistency.</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customized alerts and messaging.</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corporate communications and product training.</a:t>
            </a:r>
          </a:p>
          <a:p>
            <a:pPr marL="4572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mobility and the ability to access information and application remotely.</a:t>
            </a:r>
          </a:p>
          <a:p>
            <a:pPr marL="457200" indent="-228600" defTabSz="739623" eaLnBrk="0" fontAlgn="auto" hangingPunct="0">
              <a:lnSpc>
                <a:spcPct val="90000"/>
              </a:lnSpc>
              <a:spcBef>
                <a:spcPct val="33000"/>
              </a:spcBef>
              <a:spcAft>
                <a:spcPts val="0"/>
              </a:spcAft>
              <a:buFont typeface="Arial" pitchFamily="34" charset="0"/>
              <a:buChar char="•"/>
              <a:defRPr/>
            </a:pPr>
            <a:endParaRPr lang="en-US" sz="900" dirty="0">
              <a:latin typeface="Calibri" charset="0"/>
            </a:endParaRPr>
          </a:p>
          <a:p>
            <a:pPr marL="457200" indent="-228600" defTabSz="739623" eaLnBrk="0" fontAlgn="auto" hangingPunct="0">
              <a:lnSpc>
                <a:spcPct val="90000"/>
              </a:lnSpc>
              <a:spcBef>
                <a:spcPct val="33000"/>
              </a:spcBef>
              <a:spcAft>
                <a:spcPts val="0"/>
              </a:spcAft>
              <a:buFont typeface="Wingdings" charset="2"/>
              <a:buChar char="§"/>
              <a:defRPr/>
            </a:pPr>
            <a:endParaRPr lang="en-US" sz="900" dirty="0">
              <a:latin typeface="Calibri" charset="0"/>
            </a:endParaRPr>
          </a:p>
          <a:p>
            <a:pPr marL="457200" indent="-228600" defTabSz="739623" eaLnBrk="0" fontAlgn="auto" hangingPunct="0">
              <a:lnSpc>
                <a:spcPct val="90000"/>
              </a:lnSpc>
              <a:spcBef>
                <a:spcPct val="33000"/>
              </a:spcBef>
              <a:spcAft>
                <a:spcPts val="0"/>
              </a:spcAft>
              <a:buFont typeface="Wingdings" charset="2"/>
              <a:buChar char="§"/>
              <a:defRPr/>
            </a:pPr>
            <a:endParaRPr lang="en-US" sz="800" dirty="0">
              <a:latin typeface="Calibri" charset="0"/>
            </a:endParaRPr>
          </a:p>
          <a:p>
            <a:pPr marL="457200" indent="-228600" defTabSz="739623" eaLnBrk="0" fontAlgn="auto" hangingPunct="0">
              <a:lnSpc>
                <a:spcPct val="90000"/>
              </a:lnSpc>
              <a:spcBef>
                <a:spcPct val="33000"/>
              </a:spcBef>
              <a:spcAft>
                <a:spcPts val="0"/>
              </a:spcAft>
              <a:buFont typeface="Wingdings" charset="2"/>
              <a:buChar char="§"/>
              <a:defRPr/>
            </a:pPr>
            <a:endParaRPr lang="en-US" sz="900" dirty="0">
              <a:latin typeface="Calibri" charset="0"/>
            </a:endParaRPr>
          </a:p>
          <a:p>
            <a:pPr marL="457200" indent="-228600" defTabSz="739623" eaLnBrk="0" fontAlgn="auto" hangingPunct="0">
              <a:lnSpc>
                <a:spcPct val="90000"/>
              </a:lnSpc>
              <a:spcBef>
                <a:spcPct val="33000"/>
              </a:spcBef>
              <a:spcAft>
                <a:spcPts val="0"/>
              </a:spcAft>
              <a:buFont typeface="Wingdings" charset="2"/>
              <a:buChar char="§"/>
              <a:defRPr/>
            </a:pPr>
            <a:endParaRPr lang="en-US" sz="900" dirty="0">
              <a:latin typeface="+mn-lt"/>
            </a:endParaRPr>
          </a:p>
        </p:txBody>
      </p:sp>
      <p:sp>
        <p:nvSpPr>
          <p:cNvPr id="2" name="Title 1"/>
          <p:cNvSpPr>
            <a:spLocks noGrp="1"/>
          </p:cNvSpPr>
          <p:nvPr>
            <p:ph type="title"/>
          </p:nvPr>
        </p:nvSpPr>
        <p:spPr>
          <a:xfrm>
            <a:off x="779463" y="0"/>
            <a:ext cx="10802937" cy="509588"/>
          </a:xfrm>
        </p:spPr>
        <p:txBody>
          <a:bodyPr/>
          <a:lstStyle/>
          <a:p>
            <a:pPr>
              <a:defRPr/>
            </a:pPr>
            <a:r>
              <a:rPr lang="en-US" dirty="0" smtClean="0"/>
              <a:t>Observations – User interviews</a:t>
            </a:r>
            <a:endParaRPr lang="en-US" dirty="0"/>
          </a:p>
        </p:txBody>
      </p:sp>
      <p:sp>
        <p:nvSpPr>
          <p:cNvPr id="61443" name="Text Placeholder 2"/>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t>Asking questions to elicit a response.</a:t>
            </a:r>
          </a:p>
        </p:txBody>
      </p:sp>
      <p:sp>
        <p:nvSpPr>
          <p:cNvPr id="61444"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61445" name="Rectangle 5"/>
          <p:cNvSpPr>
            <a:spLocks noChangeArrowheads="1"/>
          </p:cNvSpPr>
          <p:nvPr/>
        </p:nvSpPr>
        <p:spPr bwMode="gray">
          <a:xfrm>
            <a:off x="739775" y="1096963"/>
            <a:ext cx="2573338" cy="4268787"/>
          </a:xfrm>
          <a:prstGeom prst="rect">
            <a:avLst/>
          </a:prstGeom>
          <a:noFill/>
          <a:ln w="6350">
            <a:noFill/>
            <a:miter lim="800000"/>
            <a:headEnd/>
            <a:tailEnd/>
          </a:ln>
        </p:spPr>
        <p:txBody>
          <a:bodyPr/>
          <a:lstStyle/>
          <a:p>
            <a:pPr marL="292100" indent="-292100">
              <a:lnSpc>
                <a:spcPct val="110000"/>
              </a:lnSpc>
              <a:spcBef>
                <a:spcPct val="120000"/>
              </a:spcBef>
              <a:buClr>
                <a:srgbClr val="FF6600"/>
              </a:buClr>
              <a:buSzPct val="200000"/>
              <a:buFont typeface="Wingdings" pitchFamily="2" charset="2"/>
              <a:buChar char="ü"/>
            </a:pPr>
            <a:endParaRPr lang="en-CA" sz="1000">
              <a:latin typeface="Verdana" pitchFamily="34" charset="0"/>
              <a:ea typeface="ヒラギノ角ゴ Pro W3"/>
              <a:cs typeface="ヒラギノ角ゴ Pro W3"/>
            </a:endParaRPr>
          </a:p>
        </p:txBody>
      </p:sp>
      <p:pic>
        <p:nvPicPr>
          <p:cNvPr id="61446" name="Picture 281" descr="Picture 1"/>
          <p:cNvPicPr>
            <a:picLocks noChangeAspect="1" noChangeArrowheads="1"/>
          </p:cNvPicPr>
          <p:nvPr/>
        </p:nvPicPr>
        <p:blipFill>
          <a:blip r:embed="rId2">
            <a:lum contrast="2000"/>
            <a:grayscl/>
          </a:blip>
          <a:srcRect l="6667"/>
          <a:stretch>
            <a:fillRect/>
          </a:stretch>
        </p:blipFill>
        <p:spPr bwMode="auto">
          <a:xfrm>
            <a:off x="3398838" y="4613275"/>
            <a:ext cx="854075" cy="536575"/>
          </a:xfrm>
          <a:prstGeom prst="rect">
            <a:avLst/>
          </a:prstGeom>
          <a:noFill/>
          <a:ln w="9525">
            <a:solidFill>
              <a:schemeClr val="bg2"/>
            </a:solidFill>
            <a:miter lim="800000"/>
            <a:headEnd/>
            <a:tailEnd/>
          </a:ln>
        </p:spPr>
      </p:pic>
      <p:pic>
        <p:nvPicPr>
          <p:cNvPr id="61447" name="Picture 156" descr="infoMode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rot="-900000">
            <a:off x="4229100" y="4891088"/>
            <a:ext cx="368300" cy="436562"/>
          </a:xfrm>
          <a:prstGeom prst="rect">
            <a:avLst/>
          </a:prstGeom>
          <a:noFill/>
          <a:ln w="9525">
            <a:noFill/>
            <a:miter lim="800000"/>
            <a:headEnd/>
            <a:tailEnd/>
          </a:ln>
        </p:spPr>
      </p:pic>
      <p:pic>
        <p:nvPicPr>
          <p:cNvPr id="61448" name="Picture 50" descr="HDInfo_2"/>
          <p:cNvPicPr>
            <a:picLocks noChangeAspect="1" noChangeArrowheads="1"/>
          </p:cNvPicPr>
          <p:nvPr/>
        </p:nvPicPr>
        <p:blipFill>
          <a:blip r:embed="rId4">
            <a:grayscl/>
          </a:blip>
          <a:srcRect/>
          <a:stretch>
            <a:fillRect/>
          </a:stretch>
        </p:blipFill>
        <p:spPr bwMode="auto">
          <a:xfrm>
            <a:off x="2133600" y="5588000"/>
            <a:ext cx="752475" cy="550863"/>
          </a:xfrm>
          <a:prstGeom prst="rect">
            <a:avLst/>
          </a:prstGeom>
          <a:solidFill>
            <a:schemeClr val="bg1"/>
          </a:solidFill>
          <a:ln w="3175">
            <a:solidFill>
              <a:srgbClr val="ADADAD"/>
            </a:solidFill>
            <a:miter lim="800000"/>
            <a:headEnd/>
            <a:tailEnd/>
          </a:ln>
        </p:spPr>
      </p:pic>
      <p:pic>
        <p:nvPicPr>
          <p:cNvPr id="61449" name="Picture 50" descr="HDInfo_2"/>
          <p:cNvPicPr>
            <a:picLocks noChangeAspect="1" noChangeArrowheads="1"/>
          </p:cNvPicPr>
          <p:nvPr/>
        </p:nvPicPr>
        <p:blipFill>
          <a:blip r:embed="rId4">
            <a:grayscl/>
          </a:blip>
          <a:srcRect/>
          <a:stretch>
            <a:fillRect/>
          </a:stretch>
        </p:blipFill>
        <p:spPr bwMode="auto">
          <a:xfrm>
            <a:off x="2706688" y="5746750"/>
            <a:ext cx="752475" cy="552450"/>
          </a:xfrm>
          <a:prstGeom prst="rect">
            <a:avLst/>
          </a:prstGeom>
          <a:solidFill>
            <a:schemeClr val="bg1"/>
          </a:solidFill>
          <a:ln w="3175">
            <a:solidFill>
              <a:srgbClr val="ADADAD"/>
            </a:solidFill>
            <a:miter lim="800000"/>
            <a:headEnd/>
            <a:tailEnd/>
          </a:ln>
        </p:spPr>
      </p:pic>
      <p:sp>
        <p:nvSpPr>
          <p:cNvPr id="61450" name="Rectangle 31"/>
          <p:cNvSpPr>
            <a:spLocks noChangeArrowheads="1"/>
          </p:cNvSpPr>
          <p:nvPr/>
        </p:nvSpPr>
        <p:spPr bwMode="auto">
          <a:xfrm>
            <a:off x="3148013" y="5238750"/>
            <a:ext cx="1328737" cy="309563"/>
          </a:xfrm>
          <a:prstGeom prst="rect">
            <a:avLst/>
          </a:prstGeom>
          <a:noFill/>
          <a:ln w="9525">
            <a:noFill/>
            <a:round/>
            <a:headEnd/>
            <a:tailEnd/>
          </a:ln>
        </p:spPr>
        <p:txBody>
          <a:bodyPr/>
          <a:lstStyle/>
          <a:p>
            <a:pPr algn="ctr"/>
            <a:r>
              <a:rPr lang="en-US" sz="1000" b="1">
                <a:solidFill>
                  <a:srgbClr val="FF6600"/>
                </a:solidFill>
                <a:latin typeface="Calibri" pitchFamily="34" charset="0"/>
              </a:rPr>
              <a:t>Artifacts</a:t>
            </a:r>
          </a:p>
        </p:txBody>
      </p:sp>
      <p:sp>
        <p:nvSpPr>
          <p:cNvPr id="61451" name="Rectangle 32"/>
          <p:cNvSpPr>
            <a:spLocks noChangeArrowheads="1"/>
          </p:cNvSpPr>
          <p:nvPr/>
        </p:nvSpPr>
        <p:spPr bwMode="auto">
          <a:xfrm>
            <a:off x="1889125" y="6273800"/>
            <a:ext cx="1876425" cy="280988"/>
          </a:xfrm>
          <a:prstGeom prst="rect">
            <a:avLst/>
          </a:prstGeom>
          <a:noFill/>
          <a:ln w="9525">
            <a:noFill/>
            <a:round/>
            <a:headEnd/>
            <a:tailEnd/>
          </a:ln>
        </p:spPr>
        <p:txBody>
          <a:bodyPr/>
          <a:lstStyle/>
          <a:p>
            <a:pPr algn="ctr"/>
            <a:r>
              <a:rPr lang="en-US" sz="1000" b="1">
                <a:solidFill>
                  <a:srgbClr val="FF6600"/>
                </a:solidFill>
                <a:latin typeface="Calibri" pitchFamily="34" charset="0"/>
              </a:rPr>
              <a:t>Intranets and Extranet</a:t>
            </a:r>
          </a:p>
        </p:txBody>
      </p:sp>
      <p:sp>
        <p:nvSpPr>
          <p:cNvPr id="38" name="Right Arrow Callout 37"/>
          <p:cNvSpPr/>
          <p:nvPr/>
        </p:nvSpPr>
        <p:spPr>
          <a:xfrm>
            <a:off x="261938" y="1082675"/>
            <a:ext cx="4873625" cy="5924550"/>
          </a:xfrm>
          <a:prstGeom prst="rightArrowCallout">
            <a:avLst>
              <a:gd name="adj1" fmla="val 33143"/>
              <a:gd name="adj2" fmla="val 10631"/>
              <a:gd name="adj3" fmla="val 11482"/>
              <a:gd name="adj4" fmla="val 88518"/>
            </a:avLst>
          </a:prstGeom>
          <a:solidFill>
            <a:schemeClr val="bg1"/>
          </a:solidFill>
          <a:ln w="9525" cap="flat" cmpd="sng" algn="ctr">
            <a:solidFill>
              <a:srgbClr val="FF4215"/>
            </a:solidFill>
            <a:prstDash val="solid"/>
            <a:round/>
            <a:headEnd type="none" w="med" len="med"/>
            <a:tailEnd type="none" w="med" len="med"/>
          </a:ln>
          <a:effectLst/>
        </p:spPr>
        <p:txBody>
          <a:bodyPr lIns="274320" tIns="182880" rIns="274320" bIns="91440"/>
          <a:lstStyle/>
          <a:p>
            <a:pPr marL="114300" indent="-114300" defTabSz="739623" eaLnBrk="0" fontAlgn="auto" hangingPunct="0">
              <a:lnSpc>
                <a:spcPct val="90000"/>
              </a:lnSpc>
              <a:spcBef>
                <a:spcPct val="33000"/>
              </a:spcBef>
              <a:spcAft>
                <a:spcPts val="0"/>
              </a:spcAft>
              <a:buClr>
                <a:srgbClr val="00A6D6"/>
              </a:buClr>
              <a:defRPr/>
            </a:pPr>
            <a:r>
              <a:rPr lang="en-US" sz="2800" b="1" dirty="0">
                <a:solidFill>
                  <a:srgbClr val="FF4215"/>
                </a:solidFill>
                <a:latin typeface="Calibri Bold" charset="0"/>
                <a:ea typeface="Calibri Bold" charset="0"/>
                <a:cs typeface="Calibri Bold" charset="0"/>
              </a:rPr>
              <a:t>ACTIVITIES </a:t>
            </a:r>
            <a:r>
              <a:rPr lang="en-US" sz="2800" b="1" dirty="0">
                <a:latin typeface="Calibri Bold" charset="0"/>
                <a:ea typeface="Calibri Bold" charset="0"/>
                <a:cs typeface="Calibri Bold" charset="0"/>
              </a:rPr>
              <a:t>…</a:t>
            </a:r>
          </a:p>
          <a:p>
            <a:pPr marL="228600" indent="-228600" defTabSz="739623" eaLnBrk="0" fontAlgn="auto" hangingPunct="0">
              <a:lnSpc>
                <a:spcPct val="90000"/>
              </a:lnSpc>
              <a:spcBef>
                <a:spcPct val="33000"/>
              </a:spcBef>
              <a:spcAft>
                <a:spcPts val="0"/>
              </a:spcAft>
              <a:buFont typeface="Wingdings" charset="2"/>
              <a:buChar char="§"/>
              <a:defRPr/>
            </a:pPr>
            <a:endParaRPr lang="en-US" sz="1100" dirty="0">
              <a:latin typeface="Calibri" charset="0"/>
            </a:endParaRP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review and validate transactions and client data (MRGD, debits, maturing issues, etc.)</a:t>
            </a:r>
          </a:p>
          <a:p>
            <a:pPr marL="228600" lvl="1"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client management (add, edit, and delete)</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task management  and reminders of daily activities</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execute trades (equity, fixed income, options, mutual funds, foreign exchange, etc.)</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submit new issue interest and allocate positions</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account administration (</a:t>
            </a:r>
            <a:r>
              <a:rPr lang="en-US" sz="1100" dirty="0" err="1">
                <a:latin typeface="Calibri" charset="0"/>
              </a:rPr>
              <a:t>cheques</a:t>
            </a:r>
            <a:r>
              <a:rPr lang="en-US" sz="1100" dirty="0">
                <a:latin typeface="Calibri" charset="0"/>
              </a:rPr>
              <a:t>,  account setup, transfers, etc.)</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portfolio management (reviews, rebalancing, risk management, etc.)</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client communications (inquiries, updates, meetings, research, newsletters, periodical reposts, etc.)</a:t>
            </a:r>
          </a:p>
          <a:p>
            <a:pPr marL="228600" lvl="1"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client reporting (family snapshots, quarterly and annual reports, etc.)</a:t>
            </a:r>
          </a:p>
          <a:p>
            <a:pPr marL="228600" lvl="1"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document management (compliance forms, KYC maintenance, etc.)</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account management (house holding, rebalancing, etc.) </a:t>
            </a:r>
          </a:p>
          <a:p>
            <a:pPr marL="228600" lvl="1"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managing communications (emails, notes and post-call/meeting follow-up.</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market research and distribution.</a:t>
            </a:r>
          </a:p>
          <a:p>
            <a:pPr marL="228600" indent="-228600" defTabSz="739623" eaLnBrk="0" fontAlgn="auto" hangingPunct="0">
              <a:lnSpc>
                <a:spcPct val="90000"/>
              </a:lnSpc>
              <a:spcBef>
                <a:spcPct val="33000"/>
              </a:spcBef>
              <a:spcAft>
                <a:spcPts val="0"/>
              </a:spcAft>
              <a:buFont typeface="Arial" pitchFamily="34" charset="0"/>
              <a:buChar char="•"/>
              <a:defRPr/>
            </a:pPr>
            <a:r>
              <a:rPr lang="en-US" sz="1100" dirty="0">
                <a:latin typeface="Calibri" charset="0"/>
              </a:rPr>
              <a:t>business management (prospecting, managing existing relationships, etc.)</a:t>
            </a:r>
            <a:endParaRPr lang="en-US" sz="900" dirty="0">
              <a:latin typeface="Calibri" charset="0"/>
            </a:endParaRPr>
          </a:p>
          <a:p>
            <a:pPr marL="457200" indent="-228600" defTabSz="739623" eaLnBrk="0" fontAlgn="auto" hangingPunct="0">
              <a:lnSpc>
                <a:spcPct val="90000"/>
              </a:lnSpc>
              <a:spcBef>
                <a:spcPct val="33000"/>
              </a:spcBef>
              <a:spcAft>
                <a:spcPts val="0"/>
              </a:spcAft>
              <a:buFont typeface="Wingdings" charset="2"/>
              <a:buChar char="§"/>
              <a:defRPr/>
            </a:pPr>
            <a:endParaRPr lang="en-US" sz="900" dirty="0">
              <a:latin typeface="Calibri" charset="0"/>
            </a:endParaRPr>
          </a:p>
          <a:p>
            <a:pPr marL="457200" indent="-228600" defTabSz="739623" eaLnBrk="0" fontAlgn="auto" hangingPunct="0">
              <a:lnSpc>
                <a:spcPct val="90000"/>
              </a:lnSpc>
              <a:spcBef>
                <a:spcPct val="33000"/>
              </a:spcBef>
              <a:spcAft>
                <a:spcPts val="0"/>
              </a:spcAft>
              <a:buFont typeface="Wingdings" charset="2"/>
              <a:buChar char="§"/>
              <a:defRPr/>
            </a:pPr>
            <a:endParaRPr lang="en-US" sz="900" dirty="0">
              <a:latin typeface="Calibri" charset="0"/>
            </a:endParaRPr>
          </a:p>
        </p:txBody>
      </p:sp>
      <p:sp>
        <p:nvSpPr>
          <p:cNvPr id="39" name="Rectangle 38"/>
          <p:cNvSpPr/>
          <p:nvPr/>
        </p:nvSpPr>
        <p:spPr>
          <a:xfrm>
            <a:off x="249238" y="985838"/>
            <a:ext cx="403225" cy="6151562"/>
          </a:xfrm>
          <a:prstGeom prst="rect">
            <a:avLst/>
          </a:prstGeom>
          <a:gradFill flip="none" rotWithShape="1">
            <a:gsLst>
              <a:gs pos="0">
                <a:schemeClr val="bg1"/>
              </a:gs>
              <a:gs pos="100000">
                <a:schemeClr val="lt1">
                  <a:shade val="100000"/>
                  <a:satMod val="115000"/>
                  <a:alpha val="0"/>
                </a:schemeClr>
              </a:gs>
            </a:gsLst>
            <a:lin ang="0" scaled="1"/>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endParaRPr lang="en-US"/>
          </a:p>
        </p:txBody>
      </p:sp>
      <p:sp>
        <p:nvSpPr>
          <p:cNvPr id="40" name="Rectangle 39"/>
          <p:cNvSpPr/>
          <p:nvPr/>
        </p:nvSpPr>
        <p:spPr>
          <a:xfrm rot="10800000">
            <a:off x="11926888" y="973138"/>
            <a:ext cx="403225" cy="6151562"/>
          </a:xfrm>
          <a:prstGeom prst="rect">
            <a:avLst/>
          </a:prstGeom>
          <a:gradFill flip="none" rotWithShape="1">
            <a:gsLst>
              <a:gs pos="0">
                <a:schemeClr val="bg1"/>
              </a:gs>
              <a:gs pos="100000">
                <a:schemeClr val="lt1">
                  <a:shade val="100000"/>
                  <a:satMod val="115000"/>
                  <a:alpha val="0"/>
                </a:schemeClr>
              </a:gs>
            </a:gsLst>
            <a:lin ang="0" scaled="1"/>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endParaRPr lang="en-US"/>
          </a:p>
        </p:txBody>
      </p:sp>
      <p:grpSp>
        <p:nvGrpSpPr>
          <p:cNvPr id="61455" name="Group 5"/>
          <p:cNvGrpSpPr>
            <a:grpSpLocks/>
          </p:cNvGrpSpPr>
          <p:nvPr/>
        </p:nvGrpSpPr>
        <p:grpSpPr bwMode="auto">
          <a:xfrm>
            <a:off x="5022850" y="3467100"/>
            <a:ext cx="1625600" cy="1038225"/>
            <a:chOff x="4928259" y="3468780"/>
            <a:chExt cx="1845828" cy="1178372"/>
          </a:xfrm>
        </p:grpSpPr>
        <p:pic>
          <p:nvPicPr>
            <p:cNvPr id="61456" name="Picture 10" descr="C:\Users\mmacintosh\Documents\Sandbox\Royal Bank of Canada\Project - WM Advisor Personas - 3795\UX\persona_2b.png"/>
            <p:cNvPicPr>
              <a:picLocks noChangeAspect="1" noChangeArrowheads="1"/>
            </p:cNvPicPr>
            <p:nvPr/>
          </p:nvPicPr>
          <p:blipFill>
            <a:blip r:embed="rId5">
              <a:grayscl/>
            </a:blip>
            <a:srcRect/>
            <a:stretch>
              <a:fillRect/>
            </a:stretch>
          </p:blipFill>
          <p:spPr bwMode="auto">
            <a:xfrm>
              <a:off x="5399909" y="3475569"/>
              <a:ext cx="703815" cy="989769"/>
            </a:xfrm>
            <a:prstGeom prst="rect">
              <a:avLst/>
            </a:prstGeom>
            <a:noFill/>
            <a:ln w="9525">
              <a:noFill/>
              <a:miter lim="800000"/>
              <a:headEnd/>
              <a:tailEnd/>
            </a:ln>
          </p:spPr>
        </p:pic>
        <p:pic>
          <p:nvPicPr>
            <p:cNvPr id="61457" name="Picture 14" descr="C:\Users\mmacintosh\Documents\Sandbox\Royal Bank of Canada\Project - WM Advisor Personas - 3795\UX\persona_1b.png"/>
            <p:cNvPicPr>
              <a:picLocks noChangeAspect="1" noChangeArrowheads="1"/>
            </p:cNvPicPr>
            <p:nvPr/>
          </p:nvPicPr>
          <p:blipFill>
            <a:blip r:embed="rId6">
              <a:grayscl/>
            </a:blip>
            <a:srcRect/>
            <a:stretch>
              <a:fillRect/>
            </a:stretch>
          </p:blipFill>
          <p:spPr bwMode="auto">
            <a:xfrm>
              <a:off x="5709436" y="3468780"/>
              <a:ext cx="778819" cy="1095247"/>
            </a:xfrm>
            <a:prstGeom prst="rect">
              <a:avLst/>
            </a:prstGeom>
            <a:noFill/>
            <a:ln w="9525">
              <a:noFill/>
              <a:miter lim="800000"/>
              <a:headEnd/>
              <a:tailEnd/>
            </a:ln>
          </p:spPr>
        </p:pic>
        <p:pic>
          <p:nvPicPr>
            <p:cNvPr id="61458" name="Picture 16" descr="C:\Users\mmacintosh\Documents\Sandbox\Royal Bank of Canada\Project - WM Advisor Personas - 3795\UX\persona_4b.png"/>
            <p:cNvPicPr>
              <a:picLocks noChangeAspect="1" noChangeArrowheads="1"/>
            </p:cNvPicPr>
            <p:nvPr/>
          </p:nvPicPr>
          <p:blipFill>
            <a:blip r:embed="rId7">
              <a:grayscl/>
            </a:blip>
            <a:srcRect/>
            <a:stretch>
              <a:fillRect/>
            </a:stretch>
          </p:blipFill>
          <p:spPr bwMode="auto">
            <a:xfrm>
              <a:off x="4928259" y="3475569"/>
              <a:ext cx="833101" cy="1171583"/>
            </a:xfrm>
            <a:prstGeom prst="rect">
              <a:avLst/>
            </a:prstGeom>
            <a:noFill/>
            <a:ln w="9525">
              <a:noFill/>
              <a:miter lim="800000"/>
              <a:headEnd/>
              <a:tailEnd/>
            </a:ln>
          </p:spPr>
        </p:pic>
        <p:pic>
          <p:nvPicPr>
            <p:cNvPr id="61459" name="Picture 17" descr="C:\Users\mmacintosh\Documents\Sandbox\Royal Bank of Canada\Project - WM Advisor Personas - 3795\UX\persona_3b.png"/>
            <p:cNvPicPr>
              <a:picLocks noChangeAspect="1" noChangeArrowheads="1"/>
            </p:cNvPicPr>
            <p:nvPr/>
          </p:nvPicPr>
          <p:blipFill>
            <a:blip r:embed="rId8">
              <a:grayscl/>
            </a:blip>
            <a:srcRect/>
            <a:stretch>
              <a:fillRect/>
            </a:stretch>
          </p:blipFill>
          <p:spPr bwMode="auto">
            <a:xfrm>
              <a:off x="6070272" y="3468780"/>
              <a:ext cx="703815" cy="989769"/>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10802937" cy="509588"/>
          </a:xfrm>
        </p:spPr>
        <p:txBody>
          <a:bodyPr/>
          <a:lstStyle/>
          <a:p>
            <a:pPr>
              <a:defRPr/>
            </a:pPr>
            <a:r>
              <a:rPr lang="en-US" dirty="0"/>
              <a:t>Observations – contextual inquiry </a:t>
            </a:r>
          </a:p>
        </p:txBody>
      </p:sp>
      <p:sp>
        <p:nvSpPr>
          <p:cNvPr id="62466" name="Text Placeholder 2"/>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Observing users performing routine tasks.</a:t>
            </a:r>
          </a:p>
        </p:txBody>
      </p:sp>
      <p:sp>
        <p:nvSpPr>
          <p:cNvPr id="62467"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62468" name="Rectangle 2"/>
          <p:cNvSpPr>
            <a:spLocks/>
          </p:cNvSpPr>
          <p:nvPr/>
        </p:nvSpPr>
        <p:spPr bwMode="auto">
          <a:xfrm>
            <a:off x="515938" y="1049338"/>
            <a:ext cx="4645025" cy="430212"/>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VALIDATING TRANSACTIONS</a:t>
            </a:r>
            <a:r>
              <a:rPr lang="en-US" sz="2800" b="1">
                <a:latin typeface="Calibri Bold" pitchFamily="34" charset="0"/>
                <a:sym typeface="Calibri Bold" pitchFamily="34" charset="0"/>
              </a:rPr>
              <a:t>.  </a:t>
            </a:r>
            <a:endParaRPr lang="en-US" sz="1000" b="1">
              <a:latin typeface="Calibri Bold" pitchFamily="34" charset="0"/>
              <a:sym typeface="Calibri Bold" pitchFamily="34" charset="0"/>
            </a:endParaRPr>
          </a:p>
        </p:txBody>
      </p:sp>
      <p:sp>
        <p:nvSpPr>
          <p:cNvPr id="62469" name="Rectangle 2"/>
          <p:cNvSpPr>
            <a:spLocks/>
          </p:cNvSpPr>
          <p:nvPr/>
        </p:nvSpPr>
        <p:spPr bwMode="auto">
          <a:xfrm>
            <a:off x="515938" y="4265613"/>
            <a:ext cx="2247900" cy="431800"/>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DATA LOOK UP</a:t>
            </a:r>
            <a:r>
              <a:rPr lang="en-US" sz="2800" b="1">
                <a:latin typeface="Calibri Bold" pitchFamily="34" charset="0"/>
                <a:sym typeface="Calibri Bold" pitchFamily="34" charset="0"/>
              </a:rPr>
              <a:t>.</a:t>
            </a:r>
          </a:p>
        </p:txBody>
      </p:sp>
      <p:sp>
        <p:nvSpPr>
          <p:cNvPr id="19" name="Rectangle 13"/>
          <p:cNvSpPr>
            <a:spLocks noChangeArrowheads="1"/>
          </p:cNvSpPr>
          <p:nvPr/>
        </p:nvSpPr>
        <p:spPr bwMode="gray">
          <a:xfrm>
            <a:off x="538163" y="1655763"/>
            <a:ext cx="2163762"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Print off every trade confirmation to follow up on settlement dates.</a:t>
            </a:r>
          </a:p>
        </p:txBody>
      </p:sp>
      <p:sp>
        <p:nvSpPr>
          <p:cNvPr id="21" name="Rectangle 24"/>
          <p:cNvSpPr>
            <a:spLocks noChangeArrowheads="1"/>
          </p:cNvSpPr>
          <p:nvPr/>
        </p:nvSpPr>
        <p:spPr bwMode="gray">
          <a:xfrm>
            <a:off x="2897188" y="1655763"/>
            <a:ext cx="2743200"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Run and print the MRGD report to check for errors against a transaction list in </a:t>
            </a:r>
            <a:r>
              <a:rPr lang="en-US" sz="900" b="1" i="1" dirty="0" err="1">
                <a:latin typeface="+mn-lt"/>
              </a:rPr>
              <a:t>Berton</a:t>
            </a:r>
            <a:r>
              <a:rPr lang="en-US" sz="900" b="1" i="1" dirty="0">
                <a:latin typeface="+mn-lt"/>
              </a:rPr>
              <a:t> before he market opens.</a:t>
            </a:r>
          </a:p>
        </p:txBody>
      </p:sp>
      <p:sp>
        <p:nvSpPr>
          <p:cNvPr id="22" name="Rectangle 25"/>
          <p:cNvSpPr>
            <a:spLocks noChangeArrowheads="1"/>
          </p:cNvSpPr>
          <p:nvPr/>
        </p:nvSpPr>
        <p:spPr bwMode="gray">
          <a:xfrm>
            <a:off x="5867400" y="1655763"/>
            <a:ext cx="2312988"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Manually review each account to ensure cash is available to cover debits.</a:t>
            </a:r>
          </a:p>
        </p:txBody>
      </p:sp>
      <p:sp>
        <p:nvSpPr>
          <p:cNvPr id="24" name="Rectangle 13"/>
          <p:cNvSpPr>
            <a:spLocks noChangeArrowheads="1"/>
          </p:cNvSpPr>
          <p:nvPr/>
        </p:nvSpPr>
        <p:spPr bwMode="gray">
          <a:xfrm>
            <a:off x="515938" y="2709863"/>
            <a:ext cx="2195512" cy="995362"/>
          </a:xfrm>
          <a:prstGeom prst="rect">
            <a:avLst/>
          </a:prstGeom>
          <a:noFill/>
          <a:ln w="12700">
            <a:noFill/>
            <a:miter lim="800000"/>
            <a:headEnd/>
            <a:tailEnd/>
          </a:ln>
        </p:spPr>
        <p:txBody>
          <a:bodyPr lIns="0" tIns="0" rIns="0" bIns="0"/>
          <a:lstStyle/>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Present the users with immediate access to trade status and transaction data.</a:t>
            </a:r>
          </a:p>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Provide users with workflow functionality that allows them to monitor and validate the transactions.</a:t>
            </a:r>
          </a:p>
          <a:p>
            <a:pPr marL="171450" indent="-171450" defTabSz="739623" fontAlgn="auto">
              <a:lnSpc>
                <a:spcPct val="110000"/>
              </a:lnSpc>
              <a:spcBef>
                <a:spcPts val="0"/>
              </a:spcBef>
              <a:spcAft>
                <a:spcPts val="0"/>
              </a:spcAft>
              <a:buFont typeface="Arial" pitchFamily="34" charset="0"/>
              <a:buChar char="•"/>
              <a:defRPr/>
            </a:pPr>
            <a:endParaRPr lang="en-US" sz="1000" dirty="0">
              <a:latin typeface="+mn-lt"/>
              <a:cs typeface="Arial" charset="0"/>
            </a:endParaRPr>
          </a:p>
        </p:txBody>
      </p:sp>
      <p:sp>
        <p:nvSpPr>
          <p:cNvPr id="32" name="Rectangle 25"/>
          <p:cNvSpPr>
            <a:spLocks noChangeArrowheads="1"/>
          </p:cNvSpPr>
          <p:nvPr/>
        </p:nvSpPr>
        <p:spPr bwMode="gray">
          <a:xfrm>
            <a:off x="8407400" y="1655763"/>
            <a:ext cx="2227263"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Print off every transaction as a reminder to validate the task is completed.</a:t>
            </a:r>
          </a:p>
        </p:txBody>
      </p:sp>
      <p:sp>
        <p:nvSpPr>
          <p:cNvPr id="38" name="Rectangle 13"/>
          <p:cNvSpPr>
            <a:spLocks noChangeArrowheads="1"/>
          </p:cNvSpPr>
          <p:nvPr/>
        </p:nvSpPr>
        <p:spPr bwMode="gray">
          <a:xfrm>
            <a:off x="2898775" y="2709863"/>
            <a:ext cx="2741613" cy="995362"/>
          </a:xfrm>
          <a:prstGeom prst="rect">
            <a:avLst/>
          </a:prstGeom>
          <a:noFill/>
          <a:ln w="12700">
            <a:noFill/>
            <a:miter lim="800000"/>
            <a:headEnd/>
            <a:tailEnd/>
          </a:ln>
        </p:spPr>
        <p:txBody>
          <a:bodyPr lIns="0" tIns="0" rIns="0" bIns="0"/>
          <a:lstStyle/>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Provide users with the confidence that information is accurate and up-to-date, across multiple data sources.</a:t>
            </a:r>
          </a:p>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Introduce additional validation process when executing transactions and notify users of their status (e.g. status alerts, confirmation dialogues, etc.)</a:t>
            </a:r>
          </a:p>
          <a:p>
            <a:pPr marL="171450" indent="-171450" defTabSz="739623" fontAlgn="auto">
              <a:lnSpc>
                <a:spcPct val="110000"/>
              </a:lnSpc>
              <a:spcBef>
                <a:spcPts val="0"/>
              </a:spcBef>
              <a:spcAft>
                <a:spcPts val="0"/>
              </a:spcAft>
              <a:buFont typeface="Arial" pitchFamily="34" charset="0"/>
              <a:buChar char="•"/>
              <a:defRPr/>
            </a:pPr>
            <a:endParaRPr lang="en-US" sz="1000" dirty="0">
              <a:latin typeface="+mn-lt"/>
              <a:cs typeface="Arial" charset="0"/>
            </a:endParaRPr>
          </a:p>
        </p:txBody>
      </p:sp>
      <p:sp>
        <p:nvSpPr>
          <p:cNvPr id="62476" name="Rectangle 13"/>
          <p:cNvSpPr>
            <a:spLocks noChangeArrowheads="1"/>
          </p:cNvSpPr>
          <p:nvPr/>
        </p:nvSpPr>
        <p:spPr bwMode="gray">
          <a:xfrm>
            <a:off x="5867400" y="2709863"/>
            <a:ext cx="2312988" cy="995362"/>
          </a:xfrm>
          <a:prstGeom prst="rect">
            <a:avLst/>
          </a:prstGeom>
          <a:noFill/>
          <a:ln w="12700">
            <a:noFill/>
            <a:miter lim="800000"/>
            <a:headEnd/>
            <a:tailEnd/>
          </a:ln>
        </p:spPr>
        <p:txBody>
          <a:bodyPr lIns="0" tIns="0" rIns="0" bIns="0"/>
          <a:lstStyle/>
          <a:p>
            <a:pPr marL="228600" indent="-228600">
              <a:lnSpc>
                <a:spcPct val="110000"/>
              </a:lnSpc>
              <a:buFont typeface="Arial" charset="0"/>
              <a:buChar char="•"/>
            </a:pPr>
            <a:r>
              <a:rPr lang="en-US" sz="1000">
                <a:latin typeface="Calibri" pitchFamily="34" charset="0"/>
                <a:cs typeface="Arial" charset="0"/>
              </a:rPr>
              <a:t>Introduce a single interface that automatically maps transaction data  with account information.</a:t>
            </a:r>
          </a:p>
          <a:p>
            <a:pPr marL="228600" indent="-228600">
              <a:lnSpc>
                <a:spcPct val="110000"/>
              </a:lnSpc>
              <a:buFont typeface="Arial" charset="0"/>
              <a:buChar char="•"/>
            </a:pPr>
            <a:r>
              <a:rPr lang="en-US" sz="1000">
                <a:latin typeface="Calibri" pitchFamily="34" charset="0"/>
                <a:cs typeface="Arial" charset="0"/>
              </a:rPr>
              <a:t>Allow relative entity data to be presented in in the context of a single entity (e.g. transaction information exposed in client profiles, account information exposed in the context of a transactions, etc.)</a:t>
            </a:r>
          </a:p>
          <a:p>
            <a:pPr marL="228600" indent="-228600">
              <a:lnSpc>
                <a:spcPct val="110000"/>
              </a:lnSpc>
              <a:buFont typeface="Arial" charset="0"/>
              <a:buChar char="•"/>
            </a:pPr>
            <a:endParaRPr lang="en-US" sz="1000">
              <a:latin typeface="Calibri" pitchFamily="34" charset="0"/>
              <a:cs typeface="Arial" charset="0"/>
            </a:endParaRPr>
          </a:p>
          <a:p>
            <a:pPr marL="228600" indent="-228600">
              <a:lnSpc>
                <a:spcPct val="110000"/>
              </a:lnSpc>
              <a:buFont typeface="Arial" charset="0"/>
              <a:buChar char="•"/>
            </a:pPr>
            <a:endParaRPr lang="en-US" sz="1000">
              <a:latin typeface="Calibri" pitchFamily="34" charset="0"/>
              <a:cs typeface="Arial" charset="0"/>
            </a:endParaRPr>
          </a:p>
        </p:txBody>
      </p:sp>
      <p:sp>
        <p:nvSpPr>
          <p:cNvPr id="62477" name="Rectangle 13"/>
          <p:cNvSpPr>
            <a:spLocks noChangeArrowheads="1"/>
          </p:cNvSpPr>
          <p:nvPr/>
        </p:nvSpPr>
        <p:spPr bwMode="gray">
          <a:xfrm>
            <a:off x="8407400" y="2709863"/>
            <a:ext cx="2227263" cy="995362"/>
          </a:xfrm>
          <a:prstGeom prst="rect">
            <a:avLst/>
          </a:prstGeom>
          <a:noFill/>
          <a:ln w="12700">
            <a:noFill/>
            <a:miter lim="800000"/>
            <a:headEnd/>
            <a:tailEnd/>
          </a:ln>
        </p:spPr>
        <p:txBody>
          <a:bodyPr lIns="0" tIns="0" rIns="0" bIns="0"/>
          <a:lstStyle/>
          <a:p>
            <a:pPr marL="228600" indent="-228600">
              <a:lnSpc>
                <a:spcPct val="110000"/>
              </a:lnSpc>
              <a:buFont typeface="Arial" charset="0"/>
              <a:buChar char="•"/>
            </a:pPr>
            <a:r>
              <a:rPr lang="en-US" sz="1000">
                <a:latin typeface="Calibri" pitchFamily="34" charset="0"/>
                <a:cs typeface="Arial" charset="0"/>
              </a:rPr>
              <a:t>Provide users with the ability to “pin” transactions to a workflow process and assign status dates.</a:t>
            </a:r>
          </a:p>
          <a:p>
            <a:pPr marL="228600" indent="-228600">
              <a:lnSpc>
                <a:spcPct val="110000"/>
              </a:lnSpc>
              <a:buFont typeface="Arial" charset="0"/>
              <a:buChar char="•"/>
            </a:pPr>
            <a:endParaRPr lang="en-US" sz="1000">
              <a:latin typeface="Calibri" pitchFamily="34" charset="0"/>
              <a:cs typeface="Arial" charset="0"/>
            </a:endParaRPr>
          </a:p>
          <a:p>
            <a:pPr marL="228600" indent="-228600">
              <a:lnSpc>
                <a:spcPct val="110000"/>
              </a:lnSpc>
              <a:buFont typeface="Arial" charset="0"/>
              <a:buChar char="•"/>
            </a:pPr>
            <a:endParaRPr lang="en-US" sz="1000">
              <a:latin typeface="Calibri" pitchFamily="34" charset="0"/>
              <a:cs typeface="Arial" charset="0"/>
            </a:endParaRPr>
          </a:p>
        </p:txBody>
      </p:sp>
      <p:sp>
        <p:nvSpPr>
          <p:cNvPr id="41" name="Rectangle 13"/>
          <p:cNvSpPr>
            <a:spLocks noChangeArrowheads="1"/>
          </p:cNvSpPr>
          <p:nvPr/>
        </p:nvSpPr>
        <p:spPr bwMode="gray">
          <a:xfrm>
            <a:off x="515938" y="4852988"/>
            <a:ext cx="2282825"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Access multiple applications to validate the accuracy of data.</a:t>
            </a:r>
          </a:p>
        </p:txBody>
      </p:sp>
      <p:sp>
        <p:nvSpPr>
          <p:cNvPr id="42" name="Rectangle 24"/>
          <p:cNvSpPr>
            <a:spLocks noChangeArrowheads="1"/>
          </p:cNvSpPr>
          <p:nvPr/>
        </p:nvSpPr>
        <p:spPr bwMode="gray">
          <a:xfrm>
            <a:off x="3013075" y="4852988"/>
            <a:ext cx="2654300"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Lookup identifiers (accounts, securities, etc.) in one application and the details in another.</a:t>
            </a:r>
          </a:p>
        </p:txBody>
      </p:sp>
      <p:sp>
        <p:nvSpPr>
          <p:cNvPr id="43" name="Rectangle 25"/>
          <p:cNvSpPr>
            <a:spLocks noChangeArrowheads="1"/>
          </p:cNvSpPr>
          <p:nvPr/>
        </p:nvSpPr>
        <p:spPr bwMode="gray">
          <a:xfrm>
            <a:off x="5924550" y="4852988"/>
            <a:ext cx="2217738"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Difficulty locating specific  information and looks to colleagues for help.</a:t>
            </a:r>
          </a:p>
        </p:txBody>
      </p:sp>
      <p:sp>
        <p:nvSpPr>
          <p:cNvPr id="45" name="Rectangle 13"/>
          <p:cNvSpPr>
            <a:spLocks noChangeArrowheads="1"/>
          </p:cNvSpPr>
          <p:nvPr/>
        </p:nvSpPr>
        <p:spPr bwMode="gray">
          <a:xfrm>
            <a:off x="534988" y="5881688"/>
            <a:ext cx="2228850" cy="995362"/>
          </a:xfrm>
          <a:prstGeom prst="rect">
            <a:avLst/>
          </a:prstGeom>
          <a:noFill/>
          <a:ln w="12700">
            <a:noFill/>
            <a:miter lim="800000"/>
            <a:headEnd/>
            <a:tailEnd/>
          </a:ln>
        </p:spPr>
        <p:txBody>
          <a:bodyPr lIns="0" tIns="0" rIns="0" bIns="0"/>
          <a:lstStyle/>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Retire redundant applications and processes.</a:t>
            </a:r>
          </a:p>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Provide user with consistent and accurate information that is accessible across multiple applications.</a:t>
            </a:r>
          </a:p>
          <a:p>
            <a:pPr marL="171450" indent="-171450" defTabSz="739623" fontAlgn="auto">
              <a:lnSpc>
                <a:spcPct val="110000"/>
              </a:lnSpc>
              <a:spcBef>
                <a:spcPts val="0"/>
              </a:spcBef>
              <a:spcAft>
                <a:spcPts val="0"/>
              </a:spcAft>
              <a:buFont typeface="Arial" pitchFamily="34" charset="0"/>
              <a:buChar char="•"/>
              <a:defRPr/>
            </a:pPr>
            <a:endParaRPr lang="en-US" sz="1000" dirty="0">
              <a:latin typeface="+mn-lt"/>
              <a:cs typeface="Arial" charset="0"/>
            </a:endParaRPr>
          </a:p>
        </p:txBody>
      </p:sp>
      <p:sp>
        <p:nvSpPr>
          <p:cNvPr id="62482" name="Rectangle 13"/>
          <p:cNvSpPr>
            <a:spLocks noChangeArrowheads="1"/>
          </p:cNvSpPr>
          <p:nvPr/>
        </p:nvSpPr>
        <p:spPr bwMode="gray">
          <a:xfrm>
            <a:off x="3022600" y="5881688"/>
            <a:ext cx="2652713" cy="995362"/>
          </a:xfrm>
          <a:prstGeom prst="rect">
            <a:avLst/>
          </a:prstGeom>
          <a:noFill/>
          <a:ln w="12700">
            <a:noFill/>
            <a:miter lim="800000"/>
            <a:headEnd/>
            <a:tailEnd/>
          </a:ln>
        </p:spPr>
        <p:txBody>
          <a:bodyPr lIns="0" tIns="0" rIns="0" bIns="0"/>
          <a:lstStyle/>
          <a:p>
            <a:pPr marL="228600" indent="-228600">
              <a:lnSpc>
                <a:spcPct val="110000"/>
              </a:lnSpc>
              <a:buFont typeface="Arial" charset="0"/>
              <a:buChar char="•"/>
            </a:pPr>
            <a:r>
              <a:rPr lang="en-US" sz="1000">
                <a:latin typeface="Calibri" pitchFamily="34" charset="0"/>
                <a:cs typeface="Arial" charset="0"/>
              </a:rPr>
              <a:t>Present related entity information in the context of the active application.</a:t>
            </a:r>
          </a:p>
          <a:p>
            <a:pPr marL="228600" indent="-228600">
              <a:lnSpc>
                <a:spcPct val="110000"/>
              </a:lnSpc>
              <a:buFont typeface="Arial" charset="0"/>
              <a:buChar char="•"/>
            </a:pPr>
            <a:r>
              <a:rPr lang="en-US" sz="1000">
                <a:latin typeface="Calibri" pitchFamily="34" charset="0"/>
                <a:cs typeface="Arial" charset="0"/>
              </a:rPr>
              <a:t>Provide users with unique views of information based on their roles, motivations and the application being accessed. (e.g. information hierarchy of relative data).</a:t>
            </a:r>
          </a:p>
        </p:txBody>
      </p:sp>
      <p:sp>
        <p:nvSpPr>
          <p:cNvPr id="52" name="Rectangle 13"/>
          <p:cNvSpPr>
            <a:spLocks noChangeArrowheads="1"/>
          </p:cNvSpPr>
          <p:nvPr/>
        </p:nvSpPr>
        <p:spPr bwMode="gray">
          <a:xfrm>
            <a:off x="5924550" y="5881688"/>
            <a:ext cx="2217738" cy="995362"/>
          </a:xfrm>
          <a:prstGeom prst="rect">
            <a:avLst/>
          </a:prstGeom>
          <a:noFill/>
          <a:ln w="12700">
            <a:noFill/>
            <a:miter lim="800000"/>
            <a:headEnd/>
            <a:tailEnd/>
          </a:ln>
        </p:spPr>
        <p:txBody>
          <a:bodyPr lIns="0" tIns="0" rIns="0" bIns="0"/>
          <a:lstStyle/>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Introduce robust search and filtering tools.</a:t>
            </a:r>
          </a:p>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Introduce detailed help libraries and instructional resources.</a:t>
            </a:r>
          </a:p>
          <a:p>
            <a:pPr marL="171450" indent="-171450" defTabSz="739623" fontAlgn="auto">
              <a:lnSpc>
                <a:spcPct val="110000"/>
              </a:lnSpc>
              <a:spcBef>
                <a:spcPts val="0"/>
              </a:spcBef>
              <a:spcAft>
                <a:spcPts val="0"/>
              </a:spcAft>
              <a:buFont typeface="Arial" pitchFamily="34" charset="0"/>
              <a:buChar char="•"/>
              <a:defRPr/>
            </a:pPr>
            <a:endParaRPr lang="en-US" sz="1000" dirty="0">
              <a:latin typeface="+mn-lt"/>
              <a:cs typeface="Arial" charset="0"/>
            </a:endParaRPr>
          </a:p>
          <a:p>
            <a:pPr marL="228600" indent="-228600" defTabSz="739623" fontAlgn="auto">
              <a:lnSpc>
                <a:spcPct val="110000"/>
              </a:lnSpc>
              <a:spcBef>
                <a:spcPts val="0"/>
              </a:spcBef>
              <a:spcAft>
                <a:spcPts val="0"/>
              </a:spcAft>
              <a:buFont typeface="Arial" pitchFamily="34" charset="0"/>
              <a:buChar char="•"/>
              <a:defRPr/>
            </a:pPr>
            <a:endParaRPr lang="en-US" sz="1000" dirty="0">
              <a:latin typeface="+mn-lt"/>
              <a:cs typeface="Arial" charset="0"/>
            </a:endParaRPr>
          </a:p>
          <a:p>
            <a:pPr marL="228600" indent="-228600" defTabSz="739623" fontAlgn="auto">
              <a:lnSpc>
                <a:spcPct val="110000"/>
              </a:lnSpc>
              <a:spcBef>
                <a:spcPts val="0"/>
              </a:spcBef>
              <a:spcAft>
                <a:spcPts val="0"/>
              </a:spcAft>
              <a:buFont typeface="Arial" pitchFamily="34" charset="0"/>
              <a:buChar char="•"/>
              <a:defRPr/>
            </a:pPr>
            <a:endParaRPr lang="en-US" sz="1000" dirty="0">
              <a:latin typeface="+mn-lt"/>
              <a:cs typeface="Arial" charset="0"/>
            </a:endParaRPr>
          </a:p>
        </p:txBody>
      </p:sp>
      <p:sp>
        <p:nvSpPr>
          <p:cNvPr id="62484" name="Rectangle 2"/>
          <p:cNvSpPr>
            <a:spLocks/>
          </p:cNvSpPr>
          <p:nvPr/>
        </p:nvSpPr>
        <p:spPr bwMode="auto">
          <a:xfrm>
            <a:off x="515938" y="2489200"/>
            <a:ext cx="928687" cy="153988"/>
          </a:xfrm>
          <a:prstGeom prst="rect">
            <a:avLst/>
          </a:prstGeom>
          <a:noFill/>
          <a:ln w="12700">
            <a:noFill/>
            <a:miter lim="800000"/>
            <a:headEnd/>
            <a:tailEnd/>
          </a:ln>
        </p:spPr>
        <p:txBody>
          <a:bodyPr wrap="none" lIns="0" tIns="0" rIns="0" bIns="0" anchor="ctr">
            <a:spAutoFit/>
          </a:bodyPr>
          <a:lstStyle/>
          <a:p>
            <a:pPr>
              <a:spcBef>
                <a:spcPts val="1938"/>
              </a:spcBef>
            </a:pPr>
            <a:r>
              <a:rPr lang="en-US" sz="1000" b="1">
                <a:solidFill>
                  <a:srgbClr val="FF4215"/>
                </a:solidFill>
                <a:latin typeface="Calibri Bold" pitchFamily="34" charset="0"/>
                <a:sym typeface="Calibri Bold" pitchFamily="34" charset="0"/>
              </a:rPr>
              <a:t>OPPORTUNITES</a:t>
            </a:r>
            <a:r>
              <a:rPr lang="en-US" sz="1000" b="1">
                <a:latin typeface="Calibri Bold" pitchFamily="34" charset="0"/>
                <a:sym typeface="Calibri Bold" pitchFamily="34" charset="0"/>
              </a:rPr>
              <a:t>.  </a:t>
            </a:r>
          </a:p>
        </p:txBody>
      </p:sp>
      <p:sp>
        <p:nvSpPr>
          <p:cNvPr id="62485" name="Rectangle 2"/>
          <p:cNvSpPr>
            <a:spLocks/>
          </p:cNvSpPr>
          <p:nvPr/>
        </p:nvSpPr>
        <p:spPr bwMode="auto">
          <a:xfrm>
            <a:off x="515938" y="5667375"/>
            <a:ext cx="928687" cy="153988"/>
          </a:xfrm>
          <a:prstGeom prst="rect">
            <a:avLst/>
          </a:prstGeom>
          <a:noFill/>
          <a:ln w="12700">
            <a:noFill/>
            <a:miter lim="800000"/>
            <a:headEnd/>
            <a:tailEnd/>
          </a:ln>
        </p:spPr>
        <p:txBody>
          <a:bodyPr wrap="none" lIns="0" tIns="0" rIns="0" bIns="0" anchor="ctr">
            <a:spAutoFit/>
          </a:bodyPr>
          <a:lstStyle/>
          <a:p>
            <a:pPr>
              <a:spcBef>
                <a:spcPts val="1938"/>
              </a:spcBef>
            </a:pPr>
            <a:r>
              <a:rPr lang="en-US" sz="1000" b="1">
                <a:solidFill>
                  <a:srgbClr val="FF4215"/>
                </a:solidFill>
                <a:latin typeface="Calibri Bold" pitchFamily="34" charset="0"/>
                <a:sym typeface="Calibri Bold" pitchFamily="34" charset="0"/>
              </a:rPr>
              <a:t>OPPORTUNITES</a:t>
            </a:r>
            <a:r>
              <a:rPr lang="en-US" sz="1000" b="1">
                <a:latin typeface="Calibri Bold" pitchFamily="34" charset="0"/>
                <a:sym typeface="Calibri Bold" pitchFamily="34" charset="0"/>
              </a:rPr>
              <a:t>.  </a:t>
            </a:r>
          </a:p>
        </p:txBody>
      </p:sp>
      <p:sp>
        <p:nvSpPr>
          <p:cNvPr id="6" name="Rectangle 5"/>
          <p:cNvSpPr/>
          <p:nvPr/>
        </p:nvSpPr>
        <p:spPr>
          <a:xfrm>
            <a:off x="1873250" y="1655763"/>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44" name="Rectangle 43"/>
          <p:cNvSpPr/>
          <p:nvPr/>
        </p:nvSpPr>
        <p:spPr>
          <a:xfrm>
            <a:off x="1873250" y="2044700"/>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46" name="Rectangle 45"/>
          <p:cNvSpPr/>
          <p:nvPr/>
        </p:nvSpPr>
        <p:spPr>
          <a:xfrm>
            <a:off x="4802188" y="1655763"/>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50" name="Rectangle 49"/>
          <p:cNvSpPr/>
          <p:nvPr/>
        </p:nvSpPr>
        <p:spPr>
          <a:xfrm>
            <a:off x="4802188" y="2044700"/>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53" name="Rectangle 52"/>
          <p:cNvSpPr/>
          <p:nvPr/>
        </p:nvSpPr>
        <p:spPr>
          <a:xfrm>
            <a:off x="7342188" y="1655763"/>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54" name="Rectangle 53"/>
          <p:cNvSpPr/>
          <p:nvPr/>
        </p:nvSpPr>
        <p:spPr>
          <a:xfrm>
            <a:off x="7342188" y="2044700"/>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55" name="Rectangle 54"/>
          <p:cNvSpPr/>
          <p:nvPr/>
        </p:nvSpPr>
        <p:spPr>
          <a:xfrm>
            <a:off x="9796463" y="1655763"/>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Medium</a:t>
            </a:r>
          </a:p>
        </p:txBody>
      </p:sp>
      <p:sp>
        <p:nvSpPr>
          <p:cNvPr id="56" name="Rectangle 55"/>
          <p:cNvSpPr/>
          <p:nvPr/>
        </p:nvSpPr>
        <p:spPr>
          <a:xfrm>
            <a:off x="9796463" y="2044700"/>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57" name="Rectangle 56"/>
          <p:cNvSpPr/>
          <p:nvPr/>
        </p:nvSpPr>
        <p:spPr>
          <a:xfrm>
            <a:off x="1960563" y="4852988"/>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58" name="Rectangle 57"/>
          <p:cNvSpPr/>
          <p:nvPr/>
        </p:nvSpPr>
        <p:spPr>
          <a:xfrm>
            <a:off x="1960563" y="5241925"/>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Intra-Daily</a:t>
            </a:r>
          </a:p>
        </p:txBody>
      </p:sp>
      <p:sp>
        <p:nvSpPr>
          <p:cNvPr id="59" name="Rectangle 58"/>
          <p:cNvSpPr/>
          <p:nvPr/>
        </p:nvSpPr>
        <p:spPr>
          <a:xfrm>
            <a:off x="4837113" y="4852988"/>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60" name="Rectangle 59"/>
          <p:cNvSpPr/>
          <p:nvPr/>
        </p:nvSpPr>
        <p:spPr>
          <a:xfrm>
            <a:off x="4837113" y="5241925"/>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Intra-Daily</a:t>
            </a:r>
          </a:p>
        </p:txBody>
      </p:sp>
      <p:sp>
        <p:nvSpPr>
          <p:cNvPr id="61" name="Rectangle 60"/>
          <p:cNvSpPr/>
          <p:nvPr/>
        </p:nvSpPr>
        <p:spPr>
          <a:xfrm>
            <a:off x="7304088" y="4852988"/>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Medium</a:t>
            </a:r>
          </a:p>
        </p:txBody>
      </p:sp>
      <p:sp>
        <p:nvSpPr>
          <p:cNvPr id="62" name="Rectangle 61"/>
          <p:cNvSpPr/>
          <p:nvPr/>
        </p:nvSpPr>
        <p:spPr>
          <a:xfrm>
            <a:off x="7304088" y="5241925"/>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Intra-Daily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10802937" cy="509588"/>
          </a:xfrm>
        </p:spPr>
        <p:txBody>
          <a:bodyPr/>
          <a:lstStyle/>
          <a:p>
            <a:pPr>
              <a:defRPr/>
            </a:pPr>
            <a:r>
              <a:rPr lang="en-US" dirty="0"/>
              <a:t>Observations – contextual inquiry </a:t>
            </a:r>
            <a:r>
              <a:rPr lang="en-US" dirty="0" smtClean="0"/>
              <a:t>(continued)</a:t>
            </a:r>
            <a:endParaRPr lang="en-US" dirty="0"/>
          </a:p>
        </p:txBody>
      </p:sp>
      <p:sp>
        <p:nvSpPr>
          <p:cNvPr id="63490" name="Text Placeholder 2"/>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Observing users performing routine tasks.</a:t>
            </a:r>
          </a:p>
        </p:txBody>
      </p:sp>
      <p:sp>
        <p:nvSpPr>
          <p:cNvPr id="63491" name="Text Placeholder 3"/>
          <p:cNvSpPr>
            <a:spLocks noGrp="1"/>
          </p:cNvSpPr>
          <p:nvPr>
            <p:ph type="body" sz="quarter" idx="12"/>
          </p:nvPr>
        </p:nvSpPr>
        <p:spPr bwMode="auto">
          <a:xfrm>
            <a:off x="2179638" y="7412038"/>
            <a:ext cx="6570662" cy="298450"/>
          </a:xfrm>
          <a:noFill/>
          <a:ln>
            <a:miter lim="800000"/>
            <a:headEnd/>
            <a:tailEnd/>
          </a:ln>
        </p:spPr>
        <p:txBody>
          <a:bodyPr wrap="square" numCol="1" anchorCtr="0" compatLnSpc="1">
            <a:prstTxWarp prst="textNoShape">
              <a:avLst/>
            </a:prstTxWarp>
          </a:bodyPr>
          <a:lstStyle/>
          <a:p>
            <a:endParaRPr lang="en-CA" smtClean="0"/>
          </a:p>
        </p:txBody>
      </p:sp>
      <p:sp>
        <p:nvSpPr>
          <p:cNvPr id="63492" name="Rectangle 2"/>
          <p:cNvSpPr>
            <a:spLocks/>
          </p:cNvSpPr>
          <p:nvPr/>
        </p:nvSpPr>
        <p:spPr bwMode="auto">
          <a:xfrm>
            <a:off x="515938" y="1049338"/>
            <a:ext cx="3378200" cy="430212"/>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DATA MANAGEMENT</a:t>
            </a:r>
            <a:r>
              <a:rPr lang="en-US" sz="2800" b="1">
                <a:latin typeface="Calibri Bold" pitchFamily="34" charset="0"/>
                <a:sym typeface="Calibri Bold" pitchFamily="34" charset="0"/>
              </a:rPr>
              <a:t>.  </a:t>
            </a:r>
            <a:endParaRPr lang="en-US" sz="1000" b="1">
              <a:latin typeface="Calibri Bold" pitchFamily="34" charset="0"/>
              <a:sym typeface="Calibri Bold" pitchFamily="34" charset="0"/>
            </a:endParaRPr>
          </a:p>
        </p:txBody>
      </p:sp>
      <p:sp>
        <p:nvSpPr>
          <p:cNvPr id="63493" name="Rectangle 2"/>
          <p:cNvSpPr>
            <a:spLocks/>
          </p:cNvSpPr>
          <p:nvPr/>
        </p:nvSpPr>
        <p:spPr bwMode="auto">
          <a:xfrm>
            <a:off x="515938" y="4265613"/>
            <a:ext cx="3173412" cy="431800"/>
          </a:xfrm>
          <a:prstGeom prst="rect">
            <a:avLst/>
          </a:prstGeom>
          <a:noFill/>
          <a:ln w="12700">
            <a:noFill/>
            <a:miter lim="800000"/>
            <a:headEnd/>
            <a:tailEnd/>
          </a:ln>
        </p:spPr>
        <p:txBody>
          <a:bodyPr wrap="none" lIns="0" tIns="0" rIns="0" bIns="0" anchor="ctr">
            <a:spAutoFit/>
          </a:bodyPr>
          <a:lstStyle/>
          <a:p>
            <a:pPr>
              <a:spcBef>
                <a:spcPts val="1938"/>
              </a:spcBef>
            </a:pPr>
            <a:r>
              <a:rPr lang="en-US" sz="2800" b="1">
                <a:solidFill>
                  <a:srgbClr val="FF4215"/>
                </a:solidFill>
                <a:latin typeface="Calibri Bold" pitchFamily="34" charset="0"/>
                <a:sym typeface="Calibri Bold" pitchFamily="34" charset="0"/>
              </a:rPr>
              <a:t>TASK MANAGEMENT</a:t>
            </a:r>
            <a:r>
              <a:rPr lang="en-US" sz="2800" b="1">
                <a:latin typeface="Calibri Bold" pitchFamily="34" charset="0"/>
                <a:sym typeface="Calibri Bold" pitchFamily="34" charset="0"/>
              </a:rPr>
              <a:t>.</a:t>
            </a:r>
          </a:p>
        </p:txBody>
      </p:sp>
      <p:sp>
        <p:nvSpPr>
          <p:cNvPr id="19" name="Rectangle 13"/>
          <p:cNvSpPr>
            <a:spLocks noChangeArrowheads="1"/>
          </p:cNvSpPr>
          <p:nvPr/>
        </p:nvSpPr>
        <p:spPr bwMode="gray">
          <a:xfrm>
            <a:off x="515938" y="1655763"/>
            <a:ext cx="2247900"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Users need to update the same information in multiple systems (e.g. client profiles).</a:t>
            </a:r>
          </a:p>
        </p:txBody>
      </p:sp>
      <p:sp>
        <p:nvSpPr>
          <p:cNvPr id="21" name="Rectangle 24"/>
          <p:cNvSpPr>
            <a:spLocks noChangeArrowheads="1"/>
          </p:cNvSpPr>
          <p:nvPr/>
        </p:nvSpPr>
        <p:spPr bwMode="gray">
          <a:xfrm>
            <a:off x="2968625" y="1655763"/>
            <a:ext cx="2181225"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Data is inconsistent across applications and difficult to manage.</a:t>
            </a:r>
          </a:p>
        </p:txBody>
      </p:sp>
      <p:sp>
        <p:nvSpPr>
          <p:cNvPr id="24" name="Rectangle 13"/>
          <p:cNvSpPr>
            <a:spLocks noChangeArrowheads="1"/>
          </p:cNvSpPr>
          <p:nvPr/>
        </p:nvSpPr>
        <p:spPr bwMode="gray">
          <a:xfrm>
            <a:off x="534988" y="2709863"/>
            <a:ext cx="1900237" cy="995362"/>
          </a:xfrm>
          <a:prstGeom prst="rect">
            <a:avLst/>
          </a:prstGeom>
          <a:noFill/>
          <a:ln w="12700">
            <a:noFill/>
            <a:miter lim="800000"/>
            <a:headEnd/>
            <a:tailEnd/>
          </a:ln>
        </p:spPr>
        <p:txBody>
          <a:bodyPr lIns="0" tIns="0" rIns="0" bIns="0"/>
          <a:lstStyle/>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Present the users with trade status and transaction data as a priority and is easy to consume.</a:t>
            </a:r>
          </a:p>
          <a:p>
            <a:pPr marL="228600" indent="-228600" defTabSz="739623" fontAlgn="auto">
              <a:lnSpc>
                <a:spcPct val="110000"/>
              </a:lnSpc>
              <a:spcBef>
                <a:spcPts val="0"/>
              </a:spcBef>
              <a:spcAft>
                <a:spcPts val="0"/>
              </a:spcAft>
              <a:buFont typeface="Arial" pitchFamily="34" charset="0"/>
              <a:buChar char="•"/>
              <a:defRPr/>
            </a:pPr>
            <a:r>
              <a:rPr lang="en-US" sz="1000" dirty="0">
                <a:latin typeface="+mn-lt"/>
                <a:cs typeface="Arial" charset="0"/>
              </a:rPr>
              <a:t>Provide users with workflow functionality that allows them to monitor and validate the transactions.</a:t>
            </a:r>
          </a:p>
          <a:p>
            <a:pPr marL="171450" indent="-171450" defTabSz="739623" fontAlgn="auto">
              <a:lnSpc>
                <a:spcPct val="110000"/>
              </a:lnSpc>
              <a:spcBef>
                <a:spcPts val="0"/>
              </a:spcBef>
              <a:spcAft>
                <a:spcPts val="0"/>
              </a:spcAft>
              <a:buFont typeface="Arial" pitchFamily="34" charset="0"/>
              <a:buChar char="•"/>
              <a:defRPr/>
            </a:pPr>
            <a:endParaRPr lang="en-US" sz="1000" dirty="0">
              <a:latin typeface="+mn-lt"/>
              <a:cs typeface="Arial" charset="0"/>
            </a:endParaRPr>
          </a:p>
        </p:txBody>
      </p:sp>
      <p:sp>
        <p:nvSpPr>
          <p:cNvPr id="32" name="Rectangle 25"/>
          <p:cNvSpPr>
            <a:spLocks noChangeArrowheads="1"/>
          </p:cNvSpPr>
          <p:nvPr/>
        </p:nvSpPr>
        <p:spPr bwMode="gray">
          <a:xfrm>
            <a:off x="5394325" y="1655763"/>
            <a:ext cx="2187575"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Users often maintain physical file of account and client information.</a:t>
            </a:r>
          </a:p>
        </p:txBody>
      </p:sp>
      <p:sp>
        <p:nvSpPr>
          <p:cNvPr id="63498" name="Rectangle 13"/>
          <p:cNvSpPr>
            <a:spLocks noChangeArrowheads="1"/>
          </p:cNvSpPr>
          <p:nvPr/>
        </p:nvSpPr>
        <p:spPr bwMode="gray">
          <a:xfrm>
            <a:off x="2968625" y="2709863"/>
            <a:ext cx="2181225" cy="995362"/>
          </a:xfrm>
          <a:prstGeom prst="rect">
            <a:avLst/>
          </a:prstGeom>
          <a:noFill/>
          <a:ln w="12700">
            <a:noFill/>
            <a:miter lim="800000"/>
            <a:headEnd/>
            <a:tailEnd/>
          </a:ln>
        </p:spPr>
        <p:txBody>
          <a:bodyPr lIns="0" tIns="0" rIns="0" bIns="0"/>
          <a:lstStyle/>
          <a:p>
            <a:pPr marL="228600" indent="-228600">
              <a:lnSpc>
                <a:spcPct val="110000"/>
              </a:lnSpc>
              <a:buFont typeface="Arial" charset="0"/>
              <a:buChar char="•"/>
            </a:pPr>
            <a:r>
              <a:rPr lang="en-US" sz="1000">
                <a:latin typeface="Calibri" pitchFamily="34" charset="0"/>
                <a:cs typeface="Arial" charset="0"/>
              </a:rPr>
              <a:t>Ensure that data is consolidated and synced across all systems.</a:t>
            </a:r>
          </a:p>
          <a:p>
            <a:pPr marL="228600" indent="-228600">
              <a:lnSpc>
                <a:spcPct val="110000"/>
              </a:lnSpc>
              <a:buFont typeface="Arial" charset="0"/>
              <a:buChar char="•"/>
            </a:pPr>
            <a:r>
              <a:rPr lang="en-US" sz="1000">
                <a:latin typeface="Calibri" pitchFamily="34" charset="0"/>
                <a:cs typeface="Arial" charset="0"/>
              </a:rPr>
              <a:t>Normalize information models for each entity that will ensure consistent data set and increase finadability.</a:t>
            </a:r>
          </a:p>
        </p:txBody>
      </p:sp>
      <p:sp>
        <p:nvSpPr>
          <p:cNvPr id="63499" name="Rectangle 13"/>
          <p:cNvSpPr>
            <a:spLocks noChangeArrowheads="1"/>
          </p:cNvSpPr>
          <p:nvPr/>
        </p:nvSpPr>
        <p:spPr bwMode="gray">
          <a:xfrm>
            <a:off x="5394325" y="2709863"/>
            <a:ext cx="2187575" cy="995362"/>
          </a:xfrm>
          <a:prstGeom prst="rect">
            <a:avLst/>
          </a:prstGeom>
          <a:noFill/>
          <a:ln w="12700">
            <a:noFill/>
            <a:miter lim="800000"/>
            <a:headEnd/>
            <a:tailEnd/>
          </a:ln>
        </p:spPr>
        <p:txBody>
          <a:bodyPr lIns="0" tIns="0" rIns="0" bIns="0"/>
          <a:lstStyle/>
          <a:p>
            <a:pPr marL="228600" indent="-228600">
              <a:lnSpc>
                <a:spcPct val="110000"/>
              </a:lnSpc>
              <a:buFont typeface="Arial" charset="0"/>
              <a:buChar char="•"/>
            </a:pPr>
            <a:r>
              <a:rPr lang="en-US" sz="1000">
                <a:latin typeface="Calibri" pitchFamily="34" charset="0"/>
                <a:cs typeface="Arial" charset="0"/>
              </a:rPr>
              <a:t>Enhance the usability of the data management both in  input timeliness and interaction consistency.</a:t>
            </a:r>
          </a:p>
          <a:p>
            <a:pPr marL="228600" indent="-228600">
              <a:lnSpc>
                <a:spcPct val="110000"/>
              </a:lnSpc>
              <a:buFont typeface="Arial" charset="0"/>
              <a:buChar char="•"/>
            </a:pPr>
            <a:endParaRPr lang="en-US" sz="1000">
              <a:latin typeface="Calibri" pitchFamily="34" charset="0"/>
              <a:cs typeface="Arial" charset="0"/>
            </a:endParaRPr>
          </a:p>
          <a:p>
            <a:pPr marL="228600" indent="-228600">
              <a:lnSpc>
                <a:spcPct val="110000"/>
              </a:lnSpc>
              <a:buFont typeface="Arial" charset="0"/>
              <a:buChar char="•"/>
            </a:pPr>
            <a:endParaRPr lang="en-US" sz="1000">
              <a:latin typeface="Calibri" pitchFamily="34" charset="0"/>
              <a:cs typeface="Arial" charset="0"/>
            </a:endParaRPr>
          </a:p>
          <a:p>
            <a:pPr marL="228600" indent="-228600">
              <a:lnSpc>
                <a:spcPct val="110000"/>
              </a:lnSpc>
              <a:buFont typeface="Arial" charset="0"/>
              <a:buChar char="•"/>
            </a:pPr>
            <a:endParaRPr lang="en-US" sz="1000">
              <a:latin typeface="Calibri" pitchFamily="34" charset="0"/>
              <a:cs typeface="Arial" charset="0"/>
            </a:endParaRPr>
          </a:p>
        </p:txBody>
      </p:sp>
      <p:sp>
        <p:nvSpPr>
          <p:cNvPr id="66" name="Rectangle 13"/>
          <p:cNvSpPr>
            <a:spLocks noChangeArrowheads="1"/>
          </p:cNvSpPr>
          <p:nvPr/>
        </p:nvSpPr>
        <p:spPr bwMode="gray">
          <a:xfrm>
            <a:off x="515938" y="4852988"/>
            <a:ext cx="2527300"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Use note pads or Outlook (emails and tasks) as a reminder of tasks to be completed for the next day.</a:t>
            </a:r>
          </a:p>
        </p:txBody>
      </p:sp>
      <p:sp>
        <p:nvSpPr>
          <p:cNvPr id="67" name="Rectangle 24"/>
          <p:cNvSpPr>
            <a:spLocks noChangeArrowheads="1"/>
          </p:cNvSpPr>
          <p:nvPr/>
        </p:nvSpPr>
        <p:spPr bwMode="gray">
          <a:xfrm>
            <a:off x="3268663" y="4852988"/>
            <a:ext cx="2355850" cy="742950"/>
          </a:xfrm>
          <a:prstGeom prst="rect">
            <a:avLst/>
          </a:prstGeom>
          <a:solidFill>
            <a:schemeClr val="bg1"/>
          </a:solidFill>
          <a:ln w="6350">
            <a:solidFill>
              <a:schemeClr val="bg1">
                <a:lumMod val="65000"/>
              </a:schemeClr>
            </a:solidFill>
            <a:round/>
            <a:headEnd/>
            <a:tailEnd/>
          </a:ln>
        </p:spPr>
        <p:txBody>
          <a:bodyPr lIns="256032" tIns="65028" rIns="914400" bIns="65028"/>
          <a:lstStyle/>
          <a:p>
            <a:pPr defTabSz="739623" fontAlgn="auto">
              <a:lnSpc>
                <a:spcPct val="110000"/>
              </a:lnSpc>
              <a:spcBef>
                <a:spcPts val="0"/>
              </a:spcBef>
              <a:spcAft>
                <a:spcPct val="20000"/>
              </a:spcAft>
              <a:defRPr/>
            </a:pPr>
            <a:r>
              <a:rPr lang="en-US" sz="900" b="1" i="1" dirty="0">
                <a:latin typeface="+mn-lt"/>
              </a:rPr>
              <a:t>Users want to be reminded of tasks and alerted when particular actions take place.</a:t>
            </a:r>
          </a:p>
        </p:txBody>
      </p:sp>
      <p:sp>
        <p:nvSpPr>
          <p:cNvPr id="69" name="Rectangle 26"/>
          <p:cNvSpPr>
            <a:spLocks noChangeArrowheads="1"/>
          </p:cNvSpPr>
          <p:nvPr/>
        </p:nvSpPr>
        <p:spPr bwMode="gray">
          <a:xfrm>
            <a:off x="4467225" y="5688013"/>
            <a:ext cx="1838325" cy="1452562"/>
          </a:xfrm>
          <a:prstGeom prst="rect">
            <a:avLst/>
          </a:prstGeom>
          <a:noFill/>
          <a:ln w="12700">
            <a:noFill/>
            <a:miter lim="800000"/>
            <a:headEnd/>
            <a:tailEnd/>
          </a:ln>
        </p:spPr>
        <p:txBody>
          <a:bodyPr lIns="0" tIns="0" rIns="0" bIns="0"/>
          <a:lstStyle/>
          <a:p>
            <a:pPr algn="ctr" defTabSz="739623" fontAlgn="auto">
              <a:lnSpc>
                <a:spcPct val="110000"/>
              </a:lnSpc>
              <a:spcBef>
                <a:spcPts val="0"/>
              </a:spcBef>
              <a:spcAft>
                <a:spcPts val="0"/>
              </a:spcAft>
              <a:defRPr/>
            </a:pPr>
            <a:endParaRPr lang="en-US" sz="1000" dirty="0">
              <a:latin typeface="+mj-lt"/>
              <a:cs typeface="Arial" charset="0"/>
            </a:endParaRPr>
          </a:p>
        </p:txBody>
      </p:sp>
      <p:sp>
        <p:nvSpPr>
          <p:cNvPr id="63503" name="Rectangle 13"/>
          <p:cNvSpPr>
            <a:spLocks noChangeArrowheads="1"/>
          </p:cNvSpPr>
          <p:nvPr/>
        </p:nvSpPr>
        <p:spPr bwMode="gray">
          <a:xfrm>
            <a:off x="534988" y="5892800"/>
            <a:ext cx="2508250" cy="996950"/>
          </a:xfrm>
          <a:prstGeom prst="rect">
            <a:avLst/>
          </a:prstGeom>
          <a:noFill/>
          <a:ln w="12700">
            <a:noFill/>
            <a:miter lim="800000"/>
            <a:headEnd/>
            <a:tailEnd/>
          </a:ln>
        </p:spPr>
        <p:txBody>
          <a:bodyPr lIns="0" tIns="0" rIns="0" bIns="0"/>
          <a:lstStyle/>
          <a:p>
            <a:pPr marL="228600" indent="-228600">
              <a:lnSpc>
                <a:spcPct val="110000"/>
              </a:lnSpc>
              <a:buFont typeface="Arial" charset="0"/>
              <a:buChar char="•"/>
            </a:pPr>
            <a:r>
              <a:rPr lang="en-US" sz="1000">
                <a:latin typeface="Calibri" pitchFamily="34" charset="0"/>
                <a:cs typeface="Arial" charset="0"/>
              </a:rPr>
              <a:t>Introduce work flow for task management to assign, delegate  and monitor tasks within the team.</a:t>
            </a:r>
          </a:p>
          <a:p>
            <a:pPr marL="228600" indent="-228600">
              <a:lnSpc>
                <a:spcPct val="110000"/>
              </a:lnSpc>
              <a:buFont typeface="Arial" charset="0"/>
              <a:buChar char="•"/>
            </a:pPr>
            <a:endParaRPr lang="en-US" sz="1000">
              <a:latin typeface="Calibri" pitchFamily="34" charset="0"/>
              <a:cs typeface="Arial" charset="0"/>
            </a:endParaRPr>
          </a:p>
        </p:txBody>
      </p:sp>
      <p:sp>
        <p:nvSpPr>
          <p:cNvPr id="63504" name="Rectangle 13"/>
          <p:cNvSpPr>
            <a:spLocks noChangeArrowheads="1"/>
          </p:cNvSpPr>
          <p:nvPr/>
        </p:nvSpPr>
        <p:spPr bwMode="gray">
          <a:xfrm>
            <a:off x="3276600" y="5892800"/>
            <a:ext cx="2347913" cy="996950"/>
          </a:xfrm>
          <a:prstGeom prst="rect">
            <a:avLst/>
          </a:prstGeom>
          <a:noFill/>
          <a:ln w="12700">
            <a:noFill/>
            <a:miter lim="800000"/>
            <a:headEnd/>
            <a:tailEnd/>
          </a:ln>
        </p:spPr>
        <p:txBody>
          <a:bodyPr lIns="0" tIns="0" rIns="0" bIns="0"/>
          <a:lstStyle/>
          <a:p>
            <a:pPr marL="228600" indent="-228600">
              <a:lnSpc>
                <a:spcPct val="110000"/>
              </a:lnSpc>
              <a:buFont typeface="Arial" charset="0"/>
              <a:buChar char="•"/>
            </a:pPr>
            <a:r>
              <a:rPr lang="en-US" sz="1000">
                <a:latin typeface="Calibri" pitchFamily="34" charset="0"/>
                <a:cs typeface="Arial" charset="0"/>
              </a:rPr>
              <a:t>Provide the ability to set custom alerts or triggers when data thresholds are met.</a:t>
            </a:r>
          </a:p>
          <a:p>
            <a:pPr marL="228600" indent="-228600">
              <a:lnSpc>
                <a:spcPct val="110000"/>
              </a:lnSpc>
              <a:buFont typeface="Arial" charset="0"/>
              <a:buChar char="•"/>
            </a:pPr>
            <a:r>
              <a:rPr lang="en-US" sz="1000">
                <a:latin typeface="Calibri" pitchFamily="34" charset="0"/>
                <a:cs typeface="Arial" charset="0"/>
              </a:rPr>
              <a:t>Expose alerts and messages in a single location that is always in view to  trigger task management.</a:t>
            </a:r>
          </a:p>
          <a:p>
            <a:pPr marL="228600" indent="-228600">
              <a:lnSpc>
                <a:spcPct val="110000"/>
              </a:lnSpc>
              <a:buFont typeface="Arial" charset="0"/>
              <a:buChar char="•"/>
            </a:pPr>
            <a:endParaRPr lang="en-US" sz="1000">
              <a:latin typeface="Calibri" pitchFamily="34" charset="0"/>
              <a:cs typeface="Arial" charset="0"/>
            </a:endParaRPr>
          </a:p>
          <a:p>
            <a:pPr marL="228600" indent="-228600">
              <a:lnSpc>
                <a:spcPct val="110000"/>
              </a:lnSpc>
              <a:buFont typeface="Arial" charset="0"/>
              <a:buChar char="•"/>
            </a:pPr>
            <a:endParaRPr lang="en-US" sz="1000">
              <a:latin typeface="Calibri" pitchFamily="34" charset="0"/>
              <a:cs typeface="Arial" charset="0"/>
            </a:endParaRPr>
          </a:p>
        </p:txBody>
      </p:sp>
      <p:sp>
        <p:nvSpPr>
          <p:cNvPr id="63505" name="Rectangle 2"/>
          <p:cNvSpPr>
            <a:spLocks/>
          </p:cNvSpPr>
          <p:nvPr/>
        </p:nvSpPr>
        <p:spPr bwMode="auto">
          <a:xfrm>
            <a:off x="515938" y="2489200"/>
            <a:ext cx="928687" cy="153988"/>
          </a:xfrm>
          <a:prstGeom prst="rect">
            <a:avLst/>
          </a:prstGeom>
          <a:noFill/>
          <a:ln w="12700">
            <a:noFill/>
            <a:miter lim="800000"/>
            <a:headEnd/>
            <a:tailEnd/>
          </a:ln>
        </p:spPr>
        <p:txBody>
          <a:bodyPr wrap="none" lIns="0" tIns="0" rIns="0" bIns="0" anchor="ctr">
            <a:spAutoFit/>
          </a:bodyPr>
          <a:lstStyle/>
          <a:p>
            <a:pPr>
              <a:spcBef>
                <a:spcPts val="1938"/>
              </a:spcBef>
            </a:pPr>
            <a:r>
              <a:rPr lang="en-US" sz="1000" b="1">
                <a:solidFill>
                  <a:srgbClr val="FF4215"/>
                </a:solidFill>
                <a:latin typeface="Calibri Bold" pitchFamily="34" charset="0"/>
                <a:sym typeface="Calibri Bold" pitchFamily="34" charset="0"/>
              </a:rPr>
              <a:t>OPPORTUNITES</a:t>
            </a:r>
            <a:r>
              <a:rPr lang="en-US" sz="1000" b="1">
                <a:latin typeface="Calibri Bold" pitchFamily="34" charset="0"/>
                <a:sym typeface="Calibri Bold" pitchFamily="34" charset="0"/>
              </a:rPr>
              <a:t>.  </a:t>
            </a:r>
          </a:p>
        </p:txBody>
      </p:sp>
      <p:sp>
        <p:nvSpPr>
          <p:cNvPr id="63506" name="Rectangle 2"/>
          <p:cNvSpPr>
            <a:spLocks/>
          </p:cNvSpPr>
          <p:nvPr/>
        </p:nvSpPr>
        <p:spPr bwMode="auto">
          <a:xfrm>
            <a:off x="515938" y="5667375"/>
            <a:ext cx="928687" cy="153988"/>
          </a:xfrm>
          <a:prstGeom prst="rect">
            <a:avLst/>
          </a:prstGeom>
          <a:noFill/>
          <a:ln w="12700">
            <a:noFill/>
            <a:miter lim="800000"/>
            <a:headEnd/>
            <a:tailEnd/>
          </a:ln>
        </p:spPr>
        <p:txBody>
          <a:bodyPr wrap="none" lIns="0" tIns="0" rIns="0" bIns="0" anchor="ctr">
            <a:spAutoFit/>
          </a:bodyPr>
          <a:lstStyle/>
          <a:p>
            <a:pPr>
              <a:spcBef>
                <a:spcPts val="1938"/>
              </a:spcBef>
            </a:pPr>
            <a:r>
              <a:rPr lang="en-US" sz="1000" b="1">
                <a:solidFill>
                  <a:srgbClr val="FF4215"/>
                </a:solidFill>
                <a:latin typeface="Calibri Bold" pitchFamily="34" charset="0"/>
                <a:sym typeface="Calibri Bold" pitchFamily="34" charset="0"/>
              </a:rPr>
              <a:t>OPPORTUNITES</a:t>
            </a:r>
            <a:r>
              <a:rPr lang="en-US" sz="1000" b="1">
                <a:latin typeface="Calibri Bold" pitchFamily="34" charset="0"/>
                <a:sym typeface="Calibri Bold" pitchFamily="34" charset="0"/>
              </a:rPr>
              <a:t>.  </a:t>
            </a:r>
          </a:p>
        </p:txBody>
      </p:sp>
      <p:sp>
        <p:nvSpPr>
          <p:cNvPr id="26" name="Rectangle 25"/>
          <p:cNvSpPr/>
          <p:nvPr/>
        </p:nvSpPr>
        <p:spPr>
          <a:xfrm>
            <a:off x="1925638" y="1655763"/>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27" name="Rectangle 26"/>
          <p:cNvSpPr/>
          <p:nvPr/>
        </p:nvSpPr>
        <p:spPr>
          <a:xfrm>
            <a:off x="1925638" y="2044700"/>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28" name="Rectangle 27"/>
          <p:cNvSpPr/>
          <p:nvPr/>
        </p:nvSpPr>
        <p:spPr>
          <a:xfrm>
            <a:off x="4311650" y="1655763"/>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29" name="Rectangle 28"/>
          <p:cNvSpPr/>
          <p:nvPr/>
        </p:nvSpPr>
        <p:spPr>
          <a:xfrm>
            <a:off x="4311650" y="2044700"/>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30" name="Rectangle 29"/>
          <p:cNvSpPr/>
          <p:nvPr/>
        </p:nvSpPr>
        <p:spPr>
          <a:xfrm>
            <a:off x="6743700" y="1655763"/>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31" name="Rectangle 30"/>
          <p:cNvSpPr/>
          <p:nvPr/>
        </p:nvSpPr>
        <p:spPr>
          <a:xfrm>
            <a:off x="6743700" y="2044700"/>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33" name="Rectangle 32"/>
          <p:cNvSpPr/>
          <p:nvPr/>
        </p:nvSpPr>
        <p:spPr>
          <a:xfrm>
            <a:off x="2205038" y="4852988"/>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36" name="Rectangle 35"/>
          <p:cNvSpPr/>
          <p:nvPr/>
        </p:nvSpPr>
        <p:spPr>
          <a:xfrm>
            <a:off x="2205038" y="5241925"/>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
        <p:nvSpPr>
          <p:cNvPr id="39" name="Rectangle 38"/>
          <p:cNvSpPr/>
          <p:nvPr/>
        </p:nvSpPr>
        <p:spPr>
          <a:xfrm>
            <a:off x="4786313" y="4852988"/>
            <a:ext cx="838200" cy="354012"/>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Adoption: </a:t>
            </a:r>
          </a:p>
          <a:p>
            <a:pPr algn="ctr" defTabSz="739623" fontAlgn="auto">
              <a:spcBef>
                <a:spcPts val="0"/>
              </a:spcBef>
              <a:spcAft>
                <a:spcPts val="0"/>
              </a:spcAft>
              <a:defRPr/>
            </a:pPr>
            <a:r>
              <a:rPr lang="en-US" sz="800" b="1" dirty="0">
                <a:solidFill>
                  <a:schemeClr val="bg1"/>
                </a:solidFill>
              </a:rPr>
              <a:t>High</a:t>
            </a:r>
          </a:p>
        </p:txBody>
      </p:sp>
      <p:sp>
        <p:nvSpPr>
          <p:cNvPr id="41" name="Rectangle 40"/>
          <p:cNvSpPr/>
          <p:nvPr/>
        </p:nvSpPr>
        <p:spPr>
          <a:xfrm>
            <a:off x="4786313" y="5241925"/>
            <a:ext cx="838200" cy="354013"/>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anchor="ctr"/>
          <a:lstStyle/>
          <a:p>
            <a:pPr algn="ctr" defTabSz="739623" fontAlgn="auto">
              <a:spcBef>
                <a:spcPts val="0"/>
              </a:spcBef>
              <a:spcAft>
                <a:spcPts val="0"/>
              </a:spcAft>
              <a:defRPr/>
            </a:pPr>
            <a:r>
              <a:rPr lang="en-US" sz="600" b="1" dirty="0">
                <a:solidFill>
                  <a:schemeClr val="bg1"/>
                </a:solidFill>
              </a:rPr>
              <a:t>Frequency:  </a:t>
            </a:r>
          </a:p>
          <a:p>
            <a:pPr algn="ctr" defTabSz="739623" fontAlgn="auto">
              <a:spcBef>
                <a:spcPts val="0"/>
              </a:spcBef>
              <a:spcAft>
                <a:spcPts val="0"/>
              </a:spcAft>
              <a:defRPr/>
            </a:pPr>
            <a:r>
              <a:rPr lang="en-US" sz="800" b="1" dirty="0">
                <a:solidFill>
                  <a:schemeClr val="bg1"/>
                </a:solidFill>
              </a:rPr>
              <a:t>Daily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79463" y="0"/>
            <a:ext cx="10802937" cy="509588"/>
          </a:xfrm>
        </p:spPr>
        <p:txBody>
          <a:bodyPr/>
          <a:lstStyle/>
          <a:p>
            <a:pPr>
              <a:defRPr/>
            </a:pPr>
            <a:r>
              <a:rPr lang="en-US" dirty="0" smtClean="0"/>
              <a:t>definition – User archetypes</a:t>
            </a:r>
          </a:p>
        </p:txBody>
      </p:sp>
      <p:sp>
        <p:nvSpPr>
          <p:cNvPr id="64514" name="Text Placeholder 21"/>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solidFill>
                  <a:srgbClr val="FF4215"/>
                </a:solidFill>
              </a:rPr>
              <a:t>Classifying the </a:t>
            </a:r>
            <a:r>
              <a:rPr lang="en-US" smtClean="0"/>
              <a:t>user motivations and tasks into discrete archetypes.</a:t>
            </a:r>
          </a:p>
        </p:txBody>
      </p:sp>
      <p:grpSp>
        <p:nvGrpSpPr>
          <p:cNvPr id="64515" name="Group 3"/>
          <p:cNvGrpSpPr>
            <a:grpSpLocks/>
          </p:cNvGrpSpPr>
          <p:nvPr/>
        </p:nvGrpSpPr>
        <p:grpSpPr bwMode="auto">
          <a:xfrm>
            <a:off x="4368800" y="1370013"/>
            <a:ext cx="7615238" cy="5784850"/>
            <a:chOff x="4368564" y="1369227"/>
            <a:chExt cx="7615320" cy="5786052"/>
          </a:xfrm>
        </p:grpSpPr>
        <p:sp>
          <p:nvSpPr>
            <p:cNvPr id="15362" name="AutoShape 19"/>
            <p:cNvSpPr>
              <a:spLocks noChangeArrowheads="1"/>
            </p:cNvSpPr>
            <p:nvPr/>
          </p:nvSpPr>
          <p:spPr bwMode="auto">
            <a:xfrm>
              <a:off x="8448483" y="4068538"/>
              <a:ext cx="3535401" cy="2632622"/>
            </a:xfrm>
            <a:prstGeom prst="roundRect">
              <a:avLst>
                <a:gd name="adj" fmla="val 0"/>
              </a:avLst>
            </a:prstGeom>
            <a:solidFill>
              <a:schemeClr val="bg1"/>
            </a:solidFill>
            <a:ln w="6350">
              <a:solidFill>
                <a:srgbClr val="FF4215"/>
              </a:solidFill>
              <a:round/>
              <a:headEnd/>
              <a:tailEnd/>
            </a:ln>
          </p:spPr>
          <p:txBody>
            <a:bodyPr lIns="260110" tIns="65028" rIns="260110" bIns="65028"/>
            <a:lstStyle/>
            <a:p>
              <a:pPr defTabSz="739623" fontAlgn="auto">
                <a:lnSpc>
                  <a:spcPct val="110000"/>
                </a:lnSpc>
                <a:spcBef>
                  <a:spcPts val="0"/>
                </a:spcBef>
                <a:spcAft>
                  <a:spcPct val="20000"/>
                </a:spcAft>
                <a:defRPr/>
              </a:pPr>
              <a:r>
                <a:rPr lang="en-US" b="1" dirty="0">
                  <a:solidFill>
                    <a:schemeClr val="accent1"/>
                  </a:solidFill>
                  <a:latin typeface="+mn-lt"/>
                </a:rPr>
                <a:t>ACTIVIST:</a:t>
              </a:r>
            </a:p>
            <a:p>
              <a:pPr defTabSz="739623" fontAlgn="auto">
                <a:spcBef>
                  <a:spcPts val="0"/>
                </a:spcBef>
                <a:spcAft>
                  <a:spcPct val="20000"/>
                </a:spcAft>
                <a:defRPr/>
              </a:pPr>
              <a:r>
                <a:rPr lang="en-US" sz="900" dirty="0">
                  <a:solidFill>
                    <a:schemeClr val="tx2"/>
                  </a:solidFill>
                  <a:latin typeface="+mn-lt"/>
                </a:rPr>
                <a:t>Strictly focusing on building/maintaining the business, through client relationships and market research and successful portfolio management. </a:t>
              </a:r>
            </a:p>
            <a:p>
              <a:pPr defTabSz="739623" fontAlgn="auto">
                <a:spcBef>
                  <a:spcPts val="0"/>
                </a:spcBef>
                <a:spcAft>
                  <a:spcPct val="30000"/>
                </a:spcAft>
                <a:defRPr/>
              </a:pPr>
              <a:r>
                <a:rPr lang="en-US" sz="800" b="1" dirty="0">
                  <a:solidFill>
                    <a:schemeClr val="tx2"/>
                  </a:solidFill>
                  <a:latin typeface="+mn-lt"/>
                </a:rPr>
                <a:t>Key Attributes</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Strong business building and sales skills</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Excellent communicator</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Strong leadership  and delegation skills </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Experienced in making impactful decisions</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Critical thinking</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Licensed to trade </a:t>
              </a:r>
            </a:p>
            <a:p>
              <a:pPr marL="92452" lvl="1" indent="0" defTabSz="739623" fontAlgn="auto">
                <a:spcBef>
                  <a:spcPts val="0"/>
                </a:spcBef>
                <a:spcAft>
                  <a:spcPts val="0"/>
                </a:spcAft>
                <a:defRPr/>
              </a:pPr>
              <a:r>
                <a:rPr lang="en-US" sz="800" b="1" dirty="0">
                  <a:solidFill>
                    <a:schemeClr val="tx2"/>
                  </a:solidFill>
                  <a:latin typeface="+mn-lt"/>
                </a:rPr>
                <a:t>Key Informational Needs</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Market data and commentary</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Business analytics</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Client profile and portfolio information (active and historical)</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Prospecting and lead  information</a:t>
              </a:r>
            </a:p>
          </p:txBody>
        </p:sp>
        <p:sp>
          <p:nvSpPr>
            <p:cNvPr id="64518" name="AutoShape 17"/>
            <p:cNvSpPr>
              <a:spLocks noChangeArrowheads="1"/>
            </p:cNvSpPr>
            <p:nvPr/>
          </p:nvSpPr>
          <p:spPr bwMode="auto">
            <a:xfrm>
              <a:off x="8447807" y="1369227"/>
              <a:ext cx="3536077" cy="2632549"/>
            </a:xfrm>
            <a:prstGeom prst="roundRect">
              <a:avLst>
                <a:gd name="adj" fmla="val 0"/>
              </a:avLst>
            </a:prstGeom>
            <a:solidFill>
              <a:schemeClr val="bg1"/>
            </a:solidFill>
            <a:ln w="6350">
              <a:solidFill>
                <a:srgbClr val="FF4215"/>
              </a:solidFill>
              <a:round/>
              <a:headEnd/>
              <a:tailEnd/>
            </a:ln>
          </p:spPr>
          <p:txBody>
            <a:bodyPr lIns="260110" tIns="65028" rIns="274320" bIns="65028"/>
            <a:lstStyle/>
            <a:p>
              <a:pPr>
                <a:lnSpc>
                  <a:spcPct val="110000"/>
                </a:lnSpc>
                <a:spcAft>
                  <a:spcPct val="20000"/>
                </a:spcAft>
              </a:pPr>
              <a:r>
                <a:rPr lang="en-US" b="1">
                  <a:solidFill>
                    <a:schemeClr val="accent1"/>
                  </a:solidFill>
                  <a:latin typeface="Calibri" pitchFamily="34" charset="0"/>
                </a:rPr>
                <a:t>GENERALIST: </a:t>
              </a:r>
            </a:p>
            <a:p>
              <a:pPr>
                <a:spcAft>
                  <a:spcPct val="20000"/>
                </a:spcAft>
              </a:pPr>
              <a:r>
                <a:rPr lang="en-US" sz="900">
                  <a:solidFill>
                    <a:schemeClr val="tx2"/>
                  </a:solidFill>
                  <a:latin typeface="Calibri" pitchFamily="34" charset="0"/>
                </a:rPr>
                <a:t>Takes a hands-on approach to trade and portfolio management  Actively engages in administrative tasks when necessary.</a:t>
              </a:r>
            </a:p>
            <a:p>
              <a:pPr>
                <a:spcAft>
                  <a:spcPct val="30000"/>
                </a:spcAft>
              </a:pPr>
              <a:r>
                <a:rPr lang="en-US" sz="800" b="1">
                  <a:solidFill>
                    <a:schemeClr val="tx2"/>
                  </a:solidFill>
                  <a:latin typeface="Calibri" pitchFamily="34" charset="0"/>
                </a:rPr>
                <a:t>Key Attributes</a:t>
              </a:r>
            </a:p>
            <a:p>
              <a:pPr marL="263525" lvl="1" indent="-171450">
                <a:buFont typeface="Arial" charset="0"/>
                <a:buChar char="•"/>
              </a:pPr>
              <a:r>
                <a:rPr lang="en-US" sz="800">
                  <a:solidFill>
                    <a:schemeClr val="tx2"/>
                  </a:solidFill>
                  <a:latin typeface="Calibri" pitchFamily="34" charset="0"/>
                </a:rPr>
                <a:t>Organized and efficient—a master of multitasking</a:t>
              </a:r>
            </a:p>
            <a:p>
              <a:pPr marL="263525" lvl="1" indent="-171450">
                <a:buFont typeface="Arial" charset="0"/>
                <a:buChar char="•"/>
              </a:pPr>
              <a:r>
                <a:rPr lang="en-US" sz="800">
                  <a:solidFill>
                    <a:schemeClr val="tx2"/>
                  </a:solidFill>
                  <a:latin typeface="Calibri" pitchFamily="34" charset="0"/>
                </a:rPr>
                <a:t>Business oriented</a:t>
              </a:r>
            </a:p>
            <a:p>
              <a:pPr marL="263525" lvl="1" indent="-171450">
                <a:buFont typeface="Arial" charset="0"/>
                <a:buChar char="•"/>
              </a:pPr>
              <a:r>
                <a:rPr lang="en-US" sz="800">
                  <a:solidFill>
                    <a:schemeClr val="tx2"/>
                  </a:solidFill>
                  <a:latin typeface="Calibri" pitchFamily="34" charset="0"/>
                </a:rPr>
                <a:t>Strong communicator</a:t>
              </a:r>
            </a:p>
            <a:p>
              <a:pPr marL="263525" lvl="1" indent="-171450">
                <a:buFont typeface="Arial" charset="0"/>
                <a:buChar char="•"/>
              </a:pPr>
              <a:r>
                <a:rPr lang="en-US" sz="800">
                  <a:solidFill>
                    <a:schemeClr val="tx2"/>
                  </a:solidFill>
                  <a:latin typeface="Calibri" pitchFamily="34" charset="0"/>
                </a:rPr>
                <a:t>Licensed to trade </a:t>
              </a:r>
            </a:p>
            <a:p>
              <a:pPr marL="263525" lvl="1" indent="-171450">
                <a:buFont typeface="Arial" charset="0"/>
                <a:buChar char="•"/>
              </a:pPr>
              <a:r>
                <a:rPr lang="en-US" sz="800">
                  <a:solidFill>
                    <a:schemeClr val="tx2"/>
                  </a:solidFill>
                  <a:latin typeface="Calibri" pitchFamily="34" charset="0"/>
                </a:rPr>
                <a:t>Able to make informed decisions with very little to no oversight</a:t>
              </a:r>
            </a:p>
            <a:p>
              <a:pPr>
                <a:spcAft>
                  <a:spcPct val="30000"/>
                </a:spcAft>
              </a:pPr>
              <a:r>
                <a:rPr lang="en-US" sz="800" b="1">
                  <a:solidFill>
                    <a:schemeClr val="tx2"/>
                  </a:solidFill>
                  <a:latin typeface="Calibri" pitchFamily="34" charset="0"/>
                </a:rPr>
                <a:t>Key Informational Needs</a:t>
              </a:r>
            </a:p>
            <a:p>
              <a:pPr marL="263525" lvl="1" indent="-171450">
                <a:buFont typeface="Arial" charset="0"/>
                <a:buChar char="•"/>
              </a:pPr>
              <a:r>
                <a:rPr lang="en-US" sz="800">
                  <a:solidFill>
                    <a:schemeClr val="tx2"/>
                  </a:solidFill>
                  <a:latin typeface="Calibri" pitchFamily="34" charset="0"/>
                </a:rPr>
                <a:t>Market data and commentary</a:t>
              </a:r>
            </a:p>
            <a:p>
              <a:pPr marL="263525" lvl="1" indent="-171450">
                <a:buFont typeface="Arial" charset="0"/>
                <a:buChar char="•"/>
              </a:pPr>
              <a:r>
                <a:rPr lang="en-US" sz="800">
                  <a:solidFill>
                    <a:schemeClr val="tx2"/>
                  </a:solidFill>
                  <a:latin typeface="Calibri" pitchFamily="34" charset="0"/>
                </a:rPr>
                <a:t>Client profile and portfolio information (active and historical)</a:t>
              </a:r>
            </a:p>
            <a:p>
              <a:pPr marL="263525" lvl="1" indent="-171450">
                <a:buFont typeface="Arial" charset="0"/>
                <a:buChar char="•"/>
              </a:pPr>
              <a:r>
                <a:rPr lang="en-US" sz="800">
                  <a:solidFill>
                    <a:schemeClr val="tx2"/>
                  </a:solidFill>
                  <a:latin typeface="Calibri" pitchFamily="34" charset="0"/>
                </a:rPr>
                <a:t>Prospect information</a:t>
              </a:r>
            </a:p>
            <a:p>
              <a:pPr marL="263525" lvl="1" indent="-171450">
                <a:spcAft>
                  <a:spcPct val="30000"/>
                </a:spcAft>
                <a:buFont typeface="Arial" charset="0"/>
                <a:buChar char="•"/>
              </a:pPr>
              <a:r>
                <a:rPr lang="en-US" sz="800">
                  <a:solidFill>
                    <a:schemeClr val="tx2"/>
                  </a:solidFill>
                  <a:latin typeface="Calibri" pitchFamily="34" charset="0"/>
                </a:rPr>
                <a:t>Active and historical trade data</a:t>
              </a:r>
            </a:p>
          </p:txBody>
        </p:sp>
        <p:sp>
          <p:nvSpPr>
            <p:cNvPr id="64519" name="AutoShape 18"/>
            <p:cNvSpPr>
              <a:spLocks noChangeArrowheads="1"/>
            </p:cNvSpPr>
            <p:nvPr/>
          </p:nvSpPr>
          <p:spPr bwMode="auto">
            <a:xfrm>
              <a:off x="4839421" y="4068841"/>
              <a:ext cx="3536076" cy="2631801"/>
            </a:xfrm>
            <a:prstGeom prst="roundRect">
              <a:avLst>
                <a:gd name="adj" fmla="val 0"/>
              </a:avLst>
            </a:prstGeom>
            <a:solidFill>
              <a:schemeClr val="bg1"/>
            </a:solidFill>
            <a:ln w="6350">
              <a:solidFill>
                <a:srgbClr val="FF4215"/>
              </a:solidFill>
              <a:round/>
              <a:headEnd/>
              <a:tailEnd/>
            </a:ln>
          </p:spPr>
          <p:txBody>
            <a:bodyPr lIns="260110" tIns="65028" rIns="365760" bIns="65028"/>
            <a:lstStyle/>
            <a:p>
              <a:pPr>
                <a:lnSpc>
                  <a:spcPct val="110000"/>
                </a:lnSpc>
                <a:spcAft>
                  <a:spcPct val="20000"/>
                </a:spcAft>
              </a:pPr>
              <a:r>
                <a:rPr lang="en-US" b="1">
                  <a:solidFill>
                    <a:schemeClr val="accent1"/>
                  </a:solidFill>
                  <a:latin typeface="Calibri" pitchFamily="34" charset="0"/>
                </a:rPr>
                <a:t>INTERNALIST:</a:t>
              </a:r>
              <a:endParaRPr lang="en-US">
                <a:solidFill>
                  <a:schemeClr val="accent1"/>
                </a:solidFill>
                <a:latin typeface="Calibri" pitchFamily="34" charset="0"/>
              </a:endParaRPr>
            </a:p>
            <a:p>
              <a:pPr>
                <a:spcAft>
                  <a:spcPct val="30000"/>
                </a:spcAft>
              </a:pPr>
              <a:r>
                <a:rPr lang="en-US" sz="900">
                  <a:solidFill>
                    <a:schemeClr val="tx2"/>
                  </a:solidFill>
                  <a:latin typeface="Calibri" pitchFamily="34" charset="0"/>
                </a:rPr>
                <a:t>Responsible for the day-to-day office administrative activities that support the teams trading and wealth management activities.</a:t>
              </a:r>
            </a:p>
            <a:p>
              <a:pPr>
                <a:spcAft>
                  <a:spcPct val="30000"/>
                </a:spcAft>
              </a:pPr>
              <a:r>
                <a:rPr lang="en-US" sz="800" b="1">
                  <a:solidFill>
                    <a:schemeClr val="tx2"/>
                  </a:solidFill>
                  <a:latin typeface="Calibri" pitchFamily="34" charset="0"/>
                </a:rPr>
                <a:t>Key Attributes</a:t>
              </a:r>
            </a:p>
            <a:p>
              <a:pPr marL="263525" lvl="1" indent="-171450">
                <a:buFont typeface="Arial" charset="0"/>
                <a:buChar char="•"/>
              </a:pPr>
              <a:r>
                <a:rPr lang="en-US" sz="800">
                  <a:solidFill>
                    <a:schemeClr val="tx2"/>
                  </a:solidFill>
                  <a:latin typeface="Calibri" pitchFamily="34" charset="0"/>
                </a:rPr>
                <a:t>Organized and efficient</a:t>
              </a:r>
            </a:p>
            <a:p>
              <a:pPr marL="263525" lvl="1" indent="-171450">
                <a:buFont typeface="Arial" charset="0"/>
                <a:buChar char="•"/>
              </a:pPr>
              <a:r>
                <a:rPr lang="en-US" sz="800">
                  <a:solidFill>
                    <a:schemeClr val="tx2"/>
                  </a:solidFill>
                  <a:latin typeface="Calibri" pitchFamily="34" charset="0"/>
                </a:rPr>
                <a:t>Attuned to the needs of the team</a:t>
              </a:r>
            </a:p>
            <a:p>
              <a:pPr marL="263525" lvl="1" indent="-171450">
                <a:buFont typeface="Arial" charset="0"/>
                <a:buChar char="•"/>
              </a:pPr>
              <a:r>
                <a:rPr lang="en-US" sz="800">
                  <a:solidFill>
                    <a:schemeClr val="tx2"/>
                  </a:solidFill>
                  <a:latin typeface="Calibri" pitchFamily="34" charset="0"/>
                </a:rPr>
                <a:t>Strong team player who works well with others</a:t>
              </a:r>
            </a:p>
            <a:p>
              <a:pPr>
                <a:spcAft>
                  <a:spcPct val="30000"/>
                </a:spcAft>
              </a:pPr>
              <a:r>
                <a:rPr lang="en-US" sz="800" b="1">
                  <a:solidFill>
                    <a:schemeClr val="tx2"/>
                  </a:solidFill>
                  <a:latin typeface="Calibri" pitchFamily="34" charset="0"/>
                </a:rPr>
                <a:t>Key Informational Needs</a:t>
              </a:r>
            </a:p>
            <a:p>
              <a:pPr marL="263525" lvl="1" indent="-171450">
                <a:buFont typeface="Arial" charset="0"/>
                <a:buChar char="•"/>
              </a:pPr>
              <a:r>
                <a:rPr lang="en-US" sz="800">
                  <a:solidFill>
                    <a:schemeClr val="tx2"/>
                  </a:solidFill>
                  <a:latin typeface="Calibri" pitchFamily="34" charset="0"/>
                </a:rPr>
                <a:t>Daily tasks and team calendars</a:t>
              </a:r>
            </a:p>
            <a:p>
              <a:pPr marL="263525" lvl="1" indent="-171450">
                <a:buFont typeface="Arial" charset="0"/>
                <a:buChar char="•"/>
              </a:pPr>
              <a:r>
                <a:rPr lang="en-US" sz="800">
                  <a:solidFill>
                    <a:schemeClr val="tx2"/>
                  </a:solidFill>
                  <a:latin typeface="Calibri" pitchFamily="34" charset="0"/>
                </a:rPr>
                <a:t>Forms and documentation status</a:t>
              </a:r>
            </a:p>
            <a:p>
              <a:pPr marL="263525" lvl="1" indent="-171450">
                <a:buFont typeface="Arial" charset="0"/>
                <a:buChar char="•"/>
              </a:pPr>
              <a:r>
                <a:rPr lang="en-US" sz="800">
                  <a:solidFill>
                    <a:schemeClr val="tx2"/>
                  </a:solidFill>
                  <a:latin typeface="Calibri" pitchFamily="34" charset="0"/>
                </a:rPr>
                <a:t>Client profile information  (active and historical)</a:t>
              </a:r>
            </a:p>
            <a:p>
              <a:pPr marL="263525" lvl="1" indent="-171450">
                <a:buFont typeface="Arial" charset="0"/>
                <a:buChar char="•"/>
              </a:pPr>
              <a:r>
                <a:rPr lang="en-US" sz="800">
                  <a:solidFill>
                    <a:schemeClr val="tx2"/>
                  </a:solidFill>
                  <a:latin typeface="Calibri" pitchFamily="34" charset="0"/>
                </a:rPr>
                <a:t>Account management</a:t>
              </a:r>
            </a:p>
          </p:txBody>
        </p:sp>
        <p:sp>
          <p:nvSpPr>
            <p:cNvPr id="15371" name="AutoShape 15"/>
            <p:cNvSpPr>
              <a:spLocks noChangeArrowheads="1"/>
            </p:cNvSpPr>
            <p:nvPr/>
          </p:nvSpPr>
          <p:spPr bwMode="auto">
            <a:xfrm>
              <a:off x="4840057" y="1369227"/>
              <a:ext cx="3535400" cy="2632622"/>
            </a:xfrm>
            <a:prstGeom prst="roundRect">
              <a:avLst>
                <a:gd name="adj" fmla="val 0"/>
              </a:avLst>
            </a:prstGeom>
            <a:solidFill>
              <a:schemeClr val="bg1"/>
            </a:solidFill>
            <a:ln w="6350">
              <a:solidFill>
                <a:srgbClr val="FF4215"/>
              </a:solidFill>
              <a:round/>
              <a:headEnd/>
              <a:tailEnd/>
            </a:ln>
          </p:spPr>
          <p:txBody>
            <a:bodyPr lIns="260110" tIns="65028" rIns="260110" bIns="65028"/>
            <a:lstStyle/>
            <a:p>
              <a:pPr defTabSz="739623" fontAlgn="auto">
                <a:lnSpc>
                  <a:spcPct val="110000"/>
                </a:lnSpc>
                <a:spcBef>
                  <a:spcPts val="0"/>
                </a:spcBef>
                <a:spcAft>
                  <a:spcPct val="20000"/>
                </a:spcAft>
                <a:defRPr/>
              </a:pPr>
              <a:r>
                <a:rPr lang="en-US" b="1" dirty="0">
                  <a:solidFill>
                    <a:schemeClr val="accent1"/>
                  </a:solidFill>
                  <a:latin typeface="+mn-lt"/>
                </a:rPr>
                <a:t>MAINTAINIST: </a:t>
              </a:r>
            </a:p>
            <a:p>
              <a:pPr defTabSz="739623" fontAlgn="auto">
                <a:spcBef>
                  <a:spcPts val="0"/>
                </a:spcBef>
                <a:spcAft>
                  <a:spcPct val="20000"/>
                </a:spcAft>
                <a:defRPr/>
              </a:pPr>
              <a:r>
                <a:rPr lang="en-US" sz="900" dirty="0">
                  <a:solidFill>
                    <a:schemeClr val="tx2"/>
                  </a:solidFill>
                  <a:latin typeface="+mn-lt"/>
                </a:rPr>
                <a:t>Typically provides advisor support with limited trading responsibilities and extensive administrative experience.</a:t>
              </a:r>
            </a:p>
            <a:p>
              <a:pPr defTabSz="739623" fontAlgn="auto">
                <a:spcBef>
                  <a:spcPts val="0"/>
                </a:spcBef>
                <a:spcAft>
                  <a:spcPct val="30000"/>
                </a:spcAft>
                <a:defRPr/>
              </a:pPr>
              <a:r>
                <a:rPr lang="en-US" sz="800" b="1" dirty="0">
                  <a:solidFill>
                    <a:schemeClr val="tx2"/>
                  </a:solidFill>
                  <a:latin typeface="+mn-lt"/>
                </a:rPr>
                <a:t>Key Attributes</a:t>
              </a:r>
            </a:p>
            <a:p>
              <a:pPr marL="263902" lvl="1" indent="-171450" defTabSz="739623" fontAlgn="auto">
                <a:spcBef>
                  <a:spcPts val="0"/>
                </a:spcBef>
                <a:spcAft>
                  <a:spcPct val="30000"/>
                </a:spcAft>
                <a:buFont typeface="Arial" pitchFamily="34" charset="0"/>
                <a:buChar char="•"/>
                <a:defRPr/>
              </a:pPr>
              <a:r>
                <a:rPr lang="en-US" sz="800" dirty="0">
                  <a:solidFill>
                    <a:schemeClr val="tx2"/>
                  </a:solidFill>
                  <a:latin typeface="+mn-lt"/>
                </a:rPr>
                <a:t>Organized and efficient</a:t>
              </a:r>
            </a:p>
            <a:p>
              <a:pPr marL="263902" lvl="1" indent="-171450" defTabSz="739623" fontAlgn="auto">
                <a:spcBef>
                  <a:spcPts val="0"/>
                </a:spcBef>
                <a:spcAft>
                  <a:spcPct val="30000"/>
                </a:spcAft>
                <a:buFont typeface="Arial" pitchFamily="34" charset="0"/>
                <a:buChar char="•"/>
                <a:defRPr/>
              </a:pPr>
              <a:r>
                <a:rPr lang="en-US" sz="800" dirty="0">
                  <a:solidFill>
                    <a:schemeClr val="tx2"/>
                  </a:solidFill>
                  <a:latin typeface="+mn-lt"/>
                </a:rPr>
                <a:t>Licensed to trade </a:t>
              </a:r>
            </a:p>
            <a:p>
              <a:pPr marL="263902" lvl="1" indent="-171450" defTabSz="739623" fontAlgn="auto">
                <a:spcBef>
                  <a:spcPts val="0"/>
                </a:spcBef>
                <a:spcAft>
                  <a:spcPct val="30000"/>
                </a:spcAft>
                <a:buFont typeface="Arial" pitchFamily="34" charset="0"/>
                <a:buChar char="•"/>
                <a:defRPr/>
              </a:pPr>
              <a:r>
                <a:rPr lang="en-US" sz="800" dirty="0">
                  <a:solidFill>
                    <a:schemeClr val="tx2"/>
                  </a:solidFill>
                  <a:latin typeface="+mn-lt"/>
                </a:rPr>
                <a:t>Strong communicator</a:t>
              </a:r>
            </a:p>
            <a:p>
              <a:pPr marL="263902" lvl="1" indent="-171450" defTabSz="739623" fontAlgn="auto">
                <a:spcBef>
                  <a:spcPts val="0"/>
                </a:spcBef>
                <a:spcAft>
                  <a:spcPct val="30000"/>
                </a:spcAft>
                <a:buFont typeface="Arial" pitchFamily="34" charset="0"/>
                <a:buChar char="•"/>
                <a:defRPr/>
              </a:pPr>
              <a:r>
                <a:rPr lang="en-US" sz="800" dirty="0">
                  <a:solidFill>
                    <a:schemeClr val="tx2"/>
                  </a:solidFill>
                  <a:latin typeface="+mn-lt"/>
                </a:rPr>
                <a:t>Comfortable making low impact decisions</a:t>
              </a:r>
            </a:p>
            <a:p>
              <a:pPr defTabSz="739623" fontAlgn="auto">
                <a:spcBef>
                  <a:spcPts val="0"/>
                </a:spcBef>
                <a:spcAft>
                  <a:spcPct val="30000"/>
                </a:spcAft>
                <a:defRPr/>
              </a:pPr>
              <a:r>
                <a:rPr lang="en-US" sz="800" b="1" dirty="0">
                  <a:solidFill>
                    <a:schemeClr val="tx2"/>
                  </a:solidFill>
                  <a:latin typeface="+mn-lt"/>
                </a:rPr>
                <a:t>Key Informational Needs</a:t>
              </a:r>
            </a:p>
            <a:p>
              <a:pPr marL="263902" lvl="1" indent="-171450" defTabSz="739623" fontAlgn="auto">
                <a:spcBef>
                  <a:spcPts val="0"/>
                </a:spcBef>
                <a:spcAft>
                  <a:spcPts val="0"/>
                </a:spcAft>
                <a:buFont typeface="Arial" pitchFamily="34" charset="0"/>
                <a:buChar char="•"/>
                <a:defRPr/>
              </a:pPr>
              <a:r>
                <a:rPr lang="en-US" sz="800" dirty="0">
                  <a:solidFill>
                    <a:schemeClr val="tx2"/>
                  </a:solidFill>
                  <a:latin typeface="+mn-lt"/>
                </a:rPr>
                <a:t>Client profile and portfolio information (active and historical)</a:t>
              </a:r>
            </a:p>
            <a:p>
              <a:pPr marL="263902" lvl="1" indent="-171450" defTabSz="739623" fontAlgn="auto">
                <a:spcBef>
                  <a:spcPts val="0"/>
                </a:spcBef>
                <a:spcAft>
                  <a:spcPct val="30000"/>
                </a:spcAft>
                <a:buFont typeface="Arial" pitchFamily="34" charset="0"/>
                <a:buChar char="•"/>
                <a:defRPr/>
              </a:pPr>
              <a:r>
                <a:rPr lang="en-US" sz="800" dirty="0">
                  <a:solidFill>
                    <a:schemeClr val="tx2"/>
                  </a:solidFill>
                  <a:latin typeface="+mn-lt"/>
                </a:rPr>
                <a:t>Market data and commentary</a:t>
              </a:r>
            </a:p>
            <a:p>
              <a:pPr marL="263902" lvl="1" indent="-171450" defTabSz="739623" fontAlgn="auto">
                <a:spcBef>
                  <a:spcPts val="0"/>
                </a:spcBef>
                <a:spcAft>
                  <a:spcPct val="30000"/>
                </a:spcAft>
                <a:buFont typeface="Arial" pitchFamily="34" charset="0"/>
                <a:buChar char="•"/>
                <a:defRPr/>
              </a:pPr>
              <a:r>
                <a:rPr lang="en-US" sz="800" dirty="0">
                  <a:solidFill>
                    <a:schemeClr val="tx2"/>
                  </a:solidFill>
                  <a:latin typeface="+mn-lt"/>
                </a:rPr>
                <a:t>Active and historical trade data</a:t>
              </a:r>
            </a:p>
            <a:p>
              <a:pPr marL="186190" lvl="1" indent="-93738" defTabSz="739623" fontAlgn="auto">
                <a:spcBef>
                  <a:spcPts val="0"/>
                </a:spcBef>
                <a:spcAft>
                  <a:spcPct val="30000"/>
                </a:spcAft>
                <a:buClr>
                  <a:schemeClr val="accent1"/>
                </a:buClr>
                <a:buFontTx/>
                <a:buChar char="•"/>
                <a:defRPr/>
              </a:pPr>
              <a:endParaRPr lang="en-US" sz="800" dirty="0">
                <a:solidFill>
                  <a:schemeClr val="tx2"/>
                </a:solidFill>
                <a:latin typeface="+mn-lt"/>
              </a:endParaRPr>
            </a:p>
          </p:txBody>
        </p:sp>
        <p:cxnSp>
          <p:nvCxnSpPr>
            <p:cNvPr id="64521" name="Straight Arrow Connector 2"/>
            <p:cNvCxnSpPr>
              <a:cxnSpLocks noChangeShapeType="1"/>
            </p:cNvCxnSpPr>
            <p:nvPr/>
          </p:nvCxnSpPr>
          <p:spPr bwMode="auto">
            <a:xfrm>
              <a:off x="6882233" y="6939835"/>
              <a:ext cx="5101651" cy="0"/>
            </a:xfrm>
            <a:prstGeom prst="straightConnector1">
              <a:avLst/>
            </a:prstGeom>
            <a:noFill/>
            <a:ln w="9525" algn="ctr">
              <a:solidFill>
                <a:srgbClr val="FF4215"/>
              </a:solidFill>
              <a:round/>
              <a:headEnd/>
              <a:tailEnd type="arrow" w="med" len="med"/>
            </a:ln>
          </p:spPr>
        </p:cxnSp>
        <p:cxnSp>
          <p:nvCxnSpPr>
            <p:cNvPr id="64522" name="Straight Arrow Connector 4"/>
            <p:cNvCxnSpPr>
              <a:cxnSpLocks noChangeShapeType="1"/>
            </p:cNvCxnSpPr>
            <p:nvPr/>
          </p:nvCxnSpPr>
          <p:spPr bwMode="auto">
            <a:xfrm flipV="1">
              <a:off x="4619625" y="1369227"/>
              <a:ext cx="0" cy="3308001"/>
            </a:xfrm>
            <a:prstGeom prst="straightConnector1">
              <a:avLst/>
            </a:prstGeom>
            <a:noFill/>
            <a:ln w="9525" algn="ctr">
              <a:solidFill>
                <a:srgbClr val="FF4215"/>
              </a:solidFill>
              <a:round/>
              <a:headEnd/>
              <a:tailEnd type="arrow" w="med" len="med"/>
            </a:ln>
          </p:spPr>
        </p:cxnSp>
        <p:sp>
          <p:nvSpPr>
            <p:cNvPr id="23" name="Rectangle 3"/>
            <p:cNvSpPr>
              <a:spLocks/>
            </p:cNvSpPr>
            <p:nvPr/>
          </p:nvSpPr>
          <p:spPr bwMode="auto">
            <a:xfrm rot="16200000">
              <a:off x="3269743" y="5153067"/>
              <a:ext cx="2627859" cy="430218"/>
            </a:xfrm>
            <a:prstGeom prst="rect">
              <a:avLst/>
            </a:prstGeom>
            <a:solidFill>
              <a:schemeClr val="bg1"/>
            </a:solidFill>
            <a:ln w="12700">
              <a:noFill/>
              <a:miter lim="800000"/>
              <a:headEnd/>
              <a:tailEnd/>
            </a:ln>
          </p:spPr>
          <p:txBody>
            <a:bodyPr wrap="none" lIns="0" tIns="0" rIns="0" bIns="0" anchor="ctr">
              <a:spAutoFit/>
            </a:bodyPr>
            <a:lstStyle/>
            <a:p>
              <a:pPr defTabSz="739623" fontAlgn="auto">
                <a:spcBef>
                  <a:spcPts val="1934"/>
                </a:spcBef>
                <a:spcAft>
                  <a:spcPts val="0"/>
                </a:spcAft>
                <a:defRPr/>
              </a:pPr>
              <a:r>
                <a:rPr lang="en-US" sz="2800" b="1" dirty="0">
                  <a:solidFill>
                    <a:srgbClr val="FF4215"/>
                  </a:solidFill>
                  <a:latin typeface="Calibri Bold" charset="0"/>
                  <a:ea typeface="Calibri Bold" charset="0"/>
                  <a:cs typeface="Calibri Bold" charset="0"/>
                  <a:sym typeface="Calibri Bold" charset="0"/>
                </a:rPr>
                <a:t>TRANSACTIONAL</a:t>
              </a:r>
              <a:r>
                <a:rPr lang="en-US" sz="2800" b="1" dirty="0">
                  <a:solidFill>
                    <a:schemeClr val="tx1">
                      <a:lumMod val="50000"/>
                      <a:lumOff val="50000"/>
                    </a:schemeClr>
                  </a:solidFill>
                  <a:latin typeface="Calibri Bold" charset="0"/>
                  <a:ea typeface="Calibri Bold" charset="0"/>
                  <a:cs typeface="Calibri Bold" charset="0"/>
                  <a:sym typeface="Calibri Bold" charset="0"/>
                </a:rPr>
                <a:t>.</a:t>
              </a:r>
            </a:p>
          </p:txBody>
        </p:sp>
        <p:sp>
          <p:nvSpPr>
            <p:cNvPr id="21" name="Rectangle 3"/>
            <p:cNvSpPr>
              <a:spLocks/>
            </p:cNvSpPr>
            <p:nvPr/>
          </p:nvSpPr>
          <p:spPr bwMode="auto">
            <a:xfrm>
              <a:off x="4835294" y="6724977"/>
              <a:ext cx="2663854" cy="430302"/>
            </a:xfrm>
            <a:prstGeom prst="rect">
              <a:avLst/>
            </a:prstGeom>
            <a:solidFill>
              <a:schemeClr val="bg1"/>
            </a:solidFill>
            <a:ln w="12700">
              <a:noFill/>
              <a:miter lim="800000"/>
              <a:headEnd/>
              <a:tailEnd/>
            </a:ln>
          </p:spPr>
          <p:txBody>
            <a:bodyPr wrap="none" lIns="0" tIns="0" rIns="0" bIns="0" anchor="ctr">
              <a:spAutoFit/>
            </a:bodyPr>
            <a:lstStyle/>
            <a:p>
              <a:pPr defTabSz="739623" fontAlgn="auto">
                <a:spcBef>
                  <a:spcPts val="1934"/>
                </a:spcBef>
                <a:spcAft>
                  <a:spcPts val="0"/>
                </a:spcAft>
                <a:defRPr/>
              </a:pPr>
              <a:r>
                <a:rPr lang="en-US" sz="2800" b="1" dirty="0">
                  <a:solidFill>
                    <a:srgbClr val="FF4215"/>
                  </a:solidFill>
                  <a:latin typeface="Calibri Bold" charset="0"/>
                  <a:ea typeface="Calibri Bold" charset="0"/>
                  <a:cs typeface="Calibri Bold" charset="0"/>
                  <a:sym typeface="Calibri Bold" charset="0"/>
                </a:rPr>
                <a:t>INFORMATIONAL</a:t>
              </a:r>
              <a:r>
                <a:rPr lang="en-US" sz="2800" b="1" dirty="0">
                  <a:solidFill>
                    <a:schemeClr val="tx1">
                      <a:lumMod val="50000"/>
                      <a:lumOff val="50000"/>
                    </a:schemeClr>
                  </a:solidFill>
                  <a:latin typeface="Calibri Bold" charset="0"/>
                  <a:ea typeface="Calibri Bold" charset="0"/>
                  <a:cs typeface="Calibri Bold" charset="0"/>
                  <a:sym typeface="Calibri Bold" charset="0"/>
                </a:rPr>
                <a:t>.</a:t>
              </a:r>
            </a:p>
          </p:txBody>
        </p:sp>
      </p:grpSp>
      <p:sp>
        <p:nvSpPr>
          <p:cNvPr id="64516" name="Content Placeholder 2"/>
          <p:cNvSpPr txBox="1">
            <a:spLocks/>
          </p:cNvSpPr>
          <p:nvPr/>
        </p:nvSpPr>
        <p:spPr bwMode="auto">
          <a:xfrm>
            <a:off x="498475" y="1209675"/>
            <a:ext cx="3455988" cy="5795963"/>
          </a:xfrm>
          <a:prstGeom prst="rect">
            <a:avLst/>
          </a:prstGeom>
          <a:noFill/>
          <a:ln w="9525">
            <a:noFill/>
            <a:miter lim="800000"/>
            <a:headEnd/>
            <a:tailEnd/>
          </a:ln>
        </p:spPr>
        <p:txBody>
          <a:bodyPr lIns="52002" tIns="26001" rIns="52002" bIns="26001"/>
          <a:lstStyle/>
          <a:p>
            <a:pPr>
              <a:lnSpc>
                <a:spcPct val="150000"/>
              </a:lnSpc>
              <a:spcAft>
                <a:spcPct val="50000"/>
              </a:spcAft>
              <a:buClr>
                <a:srgbClr val="B2B2B2"/>
              </a:buClr>
            </a:pPr>
            <a:r>
              <a:rPr lang="en-US" sz="1400" b="1" i="1">
                <a:latin typeface="Calibri" pitchFamily="34" charset="0"/>
              </a:rPr>
              <a:t>Identifying the Users</a:t>
            </a:r>
          </a:p>
          <a:p>
            <a:pPr>
              <a:lnSpc>
                <a:spcPct val="150000"/>
              </a:lnSpc>
              <a:spcAft>
                <a:spcPct val="50000"/>
              </a:spcAft>
              <a:buClr>
                <a:srgbClr val="B2B2B2"/>
              </a:buClr>
            </a:pPr>
            <a:r>
              <a:rPr lang="en-US" sz="1100">
                <a:latin typeface="Calibri" pitchFamily="34" charset="0"/>
              </a:rPr>
              <a:t>The first step in defining the solution is identifying the users. Categorizing the users in groups helps us identify their key motivations. Further analysis defines the archetypes which expose specific behaviors and helps identify their needs. Adding a personal identity to the user types yields the persona, a tool used to bring us a sense of familiarity to address their needs in the real world.</a:t>
            </a:r>
          </a:p>
          <a:p>
            <a:pPr>
              <a:lnSpc>
                <a:spcPct val="150000"/>
              </a:lnSpc>
              <a:spcAft>
                <a:spcPct val="50000"/>
              </a:spcAft>
              <a:buClr>
                <a:srgbClr val="B2B2B2"/>
              </a:buClr>
            </a:pPr>
            <a:endParaRPr lang="en-US" sz="1200" b="1" i="1">
              <a:latin typeface="Calibri" pitchFamily="34" charset="0"/>
            </a:endParaRPr>
          </a:p>
          <a:p>
            <a:pPr>
              <a:lnSpc>
                <a:spcPct val="150000"/>
              </a:lnSpc>
              <a:spcAft>
                <a:spcPct val="50000"/>
              </a:spcAft>
              <a:buClr>
                <a:srgbClr val="B2B2B2"/>
              </a:buClr>
            </a:pPr>
            <a:r>
              <a:rPr lang="en-US" sz="1400" b="1" i="1">
                <a:latin typeface="Calibri" pitchFamily="34" charset="0"/>
              </a:rPr>
              <a:t>What is and Archetype?</a:t>
            </a:r>
          </a:p>
          <a:p>
            <a:pPr>
              <a:lnSpc>
                <a:spcPct val="150000"/>
              </a:lnSpc>
              <a:spcAft>
                <a:spcPct val="50000"/>
              </a:spcAft>
              <a:buClr>
                <a:srgbClr val="B2B2B2"/>
              </a:buClr>
            </a:pPr>
            <a:r>
              <a:rPr lang="en-US" sz="1100">
                <a:latin typeface="Calibri" pitchFamily="34" charset="0"/>
              </a:rPr>
              <a:t>An archetype is a construct, like a template, that helps us to understand what users see and to create a structured environment for analysis. </a:t>
            </a:r>
          </a:p>
          <a:p>
            <a:pPr>
              <a:lnSpc>
                <a:spcPct val="150000"/>
              </a:lnSpc>
              <a:spcAft>
                <a:spcPct val="50000"/>
              </a:spcAft>
              <a:buClr>
                <a:srgbClr val="B2B2B2"/>
              </a:buClr>
            </a:pPr>
            <a:r>
              <a:rPr lang="en-US" sz="1100">
                <a:latin typeface="Calibri" pitchFamily="34" charset="0"/>
              </a:rPr>
              <a:t>Archetypes provide a clear vision of the needs of your audience, outlining the broader masses of what you are dealing with organizationally that can  help organizational leaders make strategic decisions.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79463" y="0"/>
            <a:ext cx="10802937" cy="509588"/>
          </a:xfrm>
        </p:spPr>
        <p:txBody>
          <a:bodyPr/>
          <a:lstStyle/>
          <a:p>
            <a:pPr>
              <a:defRPr/>
            </a:pPr>
            <a:r>
              <a:rPr lang="en-US" dirty="0" smtClean="0"/>
              <a:t>definition </a:t>
            </a:r>
            <a:r>
              <a:rPr lang="en-US" dirty="0"/>
              <a:t>– User </a:t>
            </a:r>
            <a:r>
              <a:rPr lang="en-US" dirty="0" smtClean="0"/>
              <a:t>personas</a:t>
            </a:r>
          </a:p>
        </p:txBody>
      </p:sp>
      <p:sp>
        <p:nvSpPr>
          <p:cNvPr id="66562" name="Text Placeholder 21"/>
          <p:cNvSpPr>
            <a:spLocks noGrp="1"/>
          </p:cNvSpPr>
          <p:nvPr>
            <p:ph type="body" sz="quarter" idx="11"/>
          </p:nvPr>
        </p:nvSpPr>
        <p:spPr bwMode="auto">
          <a:xfrm>
            <a:off x="779463" y="466725"/>
            <a:ext cx="10802937" cy="509588"/>
          </a:xfrm>
          <a:noFill/>
          <a:ln>
            <a:miter lim="800000"/>
            <a:headEnd/>
            <a:tailEnd/>
          </a:ln>
        </p:spPr>
        <p:txBody>
          <a:bodyPr wrap="square" numCol="1" anchorCtr="0" compatLnSpc="1">
            <a:prstTxWarp prst="textNoShape">
              <a:avLst/>
            </a:prstTxWarp>
          </a:bodyPr>
          <a:lstStyle/>
          <a:p>
            <a:r>
              <a:rPr lang="en-US" smtClean="0"/>
              <a:t>Illustrating user archetypes into identifiable users personae.</a:t>
            </a:r>
          </a:p>
        </p:txBody>
      </p:sp>
      <p:sp>
        <p:nvSpPr>
          <p:cNvPr id="15362" name="AutoShape 19"/>
          <p:cNvSpPr>
            <a:spLocks noChangeArrowheads="1"/>
          </p:cNvSpPr>
          <p:nvPr/>
        </p:nvSpPr>
        <p:spPr bwMode="auto">
          <a:xfrm>
            <a:off x="8447088" y="4068763"/>
            <a:ext cx="3536950" cy="2632075"/>
          </a:xfrm>
          <a:prstGeom prst="roundRect">
            <a:avLst>
              <a:gd name="adj" fmla="val 0"/>
            </a:avLst>
          </a:prstGeom>
          <a:solidFill>
            <a:schemeClr val="bg1"/>
          </a:solidFill>
          <a:ln w="6350">
            <a:solidFill>
              <a:schemeClr val="bg1">
                <a:lumMod val="85000"/>
              </a:schemeClr>
            </a:solidFill>
            <a:round/>
            <a:headEnd/>
            <a:tailEnd/>
          </a:ln>
        </p:spPr>
        <p:txBody>
          <a:bodyPr lIns="260110" tIns="65028" rIns="260110" bIns="65028"/>
          <a:lstStyle/>
          <a:p>
            <a:pPr defTabSz="739623" fontAlgn="auto">
              <a:lnSpc>
                <a:spcPct val="110000"/>
              </a:lnSpc>
              <a:spcBef>
                <a:spcPts val="0"/>
              </a:spcBef>
              <a:spcAft>
                <a:spcPct val="20000"/>
              </a:spcAft>
              <a:defRPr/>
            </a:pPr>
            <a:r>
              <a:rPr lang="en-US" sz="1400" b="1" dirty="0">
                <a:solidFill>
                  <a:schemeClr val="bg1">
                    <a:lumMod val="85000"/>
                  </a:schemeClr>
                </a:solidFill>
                <a:latin typeface="+mn-lt"/>
              </a:rPr>
              <a:t>ACTIVIST</a:t>
            </a:r>
          </a:p>
        </p:txBody>
      </p:sp>
      <p:sp>
        <p:nvSpPr>
          <p:cNvPr id="15365" name="AutoShape 17"/>
          <p:cNvSpPr>
            <a:spLocks noChangeArrowheads="1"/>
          </p:cNvSpPr>
          <p:nvPr/>
        </p:nvSpPr>
        <p:spPr bwMode="auto">
          <a:xfrm>
            <a:off x="8447088" y="1370013"/>
            <a:ext cx="3536950" cy="2632075"/>
          </a:xfrm>
          <a:prstGeom prst="roundRect">
            <a:avLst>
              <a:gd name="adj" fmla="val 0"/>
            </a:avLst>
          </a:prstGeom>
          <a:solidFill>
            <a:schemeClr val="bg1"/>
          </a:solidFill>
          <a:ln w="6350">
            <a:solidFill>
              <a:schemeClr val="bg1">
                <a:lumMod val="85000"/>
              </a:schemeClr>
            </a:solidFill>
            <a:round/>
            <a:headEnd/>
            <a:tailEnd/>
          </a:ln>
        </p:spPr>
        <p:txBody>
          <a:bodyPr lIns="260110" tIns="65028" rIns="260110" bIns="65028"/>
          <a:lstStyle/>
          <a:p>
            <a:pPr defTabSz="739623" fontAlgn="auto">
              <a:lnSpc>
                <a:spcPct val="110000"/>
              </a:lnSpc>
              <a:spcBef>
                <a:spcPts val="0"/>
              </a:spcBef>
              <a:spcAft>
                <a:spcPct val="20000"/>
              </a:spcAft>
              <a:defRPr/>
            </a:pPr>
            <a:r>
              <a:rPr lang="en-US" sz="1400" b="1" dirty="0">
                <a:solidFill>
                  <a:schemeClr val="bg1">
                    <a:lumMod val="85000"/>
                  </a:schemeClr>
                </a:solidFill>
                <a:latin typeface="+mn-lt"/>
              </a:rPr>
              <a:t>GENERALIST</a:t>
            </a:r>
          </a:p>
        </p:txBody>
      </p:sp>
      <p:sp>
        <p:nvSpPr>
          <p:cNvPr id="15368" name="AutoShape 18"/>
          <p:cNvSpPr>
            <a:spLocks noChangeArrowheads="1"/>
          </p:cNvSpPr>
          <p:nvPr/>
        </p:nvSpPr>
        <p:spPr bwMode="auto">
          <a:xfrm>
            <a:off x="4838700" y="4068763"/>
            <a:ext cx="3536950" cy="2632075"/>
          </a:xfrm>
          <a:prstGeom prst="roundRect">
            <a:avLst>
              <a:gd name="adj" fmla="val 0"/>
            </a:avLst>
          </a:prstGeom>
          <a:solidFill>
            <a:schemeClr val="bg1"/>
          </a:solidFill>
          <a:ln w="6350">
            <a:solidFill>
              <a:schemeClr val="bg1">
                <a:lumMod val="85000"/>
              </a:schemeClr>
            </a:solidFill>
            <a:round/>
            <a:headEnd/>
            <a:tailEnd/>
          </a:ln>
        </p:spPr>
        <p:txBody>
          <a:bodyPr lIns="260110" tIns="65028" rIns="650276" bIns="65028"/>
          <a:lstStyle/>
          <a:p>
            <a:pPr defTabSz="739623" fontAlgn="auto">
              <a:lnSpc>
                <a:spcPct val="110000"/>
              </a:lnSpc>
              <a:spcBef>
                <a:spcPts val="0"/>
              </a:spcBef>
              <a:spcAft>
                <a:spcPct val="20000"/>
              </a:spcAft>
              <a:defRPr/>
            </a:pPr>
            <a:r>
              <a:rPr lang="en-US" sz="1400" b="1" dirty="0">
                <a:solidFill>
                  <a:schemeClr val="bg1">
                    <a:lumMod val="85000"/>
                  </a:schemeClr>
                </a:solidFill>
                <a:latin typeface="+mn-lt"/>
              </a:rPr>
              <a:t>INTERNALIST</a:t>
            </a:r>
          </a:p>
        </p:txBody>
      </p:sp>
      <p:sp>
        <p:nvSpPr>
          <p:cNvPr id="15371" name="AutoShape 15"/>
          <p:cNvSpPr>
            <a:spLocks noChangeArrowheads="1"/>
          </p:cNvSpPr>
          <p:nvPr/>
        </p:nvSpPr>
        <p:spPr bwMode="auto">
          <a:xfrm>
            <a:off x="4838700" y="1370013"/>
            <a:ext cx="3536950" cy="2632075"/>
          </a:xfrm>
          <a:prstGeom prst="roundRect">
            <a:avLst>
              <a:gd name="adj" fmla="val 0"/>
            </a:avLst>
          </a:prstGeom>
          <a:solidFill>
            <a:schemeClr val="bg1"/>
          </a:solidFill>
          <a:ln w="6350">
            <a:solidFill>
              <a:schemeClr val="bg1">
                <a:lumMod val="85000"/>
              </a:schemeClr>
            </a:solidFill>
            <a:round/>
            <a:headEnd/>
            <a:tailEnd/>
          </a:ln>
        </p:spPr>
        <p:txBody>
          <a:bodyPr lIns="260110" tIns="65028" rIns="260110" bIns="65028"/>
          <a:lstStyle/>
          <a:p>
            <a:pPr defTabSz="739623" fontAlgn="auto">
              <a:lnSpc>
                <a:spcPct val="110000"/>
              </a:lnSpc>
              <a:spcBef>
                <a:spcPts val="0"/>
              </a:spcBef>
              <a:spcAft>
                <a:spcPct val="20000"/>
              </a:spcAft>
              <a:defRPr/>
            </a:pPr>
            <a:r>
              <a:rPr lang="en-US" sz="1400" b="1" dirty="0">
                <a:solidFill>
                  <a:schemeClr val="bg1">
                    <a:lumMod val="85000"/>
                  </a:schemeClr>
                </a:solidFill>
                <a:latin typeface="+mn-lt"/>
              </a:rPr>
              <a:t>MAINTAINIST</a:t>
            </a:r>
          </a:p>
        </p:txBody>
      </p:sp>
      <p:cxnSp>
        <p:nvCxnSpPr>
          <p:cNvPr id="3" name="Straight Arrow Connector 2"/>
          <p:cNvCxnSpPr/>
          <p:nvPr/>
        </p:nvCxnSpPr>
        <p:spPr bwMode="auto">
          <a:xfrm>
            <a:off x="6881813" y="6916738"/>
            <a:ext cx="5102225" cy="0"/>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cxnSp>
        <p:nvCxnSpPr>
          <p:cNvPr id="5" name="Straight Arrow Connector 4"/>
          <p:cNvCxnSpPr/>
          <p:nvPr/>
        </p:nvCxnSpPr>
        <p:spPr bwMode="auto">
          <a:xfrm flipV="1">
            <a:off x="4619625" y="1370013"/>
            <a:ext cx="0" cy="3306762"/>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sp>
        <p:nvSpPr>
          <p:cNvPr id="66569" name="Content Placeholder 2"/>
          <p:cNvSpPr txBox="1">
            <a:spLocks/>
          </p:cNvSpPr>
          <p:nvPr/>
        </p:nvSpPr>
        <p:spPr bwMode="auto">
          <a:xfrm>
            <a:off x="498475" y="1209675"/>
            <a:ext cx="3455988" cy="5795963"/>
          </a:xfrm>
          <a:prstGeom prst="rect">
            <a:avLst/>
          </a:prstGeom>
          <a:noFill/>
          <a:ln w="9525">
            <a:noFill/>
            <a:miter lim="800000"/>
            <a:headEnd/>
            <a:tailEnd/>
          </a:ln>
        </p:spPr>
        <p:txBody>
          <a:bodyPr lIns="52002" tIns="26001" rIns="52002" bIns="26001"/>
          <a:lstStyle/>
          <a:p>
            <a:pPr>
              <a:lnSpc>
                <a:spcPct val="150000"/>
              </a:lnSpc>
              <a:spcAft>
                <a:spcPct val="50000"/>
              </a:spcAft>
              <a:buClr>
                <a:srgbClr val="B2B2B2"/>
              </a:buClr>
            </a:pPr>
            <a:r>
              <a:rPr lang="en-US" sz="1400" b="1" i="1">
                <a:latin typeface="Calibri" pitchFamily="34" charset="0"/>
              </a:rPr>
              <a:t>What is a persona?</a:t>
            </a:r>
          </a:p>
          <a:p>
            <a:pPr>
              <a:lnSpc>
                <a:spcPct val="150000"/>
              </a:lnSpc>
              <a:spcAft>
                <a:spcPct val="50000"/>
              </a:spcAft>
              <a:buClr>
                <a:srgbClr val="B2B2B2"/>
              </a:buClr>
            </a:pPr>
            <a:r>
              <a:rPr lang="en-US" sz="1100">
                <a:latin typeface="Calibri" pitchFamily="34" charset="0"/>
              </a:rPr>
              <a:t>The persona is a characterization of a user type that includes a detailed description of their routines, motivations, and behaviors, allowing us to relate to them as individuals in the real world.</a:t>
            </a:r>
          </a:p>
          <a:p>
            <a:pPr>
              <a:lnSpc>
                <a:spcPct val="150000"/>
              </a:lnSpc>
              <a:spcAft>
                <a:spcPct val="50000"/>
              </a:spcAft>
              <a:buClr>
                <a:srgbClr val="B2B2B2"/>
              </a:buClr>
            </a:pPr>
            <a:endParaRPr lang="en-US" sz="1200" b="1" i="1">
              <a:latin typeface="Calibri" pitchFamily="34" charset="0"/>
            </a:endParaRPr>
          </a:p>
          <a:p>
            <a:pPr>
              <a:lnSpc>
                <a:spcPct val="150000"/>
              </a:lnSpc>
              <a:spcAft>
                <a:spcPct val="50000"/>
              </a:spcAft>
              <a:buClr>
                <a:srgbClr val="B2B2B2"/>
              </a:buClr>
            </a:pPr>
            <a:r>
              <a:rPr lang="en-US" sz="1400" b="1" i="1">
                <a:latin typeface="Calibri" pitchFamily="34" charset="0"/>
              </a:rPr>
              <a:t>How do we identify the key personas?</a:t>
            </a:r>
          </a:p>
          <a:p>
            <a:pPr>
              <a:lnSpc>
                <a:spcPct val="150000"/>
              </a:lnSpc>
              <a:spcAft>
                <a:spcPct val="50000"/>
              </a:spcAft>
              <a:buClr>
                <a:srgbClr val="B2B2B2"/>
              </a:buClr>
            </a:pPr>
            <a:r>
              <a:rPr lang="en-US" sz="1100">
                <a:latin typeface="Calibri" pitchFamily="34" charset="0"/>
              </a:rPr>
              <a:t>Our research process includes capturing our observations and defining user needs. Each need is then mapped as a value to the prospective user archetypes.  These needs reveals patterns in the user’s values against specific needs. These patterns help us to determine the key personas and the outlier personas. </a:t>
            </a:r>
          </a:p>
          <a:p>
            <a:pPr>
              <a:lnSpc>
                <a:spcPct val="150000"/>
              </a:lnSpc>
              <a:spcAft>
                <a:spcPct val="50000"/>
              </a:spcAft>
              <a:buClr>
                <a:srgbClr val="B2B2B2"/>
              </a:buClr>
            </a:pPr>
            <a:endParaRPr lang="en-US" sz="1100">
              <a:latin typeface="Calibri" pitchFamily="34" charset="0"/>
            </a:endParaRPr>
          </a:p>
          <a:p>
            <a:pPr>
              <a:spcAft>
                <a:spcPct val="50000"/>
              </a:spcAft>
              <a:buClr>
                <a:srgbClr val="B2B2B2"/>
              </a:buClr>
            </a:pPr>
            <a:r>
              <a:rPr lang="en-US" sz="1000" b="1" i="1">
                <a:latin typeface="Calibri" pitchFamily="34" charset="0"/>
              </a:rPr>
              <a:t>Note: </a:t>
            </a:r>
            <a:r>
              <a:rPr lang="en-US" sz="1000" i="1">
                <a:latin typeface="Calibri" pitchFamily="34" charset="0"/>
              </a:rPr>
              <a:t>Although both discretionary and non-discretionary trading were common, most offices were trending towards the PIMS account management model. It was recognized that the daily routines could require unique activities, but the users motivations and goals were the same (with the exception of bulk trading). As such, the following definitions do not distinguish these activities  as a requirement for additional  persona representation.</a:t>
            </a:r>
          </a:p>
          <a:p>
            <a:pPr>
              <a:lnSpc>
                <a:spcPct val="150000"/>
              </a:lnSpc>
              <a:spcAft>
                <a:spcPct val="50000"/>
              </a:spcAft>
              <a:buClr>
                <a:srgbClr val="B2B2B2"/>
              </a:buClr>
            </a:pPr>
            <a:endParaRPr lang="en-US" sz="1600">
              <a:latin typeface="Calibri" pitchFamily="34" charset="0"/>
            </a:endParaRPr>
          </a:p>
          <a:p>
            <a:pPr>
              <a:lnSpc>
                <a:spcPct val="150000"/>
              </a:lnSpc>
              <a:spcAft>
                <a:spcPct val="50000"/>
              </a:spcAft>
              <a:buClr>
                <a:srgbClr val="B2B2B2"/>
              </a:buClr>
            </a:pPr>
            <a:endParaRPr lang="en-US" sz="1600">
              <a:latin typeface="Calibri" pitchFamily="34" charset="0"/>
            </a:endParaRPr>
          </a:p>
        </p:txBody>
      </p:sp>
      <p:sp>
        <p:nvSpPr>
          <p:cNvPr id="19" name="Rectangle 18"/>
          <p:cNvSpPr/>
          <p:nvPr/>
        </p:nvSpPr>
        <p:spPr>
          <a:xfrm>
            <a:off x="5018088" y="1858963"/>
            <a:ext cx="2057400" cy="1830387"/>
          </a:xfrm>
          <a:prstGeom prst="rect">
            <a:avLst/>
          </a:prstGeom>
        </p:spPr>
        <p:txBody>
          <a:bodyPr lIns="91405" tIns="45703" rIns="91405" bIns="45703">
            <a:spAutoFit/>
          </a:bodyPr>
          <a:lstStyle/>
          <a:p>
            <a:pPr defTabSz="739623" fontAlgn="auto">
              <a:spcBef>
                <a:spcPts val="0"/>
              </a:spcBef>
              <a:spcAft>
                <a:spcPts val="0"/>
              </a:spcAft>
              <a:defRPr/>
            </a:pPr>
            <a:r>
              <a:rPr lang="en-US" sz="1100" b="1" i="1" dirty="0">
                <a:latin typeface="+mj-lt"/>
                <a:cs typeface="Arial" pitchFamily="34" charset="0"/>
              </a:rPr>
              <a:t>Persona 2</a:t>
            </a:r>
            <a:endParaRPr lang="en-US" sz="1100" b="1" dirty="0">
              <a:solidFill>
                <a:srgbClr val="FF4215"/>
              </a:solidFill>
              <a:latin typeface="+mj-lt"/>
              <a:cs typeface="Arial" pitchFamily="34" charset="0"/>
            </a:endParaRPr>
          </a:p>
          <a:p>
            <a:pPr defTabSz="739623" fontAlgn="auto">
              <a:spcBef>
                <a:spcPts val="0"/>
              </a:spcBef>
              <a:spcAft>
                <a:spcPts val="0"/>
              </a:spcAft>
              <a:defRPr/>
            </a:pPr>
            <a:r>
              <a:rPr lang="en-US" sz="1400" b="1" dirty="0">
                <a:solidFill>
                  <a:srgbClr val="FF4215"/>
                </a:solidFill>
                <a:latin typeface="+mj-lt"/>
                <a:cs typeface="Arial" pitchFamily="34" charset="0"/>
              </a:rPr>
              <a:t>KEVIN MICHAELS</a:t>
            </a:r>
            <a:r>
              <a:rPr lang="en-US" sz="1100" b="1" dirty="0">
                <a:latin typeface="+mj-lt"/>
                <a:cs typeface="Arial" pitchFamily="34" charset="0"/>
              </a:rPr>
              <a:t/>
            </a:r>
            <a:br>
              <a:rPr lang="en-US" sz="1100" b="1" dirty="0">
                <a:latin typeface="+mj-lt"/>
                <a:cs typeface="Arial" pitchFamily="34" charset="0"/>
              </a:rPr>
            </a:br>
            <a:r>
              <a:rPr lang="en-US" sz="1100" dirty="0">
                <a:latin typeface="+mj-lt"/>
                <a:cs typeface="Arial" pitchFamily="34" charset="0"/>
              </a:rPr>
              <a:t>Associate (trader)</a:t>
            </a:r>
          </a:p>
          <a:p>
            <a:pPr defTabSz="739623" fontAlgn="auto">
              <a:spcBef>
                <a:spcPts val="0"/>
              </a:spcBef>
              <a:spcAft>
                <a:spcPts val="0"/>
              </a:spcAft>
              <a:defRPr/>
            </a:pPr>
            <a:endParaRPr lang="en-US" sz="1100" i="1" dirty="0">
              <a:latin typeface="+mj-lt"/>
              <a:cs typeface="Arial" pitchFamily="34" charset="0"/>
            </a:endParaRPr>
          </a:p>
          <a:p>
            <a:pPr defTabSz="739623" fontAlgn="auto">
              <a:spcBef>
                <a:spcPts val="0"/>
              </a:spcBef>
              <a:spcAft>
                <a:spcPts val="0"/>
              </a:spcAft>
              <a:defRPr/>
            </a:pPr>
            <a:r>
              <a:rPr lang="en-US" sz="1100" i="1" dirty="0">
                <a:latin typeface="+mj-lt"/>
                <a:cs typeface="Arial" pitchFamily="34" charset="0"/>
              </a:rPr>
              <a:t>“I support our  Investment Advisor in all business matters,  including client management and communications,  but my primary focus is market research and portfolio management.”</a:t>
            </a:r>
          </a:p>
        </p:txBody>
      </p:sp>
      <p:sp>
        <p:nvSpPr>
          <p:cNvPr id="27" name="Rectangle 26"/>
          <p:cNvSpPr/>
          <p:nvPr/>
        </p:nvSpPr>
        <p:spPr>
          <a:xfrm>
            <a:off x="8601075" y="4560888"/>
            <a:ext cx="2193925" cy="2000250"/>
          </a:xfrm>
          <a:prstGeom prst="rect">
            <a:avLst/>
          </a:prstGeom>
        </p:spPr>
        <p:txBody>
          <a:bodyPr lIns="91405" tIns="45703" rIns="91405" bIns="45703">
            <a:spAutoFit/>
          </a:bodyPr>
          <a:lstStyle/>
          <a:p>
            <a:pPr defTabSz="739623" fontAlgn="auto">
              <a:spcBef>
                <a:spcPts val="0"/>
              </a:spcBef>
              <a:spcAft>
                <a:spcPts val="0"/>
              </a:spcAft>
              <a:defRPr/>
            </a:pPr>
            <a:r>
              <a:rPr lang="en-US" sz="1100" b="1" i="1" dirty="0">
                <a:latin typeface="+mj-lt"/>
                <a:cs typeface="Arial" pitchFamily="34" charset="0"/>
              </a:rPr>
              <a:t>Persona 4</a:t>
            </a:r>
            <a:endParaRPr lang="en-US" sz="1100" b="1" dirty="0">
              <a:solidFill>
                <a:srgbClr val="FF4215"/>
              </a:solidFill>
              <a:latin typeface="+mj-lt"/>
              <a:cs typeface="Arial" pitchFamily="34" charset="0"/>
            </a:endParaRPr>
          </a:p>
          <a:p>
            <a:pPr defTabSz="739623" fontAlgn="auto">
              <a:spcBef>
                <a:spcPts val="0"/>
              </a:spcBef>
              <a:spcAft>
                <a:spcPts val="0"/>
              </a:spcAft>
              <a:defRPr/>
            </a:pPr>
            <a:r>
              <a:rPr lang="en-US" sz="1400" b="1" dirty="0">
                <a:solidFill>
                  <a:srgbClr val="FF4215"/>
                </a:solidFill>
                <a:latin typeface="+mj-lt"/>
                <a:cs typeface="Arial" pitchFamily="34" charset="0"/>
              </a:rPr>
              <a:t>JAMES CARTER</a:t>
            </a:r>
            <a:r>
              <a:rPr lang="en-US" sz="1100" b="1" dirty="0">
                <a:latin typeface="+mj-lt"/>
                <a:cs typeface="Arial" pitchFamily="34" charset="0"/>
              </a:rPr>
              <a:t/>
            </a:r>
            <a:br>
              <a:rPr lang="en-US" sz="1100" b="1" dirty="0">
                <a:latin typeface="+mj-lt"/>
                <a:cs typeface="Arial" pitchFamily="34" charset="0"/>
              </a:rPr>
            </a:br>
            <a:r>
              <a:rPr lang="en-US" sz="1100" dirty="0">
                <a:latin typeface="+mj-lt"/>
                <a:cs typeface="Arial" pitchFamily="34" charset="0"/>
              </a:rPr>
              <a:t>Investment Advisor</a:t>
            </a:r>
          </a:p>
          <a:p>
            <a:pPr defTabSz="739623" fontAlgn="auto">
              <a:spcBef>
                <a:spcPts val="0"/>
              </a:spcBef>
              <a:spcAft>
                <a:spcPts val="0"/>
              </a:spcAft>
              <a:defRPr/>
            </a:pPr>
            <a:endParaRPr lang="en-US" sz="1100" i="1" dirty="0">
              <a:latin typeface="+mj-lt"/>
              <a:cs typeface="Arial" pitchFamily="34" charset="0"/>
            </a:endParaRPr>
          </a:p>
          <a:p>
            <a:pPr defTabSz="739623" fontAlgn="auto">
              <a:spcBef>
                <a:spcPts val="0"/>
              </a:spcBef>
              <a:spcAft>
                <a:spcPts val="0"/>
              </a:spcAft>
              <a:defRPr/>
            </a:pPr>
            <a:r>
              <a:rPr lang="en-US" sz="1100" i="1" dirty="0">
                <a:latin typeface="+mj-lt"/>
                <a:cs typeface="Arial" pitchFamily="34" charset="0"/>
              </a:rPr>
              <a:t>“I provided guidance and  oversee all matters of running the office. I manage a large book and look to my team to help with keeping us aligned with my investment strategies and ensuring the success of the business is maintained.</a:t>
            </a:r>
          </a:p>
        </p:txBody>
      </p:sp>
      <p:sp>
        <p:nvSpPr>
          <p:cNvPr id="31" name="Rectangle 30"/>
          <p:cNvSpPr/>
          <p:nvPr/>
        </p:nvSpPr>
        <p:spPr>
          <a:xfrm>
            <a:off x="8601075" y="1858963"/>
            <a:ext cx="2008188" cy="2000250"/>
          </a:xfrm>
          <a:prstGeom prst="rect">
            <a:avLst/>
          </a:prstGeom>
        </p:spPr>
        <p:txBody>
          <a:bodyPr lIns="91405" tIns="45703" rIns="91405" bIns="45703">
            <a:spAutoFit/>
          </a:bodyPr>
          <a:lstStyle/>
          <a:p>
            <a:pPr defTabSz="739623" fontAlgn="auto">
              <a:spcBef>
                <a:spcPts val="0"/>
              </a:spcBef>
              <a:spcAft>
                <a:spcPts val="0"/>
              </a:spcAft>
              <a:defRPr/>
            </a:pPr>
            <a:r>
              <a:rPr lang="en-US" sz="1100" b="1" i="1" dirty="0">
                <a:latin typeface="+mj-lt"/>
                <a:cs typeface="Arial" pitchFamily="34" charset="0"/>
              </a:rPr>
              <a:t>Persona 3</a:t>
            </a:r>
            <a:endParaRPr lang="en-US" sz="1100" b="1" dirty="0">
              <a:solidFill>
                <a:srgbClr val="FF4215"/>
              </a:solidFill>
              <a:latin typeface="+mj-lt"/>
              <a:cs typeface="Arial" pitchFamily="34" charset="0"/>
            </a:endParaRPr>
          </a:p>
          <a:p>
            <a:pPr defTabSz="739623" fontAlgn="auto">
              <a:spcBef>
                <a:spcPts val="0"/>
              </a:spcBef>
              <a:spcAft>
                <a:spcPts val="0"/>
              </a:spcAft>
              <a:defRPr/>
            </a:pPr>
            <a:r>
              <a:rPr lang="en-US" sz="1400" b="1" dirty="0">
                <a:solidFill>
                  <a:srgbClr val="FF4215"/>
                </a:solidFill>
                <a:latin typeface="+mj-lt"/>
                <a:cs typeface="Arial" pitchFamily="34" charset="0"/>
              </a:rPr>
              <a:t>KATE STEVENS</a:t>
            </a:r>
            <a:r>
              <a:rPr lang="en-US" sz="1100" b="1" dirty="0">
                <a:latin typeface="+mj-lt"/>
                <a:cs typeface="Arial" pitchFamily="34" charset="0"/>
              </a:rPr>
              <a:t/>
            </a:r>
            <a:br>
              <a:rPr lang="en-US" sz="1100" b="1" dirty="0">
                <a:latin typeface="+mj-lt"/>
                <a:cs typeface="Arial" pitchFamily="34" charset="0"/>
              </a:rPr>
            </a:br>
            <a:r>
              <a:rPr lang="en-US" sz="1100" dirty="0">
                <a:latin typeface="+mj-lt"/>
                <a:cs typeface="Arial" pitchFamily="34" charset="0"/>
              </a:rPr>
              <a:t>Associate Advisor</a:t>
            </a:r>
          </a:p>
          <a:p>
            <a:pPr defTabSz="739623" fontAlgn="auto">
              <a:spcBef>
                <a:spcPts val="0"/>
              </a:spcBef>
              <a:spcAft>
                <a:spcPts val="0"/>
              </a:spcAft>
              <a:defRPr/>
            </a:pPr>
            <a:endParaRPr lang="en-US" sz="1100" dirty="0">
              <a:latin typeface="+mj-lt"/>
              <a:cs typeface="Arial" pitchFamily="34" charset="0"/>
            </a:endParaRPr>
          </a:p>
          <a:p>
            <a:pPr defTabSz="739623" fontAlgn="auto">
              <a:spcBef>
                <a:spcPts val="0"/>
              </a:spcBef>
              <a:spcAft>
                <a:spcPts val="0"/>
              </a:spcAft>
              <a:defRPr/>
            </a:pPr>
            <a:r>
              <a:rPr lang="en-US" sz="1100" i="1" dirty="0">
                <a:latin typeface="+mj-lt"/>
                <a:cs typeface="Arial" pitchFamily="34" charset="0"/>
              </a:rPr>
              <a:t>“We are a small team. I support my Investment Advisor any way I can to ensure the business is running smoothly. He appreciates my efforts and trusts me to run the office when he is not around.”</a:t>
            </a:r>
          </a:p>
        </p:txBody>
      </p:sp>
      <p:sp>
        <p:nvSpPr>
          <p:cNvPr id="36" name="Rectangle 35"/>
          <p:cNvSpPr/>
          <p:nvPr/>
        </p:nvSpPr>
        <p:spPr>
          <a:xfrm>
            <a:off x="5018088" y="4560888"/>
            <a:ext cx="2143125" cy="1830387"/>
          </a:xfrm>
          <a:prstGeom prst="rect">
            <a:avLst/>
          </a:prstGeom>
        </p:spPr>
        <p:txBody>
          <a:bodyPr lIns="91405" tIns="45703" rIns="91405" bIns="45703">
            <a:spAutoFit/>
          </a:bodyPr>
          <a:lstStyle/>
          <a:p>
            <a:pPr defTabSz="739623" fontAlgn="auto">
              <a:spcBef>
                <a:spcPts val="0"/>
              </a:spcBef>
              <a:spcAft>
                <a:spcPts val="0"/>
              </a:spcAft>
              <a:defRPr/>
            </a:pPr>
            <a:r>
              <a:rPr lang="en-US" sz="1100" b="1" i="1" dirty="0">
                <a:latin typeface="+mj-lt"/>
                <a:cs typeface="Arial" pitchFamily="34" charset="0"/>
              </a:rPr>
              <a:t>Persona 1</a:t>
            </a:r>
            <a:endParaRPr lang="en-US" sz="1100" b="1" i="1" dirty="0">
              <a:solidFill>
                <a:srgbClr val="FF4215"/>
              </a:solidFill>
              <a:latin typeface="+mj-lt"/>
              <a:cs typeface="Arial" pitchFamily="34" charset="0"/>
            </a:endParaRPr>
          </a:p>
          <a:p>
            <a:pPr defTabSz="739623" fontAlgn="auto">
              <a:spcBef>
                <a:spcPts val="0"/>
              </a:spcBef>
              <a:spcAft>
                <a:spcPts val="0"/>
              </a:spcAft>
              <a:defRPr/>
            </a:pPr>
            <a:r>
              <a:rPr lang="en-US" sz="1400" b="1" dirty="0">
                <a:solidFill>
                  <a:srgbClr val="FF4215"/>
                </a:solidFill>
                <a:latin typeface="+mj-lt"/>
                <a:cs typeface="Arial" pitchFamily="34" charset="0"/>
              </a:rPr>
              <a:t>DEBRAH TAYLOR</a:t>
            </a:r>
          </a:p>
          <a:p>
            <a:pPr defTabSz="739623" fontAlgn="auto">
              <a:spcBef>
                <a:spcPts val="0"/>
              </a:spcBef>
              <a:spcAft>
                <a:spcPts val="0"/>
              </a:spcAft>
              <a:defRPr/>
            </a:pPr>
            <a:r>
              <a:rPr lang="en-US" sz="1100" dirty="0">
                <a:latin typeface="+mj-lt"/>
                <a:cs typeface="Arial" pitchFamily="34" charset="0"/>
              </a:rPr>
              <a:t>Associate (Admin)</a:t>
            </a:r>
          </a:p>
          <a:p>
            <a:pPr defTabSz="739623" fontAlgn="auto">
              <a:spcBef>
                <a:spcPts val="0"/>
              </a:spcBef>
              <a:spcAft>
                <a:spcPts val="0"/>
              </a:spcAft>
              <a:defRPr/>
            </a:pPr>
            <a:endParaRPr lang="en-US" sz="1100" i="1" dirty="0">
              <a:latin typeface="+mj-lt"/>
              <a:cs typeface="Arial" pitchFamily="34" charset="0"/>
            </a:endParaRPr>
          </a:p>
          <a:p>
            <a:pPr defTabSz="739623" fontAlgn="auto">
              <a:spcBef>
                <a:spcPts val="0"/>
              </a:spcBef>
              <a:spcAft>
                <a:spcPts val="0"/>
              </a:spcAft>
              <a:defRPr/>
            </a:pPr>
            <a:r>
              <a:rPr lang="en-US" sz="1100" i="1" dirty="0">
                <a:latin typeface="+mj-lt"/>
                <a:cs typeface="Arial" pitchFamily="34" charset="0"/>
              </a:rPr>
              <a:t>“I help to keep the office running. I manage all administrative matters and provide support to the team by keeping accurate account  records including managing all documentation and forms.</a:t>
            </a:r>
            <a:endParaRPr lang="en-US" sz="1100" dirty="0">
              <a:latin typeface="+mj-lt"/>
              <a:cs typeface="Arial" pitchFamily="34" charset="0"/>
            </a:endParaRPr>
          </a:p>
        </p:txBody>
      </p:sp>
      <p:pic>
        <p:nvPicPr>
          <p:cNvPr id="66574" name="Picture 10" descr="C:\Users\mmacintosh\Documents\Sandbox\Royal Bank of Canada\Project - WM Advisor Personas - 3795\UX\persona_2b.png"/>
          <p:cNvPicPr>
            <a:picLocks noChangeAspect="1" noChangeArrowheads="1"/>
          </p:cNvPicPr>
          <p:nvPr/>
        </p:nvPicPr>
        <p:blipFill>
          <a:blip r:embed="rId3">
            <a:grayscl/>
          </a:blip>
          <a:srcRect/>
          <a:stretch>
            <a:fillRect/>
          </a:stretch>
        </p:blipFill>
        <p:spPr bwMode="auto">
          <a:xfrm>
            <a:off x="6619875" y="1622425"/>
            <a:ext cx="1674813" cy="2355850"/>
          </a:xfrm>
          <a:prstGeom prst="rect">
            <a:avLst/>
          </a:prstGeom>
          <a:noFill/>
          <a:ln w="9525">
            <a:noFill/>
            <a:miter lim="800000"/>
            <a:headEnd/>
            <a:tailEnd/>
          </a:ln>
        </p:spPr>
      </p:pic>
      <p:pic>
        <p:nvPicPr>
          <p:cNvPr id="66575" name="Picture 14" descr="C:\Users\mmacintosh\Documents\Sandbox\Royal Bank of Canada\Project - WM Advisor Personas - 3795\UX\persona_1b.png"/>
          <p:cNvPicPr>
            <a:picLocks noChangeAspect="1" noChangeArrowheads="1"/>
          </p:cNvPicPr>
          <p:nvPr/>
        </p:nvPicPr>
        <p:blipFill>
          <a:blip r:embed="rId4">
            <a:grayscl/>
          </a:blip>
          <a:srcRect/>
          <a:stretch>
            <a:fillRect/>
          </a:stretch>
        </p:blipFill>
        <p:spPr bwMode="auto">
          <a:xfrm>
            <a:off x="10147300" y="1512888"/>
            <a:ext cx="1674813" cy="2355850"/>
          </a:xfrm>
          <a:prstGeom prst="rect">
            <a:avLst/>
          </a:prstGeom>
          <a:noFill/>
          <a:ln w="9525">
            <a:noFill/>
            <a:miter lim="800000"/>
            <a:headEnd/>
            <a:tailEnd/>
          </a:ln>
        </p:spPr>
      </p:pic>
      <p:pic>
        <p:nvPicPr>
          <p:cNvPr id="66576" name="Picture 16" descr="C:\Users\mmacintosh\Documents\Sandbox\Royal Bank of Canada\Project - WM Advisor Personas - 3795\UX\persona_4b.png"/>
          <p:cNvPicPr>
            <a:picLocks noChangeAspect="1" noChangeArrowheads="1"/>
          </p:cNvPicPr>
          <p:nvPr/>
        </p:nvPicPr>
        <p:blipFill>
          <a:blip r:embed="rId5">
            <a:grayscl/>
          </a:blip>
          <a:srcRect/>
          <a:stretch>
            <a:fillRect/>
          </a:stretch>
        </p:blipFill>
        <p:spPr bwMode="auto">
          <a:xfrm>
            <a:off x="10402888" y="4260850"/>
            <a:ext cx="1674812" cy="2354263"/>
          </a:xfrm>
          <a:prstGeom prst="rect">
            <a:avLst/>
          </a:prstGeom>
          <a:noFill/>
          <a:ln w="9525">
            <a:noFill/>
            <a:miter lim="800000"/>
            <a:headEnd/>
            <a:tailEnd/>
          </a:ln>
        </p:spPr>
      </p:pic>
      <p:pic>
        <p:nvPicPr>
          <p:cNvPr id="66577" name="Picture 17" descr="C:\Users\mmacintosh\Documents\Sandbox\Royal Bank of Canada\Project - WM Advisor Personas - 3795\UX\persona_3b.png"/>
          <p:cNvPicPr>
            <a:picLocks noChangeAspect="1" noChangeArrowheads="1"/>
          </p:cNvPicPr>
          <p:nvPr/>
        </p:nvPicPr>
        <p:blipFill>
          <a:blip r:embed="rId6">
            <a:grayscl/>
          </a:blip>
          <a:srcRect/>
          <a:stretch>
            <a:fillRect/>
          </a:stretch>
        </p:blipFill>
        <p:spPr bwMode="auto">
          <a:xfrm>
            <a:off x="6837363" y="4222750"/>
            <a:ext cx="1674812" cy="2354263"/>
          </a:xfrm>
          <a:prstGeom prst="rect">
            <a:avLst/>
          </a:prstGeom>
          <a:noFill/>
          <a:ln w="9525">
            <a:noFill/>
            <a:miter lim="800000"/>
            <a:headEnd/>
            <a:tailEnd/>
          </a:ln>
        </p:spPr>
      </p:pic>
      <p:sp>
        <p:nvSpPr>
          <p:cNvPr id="18" name="Rectangle 17"/>
          <p:cNvSpPr/>
          <p:nvPr/>
        </p:nvSpPr>
        <p:spPr>
          <a:xfrm>
            <a:off x="7075488" y="1560513"/>
            <a:ext cx="763587" cy="763587"/>
          </a:xfrm>
          <a:prstGeom prst="rect">
            <a:avLst/>
          </a:prstGeom>
          <a:noFill/>
          <a:ln w="12700">
            <a:solidFill>
              <a:srgbClr val="FF4215"/>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sp>
        <p:nvSpPr>
          <p:cNvPr id="26" name="Rectangle 25"/>
          <p:cNvSpPr/>
          <p:nvPr/>
        </p:nvSpPr>
        <p:spPr>
          <a:xfrm>
            <a:off x="10906125" y="4221163"/>
            <a:ext cx="762000" cy="763587"/>
          </a:xfrm>
          <a:prstGeom prst="rect">
            <a:avLst/>
          </a:prstGeom>
          <a:noFill/>
          <a:ln w="12700">
            <a:solidFill>
              <a:srgbClr val="FF4215"/>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sp>
        <p:nvSpPr>
          <p:cNvPr id="30" name="Rectangle 29"/>
          <p:cNvSpPr/>
          <p:nvPr/>
        </p:nvSpPr>
        <p:spPr>
          <a:xfrm>
            <a:off x="10609263" y="1512888"/>
            <a:ext cx="762000" cy="763587"/>
          </a:xfrm>
          <a:prstGeom prst="rect">
            <a:avLst/>
          </a:prstGeom>
          <a:noFill/>
          <a:ln w="12700">
            <a:solidFill>
              <a:srgbClr val="FF4215"/>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sp>
        <p:nvSpPr>
          <p:cNvPr id="35" name="Rectangle 34"/>
          <p:cNvSpPr/>
          <p:nvPr/>
        </p:nvSpPr>
        <p:spPr>
          <a:xfrm>
            <a:off x="7292975" y="4260850"/>
            <a:ext cx="763588" cy="762000"/>
          </a:xfrm>
          <a:prstGeom prst="rect">
            <a:avLst/>
          </a:prstGeom>
          <a:noFill/>
          <a:ln w="12700">
            <a:solidFill>
              <a:srgbClr val="FF4215"/>
            </a:solidFill>
          </a:ln>
        </p:spPr>
        <p:style>
          <a:lnRef idx="2">
            <a:schemeClr val="accent1">
              <a:shade val="50000"/>
            </a:schemeClr>
          </a:lnRef>
          <a:fillRef idx="1">
            <a:schemeClr val="accent1"/>
          </a:fillRef>
          <a:effectRef idx="0">
            <a:schemeClr val="accent1"/>
          </a:effectRef>
          <a:fontRef idx="minor">
            <a:schemeClr val="lt1"/>
          </a:fontRef>
        </p:style>
        <p:txBody>
          <a:bodyPr lIns="91405" tIns="45703" rIns="91405" bIns="45703" anchor="ctr"/>
          <a:lstStyle/>
          <a:p>
            <a:pPr algn="ctr" defTabSz="739623" fontAlgn="auto">
              <a:spcBef>
                <a:spcPts val="0"/>
              </a:spcBef>
              <a:spcAft>
                <a:spcPts val="0"/>
              </a:spcAft>
              <a:defRPr/>
            </a:pPr>
            <a:endParaRPr lang="en-US"/>
          </a:p>
        </p:txBody>
      </p:sp>
      <p:sp>
        <p:nvSpPr>
          <p:cNvPr id="25" name="Rectangle 3"/>
          <p:cNvSpPr>
            <a:spLocks/>
          </p:cNvSpPr>
          <p:nvPr/>
        </p:nvSpPr>
        <p:spPr bwMode="auto">
          <a:xfrm rot="16200000">
            <a:off x="3270250" y="5153025"/>
            <a:ext cx="2627313" cy="430213"/>
          </a:xfrm>
          <a:prstGeom prst="rect">
            <a:avLst/>
          </a:prstGeom>
          <a:solidFill>
            <a:schemeClr val="bg1"/>
          </a:solidFill>
          <a:ln w="12700">
            <a:noFill/>
            <a:miter lim="800000"/>
            <a:headEnd/>
            <a:tailEnd/>
          </a:ln>
        </p:spPr>
        <p:txBody>
          <a:bodyPr wrap="none" lIns="0" tIns="0" rIns="0" bIns="0" anchor="ctr">
            <a:spAutoFit/>
          </a:bodyPr>
          <a:lstStyle/>
          <a:p>
            <a:pPr defTabSz="739623" fontAlgn="auto">
              <a:spcBef>
                <a:spcPts val="1934"/>
              </a:spcBef>
              <a:spcAft>
                <a:spcPts val="0"/>
              </a:spcAft>
              <a:defRPr/>
            </a:pPr>
            <a:r>
              <a:rPr lang="en-US" sz="2800" b="1" dirty="0">
                <a:solidFill>
                  <a:schemeClr val="bg1">
                    <a:lumMod val="85000"/>
                  </a:schemeClr>
                </a:solidFill>
                <a:latin typeface="Calibri Bold" charset="0"/>
                <a:ea typeface="Calibri Bold" charset="0"/>
                <a:cs typeface="Calibri Bold" charset="0"/>
                <a:sym typeface="Calibri Bold" charset="0"/>
              </a:rPr>
              <a:t>TRANSACTIONAL.</a:t>
            </a:r>
          </a:p>
        </p:txBody>
      </p:sp>
      <p:sp>
        <p:nvSpPr>
          <p:cNvPr id="28" name="Rectangle 3"/>
          <p:cNvSpPr>
            <a:spLocks/>
          </p:cNvSpPr>
          <p:nvPr/>
        </p:nvSpPr>
        <p:spPr bwMode="auto">
          <a:xfrm>
            <a:off x="4835525" y="6724650"/>
            <a:ext cx="2663825" cy="430213"/>
          </a:xfrm>
          <a:prstGeom prst="rect">
            <a:avLst/>
          </a:prstGeom>
          <a:solidFill>
            <a:schemeClr val="bg1"/>
          </a:solidFill>
          <a:ln w="12700">
            <a:noFill/>
            <a:miter lim="800000"/>
            <a:headEnd/>
            <a:tailEnd/>
          </a:ln>
        </p:spPr>
        <p:txBody>
          <a:bodyPr wrap="none" lIns="0" tIns="0" rIns="0" bIns="0" anchor="ctr">
            <a:spAutoFit/>
          </a:bodyPr>
          <a:lstStyle/>
          <a:p>
            <a:pPr defTabSz="739623" fontAlgn="auto">
              <a:spcBef>
                <a:spcPts val="1934"/>
              </a:spcBef>
              <a:spcAft>
                <a:spcPts val="0"/>
              </a:spcAft>
              <a:defRPr/>
            </a:pPr>
            <a:r>
              <a:rPr lang="en-US" sz="2800" b="1" dirty="0">
                <a:solidFill>
                  <a:schemeClr val="bg1">
                    <a:lumMod val="85000"/>
                  </a:schemeClr>
                </a:solidFill>
                <a:latin typeface="Calibri Bold" charset="0"/>
                <a:ea typeface="Calibri Bold" charset="0"/>
                <a:cs typeface="Calibri Bold" charset="0"/>
                <a:sym typeface="Calibri Bold" charset="0"/>
              </a:rPr>
              <a:t>INFORMATIONAL.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oundarch Isobar 11x17 Master Theme">
  <a:themeElements>
    <a:clrScheme name="Roundarch Isobar 1">
      <a:dk1>
        <a:srgbClr val="000000"/>
      </a:dk1>
      <a:lt1>
        <a:srgbClr val="FFFFFF"/>
      </a:lt1>
      <a:dk2>
        <a:srgbClr val="333333"/>
      </a:dk2>
      <a:lt2>
        <a:srgbClr val="EDEDED"/>
      </a:lt2>
      <a:accent1>
        <a:srgbClr val="FF3300"/>
      </a:accent1>
      <a:accent2>
        <a:srgbClr val="909090"/>
      </a:accent2>
      <a:accent3>
        <a:srgbClr val="FF3300"/>
      </a:accent3>
      <a:accent4>
        <a:srgbClr val="EDEDED"/>
      </a:accent4>
      <a:accent5>
        <a:srgbClr val="FF3300"/>
      </a:accent5>
      <a:accent6>
        <a:srgbClr val="333333"/>
      </a:accent6>
      <a:hlink>
        <a:srgbClr val="FF3300"/>
      </a:hlink>
      <a:folHlink>
        <a:srgbClr val="90909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400" dirty="0" smtClean="0">
            <a:solidFill>
              <a:srgbClr val="666666"/>
            </a:solidFill>
          </a:defRPr>
        </a:defPPr>
      </a:lstStyle>
    </a:txDef>
  </a:objectDefaults>
  <a:extraClrSchemeLst>
    <a:extraClrScheme>
      <a:clrScheme name="cover 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ver 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ver 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ver 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ver 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ver 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ver 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ver 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ver 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ver 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ver 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ver 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ver 6 13">
        <a:dk1>
          <a:srgbClr val="000000"/>
        </a:dk1>
        <a:lt1>
          <a:srgbClr val="FFFFFF"/>
        </a:lt1>
        <a:dk2>
          <a:srgbClr val="4C4C4C"/>
        </a:dk2>
        <a:lt2>
          <a:srgbClr val="808080"/>
        </a:lt2>
        <a:accent1>
          <a:srgbClr val="3E1C0A"/>
        </a:accent1>
        <a:accent2>
          <a:srgbClr val="CED26B"/>
        </a:accent2>
        <a:accent3>
          <a:srgbClr val="FFFFFF"/>
        </a:accent3>
        <a:accent4>
          <a:srgbClr val="000000"/>
        </a:accent4>
        <a:accent5>
          <a:srgbClr val="AFABAA"/>
        </a:accent5>
        <a:accent6>
          <a:srgbClr val="BABE60"/>
        </a:accent6>
        <a:hlink>
          <a:srgbClr val="D7E2F5"/>
        </a:hlink>
        <a:folHlink>
          <a:srgbClr val="FF8200"/>
        </a:folHlink>
      </a:clrScheme>
      <a:clrMap bg1="lt1" tx1="dk1" bg2="lt2" tx2="dk2" accent1="accent1" accent2="accent2" accent3="accent3" accent4="accent4" accent5="accent5" accent6="accent6" hlink="hlink" folHlink="folHlink"/>
    </a:extraClrScheme>
    <a:extraClrScheme>
      <a:clrScheme name="cover 6 14">
        <a:dk1>
          <a:srgbClr val="333333"/>
        </a:dk1>
        <a:lt1>
          <a:srgbClr val="FFFFFF"/>
        </a:lt1>
        <a:dk2>
          <a:srgbClr val="333333"/>
        </a:dk2>
        <a:lt2>
          <a:srgbClr val="808080"/>
        </a:lt2>
        <a:accent1>
          <a:srgbClr val="3E1C0A"/>
        </a:accent1>
        <a:accent2>
          <a:srgbClr val="CED26B"/>
        </a:accent2>
        <a:accent3>
          <a:srgbClr val="FFFFFF"/>
        </a:accent3>
        <a:accent4>
          <a:srgbClr val="2A2A2A"/>
        </a:accent4>
        <a:accent5>
          <a:srgbClr val="AFABAA"/>
        </a:accent5>
        <a:accent6>
          <a:srgbClr val="BABE60"/>
        </a:accent6>
        <a:hlink>
          <a:srgbClr val="D7E2F5"/>
        </a:hlink>
        <a:folHlink>
          <a:srgbClr val="FF8200"/>
        </a:folHlink>
      </a:clrScheme>
      <a:clrMap bg1="lt1" tx1="dk1" bg2="lt2" tx2="dk2" accent1="accent1" accent2="accent2" accent3="accent3" accent4="accent4" accent5="accent5" accent6="accent6" hlink="hlink" folHlink="folHlink"/>
    </a:extraClrScheme>
    <a:extraClrScheme>
      <a:clrScheme name="cover 6 15">
        <a:dk1>
          <a:srgbClr val="333333"/>
        </a:dk1>
        <a:lt1>
          <a:srgbClr val="FFFFFF"/>
        </a:lt1>
        <a:dk2>
          <a:srgbClr val="333333"/>
        </a:dk2>
        <a:lt2>
          <a:srgbClr val="B2B2B2"/>
        </a:lt2>
        <a:accent1>
          <a:srgbClr val="3E1C0A"/>
        </a:accent1>
        <a:accent2>
          <a:srgbClr val="CED26B"/>
        </a:accent2>
        <a:accent3>
          <a:srgbClr val="FFFFFF"/>
        </a:accent3>
        <a:accent4>
          <a:srgbClr val="2A2A2A"/>
        </a:accent4>
        <a:accent5>
          <a:srgbClr val="AFABAA"/>
        </a:accent5>
        <a:accent6>
          <a:srgbClr val="BABE60"/>
        </a:accent6>
        <a:hlink>
          <a:srgbClr val="D7E2F5"/>
        </a:hlink>
        <a:folHlink>
          <a:srgbClr val="FF8200"/>
        </a:folHlink>
      </a:clrScheme>
      <a:clrMap bg1="lt1" tx1="dk1" bg2="lt2" tx2="dk2" accent1="accent1" accent2="accent2" accent3="accent3" accent4="accent4" accent5="accent5" accent6="accent6" hlink="hlink" folHlink="folHlink"/>
    </a:extraClrScheme>
    <a:extraClrScheme>
      <a:clrScheme name="cover 6 16">
        <a:dk1>
          <a:srgbClr val="333333"/>
        </a:dk1>
        <a:lt1>
          <a:srgbClr val="FFFFFF"/>
        </a:lt1>
        <a:dk2>
          <a:srgbClr val="333333"/>
        </a:dk2>
        <a:lt2>
          <a:srgbClr val="B2B2B2"/>
        </a:lt2>
        <a:accent1>
          <a:srgbClr val="CED26B"/>
        </a:accent1>
        <a:accent2>
          <a:srgbClr val="3E1C0A"/>
        </a:accent2>
        <a:accent3>
          <a:srgbClr val="FFFFFF"/>
        </a:accent3>
        <a:accent4>
          <a:srgbClr val="2A2A2A"/>
        </a:accent4>
        <a:accent5>
          <a:srgbClr val="E3E5BA"/>
        </a:accent5>
        <a:accent6>
          <a:srgbClr val="371808"/>
        </a:accent6>
        <a:hlink>
          <a:srgbClr val="D7E2F5"/>
        </a:hlink>
        <a:folHlink>
          <a:srgbClr val="FF8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oundarch Isobar 1">
    <a:dk1>
      <a:srgbClr val="000000"/>
    </a:dk1>
    <a:lt1>
      <a:srgbClr val="FFFFFF"/>
    </a:lt1>
    <a:dk2>
      <a:srgbClr val="333333"/>
    </a:dk2>
    <a:lt2>
      <a:srgbClr val="EDEDED"/>
    </a:lt2>
    <a:accent1>
      <a:srgbClr val="FF3300"/>
    </a:accent1>
    <a:accent2>
      <a:srgbClr val="909090"/>
    </a:accent2>
    <a:accent3>
      <a:srgbClr val="FF3300"/>
    </a:accent3>
    <a:accent4>
      <a:srgbClr val="EDEDED"/>
    </a:accent4>
    <a:accent5>
      <a:srgbClr val="FF3300"/>
    </a:accent5>
    <a:accent6>
      <a:srgbClr val="333333"/>
    </a:accent6>
    <a:hlink>
      <a:srgbClr val="FF3300"/>
    </a:hlink>
    <a:folHlink>
      <a:srgbClr val="909090"/>
    </a:folHlink>
  </a:clrScheme>
</a:themeOverride>
</file>

<file path=ppt/theme/themeOverride2.xml><?xml version="1.0" encoding="utf-8"?>
<a:themeOverride xmlns:a="http://schemas.openxmlformats.org/drawingml/2006/main">
  <a:clrScheme name="Roundarch Isobar 1">
    <a:dk1>
      <a:srgbClr val="000000"/>
    </a:dk1>
    <a:lt1>
      <a:srgbClr val="FFFFFF"/>
    </a:lt1>
    <a:dk2>
      <a:srgbClr val="333333"/>
    </a:dk2>
    <a:lt2>
      <a:srgbClr val="EDEDED"/>
    </a:lt2>
    <a:accent1>
      <a:srgbClr val="FF3300"/>
    </a:accent1>
    <a:accent2>
      <a:srgbClr val="909090"/>
    </a:accent2>
    <a:accent3>
      <a:srgbClr val="FF3300"/>
    </a:accent3>
    <a:accent4>
      <a:srgbClr val="EDEDED"/>
    </a:accent4>
    <a:accent5>
      <a:srgbClr val="FF3300"/>
    </a:accent5>
    <a:accent6>
      <a:srgbClr val="333333"/>
    </a:accent6>
    <a:hlink>
      <a:srgbClr val="FF3300"/>
    </a:hlink>
    <a:folHlink>
      <a:srgbClr val="909090"/>
    </a:folHlink>
  </a:clrScheme>
</a:themeOverride>
</file>

<file path=ppt/theme/themeOverride3.xml><?xml version="1.0" encoding="utf-8"?>
<a:themeOverride xmlns:a="http://schemas.openxmlformats.org/drawingml/2006/main">
  <a:clrScheme name="Roundarch Isobar 1">
    <a:dk1>
      <a:srgbClr val="000000"/>
    </a:dk1>
    <a:lt1>
      <a:srgbClr val="FFFFFF"/>
    </a:lt1>
    <a:dk2>
      <a:srgbClr val="333333"/>
    </a:dk2>
    <a:lt2>
      <a:srgbClr val="EDEDED"/>
    </a:lt2>
    <a:accent1>
      <a:srgbClr val="FF3300"/>
    </a:accent1>
    <a:accent2>
      <a:srgbClr val="909090"/>
    </a:accent2>
    <a:accent3>
      <a:srgbClr val="FF3300"/>
    </a:accent3>
    <a:accent4>
      <a:srgbClr val="EDEDED"/>
    </a:accent4>
    <a:accent5>
      <a:srgbClr val="FF3300"/>
    </a:accent5>
    <a:accent6>
      <a:srgbClr val="333333"/>
    </a:accent6>
    <a:hlink>
      <a:srgbClr val="FF3300"/>
    </a:hlink>
    <a:folHlink>
      <a:srgbClr val="909090"/>
    </a:folHlink>
  </a:clrScheme>
</a:themeOverride>
</file>

<file path=ppt/theme/themeOverride4.xml><?xml version="1.0" encoding="utf-8"?>
<a:themeOverride xmlns:a="http://schemas.openxmlformats.org/drawingml/2006/main">
  <a:clrScheme name="Roundarch Isobar 1">
    <a:dk1>
      <a:srgbClr val="000000"/>
    </a:dk1>
    <a:lt1>
      <a:srgbClr val="FFFFFF"/>
    </a:lt1>
    <a:dk2>
      <a:srgbClr val="333333"/>
    </a:dk2>
    <a:lt2>
      <a:srgbClr val="EDEDED"/>
    </a:lt2>
    <a:accent1>
      <a:srgbClr val="FF3300"/>
    </a:accent1>
    <a:accent2>
      <a:srgbClr val="909090"/>
    </a:accent2>
    <a:accent3>
      <a:srgbClr val="FF3300"/>
    </a:accent3>
    <a:accent4>
      <a:srgbClr val="EDEDED"/>
    </a:accent4>
    <a:accent5>
      <a:srgbClr val="FF3300"/>
    </a:accent5>
    <a:accent6>
      <a:srgbClr val="333333"/>
    </a:accent6>
    <a:hlink>
      <a:srgbClr val="FF3300"/>
    </a:hlink>
    <a:folHlink>
      <a:srgbClr val="909090"/>
    </a:folHlink>
  </a:clrScheme>
</a:themeOverride>
</file>

<file path=ppt/theme/themeOverride5.xml><?xml version="1.0" encoding="utf-8"?>
<a:themeOverride xmlns:a="http://schemas.openxmlformats.org/drawingml/2006/main">
  <a:clrScheme name="Roundarch Isobar 1">
    <a:dk1>
      <a:srgbClr val="000000"/>
    </a:dk1>
    <a:lt1>
      <a:srgbClr val="FFFFFF"/>
    </a:lt1>
    <a:dk2>
      <a:srgbClr val="333333"/>
    </a:dk2>
    <a:lt2>
      <a:srgbClr val="EDEDED"/>
    </a:lt2>
    <a:accent1>
      <a:srgbClr val="FF3300"/>
    </a:accent1>
    <a:accent2>
      <a:srgbClr val="909090"/>
    </a:accent2>
    <a:accent3>
      <a:srgbClr val="FF3300"/>
    </a:accent3>
    <a:accent4>
      <a:srgbClr val="EDEDED"/>
    </a:accent4>
    <a:accent5>
      <a:srgbClr val="FF3300"/>
    </a:accent5>
    <a:accent6>
      <a:srgbClr val="333333"/>
    </a:accent6>
    <a:hlink>
      <a:srgbClr val="FF3300"/>
    </a:hlink>
    <a:folHlink>
      <a:srgbClr val="909090"/>
    </a:folHlink>
  </a:clrScheme>
</a:themeOverride>
</file>

<file path=ppt/theme/themeOverride6.xml><?xml version="1.0" encoding="utf-8"?>
<a:themeOverride xmlns:a="http://schemas.openxmlformats.org/drawingml/2006/main">
  <a:clrScheme name="Roundarch Isobar 1">
    <a:dk1>
      <a:srgbClr val="000000"/>
    </a:dk1>
    <a:lt1>
      <a:srgbClr val="FFFFFF"/>
    </a:lt1>
    <a:dk2>
      <a:srgbClr val="333333"/>
    </a:dk2>
    <a:lt2>
      <a:srgbClr val="EDEDED"/>
    </a:lt2>
    <a:accent1>
      <a:srgbClr val="FF3300"/>
    </a:accent1>
    <a:accent2>
      <a:srgbClr val="909090"/>
    </a:accent2>
    <a:accent3>
      <a:srgbClr val="FF3300"/>
    </a:accent3>
    <a:accent4>
      <a:srgbClr val="EDEDED"/>
    </a:accent4>
    <a:accent5>
      <a:srgbClr val="FF3300"/>
    </a:accent5>
    <a:accent6>
      <a:srgbClr val="333333"/>
    </a:accent6>
    <a:hlink>
      <a:srgbClr val="FF3300"/>
    </a:hlink>
    <a:folHlink>
      <a:srgbClr val="90909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WMT_Doc_x0020_Ver xmlns="ecf43cb7-5c3d-45b6-8bee-05a86874e8e5" xsi:nil="true"/>
    <PWMT_App_x0020_Owner xmlns="ecf43cb7-5c3d-45b6-8bee-05a86874e8e5">
      <UserInfo>
        <DisplayName/>
        <AccountId xsi:nil="true"/>
        <AccountType/>
      </UserInfo>
    </PWMT_App_x0020_Owner>
    <CMD_Status xmlns="ecf43cb7-5c3d-45b6-8bee-05a86874e8e5" xsi:nil="true"/>
    <CMD_APPLICATION_x0020_NAME xmlns="ecf43cb7-5c3d-45b6-8bee-05a86874e8e5" xsi:nil="true"/>
    <CMD_Department xmlns="ecf43cb7-5c3d-45b6-8bee-05a86874e8e5" xsi:nil="true"/>
    <CMD_Security xmlns="ecf43cb7-5c3d-45b6-8bee-05a86874e8e5" xsi:nil="true"/>
    <PWMT_Summary xmlns="ecf43cb7-5c3d-45b6-8bee-05a86874e8e5" xsi:nil="true"/>
    <CMD_View xmlns="ecf43cb7-5c3d-45b6-8bee-05a86874e8e5" xsi:nil="true"/>
    <CMD_Review xmlns="ecf43cb7-5c3d-45b6-8bee-05a86874e8e5" xsi:nil="true"/>
    <CMD_Document_x0020_Class xmlns="ecf43cb7-5c3d-45b6-8bee-05a86874e8e5" xsi:nil="true"/>
    <AVMStatus xmlns="19ba3eea-c928-4773-9cf7-d9d6ff51e41b">Pending Approval</AVMStatus>
    <Sub_x0020_Application xmlns="ecf43cb7-5c3d-45b6-8bee-05a86874e8e5" xsi:nil="true"/>
    <PWMT_Additional_x0020_Notes xmlns="ecf43cb7-5c3d-45b6-8bee-05a86874e8e5" xsi:nil="true"/>
    <CMD_Document_x0020_Type xmlns="ecf43cb7-5c3d-45b6-8bee-05a86874e8e5" xsi:nil="true"/>
    <Desc xmlns="19ba3eea-c928-4773-9cf7-d9d6ff51e41b">&lt;div&gt;DS Advisor Personas study by RoundArch Isobar&lt;/div&gt;</Desc>
    <PWMT_Last_x0020_Reviewed xmlns="ecf43cb7-5c3d-45b6-8bee-05a86874e8e5" xsi:nil="true"/>
    <CMD_APPLICATION_x0020_CODE xmlns="ecf43cb7-5c3d-45b6-8bee-05a86874e8e5"/>
    <CMD_Document_x0020_Status xmlns="ecf43cb7-5c3d-45b6-8bee-05a86874e8e5" xsi:nil="true"/>
    <Review xmlns="ecf43cb7-5c3d-45b6-8bee-05a86874e8e5">Pending</Review>
    <CMD_Document_x0020_Source xmlns="ecf43cb7-5c3d-45b6-8bee-05a86874e8e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751C250283B94B9B8CEA6B52510012" ma:contentTypeVersion="94" ma:contentTypeDescription="Create a new document." ma:contentTypeScope="" ma:versionID="43aa51c6d266058c230e8ffb1be79e1f">
  <xsd:schema xmlns:xsd="http://www.w3.org/2001/XMLSchema" xmlns:xs="http://www.w3.org/2001/XMLSchema" xmlns:p="http://schemas.microsoft.com/office/2006/metadata/properties" xmlns:ns2="19ba3eea-c928-4773-9cf7-d9d6ff51e41b" xmlns:ns3="ecf43cb7-5c3d-45b6-8bee-05a86874e8e5" targetNamespace="http://schemas.microsoft.com/office/2006/metadata/properties" ma:root="true" ma:fieldsID="9b22fe2508a1530614ae11ef4f3feb4e" ns2:_="" ns3:_="">
    <xsd:import namespace="19ba3eea-c928-4773-9cf7-d9d6ff51e41b"/>
    <xsd:import namespace="ecf43cb7-5c3d-45b6-8bee-05a86874e8e5"/>
    <xsd:element name="properties">
      <xsd:complexType>
        <xsd:sequence>
          <xsd:element name="documentManagement">
            <xsd:complexType>
              <xsd:all>
                <xsd:element ref="ns2:AVMStatus" minOccurs="0"/>
                <xsd:element ref="ns3:Review" minOccurs="0"/>
                <xsd:element ref="ns3:CMD_Status" minOccurs="0"/>
                <xsd:element ref="ns3:CMD_Review" minOccurs="0"/>
                <xsd:element ref="ns3:PWMT_Additional_x0020_Notes" minOccurs="0"/>
                <xsd:element ref="ns3:CMD_APPLICATION_x0020_NAME" minOccurs="0"/>
                <xsd:element ref="ns3:CMD_APPLICATION_x0020_CODE" minOccurs="0"/>
                <xsd:element ref="ns3:CMD_Document_x0020_Class" minOccurs="0"/>
                <xsd:element ref="ns3:CMD_Document_x0020_Source" minOccurs="0"/>
                <xsd:element ref="ns3:CMD_Document_x0020_Status" minOccurs="0"/>
                <xsd:element ref="ns3:PWMT_Doc_x0020_Ver" minOccurs="0"/>
                <xsd:element ref="ns3:CMD_Document_x0020_Type" minOccurs="0"/>
                <xsd:element ref="ns3:PWMT_Last_x0020_Reviewed" minOccurs="0"/>
                <xsd:element ref="ns3:CMD_Department" minOccurs="0"/>
                <xsd:element ref="ns3:CMD_Security" minOccurs="0"/>
                <xsd:element ref="ns3:PWMT_Summary" minOccurs="0"/>
                <xsd:element ref="ns3:CMD_View" minOccurs="0"/>
                <xsd:element ref="ns3:Sub_x0020_Application" minOccurs="0"/>
                <xsd:element ref="ns3:PWMT_App_x0020_Owner" minOccurs="0"/>
                <xsd:element ref="ns2:Desc"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a3eea-c928-4773-9cf7-d9d6ff51e41b" elementFormDefault="qualified">
    <xsd:import namespace="http://schemas.microsoft.com/office/2006/documentManagement/types"/>
    <xsd:import namespace="http://schemas.microsoft.com/office/infopath/2007/PartnerControls"/>
    <xsd:element name="AVMStatus" ma:index="8" nillable="true" ma:displayName="Status" ma:default="Pending Approval" ma:format="Dropdown" ma:internalName="AVMStatus">
      <xsd:simpleType>
        <xsd:restriction base="dms:Choice">
          <xsd:enumeration value="Pending Approval"/>
          <xsd:enumeration value="Approved"/>
          <xsd:enumeration value="Rejected"/>
        </xsd:restriction>
      </xsd:simpleType>
    </xsd:element>
    <xsd:element name="Desc" ma:index="27" nillable="true" ma:displayName="Desc" ma:default="" ma:description="Enter description here" ma:internalName="Desc">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f43cb7-5c3d-45b6-8bee-05a86874e8e5" elementFormDefault="qualified">
    <xsd:import namespace="http://schemas.microsoft.com/office/2006/documentManagement/types"/>
    <xsd:import namespace="http://schemas.microsoft.com/office/infopath/2007/PartnerControls"/>
    <xsd:element name="Review" ma:index="9" nillable="true" ma:displayName="Review" ma:default="Pending" ma:format="Dropdown" ma:internalName="Review">
      <xsd:simpleType>
        <xsd:restriction base="dms:Choice">
          <xsd:enumeration value="Pending"/>
          <xsd:enumeration value="Approved"/>
          <xsd:enumeration value="Rejected"/>
          <xsd:enumeration value="Obsolete"/>
        </xsd:restriction>
      </xsd:simpleType>
    </xsd:element>
    <xsd:element name="CMD_Status" ma:index="10" nillable="true" ma:displayName="Status_" ma:description="Enter Status here" ma:list="{e2d7af78-45f7-45c9-813d-bdbf90a3f3c4}" ma:internalName="CMD_Status" ma:showField="Title" ma:web="ecf43cb7-5c3d-45b6-8bee-05a86874e8e5">
      <xsd:simpleType>
        <xsd:restriction base="dms:Lookup"/>
      </xsd:simpleType>
    </xsd:element>
    <xsd:element name="CMD_Review" ma:index="11" nillable="true" ma:displayName="Review_" ma:description="Select Review type" ma:list="{1fe6558e-1846-47fd-8bdc-b697e3aa6f37}" ma:internalName="CMD_Review" ma:showField="Title" ma:web="ecf43cb7-5c3d-45b6-8bee-05a86874e8e5">
      <xsd:simpleType>
        <xsd:restriction base="dms:Lookup"/>
      </xsd:simpleType>
    </xsd:element>
    <xsd:element name="PWMT_Additional_x0020_Notes" ma:index="12" nillable="true" ma:displayName="Notes_" ma:default="" ma:description="Enter Additional Notes here" ma:internalName="PWMT_Additional_x0020_Notes">
      <xsd:simpleType>
        <xsd:restriction base="dms:Note">
          <xsd:maxLength value="255"/>
        </xsd:restriction>
      </xsd:simpleType>
    </xsd:element>
    <xsd:element name="CMD_APPLICATION_x0020_NAME" ma:index="13" nillable="true" ma:displayName="AppName" ma:description="Select Application Name" ma:list="{881486e3-2a9f-4986-bd9a-b6276ede8800}" ma:internalName="CMD_APPLICATION_x0020_NAME" ma:readOnly="false" ma:showField="Application_x0020_Name" ma:web="ecf43cb7-5c3d-45b6-8bee-05a86874e8e5">
      <xsd:simpleType>
        <xsd:restriction base="dms:Lookup"/>
      </xsd:simpleType>
    </xsd:element>
    <xsd:element name="CMD_APPLICATION_x0020_CODE" ma:index="14" nillable="true" ma:displayName="AppCode" ma:description="Select Application Code  (multi-select)" ma:list="{881486e3-2a9f-4986-bd9a-b6276ede8800}" ma:internalName="CMD_APPLICATION_x0020_CODE" ma:readOnly="false" ma:showField="Title" ma:web="ecf43cb7-5c3d-45b6-8bee-05a86874e8e5">
      <xsd:complexType>
        <xsd:complexContent>
          <xsd:extension base="dms:MultiChoiceLookup">
            <xsd:sequence>
              <xsd:element name="Value" type="dms:Lookup" maxOccurs="unbounded" minOccurs="0" nillable="true"/>
            </xsd:sequence>
          </xsd:extension>
        </xsd:complexContent>
      </xsd:complexType>
    </xsd:element>
    <xsd:element name="CMD_Document_x0020_Class" ma:index="15" nillable="true" ma:displayName="DocClass" ma:description="Select Document Class" ma:list="{2353f021-9a76-414e-9532-6bd575a795e7}" ma:internalName="CMD_Document_x0020_Class" ma:showField="Title" ma:web="ecf43cb7-5c3d-45b6-8bee-05a86874e8e5">
      <xsd:simpleType>
        <xsd:restriction base="dms:Lookup"/>
      </xsd:simpleType>
    </xsd:element>
    <xsd:element name="CMD_Document_x0020_Source" ma:index="16" nillable="true" ma:displayName="DocSource" ma:description="Select Document Source" ma:list="{6e23e971-db42-4251-b38c-764937168ee6}" ma:internalName="CMD_Document_x0020_Source" ma:showField="Title" ma:web="ecf43cb7-5c3d-45b6-8bee-05a86874e8e5">
      <xsd:simpleType>
        <xsd:restriction base="dms:Lookup"/>
      </xsd:simpleType>
    </xsd:element>
    <xsd:element name="CMD_Document_x0020_Status" ma:index="17" nillable="true" ma:displayName="DocStatus" ma:description="Select Document Status" ma:list="{a641aa87-96ff-4d0a-9bde-193850e21a31}" ma:internalName="CMD_Document_x0020_Status" ma:showField="Title" ma:web="ecf43cb7-5c3d-45b6-8bee-05a86874e8e5">
      <xsd:simpleType>
        <xsd:restriction base="dms:Lookup"/>
      </xsd:simpleType>
    </xsd:element>
    <xsd:element name="PWMT_Doc_x0020_Ver" ma:index="18" nillable="true" ma:displayName="DocVersion" ma:default="" ma:description="Enter Document Version here" ma:internalName="PWMT_Doc_x0020_Ver">
      <xsd:simpleType>
        <xsd:restriction base="dms:Text">
          <xsd:maxLength value="15"/>
        </xsd:restriction>
      </xsd:simpleType>
    </xsd:element>
    <xsd:element name="CMD_Document_x0020_Type" ma:index="19" nillable="true" ma:displayName="DocType" ma:description="Select Document Type" ma:list="{cde56b5f-e28d-43c4-b1c2-9360878da268}" ma:internalName="CMD_Document_x0020_Type" ma:showField="Title" ma:web="ecf43cb7-5c3d-45b6-8bee-05a86874e8e5">
      <xsd:simpleType>
        <xsd:restriction base="dms:Lookup"/>
      </xsd:simpleType>
    </xsd:element>
    <xsd:element name="PWMT_Last_x0020_Reviewed" ma:index="20" nillable="true" ma:displayName="LastReviewDate" ma:default="" ma:description="Enter Last Reviewed Date here" ma:format="DateOnly" ma:internalName="PWMT_Last_x0020_Reviewed">
      <xsd:simpleType>
        <xsd:restriction base="dms:DateTime"/>
      </xsd:simpleType>
    </xsd:element>
    <xsd:element name="CMD_Department" ma:index="21" nillable="true" ma:displayName="Dept" ma:description="Select Department" ma:list="{91d9957e-e715-41b1-9616-94be2bc94b8a}" ma:internalName="CMD_Department" ma:showField="Title" ma:web="ecf43cb7-5c3d-45b6-8bee-05a86874e8e5">
      <xsd:simpleType>
        <xsd:restriction base="dms:Lookup"/>
      </xsd:simpleType>
    </xsd:element>
    <xsd:element name="CMD_Security" ma:index="22" nillable="true" ma:displayName="SecurityLevel" ma:description="Select Security Level" ma:list="{7639ae0e-f424-4e4b-b940-e5c07a9ddf5c}" ma:internalName="CMD_Security" ma:showField="Title" ma:web="ecf43cb7-5c3d-45b6-8bee-05a86874e8e5">
      <xsd:simpleType>
        <xsd:restriction base="dms:Lookup"/>
      </xsd:simpleType>
    </xsd:element>
    <xsd:element name="PWMT_Summary" ma:index="23" nillable="true" ma:displayName="Summary_" ma:default="" ma:description="Enter Summary here&#10;" ma:internalName="PWMT_Summary">
      <xsd:simpleType>
        <xsd:restriction base="dms:Note">
          <xsd:maxLength value="255"/>
        </xsd:restriction>
      </xsd:simpleType>
    </xsd:element>
    <xsd:element name="CMD_View" ma:index="24" nillable="true" ma:displayName="View" ma:description="Select Views to display" ma:list="{b945f069-044f-486f-acaf-037962d35dd5}" ma:internalName="CMD_View" ma:showField="Title" ma:web="ecf43cb7-5c3d-45b6-8bee-05a86874e8e5">
      <xsd:simpleType>
        <xsd:restriction base="dms:Lookup"/>
      </xsd:simpleType>
    </xsd:element>
    <xsd:element name="Sub_x0020_Application" ma:index="25" nillable="true" ma:displayName="SubApp" ma:default="" ma:description="Enter Sub Application Name here" ma:internalName="Sub_x0020_Application">
      <xsd:simpleType>
        <xsd:restriction base="dms:Text">
          <xsd:maxLength value="255"/>
        </xsd:restriction>
      </xsd:simpleType>
    </xsd:element>
    <xsd:element name="PWMT_App_x0020_Owner" ma:index="26" nillable="true" ma:displayName="Owner_" ma:description="Select Owner Name" ma:list="UserInfo" ma:SharePointGroup="0" ma:internalName="PWMT_App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520243-3E29-4B8E-A626-A3A8C673270D}">
  <ds:schemaRefs>
    <ds:schemaRef ds:uri="http://schemas.microsoft.com/office/2006/documentManagement/types"/>
    <ds:schemaRef ds:uri="http://schemas.openxmlformats.org/package/2006/metadata/core-properties"/>
    <ds:schemaRef ds:uri="http://purl.org/dc/terms/"/>
    <ds:schemaRef ds:uri="19ba3eea-c928-4773-9cf7-d9d6ff51e41b"/>
    <ds:schemaRef ds:uri="http://purl.org/dc/elements/1.1/"/>
    <ds:schemaRef ds:uri="http://www.w3.org/XML/1998/namespace"/>
    <ds:schemaRef ds:uri="ecf43cb7-5c3d-45b6-8bee-05a86874e8e5"/>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5C38D9F8-0583-4FB6-A125-8E8DB25A178F}">
  <ds:schemaRefs>
    <ds:schemaRef ds:uri="http://schemas.microsoft.com/sharepoint/v3/contenttype/forms"/>
  </ds:schemaRefs>
</ds:datastoreItem>
</file>

<file path=customXml/itemProps3.xml><?xml version="1.0" encoding="utf-8"?>
<ds:datastoreItem xmlns:ds="http://schemas.openxmlformats.org/officeDocument/2006/customXml" ds:itemID="{894CD97F-0436-448C-BFCC-5AC4BB17A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a3eea-c928-4773-9cf7-d9d6ff51e41b"/>
    <ds:schemaRef ds:uri="ecf43cb7-5c3d-45b6-8bee-05a86874e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Roundarch Isobar 11x17 Master Theme</Template>
  <TotalTime>6793</TotalTime>
  <Words>4500</Words>
  <Application>Microsoft Office PowerPoint</Application>
  <PresentationFormat>Custom</PresentationFormat>
  <Paragraphs>694</Paragraphs>
  <Slides>18</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Calibri Bold</vt:lpstr>
      <vt:lpstr>Courier New</vt:lpstr>
      <vt:lpstr>Gill Sans</vt:lpstr>
      <vt:lpstr>Times New Roman</vt:lpstr>
      <vt:lpstr>Verdana</vt:lpstr>
      <vt:lpstr>Wingdings</vt:lpstr>
      <vt:lpstr>Wingdings 3</vt:lpstr>
      <vt:lpstr>ヒラギノ角ゴ Pro W3</vt:lpstr>
      <vt:lpstr>ヒラギノ角ゴ ProN W3</vt:lpstr>
      <vt:lpstr>Roundarch Isobar 11x17 Master Theme</vt:lpstr>
      <vt:lpstr>  Advisor Personas</vt:lpstr>
      <vt:lpstr>introduction</vt:lpstr>
      <vt:lpstr>introduction</vt:lpstr>
      <vt:lpstr>Observations – Key Notes</vt:lpstr>
      <vt:lpstr>Observations – User interviews</vt:lpstr>
      <vt:lpstr>Observations – contextual inquiry </vt:lpstr>
      <vt:lpstr>Observations – contextual inquiry (continued)</vt:lpstr>
      <vt:lpstr>definition – User archetypes</vt:lpstr>
      <vt:lpstr>definition – User personas</vt:lpstr>
      <vt:lpstr>Definition – User persona 1</vt:lpstr>
      <vt:lpstr>Definition – User persona 2</vt:lpstr>
      <vt:lpstr>Definition – User persona 3</vt:lpstr>
      <vt:lpstr>Definition – User persona 4</vt:lpstr>
      <vt:lpstr>definition – themes</vt:lpstr>
      <vt:lpstr>definition – goals</vt:lpstr>
      <vt:lpstr>definition – goals (continued)</vt:lpstr>
      <vt:lpstr>definition – goals (continued)</vt:lpstr>
      <vt:lpstr>Definition – Decision Matrix (example)</vt:lpstr>
    </vt:vector>
  </TitlesOfParts>
  <Company>Roundarch,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Cathleen McGuire</dc:creator>
  <cp:keywords>Unclassified</cp:keywords>
  <cp:lastModifiedBy>Sharma, Vishal P (RBC Wealth Mgmt)</cp:lastModifiedBy>
  <cp:revision>271</cp:revision>
  <dcterms:created xsi:type="dcterms:W3CDTF">2012-04-06T21:41:21Z</dcterms:created>
  <dcterms:modified xsi:type="dcterms:W3CDTF">2017-12-15T15:07:30Z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0x010100EB751C250283B94B9B8CEA6B52510012</vt:lpwstr>
  </property>
  <property fmtid="{D5CDD505-2E9C-101B-9397-08002B2CF9AE}" pid="3" name="TitusGUID">
    <vt:lpwstr>0e975122-f1f4-45a2-9117-343b56d0545d</vt:lpwstr>
  </property>
  <property fmtid="{D5CDD505-2E9C-101B-9397-08002B2CF9AE}" pid="4" name="Classification">
    <vt:lpwstr>Null</vt:lpwstr>
  </property>
</Properties>
</file>