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8" r:id="rId3"/>
    <p:sldId id="266" r:id="rId4"/>
    <p:sldId id="264" r:id="rId5"/>
    <p:sldId id="265" r:id="rId6"/>
    <p:sldId id="267" r:id="rId7"/>
    <p:sldId id="261" r:id="rId8"/>
    <p:sldId id="268" r:id="rId9"/>
    <p:sldId id="262" r:id="rId10"/>
    <p:sldId id="263" r:id="rId11"/>
  </p:sldIdLst>
  <p:sldSz cx="12192000" cy="6858000"/>
  <p:notesSz cx="6858000" cy="9144000"/>
  <p:defaultText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defaultTextStyle>
  <p:extLst>
    <p:ext uri="{521415D9-36F7-43E2-AB2F-B90AF26B5E84}">
      <p14:sectionLst xmlns:p14="http://schemas.microsoft.com/office/powerpoint/2010/main">
        <p14:section name="Presentation" id="{E00F8B23-D47D-DA45-850A-82DCD35520EB}">
          <p14:sldIdLst>
            <p14:sldId id="256"/>
            <p14:sldId id="258"/>
            <p14:sldId id="266"/>
            <p14:sldId id="264"/>
            <p14:sldId id="265"/>
            <p14:sldId id="267"/>
            <p14:sldId id="261"/>
            <p14:sldId id="268"/>
            <p14:sldId id="262"/>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BCBE22"/>
    <a:srgbClr val="BAB9BB"/>
    <a:srgbClr val="676767"/>
    <a:srgbClr val="95B3D8"/>
    <a:srgbClr val="7F7F7F"/>
    <a:srgbClr val="CECCCC"/>
    <a:srgbClr val="2102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84"/>
    <p:restoredTop sz="66395" autoAdjust="0"/>
  </p:normalViewPr>
  <p:slideViewPr>
    <p:cSldViewPr snapToGrid="0" snapToObjects="1">
      <p:cViewPr>
        <p:scale>
          <a:sx n="65" d="100"/>
          <a:sy n="65" d="100"/>
        </p:scale>
        <p:origin x="1928" y="480"/>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B6D2700-B179-9741-9A93-CDFD7A7D3A0B}" type="datetime1">
              <a:rPr lang="en-US" smtClean="0">
                <a:uFillTx/>
              </a:rPr>
              <a:t>5/13/21</a:t>
            </a:fld>
            <a:endParaRPr lang="en-US">
              <a:uFillTx/>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7840218C-F6F2-544D-B0D4-0E206FA98784}" type="slidenum">
              <a:rPr lang="en-US" smtClean="0">
                <a:uFillTx/>
              </a:rPr>
              <a:t>‹#›</a:t>
            </a:fld>
            <a:endParaRPr lang="en-US">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BE437730-7FE4-8541-A195-C20AD6714F5C}" type="datetime1">
              <a:rPr lang="en-US" smtClean="0">
                <a:uFillTx/>
              </a:rPr>
              <a:t>5/13/21</a:t>
            </a:fld>
            <a:endParaRPr lang="en-US">
              <a:uFillTx/>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1BDA59A4-BFCA-264E-BE62-7E4DB79F1B9B}" type="slidenum">
              <a:rPr lang="en-US" smtClean="0">
                <a:uFillTx/>
              </a:rPr>
              <a:t>‹#›</a:t>
            </a:fld>
            <a:endParaRPr lang="en-US">
              <a:uFillTx/>
            </a:endParaRPr>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uFillTx/>
              </a:rPr>
              <a:t>Hi everyone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uFillTx/>
              </a:rPr>
              <a:t>Today </a:t>
            </a:r>
            <a:r>
              <a:rPr lang="en-US" dirty="0" err="1">
                <a:uFillTx/>
              </a:rPr>
              <a:t>im</a:t>
            </a:r>
            <a:r>
              <a:rPr lang="en-US" dirty="0">
                <a:uFillTx/>
              </a:rPr>
              <a:t> going to be talking about my final project for data 200 title Greenhouse Gas Emissions and Temperatures in </a:t>
            </a:r>
            <a:r>
              <a:rPr lang="en-US" dirty="0" err="1">
                <a:uFillTx/>
              </a:rPr>
              <a:t>Diferent</a:t>
            </a:r>
            <a:r>
              <a:rPr lang="en-US" dirty="0">
                <a:uFillTx/>
              </a:rPr>
              <a:t> Regions of the United States</a:t>
            </a:r>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1</a:t>
            </a:fld>
            <a:endParaRPr lang="en-US">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first I’ll talk some about the trip to collect the data, the different places visited. </a:t>
            </a:r>
          </a:p>
          <a:p>
            <a:pPr marL="171450" indent="-171450">
              <a:buFont typeface="Arial" panose="020B0604020202020204" pitchFamily="34" charset="0"/>
              <a:buChar char="•"/>
            </a:pPr>
            <a:r>
              <a:rPr lang="en-US" dirty="0"/>
              <a:t>I’ll go over some of the work previously done with this data</a:t>
            </a:r>
          </a:p>
          <a:p>
            <a:pPr marL="171450" indent="-171450">
              <a:buFont typeface="Arial" panose="020B0604020202020204" pitchFamily="34" charset="0"/>
              <a:buChar char="•"/>
            </a:pPr>
            <a:r>
              <a:rPr lang="en-US" dirty="0"/>
              <a:t>Some of the issues with the data that make it challenging to create images</a:t>
            </a:r>
          </a:p>
          <a:p>
            <a:pPr marL="171450" indent="-171450">
              <a:buFont typeface="Arial" panose="020B0604020202020204" pitchFamily="34" charset="0"/>
              <a:buChar char="•"/>
            </a:pPr>
            <a:r>
              <a:rPr lang="en-US" dirty="0"/>
              <a:t>As well as some of my results so far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10</a:t>
            </a:fld>
            <a:endParaRPr lang="en-US">
              <a:uFillTx/>
            </a:endParaRPr>
          </a:p>
        </p:txBody>
      </p:sp>
    </p:spTree>
    <p:extLst>
      <p:ext uri="{BB962C8B-B14F-4D97-AF65-F5344CB8AC3E}">
        <p14:creationId xmlns:p14="http://schemas.microsoft.com/office/powerpoint/2010/main" val="53353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I’m going to talk about my motivation for doing this work, then I’m going to share with you the data I’m using and some preliminary insights from before even applying a model, talk about </a:t>
            </a:r>
            <a:r>
              <a:rPr lang="en-US" dirty="0" err="1"/>
              <a:t>modelign</a:t>
            </a:r>
            <a:r>
              <a:rPr lang="en-US" dirty="0"/>
              <a:t> work as well as some future work to be done</a:t>
            </a:r>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2</a:t>
            </a:fld>
            <a:endParaRPr lang="en-US">
              <a:uFillTx/>
            </a:endParaRPr>
          </a:p>
        </p:txBody>
      </p:sp>
    </p:spTree>
    <p:extLst>
      <p:ext uri="{BB962C8B-B14F-4D97-AF65-F5344CB8AC3E}">
        <p14:creationId xmlns:p14="http://schemas.microsoft.com/office/powerpoint/2010/main" val="172804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a:t>
            </a:r>
            <a:r>
              <a:rPr lang="en-US" dirty="0" err="1"/>
              <a:t>i’m</a:t>
            </a:r>
            <a:r>
              <a:rPr lang="en-US" dirty="0"/>
              <a:t> taking a look at in this project is essentially the impact of the greenhouse effect</a:t>
            </a:r>
          </a:p>
          <a:p>
            <a:pPr marL="171450" indent="-171450">
              <a:buFont typeface="Arial" panose="020B0604020202020204" pitchFamily="34" charset="0"/>
              <a:buChar char="•"/>
            </a:pPr>
            <a:r>
              <a:rPr lang="en-US" dirty="0"/>
              <a:t>When greenhouse gases are emitted from facilities around the world, they remain in the atmosphere where they absorb and trap energy. So energy, heat, is trapped in the lower atmosphere rather than being radiated into space</a:t>
            </a:r>
          </a:p>
          <a:p>
            <a:pPr marL="171450" indent="-171450">
              <a:buFont typeface="Arial" panose="020B0604020202020204" pitchFamily="34" charset="0"/>
              <a:buChar char="•"/>
            </a:pPr>
            <a:r>
              <a:rPr lang="en-US" dirty="0"/>
              <a:t>This results in increased temperatures on earth, so when you hear people talking about global warming this is what </a:t>
            </a:r>
            <a:r>
              <a:rPr lang="en-US" dirty="0" err="1"/>
              <a:t>theyre</a:t>
            </a:r>
            <a:r>
              <a:rPr lang="en-US" dirty="0"/>
              <a:t> talking about</a:t>
            </a:r>
          </a:p>
          <a:p>
            <a:pPr marL="171450" indent="-171450">
              <a:buFont typeface="Arial" panose="020B0604020202020204" pitchFamily="34" charset="0"/>
              <a:buChar char="•"/>
            </a:pPr>
            <a:r>
              <a:rPr lang="en-US" dirty="0"/>
              <a:t>The question motivating this study is can we build a model to predict the </a:t>
            </a:r>
            <a:r>
              <a:rPr lang="en-US" dirty="0" err="1"/>
              <a:t>ttemperature</a:t>
            </a:r>
            <a:r>
              <a:rPr lang="en-US" dirty="0"/>
              <a:t> of a </a:t>
            </a:r>
            <a:r>
              <a:rPr lang="en-US" dirty="0" err="1"/>
              <a:t>regio</a:t>
            </a:r>
            <a:r>
              <a:rPr lang="en-US" dirty="0"/>
              <a:t> based on greenhouse gas emissions? </a:t>
            </a:r>
          </a:p>
          <a:p>
            <a:pPr marL="628650" lvl="1" indent="-171450">
              <a:buFont typeface="Arial" panose="020B0604020202020204" pitchFamily="34" charset="0"/>
              <a:buChar char="•"/>
            </a:pPr>
            <a:r>
              <a:rPr lang="en-US" dirty="0"/>
              <a:t>So essentially – we are asking is how localized is this effect – when a facility emits greenhouse gases, are you going to see the warming effect near that facility, or is it going to go elsewhere</a:t>
            </a:r>
          </a:p>
          <a:p>
            <a:pPr marL="628650" lvl="1" indent="-171450">
              <a:buFont typeface="Arial" panose="020B0604020202020204" pitchFamily="34" charset="0"/>
              <a:buChar char="•"/>
            </a:pPr>
            <a:r>
              <a:rPr lang="en-US" dirty="0"/>
              <a:t>This question has a big impact, because what if the biggest emitters, countries like the United States, are emitting these greenhouse gases, and we are seeing the warming effect elsewhere? What implication does that have for global politics? So I’m interested in exploring the relationships here, as I think there could be some very serious implications</a:t>
            </a:r>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3</a:t>
            </a:fld>
            <a:endParaRPr lang="en-US">
              <a:uFillTx/>
            </a:endParaRPr>
          </a:p>
        </p:txBody>
      </p:sp>
    </p:spTree>
    <p:extLst>
      <p:ext uri="{BB962C8B-B14F-4D97-AF65-F5344CB8AC3E}">
        <p14:creationId xmlns:p14="http://schemas.microsoft.com/office/powerpoint/2010/main" val="177595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a:t>
            </a:r>
            <a:r>
              <a:rPr lang="en-US" dirty="0" err="1"/>
              <a:t>lts</a:t>
            </a:r>
            <a:r>
              <a:rPr lang="en-US" dirty="0"/>
              <a:t> quickly talk about the data we are exploring</a:t>
            </a:r>
          </a:p>
          <a:p>
            <a:pPr marL="171450" indent="-171450">
              <a:buFont typeface="Arial" panose="020B0604020202020204" pitchFamily="34" charset="0"/>
              <a:buChar char="•"/>
            </a:pPr>
            <a:r>
              <a:rPr lang="en-US" dirty="0"/>
              <a:t>Essentially looking at 2 sets of data</a:t>
            </a:r>
          </a:p>
          <a:p>
            <a:pPr marL="171450" indent="-171450">
              <a:buFont typeface="Arial" panose="020B0604020202020204" pitchFamily="34" charset="0"/>
              <a:buChar char="•"/>
            </a:pPr>
            <a:r>
              <a:rPr lang="en-US" dirty="0"/>
              <a:t>One is the global historical climatology network map, which includes daily weather data from all around the globe, from </a:t>
            </a:r>
            <a:r>
              <a:rPr lang="en-US" dirty="0" err="1"/>
              <a:t>jan</a:t>
            </a:r>
            <a:r>
              <a:rPr lang="en-US" dirty="0"/>
              <a:t> 1</a:t>
            </a:r>
            <a:r>
              <a:rPr lang="en-US" baseline="30000" dirty="0"/>
              <a:t>st</a:t>
            </a:r>
            <a:r>
              <a:rPr lang="en-US" dirty="0"/>
              <a:t> 2020 to oct 22 2020</a:t>
            </a:r>
          </a:p>
          <a:p>
            <a:pPr marL="628650" lvl="1" indent="-171450">
              <a:buFont typeface="Arial" panose="020B0604020202020204" pitchFamily="34" charset="0"/>
              <a:buChar char="•"/>
            </a:pPr>
            <a:r>
              <a:rPr lang="en-US" dirty="0"/>
              <a:t>One thing I noticed when </a:t>
            </a:r>
            <a:r>
              <a:rPr lang="en-US" dirty="0" err="1"/>
              <a:t>lookking</a:t>
            </a:r>
            <a:r>
              <a:rPr lang="en-US" dirty="0"/>
              <a:t> at this data is that its very US dominant. For the 4970 stations we have data from during our 296 day period, the US has over 1000 stations, the other dominant countries are Canada, Russia. Over half the stations are just in these three countries. </a:t>
            </a:r>
            <a:r>
              <a:rPr lang="en-US" dirty="0" err="1"/>
              <a:t>Theres</a:t>
            </a:r>
            <a:r>
              <a:rPr lang="en-US" dirty="0"/>
              <a:t> a few countries that don’t have monitoring stations, and several that only have 1 or 2. so we have a major </a:t>
            </a:r>
            <a:r>
              <a:rPr lang="en-US" dirty="0" err="1"/>
              <a:t>overreprestation</a:t>
            </a:r>
            <a:r>
              <a:rPr lang="en-US" dirty="0"/>
              <a:t> of the US in this data – meaning we can’t really draw great conclusions about the whole world, but if we just take the data generated at US stations it’s better. So we are focusing on the US in this analysis</a:t>
            </a:r>
          </a:p>
          <a:p>
            <a:pPr marL="171450" indent="-171450">
              <a:buFont typeface="Arial" panose="020B0604020202020204" pitchFamily="34" charset="0"/>
              <a:buChar char="•"/>
            </a:pPr>
            <a:r>
              <a:rPr lang="en-US" dirty="0"/>
              <a:t>The other data we are looking at is EPAs greenhouse gas reporting system – EPA is a US based entity so it only has data from the US. </a:t>
            </a:r>
          </a:p>
          <a:p>
            <a:pPr marL="628650" lvl="1" indent="-171450">
              <a:buFont typeface="Arial" panose="020B0604020202020204" pitchFamily="34" charset="0"/>
              <a:buChar char="•"/>
            </a:pPr>
            <a:r>
              <a:rPr lang="en-US" dirty="0"/>
              <a:t>Another thing to note is that this data only includes facilities which emit above a certain threshold which requires EPA reporting, so we aren’t including small emissions facilities – meaning that this dataset doesn’t represent all of the greenhouse gas </a:t>
            </a:r>
            <a:r>
              <a:rPr lang="en-US" dirty="0" err="1"/>
              <a:t>emissios</a:t>
            </a:r>
            <a:r>
              <a:rPr lang="en-US" dirty="0"/>
              <a:t> in the US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far as where our emitter </a:t>
            </a:r>
            <a:r>
              <a:rPr lang="en-US" dirty="0" err="1"/>
              <a:t>facilites</a:t>
            </a:r>
            <a:r>
              <a:rPr lang="en-US" dirty="0"/>
              <a:t> and monitoring stations are located, this is – not a version vs AT&amp;T coverage map, its a map of the coordinates from our data, emitter facilities are in olive and monitoring stations are blue</a:t>
            </a:r>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4</a:t>
            </a:fld>
            <a:endParaRPr lang="en-US">
              <a:uFillTx/>
            </a:endParaRPr>
          </a:p>
        </p:txBody>
      </p:sp>
    </p:spTree>
    <p:extLst>
      <p:ext uri="{BB962C8B-B14F-4D97-AF65-F5344CB8AC3E}">
        <p14:creationId xmlns:p14="http://schemas.microsoft.com/office/powerpoint/2010/main" val="140425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here’s some information we gathered in general exploratory data analysis</a:t>
            </a:r>
          </a:p>
          <a:p>
            <a:pPr marL="171450" indent="-171450">
              <a:buFont typeface="Arial" panose="020B0604020202020204" pitchFamily="34" charset="0"/>
              <a:buChar char="•"/>
            </a:pPr>
            <a:r>
              <a:rPr lang="en-US" dirty="0"/>
              <a:t>We’re interested in how average temperature correlates to  greenhouse gas emissions, and how local that effect is, and we have emissions and temperature data for facilities and their latitude and longitude</a:t>
            </a:r>
          </a:p>
          <a:p>
            <a:pPr marL="171450" indent="-171450">
              <a:buFont typeface="Arial" panose="020B0604020202020204" pitchFamily="34" charset="0"/>
              <a:buChar char="•"/>
            </a:pPr>
            <a:r>
              <a:rPr lang="en-US" dirty="0"/>
              <a:t>We want to explore how these locations are related to </a:t>
            </a:r>
            <a:r>
              <a:rPr lang="en-US" dirty="0" err="1"/>
              <a:t>temprature</a:t>
            </a:r>
            <a:endParaRPr lang="en-US" dirty="0"/>
          </a:p>
          <a:p>
            <a:pPr marL="171450" indent="-171450">
              <a:buFont typeface="Arial" panose="020B0604020202020204" pitchFamily="34" charset="0"/>
              <a:buChar char="•"/>
            </a:pPr>
            <a:r>
              <a:rPr lang="en-US" dirty="0"/>
              <a:t>We know there’s some relationship between average temperature and how far away places are from the equator, so that’s something we want to keep in mind – you can see that in </a:t>
            </a:r>
            <a:r>
              <a:rPr lang="en-US" dirty="0" err="1"/>
              <a:t>th</a:t>
            </a:r>
            <a:r>
              <a:rPr lang="en-US" dirty="0"/>
              <a:t> </a:t>
            </a:r>
            <a:r>
              <a:rPr lang="en-US" dirty="0" err="1"/>
              <a:t>eplot</a:t>
            </a:r>
            <a:r>
              <a:rPr lang="en-US" dirty="0"/>
              <a:t> to the right, which is showing a downward trend between temperature and latitude – so essentially the further you get from the equator the colder it is</a:t>
            </a:r>
          </a:p>
          <a:p>
            <a:pPr marL="171450" indent="-171450">
              <a:buFont typeface="Arial" panose="020B0604020202020204" pitchFamily="34" charset="0"/>
              <a:buChar char="•"/>
            </a:pPr>
            <a:r>
              <a:rPr lang="en-US" dirty="0"/>
              <a:t>We don’t see as strong of a relationship between longitude and temperature</a:t>
            </a:r>
          </a:p>
          <a:p>
            <a:pPr marL="628650" lvl="1" indent="-171450">
              <a:buFont typeface="Arial" panose="020B0604020202020204" pitchFamily="34" charset="0"/>
              <a:buChar char="•"/>
            </a:pPr>
            <a:r>
              <a:rPr lang="en-US" dirty="0"/>
              <a:t>This plot is maybe even a bit misleading, but kind of interesting in a way</a:t>
            </a:r>
          </a:p>
          <a:p>
            <a:pPr marL="628650" lvl="1" indent="-171450">
              <a:buFont typeface="Arial" panose="020B0604020202020204" pitchFamily="34" charset="0"/>
              <a:buChar char="•"/>
            </a:pPr>
            <a:r>
              <a:rPr lang="en-US" dirty="0"/>
              <a:t>You can see these colder points to the more negative longitude – these are likely in Alaska</a:t>
            </a:r>
          </a:p>
          <a:p>
            <a:pPr marL="628650" lvl="1" indent="-171450">
              <a:buFont typeface="Arial" panose="020B0604020202020204" pitchFamily="34" charset="0"/>
              <a:buChar char="•"/>
            </a:pPr>
            <a:r>
              <a:rPr lang="en-US" dirty="0"/>
              <a:t>The hot ones, maybe Hawaii</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5</a:t>
            </a:fld>
            <a:endParaRPr lang="en-US">
              <a:uFillTx/>
            </a:endParaRPr>
          </a:p>
        </p:txBody>
      </p:sp>
    </p:spTree>
    <p:extLst>
      <p:ext uri="{BB962C8B-B14F-4D97-AF65-F5344CB8AC3E}">
        <p14:creationId xmlns:p14="http://schemas.microsoft.com/office/powerpoint/2010/main" val="148943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Here’s a plot showing the variables we are more </a:t>
            </a:r>
            <a:r>
              <a:rPr lang="en-US" dirty="0" err="1"/>
              <a:t>itnersted</a:t>
            </a:r>
            <a:r>
              <a:rPr lang="en-US" dirty="0"/>
              <a:t> in </a:t>
            </a:r>
            <a:r>
              <a:rPr lang="en-US" dirty="0" err="1"/>
              <a:t>toetther</a:t>
            </a:r>
            <a:endParaRPr lang="en-US" dirty="0"/>
          </a:p>
          <a:p>
            <a:pPr marL="171450" indent="-171450">
              <a:buFont typeface="Arial" panose="020B0604020202020204" pitchFamily="34" charset="0"/>
              <a:buChar char="•"/>
            </a:pPr>
            <a:r>
              <a:rPr lang="en-US" dirty="0"/>
              <a:t>This data is </a:t>
            </a:r>
            <a:r>
              <a:rPr lang="en-US" dirty="0" err="1"/>
              <a:t>gropued</a:t>
            </a:r>
            <a:r>
              <a:rPr lang="en-US" dirty="0"/>
              <a:t> by state, so not quite as granular as we want to go in our model but enough to give us a general sense without overplotting</a:t>
            </a:r>
          </a:p>
          <a:p>
            <a:pPr marL="171450" indent="-171450">
              <a:buFont typeface="Arial" panose="020B0604020202020204" pitchFamily="34" charset="0"/>
              <a:buChar char="•"/>
            </a:pPr>
            <a:r>
              <a:rPr lang="en-US" dirty="0"/>
              <a:t>You can see the total co2 equivalent emissions from facilities over the period of 2010-2019 on the x-</a:t>
            </a:r>
            <a:r>
              <a:rPr lang="en-US" dirty="0" err="1"/>
              <a:t>acis</a:t>
            </a:r>
            <a:endParaRPr lang="en-US" dirty="0"/>
          </a:p>
          <a:p>
            <a:pPr marL="171450" indent="-171450">
              <a:buFont typeface="Arial" panose="020B0604020202020204" pitchFamily="34" charset="0"/>
              <a:buChar char="•"/>
            </a:pPr>
            <a:r>
              <a:rPr lang="en-US" dirty="0"/>
              <a:t>And the average temperature </a:t>
            </a:r>
            <a:r>
              <a:rPr lang="en-US" dirty="0" err="1"/>
              <a:t>jan</a:t>
            </a:r>
            <a:r>
              <a:rPr lang="en-US" dirty="0"/>
              <a:t>-oct 2020 in Celsius on the y axis</a:t>
            </a:r>
          </a:p>
          <a:p>
            <a:pPr marL="628650" lvl="1" indent="-171450">
              <a:buFont typeface="Arial" panose="020B0604020202020204" pitchFamily="34" charset="0"/>
              <a:buChar char="•"/>
            </a:pPr>
            <a:r>
              <a:rPr lang="en-US" dirty="0"/>
              <a:t>Not a great linear trend</a:t>
            </a:r>
          </a:p>
          <a:p>
            <a:pPr marL="628650" lvl="1" indent="-171450">
              <a:buFont typeface="Arial" panose="020B0604020202020204" pitchFamily="34" charset="0"/>
              <a:buChar char="•"/>
            </a:pPr>
            <a:r>
              <a:rPr lang="en-US" dirty="0"/>
              <a:t>We have this point all the way out here, this point is Texas actually</a:t>
            </a:r>
          </a:p>
          <a:p>
            <a:pPr marL="628650" lvl="1" indent="-171450">
              <a:buFont typeface="Arial" panose="020B0604020202020204" pitchFamily="34" charset="0"/>
              <a:buChar char="•"/>
            </a:pPr>
            <a:r>
              <a:rPr lang="en-US" dirty="0"/>
              <a:t>But a first pass, maybe a linear relationship between these 2 is something we could look at</a:t>
            </a:r>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6</a:t>
            </a:fld>
            <a:endParaRPr lang="en-US">
              <a:uFillTx/>
            </a:endParaRPr>
          </a:p>
        </p:txBody>
      </p:sp>
    </p:spTree>
    <p:extLst>
      <p:ext uri="{BB962C8B-B14F-4D97-AF65-F5344CB8AC3E}">
        <p14:creationId xmlns:p14="http://schemas.microsoft.com/office/powerpoint/2010/main" val="308061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that’s the first approach we’re taking</a:t>
            </a:r>
          </a:p>
          <a:p>
            <a:pPr marL="171450" indent="-171450">
              <a:buFont typeface="Arial" panose="020B0604020202020204" pitchFamily="34" charset="0"/>
              <a:buChar char="•"/>
            </a:pPr>
            <a:r>
              <a:rPr lang="en-US" dirty="0"/>
              <a:t>Rather than by state, lets Group data into regions based on latitude and longitude</a:t>
            </a:r>
          </a:p>
          <a:p>
            <a:pPr marL="171450" indent="-171450">
              <a:buFont typeface="Arial" panose="020B0604020202020204" pitchFamily="34" charset="0"/>
              <a:buChar char="•"/>
            </a:pPr>
            <a:r>
              <a:rPr lang="en-US" dirty="0"/>
              <a:t>And first try, lets just try a simple linear regression on the data</a:t>
            </a:r>
          </a:p>
          <a:p>
            <a:pPr marL="171450" indent="-171450">
              <a:buFont typeface="Arial" panose="020B0604020202020204" pitchFamily="34" charset="0"/>
              <a:buChar char="•"/>
            </a:pPr>
            <a:r>
              <a:rPr lang="en-US" dirty="0"/>
              <a:t>Something you can do in scikit learn python package</a:t>
            </a:r>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7</a:t>
            </a:fld>
            <a:endParaRPr lang="en-US">
              <a:uFillTx/>
            </a:endParaRPr>
          </a:p>
        </p:txBody>
      </p:sp>
    </p:spTree>
    <p:extLst>
      <p:ext uri="{BB962C8B-B14F-4D97-AF65-F5344CB8AC3E}">
        <p14:creationId xmlns:p14="http://schemas.microsoft.com/office/powerpoint/2010/main" val="115237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Here’s the performance of the model = not great. We only have one feature included, so a lot of room for </a:t>
            </a:r>
            <a:r>
              <a:rPr lang="en-US" dirty="0" err="1"/>
              <a:t>imporovement</a:t>
            </a:r>
            <a:endParaRPr lang="en-US" dirty="0"/>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8</a:t>
            </a:fld>
            <a:endParaRPr lang="en-US">
              <a:uFillTx/>
            </a:endParaRPr>
          </a:p>
        </p:txBody>
      </p:sp>
    </p:spTree>
    <p:extLst>
      <p:ext uri="{BB962C8B-B14F-4D97-AF65-F5344CB8AC3E}">
        <p14:creationId xmlns:p14="http://schemas.microsoft.com/office/powerpoint/2010/main" val="1664997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Also want to include other features in our model</a:t>
            </a:r>
          </a:p>
          <a:p>
            <a:pPr marL="628650" lvl="1" indent="-171450">
              <a:buFont typeface="Arial" panose="020B0604020202020204" pitchFamily="34" charset="0"/>
              <a:buChar char="•"/>
            </a:pPr>
            <a:r>
              <a:rPr lang="en-US" dirty="0"/>
              <a:t>Saw previously, relationship isn’t exactly linear, perhaps because temperature is due to other things</a:t>
            </a:r>
          </a:p>
          <a:p>
            <a:pPr marL="1085850" lvl="2" indent="-171450">
              <a:buFont typeface="Arial" panose="020B0604020202020204" pitchFamily="34" charset="0"/>
              <a:buChar char="•"/>
            </a:pPr>
            <a:r>
              <a:rPr lang="en-US" dirty="0"/>
              <a:t>Such as the season</a:t>
            </a:r>
          </a:p>
          <a:p>
            <a:pPr marL="1085850" lvl="2" indent="-171450">
              <a:buFont typeface="Arial" panose="020B0604020202020204" pitchFamily="34" charset="0"/>
              <a:buChar char="•"/>
            </a:pPr>
            <a:r>
              <a:rPr lang="en-US" dirty="0"/>
              <a:t>So incorporating season into our model, even making </a:t>
            </a:r>
            <a:r>
              <a:rPr lang="en-US" dirty="0" err="1"/>
              <a:t>predicitons</a:t>
            </a:r>
            <a:r>
              <a:rPr lang="en-US" dirty="0"/>
              <a:t> about what the temperature will be at any given time</a:t>
            </a:r>
          </a:p>
          <a:p>
            <a:pPr marL="1085850" lvl="2"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Make more predictions with our model</a:t>
            </a:r>
          </a:p>
          <a:p>
            <a:pPr marL="628650" lvl="1" indent="-171450">
              <a:buFont typeface="Arial" panose="020B0604020202020204" pitchFamily="34" charset="0"/>
              <a:buChar char="•"/>
            </a:pPr>
            <a:r>
              <a:rPr lang="en-US" dirty="0"/>
              <a:t>One thing my </a:t>
            </a:r>
            <a:r>
              <a:rPr lang="en-US" dirty="0" err="1"/>
              <a:t>gresearch</a:t>
            </a:r>
            <a:r>
              <a:rPr lang="en-US" dirty="0"/>
              <a:t> group, </a:t>
            </a:r>
            <a:r>
              <a:rPr lang="en-US" dirty="0" err="1"/>
              <a:t>Radwatch</a:t>
            </a:r>
            <a:r>
              <a:rPr lang="en-US" dirty="0"/>
              <a:t>, is interested in is how radiation dose is correlated with weather</a:t>
            </a:r>
          </a:p>
          <a:p>
            <a:pPr marL="628650" lvl="1" indent="-171450">
              <a:buFont typeface="Arial" panose="020B0604020202020204" pitchFamily="34" charset="0"/>
              <a:buChar char="•"/>
            </a:pPr>
            <a:r>
              <a:rPr lang="en-US" dirty="0"/>
              <a:t>We have some environmental monitoring stations set up at a few places around the world</a:t>
            </a:r>
          </a:p>
          <a:p>
            <a:pPr marL="628650" lvl="1" indent="-171450">
              <a:buFont typeface="Arial" panose="020B0604020202020204" pitchFamily="34" charset="0"/>
              <a:buChar char="•"/>
            </a:pPr>
            <a:r>
              <a:rPr lang="en-US" dirty="0"/>
              <a:t>I’d like to take the work I’ve done here, build it, and tie it in with the work we do there to help out</a:t>
            </a:r>
          </a:p>
        </p:txBody>
      </p:sp>
      <p:sp>
        <p:nvSpPr>
          <p:cNvPr id="4" name="Slide Number Placeholder 3"/>
          <p:cNvSpPr>
            <a:spLocks noGrp="1"/>
          </p:cNvSpPr>
          <p:nvPr>
            <p:ph type="sldNum" sz="quarter" idx="10"/>
          </p:nvPr>
        </p:nvSpPr>
        <p:spPr/>
        <p:txBody>
          <a:bodyPr/>
          <a:lstStyle/>
          <a:p>
            <a:fld id="{1BDA59A4-BFCA-264E-BE62-7E4DB79F1B9B}" type="slidenum">
              <a:rPr lang="en-US" smtClean="0">
                <a:uFillTx/>
              </a:rPr>
              <a:t>9</a:t>
            </a:fld>
            <a:endParaRPr lang="en-US">
              <a:uFillTx/>
            </a:endParaRPr>
          </a:p>
        </p:txBody>
      </p:sp>
    </p:spTree>
    <p:extLst>
      <p:ext uri="{BB962C8B-B14F-4D97-AF65-F5344CB8AC3E}">
        <p14:creationId xmlns:p14="http://schemas.microsoft.com/office/powerpoint/2010/main" val="827397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uFillTx/>
              </a:rPr>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p>
        </p:txBody>
      </p:sp>
      <p:sp>
        <p:nvSpPr>
          <p:cNvPr id="4" name="Date Placeholder 3"/>
          <p:cNvSpPr>
            <a:spLocks noGrp="1"/>
          </p:cNvSpPr>
          <p:nvPr>
            <p:ph type="dt" sz="half" idx="10"/>
          </p:nvPr>
        </p:nvSpPr>
        <p:spPr/>
        <p:txBody>
          <a:bodyPr/>
          <a:lstStyle/>
          <a:p>
            <a:r>
              <a:rPr lang="en-US">
                <a:uFillTx/>
              </a:rPr>
              <a:t>D. Hellfeld</a:t>
            </a:r>
          </a:p>
        </p:txBody>
      </p:sp>
      <p:sp>
        <p:nvSpPr>
          <p:cNvPr id="5" name="Footer Placeholder 4"/>
          <p:cNvSpPr>
            <a:spLocks noGrp="1"/>
          </p:cNvSpPr>
          <p:nvPr>
            <p:ph type="ftr" sz="quarter" idx="11"/>
          </p:nvPr>
        </p:nvSpPr>
        <p:spPr/>
        <p:txBody>
          <a:bodyPr/>
          <a:lstStyle/>
          <a:p>
            <a:r>
              <a:rPr lang="en-US">
                <a:uFillTx/>
              </a:rPr>
              <a:t>Title</a:t>
            </a:r>
          </a:p>
        </p:txBody>
      </p:sp>
      <p:sp>
        <p:nvSpPr>
          <p:cNvPr id="6" name="Slide Number Placeholder 5"/>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r>
              <a:rPr lang="en-US">
                <a:uFillTx/>
              </a:rPr>
              <a:t>D. Hellfeld</a:t>
            </a:r>
          </a:p>
        </p:txBody>
      </p:sp>
      <p:sp>
        <p:nvSpPr>
          <p:cNvPr id="5" name="Footer Placeholder 4"/>
          <p:cNvSpPr>
            <a:spLocks noGrp="1"/>
          </p:cNvSpPr>
          <p:nvPr>
            <p:ph type="ftr" sz="quarter" idx="11"/>
          </p:nvPr>
        </p:nvSpPr>
        <p:spPr/>
        <p:txBody>
          <a:bodyPr/>
          <a:lstStyle/>
          <a:p>
            <a:r>
              <a:rPr lang="en-US">
                <a:uFillTx/>
              </a:rPr>
              <a:t>Title</a:t>
            </a:r>
          </a:p>
        </p:txBody>
      </p:sp>
      <p:sp>
        <p:nvSpPr>
          <p:cNvPr id="6" name="Slide Number Placeholder 5"/>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r>
              <a:rPr lang="en-US">
                <a:uFillTx/>
              </a:rPr>
              <a:t>D. Hellfeld</a:t>
            </a:r>
          </a:p>
        </p:txBody>
      </p:sp>
      <p:sp>
        <p:nvSpPr>
          <p:cNvPr id="5" name="Footer Placeholder 4"/>
          <p:cNvSpPr>
            <a:spLocks noGrp="1"/>
          </p:cNvSpPr>
          <p:nvPr>
            <p:ph type="ftr" sz="quarter" idx="11"/>
          </p:nvPr>
        </p:nvSpPr>
        <p:spPr/>
        <p:txBody>
          <a:bodyPr/>
          <a:lstStyle/>
          <a:p>
            <a:r>
              <a:rPr lang="en-US">
                <a:uFillTx/>
              </a:rPr>
              <a:t>Title</a:t>
            </a:r>
          </a:p>
        </p:txBody>
      </p:sp>
      <p:sp>
        <p:nvSpPr>
          <p:cNvPr id="6" name="Slide Number Placeholder 5"/>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r>
              <a:rPr lang="en-US">
                <a:uFillTx/>
              </a:rPr>
              <a:t>D. Hellfeld</a:t>
            </a:r>
          </a:p>
        </p:txBody>
      </p:sp>
      <p:sp>
        <p:nvSpPr>
          <p:cNvPr id="5" name="Footer Placeholder 4"/>
          <p:cNvSpPr>
            <a:spLocks noGrp="1"/>
          </p:cNvSpPr>
          <p:nvPr>
            <p:ph type="ftr" sz="quarter" idx="11"/>
          </p:nvPr>
        </p:nvSpPr>
        <p:spPr/>
        <p:txBody>
          <a:bodyPr/>
          <a:lstStyle/>
          <a:p>
            <a:r>
              <a:rPr lang="en-US">
                <a:uFillTx/>
              </a:rPr>
              <a:t>Title</a:t>
            </a:r>
          </a:p>
        </p:txBody>
      </p:sp>
      <p:sp>
        <p:nvSpPr>
          <p:cNvPr id="6" name="Slide Number Placeholder 5"/>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uFillTx/>
              </a:defRPr>
            </a:lvl1pPr>
          </a:lstStyle>
          <a:p>
            <a:r>
              <a:rPr lang="en-US">
                <a:uFillTx/>
              </a:rPr>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r>
              <a:rPr lang="en-US">
                <a:uFillTx/>
              </a:rPr>
              <a:t>D. Hellfeld</a:t>
            </a:r>
          </a:p>
        </p:txBody>
      </p:sp>
      <p:sp>
        <p:nvSpPr>
          <p:cNvPr id="5" name="Footer Placeholder 4"/>
          <p:cNvSpPr>
            <a:spLocks noGrp="1"/>
          </p:cNvSpPr>
          <p:nvPr>
            <p:ph type="ftr" sz="quarter" idx="11"/>
          </p:nvPr>
        </p:nvSpPr>
        <p:spPr/>
        <p:txBody>
          <a:bodyPr/>
          <a:lstStyle/>
          <a:p>
            <a:r>
              <a:rPr lang="en-US">
                <a:uFillTx/>
              </a:rPr>
              <a:t>Title</a:t>
            </a:r>
          </a:p>
        </p:txBody>
      </p:sp>
      <p:sp>
        <p:nvSpPr>
          <p:cNvPr id="6" name="Slide Number Placeholder 5"/>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97600" y="1600201"/>
            <a:ext cx="538480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r>
              <a:rPr lang="en-US">
                <a:uFillTx/>
              </a:rPr>
              <a:t>D. Hellfeld</a:t>
            </a:r>
          </a:p>
        </p:txBody>
      </p:sp>
      <p:sp>
        <p:nvSpPr>
          <p:cNvPr id="6" name="Footer Placeholder 5"/>
          <p:cNvSpPr>
            <a:spLocks noGrp="1"/>
          </p:cNvSpPr>
          <p:nvPr>
            <p:ph type="ftr" sz="quarter" idx="11"/>
          </p:nvPr>
        </p:nvSpPr>
        <p:spPr/>
        <p:txBody>
          <a:bodyPr/>
          <a:lstStyle/>
          <a:p>
            <a:r>
              <a:rPr lang="en-US">
                <a:uFillTx/>
              </a:rPr>
              <a:t>Title</a:t>
            </a:r>
          </a:p>
        </p:txBody>
      </p:sp>
      <p:sp>
        <p:nvSpPr>
          <p:cNvPr id="7" name="Slide Number Placeholder 6"/>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r>
              <a:rPr lang="en-US">
                <a:uFillTx/>
              </a:rPr>
              <a:t>D. Hellfeld</a:t>
            </a:r>
          </a:p>
        </p:txBody>
      </p:sp>
      <p:sp>
        <p:nvSpPr>
          <p:cNvPr id="8" name="Footer Placeholder 7"/>
          <p:cNvSpPr>
            <a:spLocks noGrp="1"/>
          </p:cNvSpPr>
          <p:nvPr>
            <p:ph type="ftr" sz="quarter" idx="11"/>
          </p:nvPr>
        </p:nvSpPr>
        <p:spPr/>
        <p:txBody>
          <a:bodyPr/>
          <a:lstStyle/>
          <a:p>
            <a:r>
              <a:rPr lang="en-US">
                <a:uFillTx/>
              </a:rPr>
              <a:t>Title</a:t>
            </a:r>
          </a:p>
        </p:txBody>
      </p:sp>
      <p:sp>
        <p:nvSpPr>
          <p:cNvPr id="9" name="Slide Number Placeholder 8"/>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r>
              <a:rPr lang="en-US">
                <a:uFillTx/>
              </a:rPr>
              <a:t>D. Hellfeld</a:t>
            </a:r>
          </a:p>
        </p:txBody>
      </p:sp>
      <p:sp>
        <p:nvSpPr>
          <p:cNvPr id="4" name="Footer Placeholder 3"/>
          <p:cNvSpPr>
            <a:spLocks noGrp="1"/>
          </p:cNvSpPr>
          <p:nvPr>
            <p:ph type="ftr" sz="quarter" idx="11"/>
          </p:nvPr>
        </p:nvSpPr>
        <p:spPr/>
        <p:txBody>
          <a:bodyPr/>
          <a:lstStyle/>
          <a:p>
            <a:r>
              <a:rPr lang="en-US">
                <a:uFillTx/>
              </a:rPr>
              <a:t>Title</a:t>
            </a:r>
          </a:p>
        </p:txBody>
      </p:sp>
      <p:sp>
        <p:nvSpPr>
          <p:cNvPr id="5" name="Slide Number Placeholder 4"/>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uFillTx/>
              </a:rPr>
              <a:t>D. Hellfeld</a:t>
            </a:r>
          </a:p>
        </p:txBody>
      </p:sp>
      <p:sp>
        <p:nvSpPr>
          <p:cNvPr id="3" name="Footer Placeholder 2"/>
          <p:cNvSpPr>
            <a:spLocks noGrp="1"/>
          </p:cNvSpPr>
          <p:nvPr>
            <p:ph type="ftr" sz="quarter" idx="11"/>
          </p:nvPr>
        </p:nvSpPr>
        <p:spPr/>
        <p:txBody>
          <a:bodyPr/>
          <a:lstStyle/>
          <a:p>
            <a:r>
              <a:rPr lang="en-US">
                <a:uFillTx/>
              </a:rPr>
              <a:t>Title</a:t>
            </a:r>
          </a:p>
        </p:txBody>
      </p:sp>
      <p:sp>
        <p:nvSpPr>
          <p:cNvPr id="4" name="Slide Number Placeholder 3"/>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uFillTx/>
              </a:defRPr>
            </a:lvl1pPr>
          </a:lstStyle>
          <a:p>
            <a:r>
              <a:rPr lang="en-US">
                <a:uFillTx/>
              </a:rPr>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r>
              <a:rPr lang="en-US">
                <a:uFillTx/>
              </a:rPr>
              <a:t>D. Hellfeld</a:t>
            </a:r>
          </a:p>
        </p:txBody>
      </p:sp>
      <p:sp>
        <p:nvSpPr>
          <p:cNvPr id="6" name="Footer Placeholder 5"/>
          <p:cNvSpPr>
            <a:spLocks noGrp="1"/>
          </p:cNvSpPr>
          <p:nvPr>
            <p:ph type="ftr" sz="quarter" idx="11"/>
          </p:nvPr>
        </p:nvSpPr>
        <p:spPr/>
        <p:txBody>
          <a:bodyPr/>
          <a:lstStyle/>
          <a:p>
            <a:r>
              <a:rPr lang="en-US">
                <a:uFillTx/>
              </a:rPr>
              <a:t>Title</a:t>
            </a:r>
          </a:p>
        </p:txBody>
      </p:sp>
      <p:sp>
        <p:nvSpPr>
          <p:cNvPr id="7" name="Slide Number Placeholder 6"/>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uFillTx/>
              </a:defRPr>
            </a:lvl1pPr>
          </a:lstStyle>
          <a:p>
            <a:r>
              <a:rPr lang="en-US">
                <a:uFillTx/>
              </a:rPr>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r>
              <a:rPr lang="en-US">
                <a:uFillTx/>
              </a:rPr>
              <a:t>D. Hellfeld</a:t>
            </a:r>
          </a:p>
        </p:txBody>
      </p:sp>
      <p:sp>
        <p:nvSpPr>
          <p:cNvPr id="6" name="Footer Placeholder 5"/>
          <p:cNvSpPr>
            <a:spLocks noGrp="1"/>
          </p:cNvSpPr>
          <p:nvPr>
            <p:ph type="ftr" sz="quarter" idx="11"/>
          </p:nvPr>
        </p:nvSpPr>
        <p:spPr/>
        <p:txBody>
          <a:bodyPr/>
          <a:lstStyle/>
          <a:p>
            <a:r>
              <a:rPr lang="en-US">
                <a:uFillTx/>
              </a:rPr>
              <a:t>Title</a:t>
            </a:r>
          </a:p>
        </p:txBody>
      </p:sp>
      <p:sp>
        <p:nvSpPr>
          <p:cNvPr id="7" name="Slide Number Placeholder 6"/>
          <p:cNvSpPr>
            <a:spLocks noGrp="1"/>
          </p:cNvSpPr>
          <p:nvPr>
            <p:ph type="sldNum" sz="quarter" idx="12"/>
          </p:nvPr>
        </p:nvSpPr>
        <p:spPr/>
        <p:txBody>
          <a:bodyPr/>
          <a:lstStyle/>
          <a:p>
            <a:fld id="{FC48E7D4-8935-EB4B-891A-898BE7D46C46}" type="slidenum">
              <a:rPr lang="en-US" smtClean="0">
                <a:uFillTx/>
              </a:r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uFillTx/>
              </a:rPr>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r>
              <a:rPr lang="en-US">
                <a:uFillTx/>
              </a:rPr>
              <a:t>D. Hellfeld</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r>
              <a:rPr lang="en-US">
                <a:uFillTx/>
              </a:rPr>
              <a:t>Title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FC48E7D4-8935-EB4B-891A-898BE7D46C46}" type="slidenum">
              <a:rPr lang="en-US" smtClean="0">
                <a:uFillTx/>
              </a:rPr>
              <a:t>‹#›</a:t>
            </a:fld>
            <a:endParaRPr lang="en-US">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457200" rtl="0" eaLnBrk="1" latinLnBrk="0" hangingPunct="1">
        <a:spcBef>
          <a:spcPct val="0"/>
        </a:spcBef>
        <a:buNone/>
        <a:defRPr sz="4400" kern="1200">
          <a:solidFill>
            <a:schemeClr val="tx1"/>
          </a:solidFill>
          <a:uFillTx/>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uFillTx/>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uFillTx/>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uFillTx/>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uFillTx/>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uFillTx/>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uFillTx/>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uFillTx/>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uFillTx/>
          <a:latin typeface="+mn-lt"/>
          <a:ea typeface="+mn-ea"/>
          <a:cs typeface="+mn-cs"/>
        </a:defRPr>
      </a:lvl9pPr>
    </p:bodyStyle>
    <p:other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843920"/>
            <a:ext cx="9144001" cy="1585080"/>
          </a:xfrm>
        </p:spPr>
        <p:txBody>
          <a:bodyPr>
            <a:noAutofit/>
          </a:bodyPr>
          <a:lstStyle/>
          <a:p>
            <a:r>
              <a:rPr lang="en-US" sz="3200" dirty="0">
                <a:latin typeface="Calibri" charset="0"/>
                <a:ea typeface="Calibri" charset="0"/>
                <a:cs typeface="Calibri" charset="0"/>
              </a:rPr>
              <a:t>Greenhouse Gas Emissions Compared to Temperatures in Different Regions of the United States</a:t>
            </a:r>
          </a:p>
        </p:txBody>
      </p:sp>
      <p:sp>
        <p:nvSpPr>
          <p:cNvPr id="10" name="Rectangle 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a:spLocks/>
          </p:cNvSpPr>
          <p:nvPr/>
        </p:nvSpPr>
        <p:spPr>
          <a:xfrm>
            <a:off x="1" y="6556248"/>
            <a:ext cx="3380506" cy="308914"/>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ate Placeholder 5"/>
          <p:cNvSpPr>
            <a:spLocks noGrp="1"/>
          </p:cNvSpPr>
          <p:nvPr>
            <p:ph type="dt" sz="half" idx="10"/>
          </p:nvPr>
        </p:nvSpPr>
        <p:spPr>
          <a:xfrm>
            <a:off x="228601" y="6549085"/>
            <a:ext cx="2930236"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15"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05</a:t>
            </a:r>
            <a:r>
              <a:rPr lang="en-US" dirty="0">
                <a:solidFill>
                  <a:srgbClr val="000000"/>
                </a:solidFill>
                <a:latin typeface="Calibri"/>
                <a:cs typeface="Calibri"/>
              </a:rPr>
              <a:t>/13/21</a:t>
            </a:r>
            <a:r>
              <a:rPr lang="en-US" dirty="0">
                <a:solidFill>
                  <a:srgbClr val="000000"/>
                </a:solidFill>
                <a:uFillTx/>
                <a:latin typeface="Calibri"/>
                <a:cs typeface="Calibri"/>
              </a:rPr>
              <a:t>                </a:t>
            </a:r>
            <a:fld id="{FAB2B106-3687-054B-A525-927FE2B1302A}" type="slidenum">
              <a:rPr lang="en-US" smtClean="0">
                <a:solidFill>
                  <a:srgbClr val="000000"/>
                </a:solidFill>
                <a:latin typeface="Calibri"/>
                <a:cs typeface="Calibri"/>
              </a:rPr>
              <a:t>1</a:t>
            </a:fld>
            <a:endParaRPr lang="en-US" dirty="0">
              <a:solidFill>
                <a:srgbClr val="000000"/>
              </a:solidFill>
              <a:uFillTx/>
              <a:latin typeface="Calibri"/>
              <a:cs typeface="Calibri"/>
            </a:endParaRPr>
          </a:p>
        </p:txBody>
      </p:sp>
      <p:sp>
        <p:nvSpPr>
          <p:cNvPr id="5" name="Rectangle 4"/>
          <p:cNvSpPr>
            <a:spLocks/>
          </p:cNvSpPr>
          <p:nvPr/>
        </p:nvSpPr>
        <p:spPr>
          <a:xfrm>
            <a:off x="1533658" y="4975844"/>
            <a:ext cx="9134342" cy="1046440"/>
          </a:xfrm>
          <a:prstGeom prst="rect">
            <a:avLst/>
          </a:prstGeom>
        </p:spPr>
        <p:txBody>
          <a:bodyPr wrap="square">
            <a:spAutoFit/>
          </a:bodyPr>
          <a:lstStyle/>
          <a:p>
            <a:pPr algn="ctr"/>
            <a:r>
              <a:rPr lang="en-US" b="1" dirty="0">
                <a:latin typeface="Calibri"/>
                <a:cs typeface="Calibri"/>
              </a:rPr>
              <a:t>Kalie Knecht</a:t>
            </a:r>
            <a:endParaRPr lang="en-US" dirty="0">
              <a:latin typeface="Calibri"/>
              <a:cs typeface="Calibri"/>
            </a:endParaRPr>
          </a:p>
          <a:p>
            <a:pPr algn="ctr"/>
            <a:endParaRPr lang="en-US" sz="1200" dirty="0">
              <a:latin typeface="Calibri"/>
              <a:cs typeface="Calibri"/>
            </a:endParaRPr>
          </a:p>
          <a:p>
            <a:pPr algn="ctr"/>
            <a:r>
              <a:rPr lang="en-US" sz="1600" dirty="0">
                <a:latin typeface="Calibri"/>
                <a:cs typeface="Calibri"/>
              </a:rPr>
              <a:t>Data 200</a:t>
            </a:r>
          </a:p>
          <a:p>
            <a:pPr algn="ctr"/>
            <a:r>
              <a:rPr lang="en-US" sz="1600" dirty="0">
                <a:latin typeface="Calibri"/>
                <a:cs typeface="Calibri"/>
              </a:rPr>
              <a:t>5/13/2021</a:t>
            </a:r>
          </a:p>
        </p:txBody>
      </p:sp>
      <p:pic>
        <p:nvPicPr>
          <p:cNvPr id="20" name="Picture 19"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21" name="Picture 20"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23" name="Picture 22"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16" name="Rectangle 15">
            <a:extLst>
              <a:ext uri="{FF2B5EF4-FFF2-40B4-BE49-F238E27FC236}">
                <a16:creationId xmlns:a16="http://schemas.microsoft.com/office/drawing/2014/main" id="{39F178EE-2AC1-4D4E-96E4-A096F47C44FD}"/>
              </a:ext>
            </a:extLst>
          </p:cNvPr>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ooter Placeholder 6">
            <a:extLst>
              <a:ext uri="{FF2B5EF4-FFF2-40B4-BE49-F238E27FC236}">
                <a16:creationId xmlns:a16="http://schemas.microsoft.com/office/drawing/2014/main" id="{57FA222E-6EC4-C74F-B002-C8156147AB11}"/>
              </a:ext>
            </a:extLst>
          </p:cNvPr>
          <p:cNvSpPr>
            <a:spLocks noGrp="1"/>
          </p:cNvSpPr>
          <p:nvPr>
            <p:ph type="ftr" sz="quarter" idx="11"/>
          </p:nvPr>
        </p:nvSpPr>
        <p:spPr>
          <a:xfrm>
            <a:off x="3380506" y="6559175"/>
            <a:ext cx="5428211" cy="298825"/>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2012923" cy="584775"/>
          </a:xfrm>
          <a:prstGeom prst="rect">
            <a:avLst/>
          </a:prstGeom>
          <a:noFill/>
        </p:spPr>
        <p:txBody>
          <a:bodyPr wrap="none" rtlCol="0">
            <a:spAutoFit/>
          </a:bodyPr>
          <a:lstStyle/>
          <a:p>
            <a:r>
              <a:rPr lang="en-US" sz="3200" dirty="0">
                <a:latin typeface="Calibri"/>
                <a:cs typeface="Calibri"/>
              </a:rPr>
              <a:t>References</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10</a:t>
            </a:fld>
            <a:endParaRPr lang="en-US" dirty="0">
              <a:solidFill>
                <a:srgbClr val="000000"/>
              </a:solidFill>
              <a:uFillTx/>
              <a:latin typeface="Calibri"/>
              <a:cs typeface="Calibri"/>
            </a:endParaRPr>
          </a:p>
        </p:txBody>
      </p:sp>
      <p:sp>
        <p:nvSpPr>
          <p:cNvPr id="14" name="TextBox 13">
            <a:extLst>
              <a:ext uri="{FF2B5EF4-FFF2-40B4-BE49-F238E27FC236}">
                <a16:creationId xmlns:a16="http://schemas.microsoft.com/office/drawing/2014/main" id="{28DCBD69-3F43-1E48-9ED2-D28A443D6663}"/>
              </a:ext>
            </a:extLst>
          </p:cNvPr>
          <p:cNvSpPr txBox="1"/>
          <p:nvPr/>
        </p:nvSpPr>
        <p:spPr>
          <a:xfrm>
            <a:off x="418607" y="1227284"/>
            <a:ext cx="11773392" cy="1107996"/>
          </a:xfrm>
          <a:prstGeom prst="rect">
            <a:avLst/>
          </a:prstGeom>
        </p:spPr>
        <p:txBody>
          <a:bodyPr wrap="square" rtlCol="0">
            <a:spAutoFit/>
          </a:bodyPr>
          <a:lstStyle/>
          <a:p>
            <a:pPr marL="514350" indent="-514350">
              <a:spcAft>
                <a:spcPts val="1200"/>
              </a:spcAft>
              <a:buFont typeface="+mj-lt"/>
              <a:buAutoNum type="arabicPeriod"/>
            </a:pPr>
            <a:r>
              <a:rPr lang="en-US" sz="2800" dirty="0">
                <a:latin typeface="Calibri"/>
                <a:cs typeface="Calibri"/>
              </a:rPr>
              <a:t>http://</a:t>
            </a:r>
            <a:r>
              <a:rPr lang="en-US" sz="2800" dirty="0" err="1">
                <a:latin typeface="Calibri"/>
                <a:cs typeface="Calibri"/>
              </a:rPr>
              <a:t>ete.cet.edu</a:t>
            </a:r>
            <a:r>
              <a:rPr lang="en-US" sz="2800" dirty="0">
                <a:latin typeface="Calibri"/>
                <a:cs typeface="Calibri"/>
              </a:rPr>
              <a:t>/</a:t>
            </a:r>
            <a:r>
              <a:rPr lang="en-US" sz="2800" dirty="0" err="1">
                <a:latin typeface="Calibri"/>
                <a:cs typeface="Calibri"/>
              </a:rPr>
              <a:t>gcc</a:t>
            </a:r>
            <a:r>
              <a:rPr lang="en-US" sz="2800" dirty="0">
                <a:latin typeface="Calibri"/>
                <a:cs typeface="Calibri"/>
              </a:rPr>
              <a:t>/?/</a:t>
            </a:r>
            <a:r>
              <a:rPr lang="en-US" sz="2800" dirty="0" err="1">
                <a:latin typeface="Calibri"/>
                <a:cs typeface="Calibri"/>
              </a:rPr>
              <a:t>globaltemp_ghgandtemp</a:t>
            </a:r>
            <a:r>
              <a:rPr lang="en-US" sz="2800" dirty="0">
                <a:latin typeface="Calibri"/>
                <a:cs typeface="Calibri"/>
              </a:rPr>
              <a:t>/ </a:t>
            </a:r>
          </a:p>
          <a:p>
            <a:pPr marL="514350" indent="-514350">
              <a:spcAft>
                <a:spcPts val="1200"/>
              </a:spcAft>
              <a:buFont typeface="+mj-lt"/>
              <a:buAutoNum type="arabicPeriod"/>
            </a:pPr>
            <a:endParaRPr lang="en-US" sz="2800" dirty="0">
              <a:latin typeface="Calibri"/>
              <a:cs typeface="Calibri"/>
            </a:endParaRPr>
          </a:p>
        </p:txBody>
      </p:sp>
    </p:spTree>
    <p:extLst>
      <p:ext uri="{BB962C8B-B14F-4D97-AF65-F5344CB8AC3E}">
        <p14:creationId xmlns:p14="http://schemas.microsoft.com/office/powerpoint/2010/main" val="287402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1681101" cy="584775"/>
          </a:xfrm>
          <a:prstGeom prst="rect">
            <a:avLst/>
          </a:prstGeom>
          <a:noFill/>
        </p:spPr>
        <p:txBody>
          <a:bodyPr wrap="none" rtlCol="0">
            <a:spAutoFit/>
          </a:bodyPr>
          <a:lstStyle/>
          <a:p>
            <a:r>
              <a:rPr lang="en-US" sz="3200" dirty="0">
                <a:latin typeface="Calibri"/>
                <a:cs typeface="Calibri"/>
              </a:rPr>
              <a:t>Contents</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2</a:t>
            </a:fld>
            <a:endParaRPr lang="en-US" dirty="0">
              <a:solidFill>
                <a:srgbClr val="000000"/>
              </a:solidFill>
              <a:uFillTx/>
              <a:latin typeface="Calibri"/>
              <a:cs typeface="Calibri"/>
            </a:endParaRPr>
          </a:p>
        </p:txBody>
      </p:sp>
      <p:sp>
        <p:nvSpPr>
          <p:cNvPr id="14" name="TextBox 13">
            <a:extLst>
              <a:ext uri="{FF2B5EF4-FFF2-40B4-BE49-F238E27FC236}">
                <a16:creationId xmlns:a16="http://schemas.microsoft.com/office/drawing/2014/main" id="{28DCBD69-3F43-1E48-9ED2-D28A443D6663}"/>
              </a:ext>
            </a:extLst>
          </p:cNvPr>
          <p:cNvSpPr txBox="1"/>
          <p:nvPr/>
        </p:nvSpPr>
        <p:spPr>
          <a:xfrm>
            <a:off x="418607" y="1227284"/>
            <a:ext cx="11773392" cy="2862322"/>
          </a:xfrm>
          <a:prstGeom prst="rect">
            <a:avLst/>
          </a:prstGeom>
        </p:spPr>
        <p:txBody>
          <a:bodyPr wrap="square" rtlCol="0">
            <a:spAutoFit/>
          </a:bodyPr>
          <a:lstStyle/>
          <a:p>
            <a:pPr marL="285750" indent="-285750">
              <a:spcAft>
                <a:spcPts val="1200"/>
              </a:spcAft>
              <a:buFont typeface="Arial" charset="0"/>
              <a:buChar char="•"/>
            </a:pPr>
            <a:r>
              <a:rPr lang="en-US" sz="2800" dirty="0">
                <a:latin typeface="Calibri"/>
                <a:cs typeface="Calibri"/>
              </a:rPr>
              <a:t>Motivation </a:t>
            </a:r>
          </a:p>
          <a:p>
            <a:pPr marL="285750" indent="-285750">
              <a:spcAft>
                <a:spcPts val="1200"/>
              </a:spcAft>
              <a:buFont typeface="Arial" charset="0"/>
              <a:buChar char="•"/>
            </a:pPr>
            <a:r>
              <a:rPr lang="en-US" sz="2800" dirty="0">
                <a:latin typeface="Calibri"/>
                <a:cs typeface="Calibri"/>
              </a:rPr>
              <a:t>Data (and its issues)</a:t>
            </a:r>
          </a:p>
          <a:p>
            <a:pPr marL="285750" indent="-285750">
              <a:spcAft>
                <a:spcPts val="1200"/>
              </a:spcAft>
              <a:buFont typeface="Arial" charset="0"/>
              <a:buChar char="•"/>
            </a:pPr>
            <a:r>
              <a:rPr lang="en-US" sz="2800" dirty="0">
                <a:latin typeface="Calibri"/>
                <a:cs typeface="Calibri"/>
              </a:rPr>
              <a:t>Preliminary Data Insights</a:t>
            </a:r>
          </a:p>
          <a:p>
            <a:pPr marL="285750" indent="-285750">
              <a:spcAft>
                <a:spcPts val="1200"/>
              </a:spcAft>
              <a:buFont typeface="Arial" charset="0"/>
              <a:buChar char="•"/>
            </a:pPr>
            <a:r>
              <a:rPr lang="en-US" sz="2800" dirty="0">
                <a:latin typeface="Calibri"/>
                <a:cs typeface="Calibri"/>
              </a:rPr>
              <a:t>The Model</a:t>
            </a:r>
          </a:p>
          <a:p>
            <a:pPr marL="285750" indent="-285750">
              <a:spcAft>
                <a:spcPts val="1200"/>
              </a:spcAft>
              <a:buFont typeface="Arial" charset="0"/>
              <a:buChar char="•"/>
            </a:pPr>
            <a:r>
              <a:rPr lang="en-US" sz="2800" dirty="0">
                <a:latin typeface="Calibri"/>
                <a:cs typeface="Calibri"/>
              </a:rPr>
              <a:t>Future Work</a:t>
            </a:r>
          </a:p>
        </p:txBody>
      </p:sp>
    </p:spTree>
    <p:extLst>
      <p:ext uri="{BB962C8B-B14F-4D97-AF65-F5344CB8AC3E}">
        <p14:creationId xmlns:p14="http://schemas.microsoft.com/office/powerpoint/2010/main" val="269229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2023118" cy="584775"/>
          </a:xfrm>
          <a:prstGeom prst="rect">
            <a:avLst/>
          </a:prstGeom>
          <a:noFill/>
        </p:spPr>
        <p:txBody>
          <a:bodyPr wrap="none" rtlCol="0">
            <a:spAutoFit/>
          </a:bodyPr>
          <a:lstStyle/>
          <a:p>
            <a:r>
              <a:rPr lang="en-US" sz="3200" dirty="0">
                <a:latin typeface="Calibri"/>
                <a:cs typeface="Calibri"/>
              </a:rPr>
              <a:t>Motivation</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3</a:t>
            </a:fld>
            <a:endParaRPr lang="en-US" dirty="0">
              <a:solidFill>
                <a:srgbClr val="000000"/>
              </a:solidFill>
              <a:uFillTx/>
              <a:latin typeface="Calibri"/>
              <a:cs typeface="Calibri"/>
            </a:endParaRPr>
          </a:p>
        </p:txBody>
      </p:sp>
      <p:sp>
        <p:nvSpPr>
          <p:cNvPr id="14" name="TextBox 13">
            <a:extLst>
              <a:ext uri="{FF2B5EF4-FFF2-40B4-BE49-F238E27FC236}">
                <a16:creationId xmlns:a16="http://schemas.microsoft.com/office/drawing/2014/main" id="{28DCBD69-3F43-1E48-9ED2-D28A443D6663}"/>
              </a:ext>
            </a:extLst>
          </p:cNvPr>
          <p:cNvSpPr txBox="1"/>
          <p:nvPr/>
        </p:nvSpPr>
        <p:spPr>
          <a:xfrm>
            <a:off x="418607" y="1227284"/>
            <a:ext cx="6228683" cy="5201424"/>
          </a:xfrm>
          <a:prstGeom prst="rect">
            <a:avLst/>
          </a:prstGeom>
        </p:spPr>
        <p:txBody>
          <a:bodyPr wrap="square" rtlCol="0">
            <a:spAutoFit/>
          </a:bodyPr>
          <a:lstStyle/>
          <a:p>
            <a:pPr marL="285750" indent="-285750">
              <a:spcAft>
                <a:spcPts val="1200"/>
              </a:spcAft>
              <a:buFont typeface="Arial" charset="0"/>
              <a:buChar char="•"/>
            </a:pPr>
            <a:r>
              <a:rPr lang="en-US" sz="2800" dirty="0">
                <a:latin typeface="Calibri"/>
                <a:cs typeface="Calibri"/>
              </a:rPr>
              <a:t>Greenhouse gases are the fundamental cause of the </a:t>
            </a:r>
            <a:r>
              <a:rPr lang="en-US" sz="2800" i="1" dirty="0">
                <a:latin typeface="Calibri"/>
                <a:cs typeface="Calibri"/>
              </a:rPr>
              <a:t>greenhouse effect</a:t>
            </a:r>
          </a:p>
          <a:p>
            <a:pPr marL="742950" lvl="1" indent="-285750">
              <a:spcAft>
                <a:spcPts val="1200"/>
              </a:spcAft>
              <a:buFont typeface="Arial" charset="0"/>
              <a:buChar char="•"/>
            </a:pPr>
            <a:r>
              <a:rPr lang="en-US" sz="2400" dirty="0">
                <a:latin typeface="Calibri"/>
                <a:cs typeface="Calibri"/>
              </a:rPr>
              <a:t>Absorb and trap energy in the lower atmosphere</a:t>
            </a:r>
          </a:p>
          <a:p>
            <a:pPr marL="742950" lvl="1" indent="-285750">
              <a:spcAft>
                <a:spcPts val="1200"/>
              </a:spcAft>
              <a:buFont typeface="Arial" charset="0"/>
              <a:buChar char="•"/>
            </a:pPr>
            <a:r>
              <a:rPr lang="en-US" sz="2400" dirty="0">
                <a:latin typeface="Calibri"/>
                <a:cs typeface="Calibri"/>
              </a:rPr>
              <a:t> Results in </a:t>
            </a:r>
            <a:r>
              <a:rPr lang="en-US" sz="2400" i="1" u="sng" dirty="0">
                <a:latin typeface="Calibri"/>
                <a:cs typeface="Calibri"/>
              </a:rPr>
              <a:t>increased temperatures </a:t>
            </a:r>
            <a:r>
              <a:rPr lang="en-US" sz="2400" dirty="0">
                <a:latin typeface="Calibri"/>
                <a:cs typeface="Calibri"/>
              </a:rPr>
              <a:t>on Earth</a:t>
            </a:r>
          </a:p>
          <a:p>
            <a:pPr marL="285750" indent="-285750">
              <a:spcAft>
                <a:spcPts val="1200"/>
              </a:spcAft>
              <a:buFont typeface="Arial" charset="0"/>
              <a:buChar char="•"/>
            </a:pPr>
            <a:r>
              <a:rPr lang="en-US" sz="2800" dirty="0">
                <a:latin typeface="Calibri"/>
                <a:cs typeface="Calibri"/>
              </a:rPr>
              <a:t>Research question: </a:t>
            </a:r>
            <a:r>
              <a:rPr lang="en-US" sz="2800" b="1" u="sng" dirty="0">
                <a:latin typeface="Calibri"/>
                <a:cs typeface="Calibri"/>
              </a:rPr>
              <a:t>Can we build a model to predict the temperature of a region based on greenhouse gas emissions?</a:t>
            </a:r>
          </a:p>
          <a:p>
            <a:pPr marL="742950" lvl="1" indent="-285750">
              <a:spcAft>
                <a:spcPts val="1200"/>
              </a:spcAft>
              <a:buFont typeface="Arial" charset="0"/>
              <a:buChar char="•"/>
            </a:pPr>
            <a:r>
              <a:rPr lang="en-US" sz="2400" dirty="0">
                <a:latin typeface="Calibri"/>
                <a:cs typeface="Calibri"/>
              </a:rPr>
              <a:t>How localized is this effect?</a:t>
            </a:r>
          </a:p>
        </p:txBody>
      </p:sp>
      <p:pic>
        <p:nvPicPr>
          <p:cNvPr id="1026" name="Picture 2" descr="Greenhouse Effect - body, used, water, process, Earth, plants, form,  energy, gas">
            <a:extLst>
              <a:ext uri="{FF2B5EF4-FFF2-40B4-BE49-F238E27FC236}">
                <a16:creationId xmlns:a16="http://schemas.microsoft.com/office/drawing/2014/main" id="{6C87CBAC-15C6-5943-A778-6BCB3203E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8792" y="1575197"/>
            <a:ext cx="5334000" cy="4292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F6D9C09-D896-4D48-8E8D-B3B33A85EDCE}"/>
              </a:ext>
            </a:extLst>
          </p:cNvPr>
          <p:cNvSpPr/>
          <p:nvPr/>
        </p:nvSpPr>
        <p:spPr>
          <a:xfrm>
            <a:off x="7696862" y="5825591"/>
            <a:ext cx="4585592" cy="276999"/>
          </a:xfrm>
          <a:prstGeom prst="rect">
            <a:avLst/>
          </a:prstGeom>
        </p:spPr>
        <p:txBody>
          <a:bodyPr wrap="square">
            <a:spAutoFit/>
          </a:bodyPr>
          <a:lstStyle/>
          <a:p>
            <a:r>
              <a:rPr lang="en-US" sz="1200" dirty="0"/>
              <a:t>http://</a:t>
            </a:r>
            <a:r>
              <a:rPr lang="en-US" sz="1200" dirty="0" err="1"/>
              <a:t>www.scienceclarified.com</a:t>
            </a:r>
            <a:r>
              <a:rPr lang="en-US" sz="1200" dirty="0"/>
              <a:t>/Ga-He/Greenhouse-</a:t>
            </a:r>
            <a:r>
              <a:rPr lang="en-US" sz="1200" dirty="0" err="1"/>
              <a:t>Effect.html</a:t>
            </a:r>
            <a:endParaRPr lang="en-US" sz="1200" dirty="0"/>
          </a:p>
        </p:txBody>
      </p:sp>
    </p:spTree>
    <p:extLst>
      <p:ext uri="{BB962C8B-B14F-4D97-AF65-F5344CB8AC3E}">
        <p14:creationId xmlns:p14="http://schemas.microsoft.com/office/powerpoint/2010/main" val="411080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961353" cy="584775"/>
          </a:xfrm>
          <a:prstGeom prst="rect">
            <a:avLst/>
          </a:prstGeom>
          <a:noFill/>
        </p:spPr>
        <p:txBody>
          <a:bodyPr wrap="none" rtlCol="0">
            <a:spAutoFit/>
          </a:bodyPr>
          <a:lstStyle/>
          <a:p>
            <a:r>
              <a:rPr lang="en-US" sz="3200" dirty="0">
                <a:latin typeface="Calibri"/>
                <a:cs typeface="Calibri"/>
              </a:rPr>
              <a:t>Data</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4</a:t>
            </a:fld>
            <a:endParaRPr lang="en-US" dirty="0">
              <a:solidFill>
                <a:srgbClr val="000000"/>
              </a:solidFill>
              <a:uFillTx/>
              <a:latin typeface="Calibri"/>
              <a:cs typeface="Calibri"/>
            </a:endParaRPr>
          </a:p>
        </p:txBody>
      </p:sp>
      <p:sp>
        <p:nvSpPr>
          <p:cNvPr id="14" name="TextBox 13">
            <a:extLst>
              <a:ext uri="{FF2B5EF4-FFF2-40B4-BE49-F238E27FC236}">
                <a16:creationId xmlns:a16="http://schemas.microsoft.com/office/drawing/2014/main" id="{28DCBD69-3F43-1E48-9ED2-D28A443D6663}"/>
              </a:ext>
            </a:extLst>
          </p:cNvPr>
          <p:cNvSpPr txBox="1"/>
          <p:nvPr/>
        </p:nvSpPr>
        <p:spPr>
          <a:xfrm>
            <a:off x="418608" y="1227284"/>
            <a:ext cx="6492832" cy="4185761"/>
          </a:xfrm>
          <a:prstGeom prst="rect">
            <a:avLst/>
          </a:prstGeom>
        </p:spPr>
        <p:txBody>
          <a:bodyPr wrap="square" rtlCol="0">
            <a:spAutoFit/>
          </a:bodyPr>
          <a:lstStyle/>
          <a:p>
            <a:pPr marL="285750" indent="-285750">
              <a:spcAft>
                <a:spcPts val="1200"/>
              </a:spcAft>
              <a:buFont typeface="Arial" charset="0"/>
              <a:buChar char="•"/>
            </a:pPr>
            <a:r>
              <a:rPr lang="en-US" sz="2400" dirty="0">
                <a:latin typeface="Calibri"/>
                <a:cs typeface="Calibri"/>
              </a:rPr>
              <a:t>Global Historical Climatology Network (GHCN)</a:t>
            </a:r>
          </a:p>
          <a:p>
            <a:pPr marL="742950" lvl="1" indent="-285750">
              <a:spcAft>
                <a:spcPts val="1200"/>
              </a:spcAft>
              <a:buFont typeface="Arial" charset="0"/>
              <a:buChar char="•"/>
            </a:pPr>
            <a:r>
              <a:rPr lang="en-US" sz="2000" dirty="0">
                <a:latin typeface="Calibri"/>
                <a:cs typeface="Calibri"/>
              </a:rPr>
              <a:t>Daily weather data (including temperature) from monitoring systems around the globe</a:t>
            </a:r>
          </a:p>
          <a:p>
            <a:pPr marL="742950" lvl="1" indent="-285750">
              <a:spcAft>
                <a:spcPts val="1200"/>
              </a:spcAft>
              <a:buFont typeface="Arial" charset="0"/>
              <a:buChar char="•"/>
            </a:pPr>
            <a:r>
              <a:rPr lang="en-US" sz="2000" dirty="0">
                <a:latin typeface="Calibri"/>
                <a:cs typeface="Calibri"/>
              </a:rPr>
              <a:t>Most monitoring stations are in the United States</a:t>
            </a:r>
          </a:p>
          <a:p>
            <a:pPr marL="285750" indent="-285750">
              <a:spcAft>
                <a:spcPts val="1200"/>
              </a:spcAft>
              <a:buFont typeface="Arial" charset="0"/>
              <a:buChar char="•"/>
            </a:pPr>
            <a:r>
              <a:rPr lang="en-US" sz="2400" dirty="0">
                <a:latin typeface="Calibri"/>
                <a:cs typeface="Calibri"/>
              </a:rPr>
              <a:t>Environmental Protection Agency (EPA) Greenhouse Gas Reporting System</a:t>
            </a:r>
          </a:p>
          <a:p>
            <a:pPr marL="742950" lvl="1" indent="-285750">
              <a:spcAft>
                <a:spcPts val="1200"/>
              </a:spcAft>
              <a:buFont typeface="Arial" charset="0"/>
              <a:buChar char="•"/>
            </a:pPr>
            <a:r>
              <a:rPr lang="en-US" sz="2000" dirty="0">
                <a:latin typeface="Calibri"/>
                <a:cs typeface="Calibri"/>
              </a:rPr>
              <a:t>Greenhouse gas emissions data from facilities with emissions above a threshold which requires EPA reporting</a:t>
            </a:r>
          </a:p>
          <a:p>
            <a:pPr marL="285750" indent="-285750">
              <a:spcAft>
                <a:spcPts val="1200"/>
              </a:spcAft>
              <a:buFont typeface="Arial" charset="0"/>
              <a:buChar char="•"/>
            </a:pPr>
            <a:endParaRPr lang="en-US" sz="2400" dirty="0">
              <a:latin typeface="Calibri"/>
              <a:cs typeface="Calibri"/>
            </a:endParaRPr>
          </a:p>
        </p:txBody>
      </p:sp>
      <p:pic>
        <p:nvPicPr>
          <p:cNvPr id="3" name="Picture 2" descr="Chart, scatter chart&#10;&#10;Description automatically generated">
            <a:extLst>
              <a:ext uri="{FF2B5EF4-FFF2-40B4-BE49-F238E27FC236}">
                <a16:creationId xmlns:a16="http://schemas.microsoft.com/office/drawing/2014/main" id="{50DD26E1-375C-A24D-A54B-029B7646E3C0}"/>
              </a:ext>
            </a:extLst>
          </p:cNvPr>
          <p:cNvPicPr>
            <a:picLocks noChangeAspect="1"/>
          </p:cNvPicPr>
          <p:nvPr/>
        </p:nvPicPr>
        <p:blipFill>
          <a:blip r:embed="rId7"/>
          <a:stretch>
            <a:fillRect/>
          </a:stretch>
        </p:blipFill>
        <p:spPr>
          <a:xfrm>
            <a:off x="6788880" y="1598843"/>
            <a:ext cx="5264575" cy="4352961"/>
          </a:xfrm>
          <a:prstGeom prst="rect">
            <a:avLst/>
          </a:prstGeom>
        </p:spPr>
      </p:pic>
      <p:sp>
        <p:nvSpPr>
          <p:cNvPr id="4" name="Oval 3">
            <a:extLst>
              <a:ext uri="{FF2B5EF4-FFF2-40B4-BE49-F238E27FC236}">
                <a16:creationId xmlns:a16="http://schemas.microsoft.com/office/drawing/2014/main" id="{28419917-9419-AD4E-8AA0-7AB14E31E309}"/>
              </a:ext>
            </a:extLst>
          </p:cNvPr>
          <p:cNvSpPr/>
          <p:nvPr/>
        </p:nvSpPr>
        <p:spPr>
          <a:xfrm>
            <a:off x="10241280" y="2168830"/>
            <a:ext cx="45719" cy="45719"/>
          </a:xfrm>
          <a:prstGeom prst="ellipse">
            <a:avLst/>
          </a:prstGeom>
          <a:solidFill>
            <a:srgbClr val="BCBE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C7DA13E-7676-A948-935D-8E7FC83A284B}"/>
              </a:ext>
            </a:extLst>
          </p:cNvPr>
          <p:cNvSpPr/>
          <p:nvPr/>
        </p:nvSpPr>
        <p:spPr>
          <a:xfrm>
            <a:off x="10241280" y="2334292"/>
            <a:ext cx="45719" cy="45719"/>
          </a:xfrm>
          <a:prstGeom prst="ellipse">
            <a:avLst/>
          </a:prstGeom>
          <a:solidFill>
            <a:srgbClr val="1F77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91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9670532" cy="584775"/>
          </a:xfrm>
          <a:prstGeom prst="rect">
            <a:avLst/>
          </a:prstGeom>
          <a:noFill/>
        </p:spPr>
        <p:txBody>
          <a:bodyPr wrap="none" rtlCol="0">
            <a:spAutoFit/>
          </a:bodyPr>
          <a:lstStyle/>
          <a:p>
            <a:r>
              <a:rPr lang="en-US" sz="3200" dirty="0">
                <a:latin typeface="Calibri"/>
                <a:cs typeface="Calibri"/>
              </a:rPr>
              <a:t>Average Temperature at US Weather Monitoring Stations</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5</a:t>
            </a:fld>
            <a:endParaRPr lang="en-US" dirty="0">
              <a:solidFill>
                <a:srgbClr val="000000"/>
              </a:solidFill>
              <a:uFillTx/>
              <a:latin typeface="Calibri"/>
              <a:cs typeface="Calibri"/>
            </a:endParaRPr>
          </a:p>
        </p:txBody>
      </p:sp>
      <p:pic>
        <p:nvPicPr>
          <p:cNvPr id="3" name="Picture 2" descr="Chart, scatter chart&#10;&#10;Description automatically generated">
            <a:extLst>
              <a:ext uri="{FF2B5EF4-FFF2-40B4-BE49-F238E27FC236}">
                <a16:creationId xmlns:a16="http://schemas.microsoft.com/office/drawing/2014/main" id="{B44DDD25-AFC4-334C-B879-2E0A26849687}"/>
              </a:ext>
            </a:extLst>
          </p:cNvPr>
          <p:cNvPicPr>
            <a:picLocks noChangeAspect="1"/>
          </p:cNvPicPr>
          <p:nvPr/>
        </p:nvPicPr>
        <p:blipFill>
          <a:blip r:embed="rId7"/>
          <a:stretch>
            <a:fillRect/>
          </a:stretch>
        </p:blipFill>
        <p:spPr>
          <a:xfrm>
            <a:off x="6026630" y="1934443"/>
            <a:ext cx="6400800" cy="3408218"/>
          </a:xfrm>
          <a:prstGeom prst="rect">
            <a:avLst/>
          </a:prstGeom>
        </p:spPr>
      </p:pic>
      <p:pic>
        <p:nvPicPr>
          <p:cNvPr id="7" name="Picture 6" descr="Chart, scatter chart&#10;&#10;Description automatically generated">
            <a:extLst>
              <a:ext uri="{FF2B5EF4-FFF2-40B4-BE49-F238E27FC236}">
                <a16:creationId xmlns:a16="http://schemas.microsoft.com/office/drawing/2014/main" id="{5E8B70A1-E9BD-8445-8612-B4B529AE8BF4}"/>
              </a:ext>
            </a:extLst>
          </p:cNvPr>
          <p:cNvPicPr>
            <a:picLocks noChangeAspect="1"/>
          </p:cNvPicPr>
          <p:nvPr/>
        </p:nvPicPr>
        <p:blipFill>
          <a:blip r:embed="rId8"/>
          <a:stretch>
            <a:fillRect/>
          </a:stretch>
        </p:blipFill>
        <p:spPr>
          <a:xfrm>
            <a:off x="-188595" y="1925298"/>
            <a:ext cx="6400800" cy="3408219"/>
          </a:xfrm>
          <a:prstGeom prst="rect">
            <a:avLst/>
          </a:prstGeom>
        </p:spPr>
      </p:pic>
    </p:spTree>
    <p:extLst>
      <p:ext uri="{BB962C8B-B14F-4D97-AF65-F5344CB8AC3E}">
        <p14:creationId xmlns:p14="http://schemas.microsoft.com/office/powerpoint/2010/main" val="425099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8835304" cy="584775"/>
          </a:xfrm>
          <a:prstGeom prst="rect">
            <a:avLst/>
          </a:prstGeom>
          <a:noFill/>
        </p:spPr>
        <p:txBody>
          <a:bodyPr wrap="none" rtlCol="0">
            <a:spAutoFit/>
          </a:bodyPr>
          <a:lstStyle/>
          <a:p>
            <a:r>
              <a:rPr lang="en-US" sz="3200" dirty="0">
                <a:latin typeface="Calibri"/>
                <a:cs typeface="Calibri"/>
              </a:rPr>
              <a:t>CO2 Equivalent Emissions and Average Temperature</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6</a:t>
            </a:fld>
            <a:endParaRPr lang="en-US" dirty="0">
              <a:solidFill>
                <a:srgbClr val="000000"/>
              </a:solidFill>
              <a:uFillTx/>
              <a:latin typeface="Calibri"/>
              <a:cs typeface="Calibri"/>
            </a:endParaRPr>
          </a:p>
        </p:txBody>
      </p:sp>
      <p:pic>
        <p:nvPicPr>
          <p:cNvPr id="23" name="Picture 22" descr="Chart, scatter chart&#10;&#10;Description automatically generated">
            <a:extLst>
              <a:ext uri="{FF2B5EF4-FFF2-40B4-BE49-F238E27FC236}">
                <a16:creationId xmlns:a16="http://schemas.microsoft.com/office/drawing/2014/main" id="{D4F838E5-5F8F-B143-AE11-0B4D28992D2B}"/>
              </a:ext>
            </a:extLst>
          </p:cNvPr>
          <p:cNvPicPr>
            <a:picLocks noChangeAspect="1"/>
          </p:cNvPicPr>
          <p:nvPr/>
        </p:nvPicPr>
        <p:blipFill>
          <a:blip r:embed="rId7"/>
          <a:stretch>
            <a:fillRect/>
          </a:stretch>
        </p:blipFill>
        <p:spPr>
          <a:xfrm>
            <a:off x="3486933" y="753305"/>
            <a:ext cx="5701561" cy="5940620"/>
          </a:xfrm>
          <a:prstGeom prst="rect">
            <a:avLst/>
          </a:prstGeom>
        </p:spPr>
      </p:pic>
    </p:spTree>
    <p:extLst>
      <p:ext uri="{BB962C8B-B14F-4D97-AF65-F5344CB8AC3E}">
        <p14:creationId xmlns:p14="http://schemas.microsoft.com/office/powerpoint/2010/main" val="248496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2095254" cy="584775"/>
          </a:xfrm>
          <a:prstGeom prst="rect">
            <a:avLst/>
          </a:prstGeom>
          <a:noFill/>
        </p:spPr>
        <p:txBody>
          <a:bodyPr wrap="none" rtlCol="0">
            <a:spAutoFit/>
          </a:bodyPr>
          <a:lstStyle/>
          <a:p>
            <a:r>
              <a:rPr lang="en-US" sz="3200" dirty="0">
                <a:latin typeface="Calibri"/>
                <a:cs typeface="Calibri"/>
              </a:rPr>
              <a:t>Approach 1</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7</a:t>
            </a:fld>
            <a:endParaRPr lang="en-US" dirty="0">
              <a:solidFill>
                <a:srgbClr val="000000"/>
              </a:solidFill>
              <a:uFillTx/>
              <a:latin typeface="Calibri"/>
              <a:cs typeface="Calibri"/>
            </a:endParaRPr>
          </a:p>
        </p:txBody>
      </p:sp>
      <p:sp>
        <p:nvSpPr>
          <p:cNvPr id="14" name="TextBox 13">
            <a:extLst>
              <a:ext uri="{FF2B5EF4-FFF2-40B4-BE49-F238E27FC236}">
                <a16:creationId xmlns:a16="http://schemas.microsoft.com/office/drawing/2014/main" id="{28DCBD69-3F43-1E48-9ED2-D28A443D6663}"/>
              </a:ext>
            </a:extLst>
          </p:cNvPr>
          <p:cNvSpPr txBox="1"/>
          <p:nvPr/>
        </p:nvSpPr>
        <p:spPr>
          <a:xfrm>
            <a:off x="418607" y="1227284"/>
            <a:ext cx="6658054" cy="4308872"/>
          </a:xfrm>
          <a:prstGeom prst="rect">
            <a:avLst/>
          </a:prstGeom>
        </p:spPr>
        <p:txBody>
          <a:bodyPr wrap="square" rtlCol="0">
            <a:spAutoFit/>
          </a:bodyPr>
          <a:lstStyle/>
          <a:p>
            <a:pPr marL="285750" indent="-285750">
              <a:spcAft>
                <a:spcPts val="1200"/>
              </a:spcAft>
              <a:buFont typeface="Arial" charset="0"/>
              <a:buChar char="•"/>
            </a:pPr>
            <a:r>
              <a:rPr lang="en-US" sz="2800" dirty="0">
                <a:latin typeface="Calibri"/>
                <a:cs typeface="Calibri"/>
              </a:rPr>
              <a:t>Supervised learning approach</a:t>
            </a:r>
          </a:p>
          <a:p>
            <a:pPr marL="285750" indent="-285750">
              <a:spcAft>
                <a:spcPts val="1200"/>
              </a:spcAft>
              <a:buFont typeface="Arial" charset="0"/>
              <a:buChar char="•"/>
            </a:pPr>
            <a:r>
              <a:rPr lang="en-US" sz="2800" dirty="0">
                <a:latin typeface="Calibri"/>
                <a:cs typeface="Calibri"/>
              </a:rPr>
              <a:t>Simple Linear Regression Model</a:t>
            </a:r>
          </a:p>
          <a:p>
            <a:pPr marL="742950" lvl="1" indent="-285750">
              <a:spcAft>
                <a:spcPts val="1200"/>
              </a:spcAft>
              <a:buFont typeface="Arial" charset="0"/>
              <a:buChar char="•"/>
            </a:pPr>
            <a:r>
              <a:rPr lang="en-US" sz="2800" dirty="0">
                <a:latin typeface="Calibri"/>
                <a:cs typeface="Calibri"/>
              </a:rPr>
              <a:t>Group data into regions based on latitude and longitude</a:t>
            </a:r>
          </a:p>
          <a:p>
            <a:pPr marL="742950" lvl="1" indent="-285750">
              <a:spcAft>
                <a:spcPts val="1200"/>
              </a:spcAft>
              <a:buFont typeface="Arial" charset="0"/>
              <a:buChar char="•"/>
            </a:pPr>
            <a:r>
              <a:rPr lang="en-US" sz="2800" dirty="0">
                <a:latin typeface="Calibri"/>
                <a:cs typeface="Calibri"/>
              </a:rPr>
              <a:t>CO2 Equivalent Emission from 2010-2019</a:t>
            </a:r>
          </a:p>
          <a:p>
            <a:pPr marL="742950" lvl="1" indent="-285750">
              <a:spcAft>
                <a:spcPts val="1200"/>
              </a:spcAft>
              <a:buFont typeface="Arial" charset="0"/>
              <a:buChar char="•"/>
            </a:pPr>
            <a:r>
              <a:rPr lang="en-US" sz="2800" dirty="0">
                <a:latin typeface="Calibri"/>
                <a:cs typeface="Calibri"/>
              </a:rPr>
              <a:t>Average Temperature in 2020</a:t>
            </a:r>
          </a:p>
          <a:p>
            <a:pPr marL="285750" indent="-285750">
              <a:spcAft>
                <a:spcPts val="1200"/>
              </a:spcAft>
              <a:buFont typeface="Arial" charset="0"/>
              <a:buChar char="•"/>
            </a:pPr>
            <a:r>
              <a:rPr lang="en-US" sz="2800" i="1" dirty="0">
                <a:latin typeface="Calibri"/>
                <a:cs typeface="Calibri"/>
              </a:rPr>
              <a:t>Scikit-learn </a:t>
            </a:r>
            <a:r>
              <a:rPr lang="en-US" sz="2800" i="1" dirty="0" err="1">
                <a:latin typeface="Calibri"/>
                <a:cs typeface="Calibri"/>
              </a:rPr>
              <a:t>linear_model.LinearRegression</a:t>
            </a:r>
            <a:endParaRPr lang="en-US" sz="2800" i="1" dirty="0">
              <a:latin typeface="Calibri"/>
              <a:cs typeface="Calibri"/>
            </a:endParaRPr>
          </a:p>
        </p:txBody>
      </p:sp>
      <p:pic>
        <p:nvPicPr>
          <p:cNvPr id="15" name="Picture 14" descr="Chart, scatter chart&#10;&#10;Description automatically generated">
            <a:extLst>
              <a:ext uri="{FF2B5EF4-FFF2-40B4-BE49-F238E27FC236}">
                <a16:creationId xmlns:a16="http://schemas.microsoft.com/office/drawing/2014/main" id="{E64744C5-F08D-3747-BCA9-5591180D4547}"/>
              </a:ext>
            </a:extLst>
          </p:cNvPr>
          <p:cNvPicPr>
            <a:picLocks noChangeAspect="1"/>
          </p:cNvPicPr>
          <p:nvPr/>
        </p:nvPicPr>
        <p:blipFill>
          <a:blip r:embed="rId7"/>
          <a:stretch>
            <a:fillRect/>
          </a:stretch>
        </p:blipFill>
        <p:spPr>
          <a:xfrm>
            <a:off x="6805094" y="850501"/>
            <a:ext cx="5701561" cy="5940620"/>
          </a:xfrm>
          <a:prstGeom prst="rect">
            <a:avLst/>
          </a:prstGeom>
        </p:spPr>
      </p:pic>
    </p:spTree>
    <p:extLst>
      <p:ext uri="{BB962C8B-B14F-4D97-AF65-F5344CB8AC3E}">
        <p14:creationId xmlns:p14="http://schemas.microsoft.com/office/powerpoint/2010/main" val="15670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2095254" cy="584775"/>
          </a:xfrm>
          <a:prstGeom prst="rect">
            <a:avLst/>
          </a:prstGeom>
          <a:noFill/>
        </p:spPr>
        <p:txBody>
          <a:bodyPr wrap="none" rtlCol="0">
            <a:spAutoFit/>
          </a:bodyPr>
          <a:lstStyle/>
          <a:p>
            <a:r>
              <a:rPr lang="en-US" sz="3200" dirty="0">
                <a:latin typeface="Calibri"/>
                <a:cs typeface="Calibri"/>
              </a:rPr>
              <a:t>Approach 1</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8</a:t>
            </a:fld>
            <a:endParaRPr lang="en-US" dirty="0">
              <a:solidFill>
                <a:srgbClr val="000000"/>
              </a:solidFill>
              <a:uFillTx/>
              <a:latin typeface="Calibri"/>
              <a:cs typeface="Calibri"/>
            </a:endParaRPr>
          </a:p>
        </p:txBody>
      </p:sp>
      <p:pic>
        <p:nvPicPr>
          <p:cNvPr id="3" name="Picture 2" descr="Chart, scatter chart&#10;&#10;Description automatically generated">
            <a:extLst>
              <a:ext uri="{FF2B5EF4-FFF2-40B4-BE49-F238E27FC236}">
                <a16:creationId xmlns:a16="http://schemas.microsoft.com/office/drawing/2014/main" id="{BCFED750-4238-144A-B5E3-DB6D71409E3C}"/>
              </a:ext>
            </a:extLst>
          </p:cNvPr>
          <p:cNvPicPr>
            <a:picLocks noChangeAspect="1"/>
          </p:cNvPicPr>
          <p:nvPr/>
        </p:nvPicPr>
        <p:blipFill>
          <a:blip r:embed="rId7"/>
          <a:stretch>
            <a:fillRect/>
          </a:stretch>
        </p:blipFill>
        <p:spPr>
          <a:xfrm>
            <a:off x="3013113" y="1147634"/>
            <a:ext cx="6642762" cy="5314209"/>
          </a:xfrm>
          <a:prstGeom prst="rect">
            <a:avLst/>
          </a:prstGeom>
        </p:spPr>
      </p:pic>
      <p:pic>
        <p:nvPicPr>
          <p:cNvPr id="5" name="Picture 4">
            <a:extLst>
              <a:ext uri="{FF2B5EF4-FFF2-40B4-BE49-F238E27FC236}">
                <a16:creationId xmlns:a16="http://schemas.microsoft.com/office/drawing/2014/main" id="{F2C91154-EF4B-0546-904F-11A8E1BDB0F5}"/>
              </a:ext>
            </a:extLst>
          </p:cNvPr>
          <p:cNvPicPr>
            <a:picLocks noChangeAspect="1"/>
          </p:cNvPicPr>
          <p:nvPr/>
        </p:nvPicPr>
        <p:blipFill>
          <a:blip r:embed="rId8"/>
          <a:stretch>
            <a:fillRect/>
          </a:stretch>
        </p:blipFill>
        <p:spPr>
          <a:xfrm>
            <a:off x="3540494" y="940828"/>
            <a:ext cx="5588000" cy="622300"/>
          </a:xfrm>
          <a:prstGeom prst="rect">
            <a:avLst/>
          </a:prstGeom>
        </p:spPr>
      </p:pic>
    </p:spTree>
    <p:extLst>
      <p:ext uri="{BB962C8B-B14F-4D97-AF65-F5344CB8AC3E}">
        <p14:creationId xmlns:p14="http://schemas.microsoft.com/office/powerpoint/2010/main" val="418070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893909"/>
            <a:ext cx="1219199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a:spLocks/>
          </p:cNvSpPr>
          <p:nvPr/>
        </p:nvSpPr>
        <p:spPr>
          <a:xfrm>
            <a:off x="106424" y="318280"/>
            <a:ext cx="2271584" cy="584775"/>
          </a:xfrm>
          <a:prstGeom prst="rect">
            <a:avLst/>
          </a:prstGeom>
          <a:noFill/>
        </p:spPr>
        <p:txBody>
          <a:bodyPr wrap="none" rtlCol="0">
            <a:spAutoFit/>
          </a:bodyPr>
          <a:lstStyle/>
          <a:p>
            <a:r>
              <a:rPr lang="en-US" sz="3200" dirty="0">
                <a:latin typeface="Calibri"/>
                <a:cs typeface="Calibri"/>
              </a:rPr>
              <a:t>Future Work</a:t>
            </a:r>
          </a:p>
        </p:txBody>
      </p:sp>
      <p:pic>
        <p:nvPicPr>
          <p:cNvPr id="16" name="Picture 15" descr="LBNL_logo.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2189" y="41114"/>
            <a:ext cx="859810" cy="536038"/>
          </a:xfrm>
          <a:prstGeom prst="rect">
            <a:avLst/>
          </a:prstGeom>
        </p:spPr>
      </p:pic>
      <p:pic>
        <p:nvPicPr>
          <p:cNvPr id="17" name="Picture 16" descr="berkeleyLogo.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4019" y="60271"/>
            <a:ext cx="511735" cy="51173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765893" y="66879"/>
            <a:ext cx="475131" cy="502802"/>
          </a:xfrm>
          <a:prstGeom prst="rect">
            <a:avLst/>
          </a:prstGeom>
          <a:noFill/>
          <a:ln>
            <a:noFill/>
          </a:ln>
        </p:spPr>
      </p:pic>
      <p:pic>
        <p:nvPicPr>
          <p:cNvPr id="19" name="Picture 18" descr="nssclogo_new.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27030" y="16651"/>
            <a:ext cx="857690" cy="555354"/>
          </a:xfrm>
          <a:prstGeom prst="rect">
            <a:avLst/>
          </a:prstGeom>
        </p:spPr>
      </p:pic>
      <p:sp>
        <p:nvSpPr>
          <p:cNvPr id="20" name="Rectangle 19"/>
          <p:cNvSpPr>
            <a:spLocks/>
          </p:cNvSpPr>
          <p:nvPr/>
        </p:nvSpPr>
        <p:spPr>
          <a:xfrm>
            <a:off x="8808719" y="6558229"/>
            <a:ext cx="3383280" cy="301752"/>
          </a:xfrm>
          <a:prstGeom prst="rect">
            <a:avLst/>
          </a:prstGeom>
          <a:solidFill>
            <a:schemeClr val="accent1">
              <a:lumMod val="40000"/>
              <a:lumOff val="60000"/>
            </a:schemeClr>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p:cNvSpPr>
          <p:nvPr/>
        </p:nvSpPr>
        <p:spPr>
          <a:xfrm>
            <a:off x="3380508" y="6556247"/>
            <a:ext cx="5428211" cy="301752"/>
          </a:xfrm>
          <a:prstGeom prst="rect">
            <a:avLst/>
          </a:prstGeom>
          <a:solidFill>
            <a:schemeClr val="accent1">
              <a:lumMod val="60000"/>
              <a:lumOff val="4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a:spLocks/>
          </p:cNvSpPr>
          <p:nvPr/>
        </p:nvSpPr>
        <p:spPr>
          <a:xfrm>
            <a:off x="0" y="6556248"/>
            <a:ext cx="3380509" cy="3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ate Placeholder 5"/>
          <p:cNvSpPr>
            <a:spLocks noGrp="1"/>
          </p:cNvSpPr>
          <p:nvPr>
            <p:ph type="dt" sz="half" idx="10"/>
          </p:nvPr>
        </p:nvSpPr>
        <p:spPr>
          <a:xfrm>
            <a:off x="0" y="6549085"/>
            <a:ext cx="3380509" cy="308915"/>
          </a:xfrm>
        </p:spPr>
        <p:txBody>
          <a:bodyPr/>
          <a:lstStyle/>
          <a:p>
            <a:pPr algn="ctr"/>
            <a:r>
              <a:rPr lang="en-US" dirty="0">
                <a:solidFill>
                  <a:srgbClr val="FFFFFF"/>
                </a:solidFill>
                <a:latin typeface="Calibri"/>
                <a:cs typeface="Calibri"/>
              </a:rPr>
              <a:t>Kalie Knecht</a:t>
            </a:r>
            <a:endParaRPr lang="en-US" dirty="0">
              <a:solidFill>
                <a:srgbClr val="FFFFFF"/>
              </a:solidFill>
              <a:uFillTx/>
              <a:latin typeface="Calibri"/>
              <a:cs typeface="Calibri"/>
            </a:endParaRPr>
          </a:p>
        </p:txBody>
      </p:sp>
      <p:sp>
        <p:nvSpPr>
          <p:cNvPr id="29" name="Footer Placeholder 6"/>
          <p:cNvSpPr>
            <a:spLocks noGrp="1"/>
          </p:cNvSpPr>
          <p:nvPr>
            <p:ph type="ftr" sz="quarter" idx="11"/>
          </p:nvPr>
        </p:nvSpPr>
        <p:spPr>
          <a:xfrm>
            <a:off x="1524000" y="6559175"/>
            <a:ext cx="9144000" cy="291662"/>
          </a:xfrm>
        </p:spPr>
        <p:txBody>
          <a:bodyPr/>
          <a:lstStyle/>
          <a:p>
            <a:r>
              <a:rPr lang="en-US" dirty="0">
                <a:solidFill>
                  <a:schemeClr val="tx1"/>
                </a:solidFill>
                <a:latin typeface="Calibri" charset="0"/>
                <a:ea typeface="Calibri" charset="0"/>
                <a:cs typeface="Calibri" charset="0"/>
              </a:rPr>
              <a:t>Data 200</a:t>
            </a:r>
            <a:endParaRPr lang="en-US" dirty="0">
              <a:solidFill>
                <a:schemeClr val="tx1"/>
              </a:solidFill>
              <a:latin typeface="Calibri"/>
              <a:cs typeface="Calibri"/>
            </a:endParaRPr>
          </a:p>
        </p:txBody>
      </p:sp>
      <p:sp>
        <p:nvSpPr>
          <p:cNvPr id="30" name="Slide Number Placeholder 7"/>
          <p:cNvSpPr>
            <a:spLocks noGrp="1"/>
          </p:cNvSpPr>
          <p:nvPr>
            <p:ph type="sldNum" sz="quarter" idx="12"/>
          </p:nvPr>
        </p:nvSpPr>
        <p:spPr>
          <a:xfrm>
            <a:off x="8808720" y="6559175"/>
            <a:ext cx="3383280" cy="302005"/>
          </a:xfrm>
        </p:spPr>
        <p:txBody>
          <a:bodyPr/>
          <a:lstStyle/>
          <a:p>
            <a:pPr algn="ctr"/>
            <a:r>
              <a:rPr lang="en-US" dirty="0">
                <a:solidFill>
                  <a:srgbClr val="000000"/>
                </a:solidFill>
                <a:uFillTx/>
                <a:latin typeface="Calibri"/>
                <a:cs typeface="Calibri"/>
              </a:rPr>
              <a:t> </a:t>
            </a:r>
            <a:r>
              <a:rPr lang="en-US" dirty="0">
                <a:solidFill>
                  <a:srgbClr val="000000"/>
                </a:solidFill>
                <a:latin typeface="Calibri"/>
                <a:cs typeface="Calibri"/>
              </a:rPr>
              <a:t>05/13/21</a:t>
            </a:r>
            <a:r>
              <a:rPr lang="en-US" dirty="0">
                <a:solidFill>
                  <a:srgbClr val="000000"/>
                </a:solidFill>
                <a:uFillTx/>
                <a:latin typeface="Calibri"/>
                <a:cs typeface="Calibri"/>
              </a:rPr>
              <a:t>                </a:t>
            </a:r>
            <a:fld id="{0DEE7B45-A20F-2A4E-97B7-6BC32DD82E33}" type="slidenum">
              <a:rPr lang="en-US">
                <a:solidFill>
                  <a:srgbClr val="000000"/>
                </a:solidFill>
                <a:latin typeface="Calibri"/>
                <a:cs typeface="Calibri"/>
              </a:rPr>
              <a:t>9</a:t>
            </a:fld>
            <a:endParaRPr lang="en-US" dirty="0">
              <a:solidFill>
                <a:srgbClr val="000000"/>
              </a:solidFill>
              <a:uFillTx/>
              <a:latin typeface="Calibri"/>
              <a:cs typeface="Calibri"/>
            </a:endParaRPr>
          </a:p>
        </p:txBody>
      </p:sp>
      <p:sp>
        <p:nvSpPr>
          <p:cNvPr id="14" name="TextBox 13">
            <a:extLst>
              <a:ext uri="{FF2B5EF4-FFF2-40B4-BE49-F238E27FC236}">
                <a16:creationId xmlns:a16="http://schemas.microsoft.com/office/drawing/2014/main" id="{28DCBD69-3F43-1E48-9ED2-D28A443D6663}"/>
              </a:ext>
            </a:extLst>
          </p:cNvPr>
          <p:cNvSpPr txBox="1"/>
          <p:nvPr/>
        </p:nvSpPr>
        <p:spPr>
          <a:xfrm>
            <a:off x="418607" y="1227284"/>
            <a:ext cx="11773392" cy="2862322"/>
          </a:xfrm>
          <a:prstGeom prst="rect">
            <a:avLst/>
          </a:prstGeom>
        </p:spPr>
        <p:txBody>
          <a:bodyPr wrap="square" rtlCol="0">
            <a:spAutoFit/>
          </a:bodyPr>
          <a:lstStyle/>
          <a:p>
            <a:pPr marL="285750" indent="-285750">
              <a:spcAft>
                <a:spcPts val="1200"/>
              </a:spcAft>
              <a:buFont typeface="Arial" charset="0"/>
              <a:buChar char="•"/>
            </a:pPr>
            <a:r>
              <a:rPr lang="en-US" sz="2800" dirty="0">
                <a:latin typeface="Calibri"/>
                <a:cs typeface="Calibri"/>
              </a:rPr>
              <a:t>Include other features in our model</a:t>
            </a:r>
          </a:p>
          <a:p>
            <a:pPr marL="742950" lvl="1" indent="-285750">
              <a:spcAft>
                <a:spcPts val="1200"/>
              </a:spcAft>
              <a:buFont typeface="Arial" charset="0"/>
              <a:buChar char="•"/>
            </a:pPr>
            <a:r>
              <a:rPr lang="en-US" sz="2800" dirty="0">
                <a:latin typeface="Calibri"/>
                <a:cs typeface="Calibri"/>
              </a:rPr>
              <a:t>Season </a:t>
            </a:r>
          </a:p>
          <a:p>
            <a:pPr marL="742950" lvl="1" indent="-285750">
              <a:spcAft>
                <a:spcPts val="1200"/>
              </a:spcAft>
              <a:buFont typeface="Arial" charset="0"/>
              <a:buChar char="•"/>
            </a:pPr>
            <a:r>
              <a:rPr lang="en-US" sz="2800" dirty="0">
                <a:latin typeface="Calibri"/>
                <a:cs typeface="Calibri"/>
              </a:rPr>
              <a:t>Historical weather data</a:t>
            </a:r>
          </a:p>
          <a:p>
            <a:pPr marL="285750" indent="-285750">
              <a:spcAft>
                <a:spcPts val="1200"/>
              </a:spcAft>
              <a:buFont typeface="Arial" charset="0"/>
              <a:buChar char="•"/>
            </a:pPr>
            <a:r>
              <a:rPr lang="en-US" sz="2800" dirty="0">
                <a:latin typeface="Calibri"/>
                <a:cs typeface="Calibri"/>
              </a:rPr>
              <a:t>Make more predictions</a:t>
            </a:r>
          </a:p>
          <a:p>
            <a:pPr marL="742950" lvl="1" indent="-285750">
              <a:spcAft>
                <a:spcPts val="1200"/>
              </a:spcAft>
              <a:buFont typeface="Arial" charset="0"/>
              <a:buChar char="•"/>
            </a:pPr>
            <a:r>
              <a:rPr lang="en-US" sz="2800" dirty="0">
                <a:latin typeface="Calibri"/>
                <a:cs typeface="Calibri"/>
              </a:rPr>
              <a:t>Radiation levels</a:t>
            </a:r>
          </a:p>
        </p:txBody>
      </p:sp>
      <p:pic>
        <p:nvPicPr>
          <p:cNvPr id="3074" name="Picture 2">
            <a:extLst>
              <a:ext uri="{FF2B5EF4-FFF2-40B4-BE49-F238E27FC236}">
                <a16:creationId xmlns:a16="http://schemas.microsoft.com/office/drawing/2014/main" id="{E4971D99-DE56-2147-9C3E-8520FCB398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3496" y="899056"/>
            <a:ext cx="4457572" cy="54137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4D2B1BF-8C28-CE46-85DA-FEF5B2E49407}"/>
              </a:ext>
            </a:extLst>
          </p:cNvPr>
          <p:cNvSpPr/>
          <p:nvPr/>
        </p:nvSpPr>
        <p:spPr>
          <a:xfrm>
            <a:off x="7367474" y="6208549"/>
            <a:ext cx="4824526" cy="338554"/>
          </a:xfrm>
          <a:prstGeom prst="rect">
            <a:avLst/>
          </a:prstGeom>
        </p:spPr>
        <p:txBody>
          <a:bodyPr wrap="none">
            <a:spAutoFit/>
          </a:bodyPr>
          <a:lstStyle/>
          <a:p>
            <a:r>
              <a:rPr lang="en-US" sz="1600" dirty="0"/>
              <a:t>https://</a:t>
            </a:r>
            <a:r>
              <a:rPr lang="en-US" sz="1600" dirty="0" err="1"/>
              <a:t>radwatch.berkeley.edu</a:t>
            </a:r>
            <a:r>
              <a:rPr lang="en-US" sz="1600" dirty="0"/>
              <a:t>/air-monitor-technical/</a:t>
            </a:r>
          </a:p>
        </p:txBody>
      </p:sp>
    </p:spTree>
    <p:extLst>
      <p:ext uri="{BB962C8B-B14F-4D97-AF65-F5344CB8AC3E}">
        <p14:creationId xmlns:p14="http://schemas.microsoft.com/office/powerpoint/2010/main" val="2768973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35978</TotalTime>
  <Words>1411</Words>
  <Application>Microsoft Macintosh PowerPoint</Application>
  <PresentationFormat>Widescreen</PresentationFormat>
  <Paragraphs>132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Greenhouse Gas Emissions Compared to Temperatures in Different Regions of the United States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HEMI in Coded Aperture Mode</dc:title>
  <dc:creator>Daniel Hellfeld</dc:creator>
  <cp:lastModifiedBy>Kalie Knecht</cp:lastModifiedBy>
  <cp:revision>743</cp:revision>
  <dcterms:created xsi:type="dcterms:W3CDTF">2016-03-24T20:01:14Z</dcterms:created>
  <dcterms:modified xsi:type="dcterms:W3CDTF">2021-05-14T01:34:42Z</dcterms:modified>
</cp:coreProperties>
</file>