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342" r:id="rId2"/>
    <p:sldId id="325" r:id="rId3"/>
    <p:sldId id="326" r:id="rId4"/>
    <p:sldId id="349" r:id="rId5"/>
    <p:sldId id="321" r:id="rId6"/>
    <p:sldId id="292" r:id="rId7"/>
    <p:sldId id="327" r:id="rId8"/>
    <p:sldId id="304" r:id="rId9"/>
    <p:sldId id="350" r:id="rId10"/>
    <p:sldId id="355" r:id="rId11"/>
    <p:sldId id="352" r:id="rId12"/>
    <p:sldId id="356" r:id="rId13"/>
    <p:sldId id="354" r:id="rId14"/>
    <p:sldId id="353" r:id="rId15"/>
    <p:sldId id="359" r:id="rId16"/>
    <p:sldId id="360" r:id="rId17"/>
    <p:sldId id="358" r:id="rId18"/>
    <p:sldId id="357" r:id="rId19"/>
    <p:sldId id="361" r:id="rId20"/>
    <p:sldId id="362" r:id="rId21"/>
    <p:sldId id="363" r:id="rId22"/>
    <p:sldId id="335" r:id="rId23"/>
    <p:sldId id="330" r:id="rId24"/>
    <p:sldId id="364"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微软雅黑" panose="020B0503020204020204" pitchFamily="34" charset="-122"/>
      <p:regular r:id="rId31"/>
      <p:bold r:id="rId32"/>
    </p:embeddedFont>
    <p:embeddedFont>
      <p:font typeface="黑体" panose="02010609060101010101" pitchFamily="49" charset="-122"/>
      <p:regular r:id="rId33"/>
    </p:embeddedFont>
    <p:embeddedFont>
      <p:font typeface="Segoe UI Semilight" panose="020B0402040204020203" pitchFamily="34" charset="0"/>
      <p:regular r:id="rId34"/>
      <p:italic r:id="rId35"/>
    </p:embeddedFont>
    <p:embeddedFont>
      <p:font typeface="方正正黑简体" panose="02010600030101010101" charset="-122"/>
      <p:regular r:id="rId36"/>
    </p:embeddedFont>
  </p:embeddedFontLst>
  <p:custDataLst>
    <p:tags r:id="rId37"/>
  </p:custData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618" y="84"/>
      </p:cViewPr>
      <p:guideLst>
        <p:guide orient="horz" pos="1620"/>
        <p:guide pos="2880"/>
      </p:guideLst>
    </p:cSldViewPr>
  </p:slideViewPr>
  <p:notesTextViewPr>
    <p:cViewPr>
      <p:scale>
        <a:sx n="1" d="1"/>
        <a:sy n="1" d="1"/>
      </p:scale>
      <p:origin x="0" y="0"/>
    </p:cViewPr>
  </p:notesTextViewPr>
  <p:sorterViewPr>
    <p:cViewPr>
      <p:scale>
        <a:sx n="186" d="100"/>
        <a:sy n="186" d="100"/>
      </p:scale>
      <p:origin x="0" y="17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D2B3528-981D-4363-A587-D683C98CDFB3}" type="datetimeFigureOut">
              <a:rPr lang="zh-CN" altLang="en-US"/>
              <a:pPr>
                <a:defRPr/>
              </a:pPr>
              <a:t>2018/7/24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pitchFamily="2" charset="-122"/>
              </a:defRPr>
            </a:lvl1pPr>
          </a:lstStyle>
          <a:p>
            <a:fld id="{8D436607-AAFE-4D20-8825-19A84ACD65B4}" type="slidenum">
              <a:rPr lang="zh-CN" altLang="en-US"/>
              <a:pPr/>
              <a:t>‹#›</a:t>
            </a:fld>
            <a:endParaRPr lang="zh-CN" altLang="en-US"/>
          </a:p>
        </p:txBody>
      </p:sp>
    </p:spTree>
    <p:extLst>
      <p:ext uri="{BB962C8B-B14F-4D97-AF65-F5344CB8AC3E}">
        <p14:creationId xmlns:p14="http://schemas.microsoft.com/office/powerpoint/2010/main" val="277967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7B6836A-435F-4ED1-8E02-8752A145F1AF}" type="slidenum">
              <a:rPr lang="zh-CN" altLang="en-US" sz="1200">
                <a:latin typeface="Calibri" pitchFamily="34" charset="0"/>
                <a:ea typeface="宋体" pitchFamily="2" charset="-122"/>
              </a:rPr>
              <a:pPr/>
              <a:t>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1856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10</a:t>
            </a:fld>
            <a:endParaRPr lang="en-US" altLang="zh-CN" sz="1200">
              <a:latin typeface="Calibri" pitchFamily="34" charset="0"/>
            </a:endParaRPr>
          </a:p>
        </p:txBody>
      </p:sp>
    </p:spTree>
    <p:extLst>
      <p:ext uri="{BB962C8B-B14F-4D97-AF65-F5344CB8AC3E}">
        <p14:creationId xmlns:p14="http://schemas.microsoft.com/office/powerpoint/2010/main" val="229175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11</a:t>
            </a:fld>
            <a:endParaRPr lang="en-US" altLang="zh-CN" sz="1200">
              <a:latin typeface="Calibri" pitchFamily="34" charset="0"/>
            </a:endParaRPr>
          </a:p>
        </p:txBody>
      </p:sp>
    </p:spTree>
    <p:extLst>
      <p:ext uri="{BB962C8B-B14F-4D97-AF65-F5344CB8AC3E}">
        <p14:creationId xmlns:p14="http://schemas.microsoft.com/office/powerpoint/2010/main" val="801360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12</a:t>
            </a:fld>
            <a:endParaRPr lang="en-US" altLang="zh-CN" sz="1200">
              <a:latin typeface="Calibri" pitchFamily="34" charset="0"/>
            </a:endParaRPr>
          </a:p>
        </p:txBody>
      </p:sp>
    </p:spTree>
    <p:extLst>
      <p:ext uri="{BB962C8B-B14F-4D97-AF65-F5344CB8AC3E}">
        <p14:creationId xmlns:p14="http://schemas.microsoft.com/office/powerpoint/2010/main" val="312704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13</a:t>
            </a:fld>
            <a:endParaRPr lang="en-US" altLang="zh-CN" sz="1200">
              <a:latin typeface="Calibri" pitchFamily="34" charset="0"/>
            </a:endParaRPr>
          </a:p>
        </p:txBody>
      </p:sp>
    </p:spTree>
    <p:extLst>
      <p:ext uri="{BB962C8B-B14F-4D97-AF65-F5344CB8AC3E}">
        <p14:creationId xmlns:p14="http://schemas.microsoft.com/office/powerpoint/2010/main" val="276590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14</a:t>
            </a:fld>
            <a:endParaRPr lang="en-US" altLang="zh-CN" sz="1200">
              <a:latin typeface="Calibri" pitchFamily="34" charset="0"/>
            </a:endParaRPr>
          </a:p>
        </p:txBody>
      </p:sp>
    </p:spTree>
    <p:extLst>
      <p:ext uri="{BB962C8B-B14F-4D97-AF65-F5344CB8AC3E}">
        <p14:creationId xmlns:p14="http://schemas.microsoft.com/office/powerpoint/2010/main" val="308242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15</a:t>
            </a:fld>
            <a:endParaRPr lang="en-US" altLang="zh-CN" sz="1200">
              <a:latin typeface="Calibri" pitchFamily="34" charset="0"/>
            </a:endParaRPr>
          </a:p>
        </p:txBody>
      </p:sp>
    </p:spTree>
    <p:extLst>
      <p:ext uri="{BB962C8B-B14F-4D97-AF65-F5344CB8AC3E}">
        <p14:creationId xmlns:p14="http://schemas.microsoft.com/office/powerpoint/2010/main" val="1250927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16</a:t>
            </a:fld>
            <a:endParaRPr lang="en-US" altLang="zh-CN" sz="1200">
              <a:latin typeface="Calibri" pitchFamily="34" charset="0"/>
            </a:endParaRPr>
          </a:p>
        </p:txBody>
      </p:sp>
    </p:spTree>
    <p:extLst>
      <p:ext uri="{BB962C8B-B14F-4D97-AF65-F5344CB8AC3E}">
        <p14:creationId xmlns:p14="http://schemas.microsoft.com/office/powerpoint/2010/main" val="1909602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17</a:t>
            </a:fld>
            <a:endParaRPr lang="en-US" altLang="zh-CN" sz="1200">
              <a:latin typeface="Calibri" pitchFamily="34" charset="0"/>
            </a:endParaRPr>
          </a:p>
        </p:txBody>
      </p:sp>
    </p:spTree>
    <p:extLst>
      <p:ext uri="{BB962C8B-B14F-4D97-AF65-F5344CB8AC3E}">
        <p14:creationId xmlns:p14="http://schemas.microsoft.com/office/powerpoint/2010/main" val="3220978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18</a:t>
            </a:fld>
            <a:endParaRPr lang="en-US" altLang="zh-CN" sz="1200">
              <a:latin typeface="Calibri" pitchFamily="34" charset="0"/>
            </a:endParaRPr>
          </a:p>
        </p:txBody>
      </p:sp>
    </p:spTree>
    <p:extLst>
      <p:ext uri="{BB962C8B-B14F-4D97-AF65-F5344CB8AC3E}">
        <p14:creationId xmlns:p14="http://schemas.microsoft.com/office/powerpoint/2010/main" val="1430181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19</a:t>
            </a:fld>
            <a:endParaRPr lang="en-US" altLang="zh-CN" sz="1200">
              <a:latin typeface="Calibri" pitchFamily="34" charset="0"/>
            </a:endParaRPr>
          </a:p>
        </p:txBody>
      </p:sp>
    </p:spTree>
    <p:extLst>
      <p:ext uri="{BB962C8B-B14F-4D97-AF65-F5344CB8AC3E}">
        <p14:creationId xmlns:p14="http://schemas.microsoft.com/office/powerpoint/2010/main" val="382812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9A17FA0-49C6-4871-9994-725F6A6C2BDA}" type="slidenum">
              <a:rPr lang="zh-CN" altLang="en-US" sz="1200">
                <a:latin typeface="Calibri" pitchFamily="34" charset="0"/>
                <a:ea typeface="宋体" pitchFamily="2" charset="-122"/>
              </a:rPr>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3977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20</a:t>
            </a:fld>
            <a:endParaRPr lang="en-US" altLang="zh-CN" sz="1200">
              <a:latin typeface="Calibri" pitchFamily="34" charset="0"/>
            </a:endParaRPr>
          </a:p>
        </p:txBody>
      </p:sp>
    </p:spTree>
    <p:extLst>
      <p:ext uri="{BB962C8B-B14F-4D97-AF65-F5344CB8AC3E}">
        <p14:creationId xmlns:p14="http://schemas.microsoft.com/office/powerpoint/2010/main" val="3275501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21</a:t>
            </a:fld>
            <a:endParaRPr lang="en-US" altLang="zh-CN" sz="1200">
              <a:latin typeface="Calibri" pitchFamily="34" charset="0"/>
            </a:endParaRPr>
          </a:p>
        </p:txBody>
      </p:sp>
    </p:spTree>
    <p:extLst>
      <p:ext uri="{BB962C8B-B14F-4D97-AF65-F5344CB8AC3E}">
        <p14:creationId xmlns:p14="http://schemas.microsoft.com/office/powerpoint/2010/main" val="2933544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7484C8AB-A3F2-42FA-A545-9AE0154DF043}" type="slidenum">
              <a:rPr lang="zh-CN" altLang="en-US" sz="1200">
                <a:latin typeface="Calibri" pitchFamily="34" charset="0"/>
                <a:ea typeface="宋体" pitchFamily="2" charset="-122"/>
              </a:rPr>
              <a:pPr/>
              <a:t>22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91018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686409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12438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7180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fld id="{2F080903-15C4-4F40-900B-AE36E2F08991}" type="slidenum">
              <a:rPr kumimoji="0" lang="en-US" altLang="zh-CN" sz="1200" b="0" i="0" u="none" strike="noStrike" kern="1200" cap="none" spc="0" normalizeH="0" baseline="0" noProof="0">
                <a:ln>
                  <a:noFill/>
                </a:ln>
                <a:solidFill>
                  <a:prstClr val="black"/>
                </a:solidFill>
                <a:effectLst/>
                <a:uLnTx/>
                <a:uFillTx/>
                <a:latin typeface="Calibri" pitchFamily="34" charset="0"/>
                <a:ea typeface="方正正黑简体" pitchFamily="2" charset="-122"/>
                <a:cs typeface="+mn-cs"/>
              </a:rPr>
              <a:pPr marL="0" marR="0" lvl="0" indent="0" algn="r" defTabSz="6858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pitchFamily="34" charset="0"/>
              <a:ea typeface="方正正黑简体" pitchFamily="2" charset="-122"/>
              <a:cs typeface="+mn-cs"/>
            </a:endParaRPr>
          </a:p>
        </p:txBody>
      </p:sp>
    </p:spTree>
    <p:extLst>
      <p:ext uri="{BB962C8B-B14F-4D97-AF65-F5344CB8AC3E}">
        <p14:creationId xmlns:p14="http://schemas.microsoft.com/office/powerpoint/2010/main" val="131602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761C7F9-7277-4737-8DFD-3F6F99CEA260}" type="slidenum">
              <a:rPr lang="zh-CN" altLang="en-US" sz="1200">
                <a:latin typeface="Calibri" pitchFamily="34" charset="0"/>
                <a:ea typeface="宋体" pitchFamily="2" charset="-122"/>
              </a:rPr>
              <a:pPr/>
              <a:t>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59693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6</a:t>
            </a:fld>
            <a:endParaRPr lang="en-US" altLang="zh-CN" sz="1200">
              <a:latin typeface="Calibri" pitchFamily="34" charset="0"/>
            </a:endParaRPr>
          </a:p>
        </p:txBody>
      </p:sp>
    </p:spTree>
    <p:extLst>
      <p:ext uri="{BB962C8B-B14F-4D97-AF65-F5344CB8AC3E}">
        <p14:creationId xmlns:p14="http://schemas.microsoft.com/office/powerpoint/2010/main" val="375210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616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23C7A9D-1BC5-4B1E-86C0-FC7D8DC0121B}" type="slidenum">
              <a:rPr lang="zh-CN" altLang="en-US" sz="1200">
                <a:latin typeface="Calibri" pitchFamily="34" charset="0"/>
                <a:ea typeface="宋体" pitchFamily="2" charset="-122"/>
              </a:rPr>
              <a:pPr/>
              <a:t>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54178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9</a:t>
            </a:fld>
            <a:endParaRPr lang="en-US" altLang="zh-CN" sz="1200">
              <a:latin typeface="Calibri" pitchFamily="34" charset="0"/>
            </a:endParaRPr>
          </a:p>
        </p:txBody>
      </p:sp>
    </p:spTree>
    <p:extLst>
      <p:ext uri="{BB962C8B-B14F-4D97-AF65-F5344CB8AC3E}">
        <p14:creationId xmlns:p14="http://schemas.microsoft.com/office/powerpoint/2010/main" val="13584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3"/>
          <p:cNvSpPr/>
          <p:nvPr userDrawn="1"/>
        </p:nvSpPr>
        <p:spPr>
          <a:xfrm>
            <a:off x="6694136" y="464248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eaLnBrk="1" fontAlgn="auto" hangingPunct="1">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 name="图片 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5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4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41315E1B-B345-4B8B-882E-264E3BBD6C58}" type="datetimeFigureOut">
              <a:rPr lang="zh-CN" altLang="en-US"/>
              <a:pPr>
                <a:defRPr/>
              </a:pPr>
              <a:t>2018/7/24</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932FA15-0E4B-4DA3-81EA-A0412778641E}" type="slidenum">
              <a:rPr lang="zh-CN" altLang="en-US"/>
              <a:pPr/>
              <a:t>‹#›</a:t>
            </a:fld>
            <a:endParaRPr lang="zh-CN" altLang="en-US"/>
          </a:p>
        </p:txBody>
      </p:sp>
    </p:spTree>
    <p:extLst>
      <p:ext uri="{BB962C8B-B14F-4D97-AF65-F5344CB8AC3E}">
        <p14:creationId xmlns:p14="http://schemas.microsoft.com/office/powerpoint/2010/main" val="35182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97A7F46E-DF77-43B7-B9D6-BB3739091B45}" type="datetimeFigureOut">
              <a:rPr lang="zh-CN" altLang="en-US"/>
              <a:pPr>
                <a:defRPr/>
              </a:pPr>
              <a:t>2018/7/24</a:t>
            </a:fld>
            <a:endParaRPr lang="zh-CN" altLang="en-US" dirty="0"/>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AA53F22-8BFA-4145-AB55-47DB99FFFD99}" type="slidenum">
              <a:rPr lang="zh-CN" altLang="en-US"/>
              <a:pPr/>
              <a:t>‹#›</a:t>
            </a:fld>
            <a:endParaRPr lang="zh-CN" altLang="en-US"/>
          </a:p>
        </p:txBody>
      </p:sp>
    </p:spTree>
    <p:extLst>
      <p:ext uri="{BB962C8B-B14F-4D97-AF65-F5344CB8AC3E}">
        <p14:creationId xmlns:p14="http://schemas.microsoft.com/office/powerpoint/2010/main" val="28734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75F34B3-CF30-49FF-8230-2D2307F14466}" type="datetimeFigureOut">
              <a:rPr lang="zh-CN" altLang="en-US"/>
              <a:pPr>
                <a:defRPr/>
              </a:pPr>
              <a:t>2018/7/24</a:t>
            </a:fld>
            <a:endParaRPr lang="zh-CN" altLang="en-US" dirty="0"/>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ECEF3C3-C0CF-4DF7-88A6-4CD39231D551}" type="slidenum">
              <a:rPr lang="zh-CN" altLang="en-US"/>
              <a:pPr/>
              <a:t>‹#›</a:t>
            </a:fld>
            <a:endParaRPr lang="zh-CN" altLang="en-US"/>
          </a:p>
        </p:txBody>
      </p:sp>
    </p:spTree>
    <p:extLst>
      <p:ext uri="{BB962C8B-B14F-4D97-AF65-F5344CB8AC3E}">
        <p14:creationId xmlns:p14="http://schemas.microsoft.com/office/powerpoint/2010/main" val="164121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188571A-3F6C-48B0-80F3-73AF143655C3}" type="datetimeFigureOut">
              <a:rPr lang="zh-CN" altLang="en-US"/>
              <a:pPr>
                <a:defRPr/>
              </a:pPr>
              <a:t>2018/7/24</a:t>
            </a:fld>
            <a:endParaRPr lang="zh-CN" alt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1CE9C92-15CF-4316-8562-DA1A8E38D543}" type="slidenum">
              <a:rPr lang="zh-CN" altLang="en-US"/>
              <a:pPr/>
              <a:t>‹#›</a:t>
            </a:fld>
            <a:endParaRPr lang="zh-CN" altLang="en-US"/>
          </a:p>
        </p:txBody>
      </p:sp>
    </p:spTree>
    <p:extLst>
      <p:ext uri="{BB962C8B-B14F-4D97-AF65-F5344CB8AC3E}">
        <p14:creationId xmlns:p14="http://schemas.microsoft.com/office/powerpoint/2010/main" val="429343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C1A223E1-63B1-4E0D-92EA-CA9F05877906}" type="datetimeFigureOut">
              <a:rPr lang="zh-CN" altLang="en-US"/>
              <a:pPr>
                <a:defRPr/>
              </a:pPr>
              <a:t>2018/7/24</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48D263A-ED8E-4C7D-B5B5-2C4AAE332A01}" type="slidenum">
              <a:rPr lang="zh-CN" altLang="en-US"/>
              <a:pPr/>
              <a:t>‹#›</a:t>
            </a:fld>
            <a:endParaRPr lang="zh-CN" altLang="en-US"/>
          </a:p>
        </p:txBody>
      </p:sp>
    </p:spTree>
    <p:extLst>
      <p:ext uri="{BB962C8B-B14F-4D97-AF65-F5344CB8AC3E}">
        <p14:creationId xmlns:p14="http://schemas.microsoft.com/office/powerpoint/2010/main" val="20188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smtClean="0"/>
              <a:t>单击图标添加图片</a:t>
            </a:r>
            <a:endParaRPr lang="en-US" noProof="0"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D76B5FFC-A4A9-4F0C-B04C-FD978C26AE25}" type="datetimeFigureOut">
              <a:rPr lang="zh-CN" altLang="en-US"/>
              <a:pPr>
                <a:defRPr/>
              </a:pPr>
              <a:t>2018/7/24</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B3A72456-D0DF-49FA-9C4C-FBEC85E60E81}" type="slidenum">
              <a:rPr lang="zh-CN" altLang="en-US"/>
              <a:pPr/>
              <a:t>‹#›</a:t>
            </a:fld>
            <a:endParaRPr lang="zh-CN" altLang="en-US"/>
          </a:p>
        </p:txBody>
      </p:sp>
    </p:spTree>
    <p:extLst>
      <p:ext uri="{BB962C8B-B14F-4D97-AF65-F5344CB8AC3E}">
        <p14:creationId xmlns:p14="http://schemas.microsoft.com/office/powerpoint/2010/main" val="152502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ECDE7D54-1A34-4789-BBE5-D56E065BD225}" type="datetimeFigureOut">
              <a:rPr lang="zh-CN" altLang="en-US"/>
              <a:pPr>
                <a:defRPr/>
              </a:pPr>
              <a:t>2018/7/24</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D30895E-7897-4B72-A4D5-4A086836685F}" type="slidenum">
              <a:rPr lang="zh-CN" altLang="en-US"/>
              <a:pPr/>
              <a:t>‹#›</a:t>
            </a:fld>
            <a:endParaRPr lang="zh-CN" altLang="en-US"/>
          </a:p>
        </p:txBody>
      </p:sp>
    </p:spTree>
    <p:extLst>
      <p:ext uri="{BB962C8B-B14F-4D97-AF65-F5344CB8AC3E}">
        <p14:creationId xmlns:p14="http://schemas.microsoft.com/office/powerpoint/2010/main" val="107214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2CF99E48-8F3D-4358-B110-7EA48AB7155A}" type="datetimeFigureOut">
              <a:rPr lang="zh-CN" altLang="en-US"/>
              <a:pPr>
                <a:defRPr/>
              </a:pPr>
              <a:t>2018/7/24</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2B610F1B-4F20-4C96-92AC-6394C9480677}" type="slidenum">
              <a:rPr lang="zh-CN" altLang="en-US"/>
              <a:pPr/>
              <a:t>‹#›</a:t>
            </a:fld>
            <a:endParaRPr lang="zh-CN" altLang="en-US"/>
          </a:p>
        </p:txBody>
      </p:sp>
    </p:spTree>
    <p:extLst>
      <p:ext uri="{BB962C8B-B14F-4D97-AF65-F5344CB8AC3E}">
        <p14:creationId xmlns:p14="http://schemas.microsoft.com/office/powerpoint/2010/main" val="170177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iming>
    <p:tnLst>
      <p:par>
        <p:cTn id="1" dur="indefinite" restart="never" nodeType="tmRoot"/>
      </p:par>
    </p:tnLst>
  </p:timing>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2pPr>
      <a:lvl3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3pPr>
      <a:lvl4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4pPr>
      <a:lvl5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9pPr>
    </p:titleStyle>
    <p:bodyStyle>
      <a:lvl1pPr marL="171450" indent="-171450" algn="l" defTabSz="685800" rtl="0" fontAlgn="base">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a:spLocks noChangeArrowheads="1"/>
          </p:cNvSpPr>
          <p:nvPr/>
        </p:nvSpPr>
        <p:spPr bwMode="auto">
          <a:xfrm>
            <a:off x="1656280" y="2270036"/>
            <a:ext cx="618569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zh-CN" altLang="zh-CN" sz="2000" dirty="0">
                <a:solidFill>
                  <a:schemeClr val="bg1"/>
                </a:solidFill>
              </a:rPr>
              <a:t>牛源益生菌对奶牛产奶性状</a:t>
            </a:r>
            <a:r>
              <a:rPr lang="zh-CN" altLang="zh-CN" sz="2000" dirty="0" smtClean="0">
                <a:solidFill>
                  <a:schemeClr val="bg1"/>
                </a:solidFill>
              </a:rPr>
              <a:t>及其</a:t>
            </a:r>
            <a:r>
              <a:rPr lang="zh-CN" altLang="zh-CN" sz="2000" dirty="0">
                <a:solidFill>
                  <a:schemeClr val="bg1"/>
                </a:solidFill>
              </a:rPr>
              <a:t>瘤胃菌群影响的探究</a:t>
            </a:r>
          </a:p>
          <a:p>
            <a:endParaRPr lang="zh-CN" altLang="zh-CN" dirty="0"/>
          </a:p>
        </p:txBody>
      </p:sp>
      <p:sp>
        <p:nvSpPr>
          <p:cNvPr id="215" name="文本框 214"/>
          <p:cNvSpPr txBox="1"/>
          <p:nvPr/>
        </p:nvSpPr>
        <p:spPr>
          <a:xfrm>
            <a:off x="3820906" y="3023492"/>
            <a:ext cx="3413125" cy="307777"/>
          </a:xfrm>
          <a:prstGeom prst="rect">
            <a:avLst/>
          </a:prstGeom>
          <a:noFill/>
        </p:spPr>
        <p:txBody>
          <a:bodyPr>
            <a:spAutoFit/>
          </a:bodyPr>
          <a:lstStyle/>
          <a:p>
            <a:pPr algn="ctr" eaLnBrk="1" fontAlgn="auto" hangingPunct="1">
              <a:spcBef>
                <a:spcPts val="0"/>
              </a:spcBef>
              <a:spcAft>
                <a:spcPts val="0"/>
              </a:spcAft>
              <a:defRPr/>
            </a:pPr>
            <a:r>
              <a:rPr lang="zh-CN" altLang="en-US" sz="1400" dirty="0" smtClean="0">
                <a:solidFill>
                  <a:schemeClr val="bg1"/>
                </a:solidFill>
                <a:latin typeface="+mn-ea"/>
                <a:ea typeface="+mn-ea"/>
              </a:rPr>
              <a:t>北京科技大学毕业答辩</a:t>
            </a:r>
            <a:endParaRPr lang="zh-CN" altLang="en-US" sz="1400" dirty="0">
              <a:solidFill>
                <a:schemeClr val="bg1"/>
              </a:solidFill>
              <a:latin typeface="+mn-ea"/>
              <a:ea typeface="+mn-ea"/>
            </a:endParaRPr>
          </a:p>
        </p:txBody>
      </p:sp>
      <p:sp>
        <p:nvSpPr>
          <p:cNvPr id="216" name="文本框 215"/>
          <p:cNvSpPr txBox="1"/>
          <p:nvPr/>
        </p:nvSpPr>
        <p:spPr>
          <a:xfrm>
            <a:off x="2147888" y="3765550"/>
            <a:ext cx="2370137" cy="300038"/>
          </a:xfrm>
          <a:prstGeom prst="rect">
            <a:avLst/>
          </a:prstGeom>
          <a:noFill/>
        </p:spPr>
        <p:txBody>
          <a:bodyPr>
            <a:spAutoFit/>
          </a:bodyPr>
          <a:lstStyle/>
          <a:p>
            <a:pPr algn="ctr" eaLnBrk="1" fontAlgn="auto" hangingPunct="1">
              <a:spcBef>
                <a:spcPts val="0"/>
              </a:spcBef>
              <a:spcAft>
                <a:spcPts val="0"/>
              </a:spcAft>
              <a:defRPr/>
            </a:pPr>
            <a:r>
              <a:rPr lang="zh-CN" altLang="en-US" sz="1350" dirty="0">
                <a:solidFill>
                  <a:schemeClr val="bg1"/>
                </a:solidFill>
                <a:latin typeface="+mn-lt"/>
                <a:ea typeface="+mn-ea"/>
              </a:rPr>
              <a:t>答辩学生</a:t>
            </a:r>
            <a:r>
              <a:rPr lang="zh-CN" altLang="en-US" sz="1350" dirty="0" smtClean="0">
                <a:solidFill>
                  <a:schemeClr val="bg1"/>
                </a:solidFill>
                <a:latin typeface="+mn-lt"/>
                <a:ea typeface="+mn-ea"/>
              </a:rPr>
              <a:t>：</a:t>
            </a:r>
            <a:r>
              <a:rPr lang="zh-CN" altLang="en-US" sz="1350" dirty="0">
                <a:solidFill>
                  <a:schemeClr val="bg1"/>
                </a:solidFill>
                <a:latin typeface="+mn-lt"/>
                <a:ea typeface="+mn-ea"/>
              </a:rPr>
              <a:t>黄凯辉</a:t>
            </a:r>
          </a:p>
        </p:txBody>
      </p:sp>
      <p:sp>
        <p:nvSpPr>
          <p:cNvPr id="217" name="文本框 216"/>
          <p:cNvSpPr txBox="1"/>
          <p:nvPr/>
        </p:nvSpPr>
        <p:spPr>
          <a:xfrm>
            <a:off x="4656138" y="3765550"/>
            <a:ext cx="2371725" cy="300038"/>
          </a:xfrm>
          <a:prstGeom prst="rect">
            <a:avLst/>
          </a:prstGeom>
          <a:noFill/>
        </p:spPr>
        <p:txBody>
          <a:bodyPr>
            <a:spAutoFit/>
          </a:bodyPr>
          <a:lstStyle/>
          <a:p>
            <a:pPr algn="ctr" eaLnBrk="1" fontAlgn="auto" hangingPunct="1">
              <a:spcBef>
                <a:spcPts val="0"/>
              </a:spcBef>
              <a:spcAft>
                <a:spcPts val="0"/>
              </a:spcAft>
              <a:defRPr/>
            </a:pPr>
            <a:r>
              <a:rPr lang="zh-CN" altLang="en-US" sz="1350" dirty="0">
                <a:solidFill>
                  <a:schemeClr val="bg1"/>
                </a:solidFill>
                <a:latin typeface="+mn-lt"/>
                <a:ea typeface="+mn-ea"/>
              </a:rPr>
              <a:t>指导老师</a:t>
            </a:r>
            <a:r>
              <a:rPr lang="zh-CN" altLang="en-US" sz="1350" dirty="0" smtClean="0">
                <a:solidFill>
                  <a:schemeClr val="bg1"/>
                </a:solidFill>
                <a:latin typeface="+mn-lt"/>
                <a:ea typeface="+mn-ea"/>
              </a:rPr>
              <a:t>：</a:t>
            </a:r>
            <a:r>
              <a:rPr lang="zh-CN" altLang="en-US" sz="1350" dirty="0">
                <a:solidFill>
                  <a:schemeClr val="bg1"/>
                </a:solidFill>
                <a:latin typeface="+mn-lt"/>
                <a:ea typeface="+mn-ea"/>
              </a:rPr>
              <a:t>刘晓璐</a:t>
            </a: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19" name="矩形 218"/>
          <p:cNvSpPr/>
          <p:nvPr/>
        </p:nvSpPr>
        <p:spPr>
          <a:xfrm>
            <a:off x="3624263" y="2787650"/>
            <a:ext cx="896937"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1" name="矩形 220"/>
          <p:cNvSpPr/>
          <p:nvPr/>
        </p:nvSpPr>
        <p:spPr>
          <a:xfrm>
            <a:off x="5418138" y="2794000"/>
            <a:ext cx="896937"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grpSp>
        <p:nvGrpSpPr>
          <p:cNvPr id="222" name="组合 221"/>
          <p:cNvGrpSpPr>
            <a:grpSpLocks/>
          </p:cNvGrpSpPr>
          <p:nvPr/>
        </p:nvGrpSpPr>
        <p:grpSpPr bwMode="auto">
          <a:xfrm>
            <a:off x="3954463" y="708025"/>
            <a:ext cx="1128712" cy="1130300"/>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nodeType="afterGroup">
                            <p:stCondLst>
                              <p:cond delay="65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667"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667"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667"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667"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3100"/>
                            </p:stCondLst>
                            <p:childTnLst>
                              <p:par>
                                <p:cTn id="38" presetID="22" presetClass="entr" presetSubtype="8" fill="hold" grpId="0" nodeType="after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wipe(left)">
                                      <p:cBhvr>
                                        <p:cTn id="40" dur="500"/>
                                        <p:tgtEl>
                                          <p:spTgt spid="215"/>
                                        </p:tgtEl>
                                      </p:cBhvr>
                                    </p:animEffect>
                                  </p:childTnLst>
                                </p:cTn>
                              </p:par>
                            </p:childTnLst>
                          </p:cTn>
                        </p:par>
                        <p:par>
                          <p:cTn id="41" fill="hold" nodeType="afterGroup">
                            <p:stCondLst>
                              <p:cond delay="3600"/>
                            </p:stCondLst>
                            <p:childTnLst>
                              <p:par>
                                <p:cTn id="42" presetID="2" presetClass="entr" presetSubtype="4" decel="100000" fill="hold" grpId="0" nodeType="afterEffect">
                                  <p:stCondLst>
                                    <p:cond delay="0"/>
                                  </p:stCondLst>
                                  <p:childTnLst>
                                    <p:set>
                                      <p:cBhvr>
                                        <p:cTn id="43" dur="1" fill="hold">
                                          <p:stCondLst>
                                            <p:cond delay="0"/>
                                          </p:stCondLst>
                                        </p:cTn>
                                        <p:tgtEl>
                                          <p:spTgt spid="216"/>
                                        </p:tgtEl>
                                        <p:attrNameLst>
                                          <p:attrName>style.visibility</p:attrName>
                                        </p:attrNameLst>
                                      </p:cBhvr>
                                      <p:to>
                                        <p:strVal val="visible"/>
                                      </p:to>
                                    </p:set>
                                    <p:anim calcmode="lin" valueType="num">
                                      <p:cBhvr additive="base">
                                        <p:cTn id="44" dur="500" fill="hold"/>
                                        <p:tgtEl>
                                          <p:spTgt spid="216"/>
                                        </p:tgtEl>
                                        <p:attrNameLst>
                                          <p:attrName>ppt_x</p:attrName>
                                        </p:attrNameLst>
                                      </p:cBhvr>
                                      <p:tavLst>
                                        <p:tav tm="0">
                                          <p:val>
                                            <p:strVal val="#ppt_x"/>
                                          </p:val>
                                        </p:tav>
                                        <p:tav tm="100000">
                                          <p:val>
                                            <p:strVal val="#ppt_x"/>
                                          </p:val>
                                        </p:tav>
                                      </p:tavLst>
                                    </p:anim>
                                    <p:anim calcmode="lin" valueType="num">
                                      <p:cBhvr additive="base">
                                        <p:cTn id="45" dur="500" fill="hold"/>
                                        <p:tgtEl>
                                          <p:spTgt spid="216"/>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4100"/>
                            </p:stCondLst>
                            <p:childTnLst>
                              <p:par>
                                <p:cTn id="47" presetID="2" presetClass="entr" presetSubtype="4" decel="100000" fill="hold" grpId="0" nodeType="afterEffect">
                                  <p:stCondLst>
                                    <p:cond delay="0"/>
                                  </p:stCondLst>
                                  <p:childTnLst>
                                    <p:set>
                                      <p:cBhvr>
                                        <p:cTn id="48" dur="1" fill="hold">
                                          <p:stCondLst>
                                            <p:cond delay="0"/>
                                          </p:stCondLst>
                                        </p:cTn>
                                        <p:tgtEl>
                                          <p:spTgt spid="217"/>
                                        </p:tgtEl>
                                        <p:attrNameLst>
                                          <p:attrName>style.visibility</p:attrName>
                                        </p:attrNameLst>
                                      </p:cBhvr>
                                      <p:to>
                                        <p:strVal val="visible"/>
                                      </p:to>
                                    </p:set>
                                    <p:anim calcmode="lin" valueType="num">
                                      <p:cBhvr additive="base">
                                        <p:cTn id="49" dur="500" fill="hold"/>
                                        <p:tgtEl>
                                          <p:spTgt spid="217"/>
                                        </p:tgtEl>
                                        <p:attrNameLst>
                                          <p:attrName>ppt_x</p:attrName>
                                        </p:attrNameLst>
                                      </p:cBhvr>
                                      <p:tavLst>
                                        <p:tav tm="0">
                                          <p:val>
                                            <p:strVal val="#ppt_x"/>
                                          </p:val>
                                        </p:tav>
                                        <p:tav tm="100000">
                                          <p:val>
                                            <p:strVal val="#ppt_x"/>
                                          </p:val>
                                        </p:tav>
                                      </p:tavLst>
                                    </p:anim>
                                    <p:anim calcmode="lin" valueType="num">
                                      <p:cBhvr additive="base">
                                        <p:cTn id="50"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P spid="217"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不同产奶量奶牛瘤胃菌群结构差异的研究</a:t>
            </a:r>
          </a:p>
        </p:txBody>
      </p:sp>
      <p:sp>
        <p:nvSpPr>
          <p:cNvPr id="4" name="Rectangle 3"/>
          <p:cNvSpPr>
            <a:spLocks noChangeArrowheads="1"/>
          </p:cNvSpPr>
          <p:nvPr/>
        </p:nvSpPr>
        <p:spPr bwMode="auto">
          <a:xfrm>
            <a:off x="1146036" y="1757017"/>
            <a:ext cx="567220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lang="zh-CN" altLang="en-US" sz="1400" dirty="0" smtClean="0">
                <a:solidFill>
                  <a:schemeClr val="bg1"/>
                </a:solidFill>
                <a:latin typeface="Times New Roman" panose="02020603050405020304" pitchFamily="18" charset="0"/>
                <a:ea typeface="宋体" panose="02010600030101010101" pitchFamily="2" charset="-122"/>
              </a:rPr>
              <a:t>对选取的奶牛样品进行细菌高通量测序和真菌高通量测序</a:t>
            </a:r>
            <a:endParaRPr kumimoji="0" lang="zh-CN" altLang="en-US" sz="1400" b="0" i="0" u="none" strike="noStrike" cap="none" normalizeH="0" baseline="0" dirty="0" smtClean="0">
              <a:ln>
                <a:noFill/>
              </a:ln>
              <a:solidFill>
                <a:schemeClr val="bg1"/>
              </a:solidFill>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3884687881"/>
              </p:ext>
            </p:extLst>
          </p:nvPr>
        </p:nvGraphicFramePr>
        <p:xfrm>
          <a:off x="1565689" y="2888111"/>
          <a:ext cx="4660900" cy="1200150"/>
        </p:xfrm>
        <a:graphic>
          <a:graphicData uri="http://schemas.openxmlformats.org/drawingml/2006/table">
            <a:tbl>
              <a:tblPr firstRow="1" firstCol="1" bandRow="1">
                <a:tableStyleId>{5C22544A-7EE6-4342-B048-85BDC9FD1C3A}</a:tableStyleId>
              </a:tblPr>
              <a:tblGrid>
                <a:gridCol w="774700">
                  <a:extLst>
                    <a:ext uri="{9D8B030D-6E8A-4147-A177-3AD203B41FA5}">
                      <a16:colId xmlns:a16="http://schemas.microsoft.com/office/drawing/2014/main" val="3152037602"/>
                    </a:ext>
                  </a:extLst>
                </a:gridCol>
                <a:gridCol w="1054100">
                  <a:extLst>
                    <a:ext uri="{9D8B030D-6E8A-4147-A177-3AD203B41FA5}">
                      <a16:colId xmlns:a16="http://schemas.microsoft.com/office/drawing/2014/main" val="1217490524"/>
                    </a:ext>
                  </a:extLst>
                </a:gridCol>
                <a:gridCol w="1016000">
                  <a:extLst>
                    <a:ext uri="{9D8B030D-6E8A-4147-A177-3AD203B41FA5}">
                      <a16:colId xmlns:a16="http://schemas.microsoft.com/office/drawing/2014/main" val="2829358074"/>
                    </a:ext>
                  </a:extLst>
                </a:gridCol>
                <a:gridCol w="850900">
                  <a:extLst>
                    <a:ext uri="{9D8B030D-6E8A-4147-A177-3AD203B41FA5}">
                      <a16:colId xmlns:a16="http://schemas.microsoft.com/office/drawing/2014/main" val="919174901"/>
                    </a:ext>
                  </a:extLst>
                </a:gridCol>
                <a:gridCol w="965200">
                  <a:extLst>
                    <a:ext uri="{9D8B030D-6E8A-4147-A177-3AD203B41FA5}">
                      <a16:colId xmlns:a16="http://schemas.microsoft.com/office/drawing/2014/main" val="2904366471"/>
                    </a:ext>
                  </a:extLst>
                </a:gridCol>
              </a:tblGrid>
              <a:tr h="171450">
                <a:tc>
                  <a:txBody>
                    <a:bodyPr/>
                    <a:lstStyle/>
                    <a:p>
                      <a:pPr algn="ctr">
                        <a:spcAft>
                          <a:spcPts val="0"/>
                        </a:spcAft>
                      </a:pPr>
                      <a:r>
                        <a:rPr lang="zh-CN" sz="1100">
                          <a:effectLst/>
                        </a:rPr>
                        <a:t>编号</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a:effectLst/>
                        </a:rPr>
                        <a:t>奶牛号</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a:effectLst/>
                        </a:rPr>
                        <a:t>单产（</a:t>
                      </a:r>
                      <a:r>
                        <a:rPr lang="en-US" sz="1100">
                          <a:effectLst/>
                        </a:rPr>
                        <a:t>kg/d</a:t>
                      </a:r>
                      <a:r>
                        <a:rPr lang="zh-CN" sz="1100">
                          <a:effectLst/>
                        </a:rPr>
                        <a:t>）</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a:effectLst/>
                        </a:rPr>
                        <a:t>年龄（年）</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a:effectLst/>
                        </a:rPr>
                        <a:t>胎次（胎）</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122009642"/>
                  </a:ext>
                </a:extLst>
              </a:tr>
              <a:tr h="171450">
                <a:tc>
                  <a:txBody>
                    <a:bodyPr/>
                    <a:lstStyle/>
                    <a:p>
                      <a:pPr algn="ctr">
                        <a:spcAft>
                          <a:spcPts val="0"/>
                        </a:spcAft>
                      </a:pPr>
                      <a:r>
                        <a:rPr lang="en-US" sz="1100">
                          <a:effectLst/>
                        </a:rPr>
                        <a:t>A1</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10043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16</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277374266"/>
                  </a:ext>
                </a:extLst>
              </a:tr>
              <a:tr h="171450">
                <a:tc>
                  <a:txBody>
                    <a:bodyPr/>
                    <a:lstStyle/>
                    <a:p>
                      <a:pPr algn="ctr">
                        <a:spcAft>
                          <a:spcPts val="0"/>
                        </a:spcAft>
                      </a:pPr>
                      <a:r>
                        <a:rPr lang="en-US" sz="1100">
                          <a:effectLst/>
                        </a:rPr>
                        <a:t>A2</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10013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38</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952293674"/>
                  </a:ext>
                </a:extLst>
              </a:tr>
              <a:tr h="171450">
                <a:tc>
                  <a:txBody>
                    <a:bodyPr/>
                    <a:lstStyle/>
                    <a:p>
                      <a:pPr algn="ctr">
                        <a:spcAft>
                          <a:spcPts val="0"/>
                        </a:spcAft>
                      </a:pPr>
                      <a:r>
                        <a:rPr lang="en-US" sz="1100">
                          <a:effectLst/>
                        </a:rPr>
                        <a:t>A3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10086</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60</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074941940"/>
                  </a:ext>
                </a:extLst>
              </a:tr>
              <a:tr h="171450">
                <a:tc>
                  <a:txBody>
                    <a:bodyPr/>
                    <a:lstStyle/>
                    <a:p>
                      <a:pPr algn="ctr">
                        <a:spcAft>
                          <a:spcPts val="0"/>
                        </a:spcAft>
                      </a:pPr>
                      <a:r>
                        <a:rPr lang="en-US" sz="1100">
                          <a:effectLst/>
                        </a:rPr>
                        <a:t>B1</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09037</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18</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4</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123276152"/>
                  </a:ext>
                </a:extLst>
              </a:tr>
              <a:tr h="171450">
                <a:tc>
                  <a:txBody>
                    <a:bodyPr/>
                    <a:lstStyle/>
                    <a:p>
                      <a:pPr algn="ctr">
                        <a:spcAft>
                          <a:spcPts val="0"/>
                        </a:spcAft>
                      </a:pPr>
                      <a:r>
                        <a:rPr lang="en-US" sz="1100">
                          <a:effectLst/>
                        </a:rPr>
                        <a:t>B2</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09033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45</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4</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4099008861"/>
                  </a:ext>
                </a:extLst>
              </a:tr>
              <a:tr h="171450">
                <a:tc>
                  <a:txBody>
                    <a:bodyPr/>
                    <a:lstStyle/>
                    <a:p>
                      <a:pPr algn="ctr">
                        <a:spcAft>
                          <a:spcPts val="0"/>
                        </a:spcAft>
                      </a:pPr>
                      <a:r>
                        <a:rPr lang="en-US" sz="1100">
                          <a:effectLst/>
                        </a:rPr>
                        <a:t>B3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09124</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63</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4</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3</a:t>
                      </a:r>
                      <a:endParaRPr lang="zh-CN" sz="1000" dirty="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954630642"/>
                  </a:ext>
                </a:extLst>
              </a:tr>
            </a:tbl>
          </a:graphicData>
        </a:graphic>
      </p:graphicFrame>
    </p:spTree>
    <p:extLst>
      <p:ext uri="{BB962C8B-B14F-4D97-AF65-F5344CB8AC3E}">
        <p14:creationId xmlns:p14="http://schemas.microsoft.com/office/powerpoint/2010/main" val="1638996597"/>
      </p:ext>
    </p:extLst>
  </p:cSld>
  <p:clrMapOvr>
    <a:masterClrMapping/>
  </p:clrMapOvr>
  <p:transition spd="slow" advClick="0"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不同产奶量奶牛瘤胃菌群结构差异的研究</a:t>
            </a:r>
          </a:p>
        </p:txBody>
      </p:sp>
      <p:sp>
        <p:nvSpPr>
          <p:cNvPr id="4" name="Rectangle 3"/>
          <p:cNvSpPr>
            <a:spLocks noChangeArrowheads="1"/>
          </p:cNvSpPr>
          <p:nvPr/>
        </p:nvSpPr>
        <p:spPr bwMode="auto">
          <a:xfrm>
            <a:off x="228957" y="1058123"/>
            <a:ext cx="30998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在</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柱状图中可以表示样品中含有何种微生物，以及每种微生物的序列</a:t>
            </a: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数</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a:t>
            </a: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微生物</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的</a:t>
            </a: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相对丰度</a:t>
            </a:r>
            <a:r>
              <a:rPr lang="en-US" altLang="zh-CN"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endPar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a:p>
            <a:pPr lvl="0" defTabSz="914400">
              <a:lnSpc>
                <a:spcPct val="150000"/>
              </a:lnSpc>
            </a:pP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因此，可以将各个样品在不同的分类水平上进行横向比对，观测各样本间的群落结构的变化，也可以在同一样本的不同分类水平上观察，系统的了解这一样本的群落结构。</a:t>
            </a:r>
          </a:p>
        </p:txBody>
      </p:sp>
      <p:sp>
        <p:nvSpPr>
          <p:cNvPr id="3" name="Rectangle 2"/>
          <p:cNvSpPr>
            <a:spLocks noChangeArrowheads="1"/>
          </p:cNvSpPr>
          <p:nvPr/>
        </p:nvSpPr>
        <p:spPr bwMode="auto">
          <a:xfrm>
            <a:off x="5548242" y="608725"/>
            <a:ext cx="85274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1"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8827" y="1448657"/>
            <a:ext cx="5115046" cy="24262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第一次高通量测序细菌组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8827" y="1399705"/>
            <a:ext cx="5115046" cy="256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938721"/>
      </p:ext>
    </p:extLst>
  </p:cSld>
  <p:clrMapOvr>
    <a:masterClrMapping/>
  </p:clrMapOvr>
  <p:transition spd="slow" advClick="0"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不同产奶量奶牛瘤胃菌群结构差异的研究</a:t>
            </a:r>
          </a:p>
        </p:txBody>
      </p:sp>
      <p:pic>
        <p:nvPicPr>
          <p:cNvPr id="1026" name="Picture 2" descr="第一次高通量测序细菌组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386" y="1457726"/>
            <a:ext cx="50387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53339" y="528052"/>
            <a:ext cx="4572000" cy="4224554"/>
          </a:xfrm>
          <a:prstGeom prst="rect">
            <a:avLst/>
          </a:prstGeom>
        </p:spPr>
        <p:txBody>
          <a:bodyPr>
            <a:spAutoFit/>
          </a:bodyPr>
          <a:lstStyle/>
          <a:p>
            <a:pPr indent="304800" algn="just">
              <a:lnSpc>
                <a:spcPct val="130000"/>
              </a:lnSpc>
              <a:spcBef>
                <a:spcPts val="120"/>
              </a:spcBef>
              <a:spcAft>
                <a:spcPts val="120"/>
              </a:spcAft>
            </a:pPr>
            <a:r>
              <a:rPr lang="zh-CN" altLang="en-US"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左图</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显示</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了各样品的相似性，可以看出所有样品分为两大类，这与年龄分组相一致</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endParaRPr lang="en-US"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30000"/>
              </a:lnSpc>
              <a:spcBef>
                <a:spcPts val="120"/>
              </a:spcBef>
              <a:spcAft>
                <a:spcPts val="120"/>
              </a:spcAft>
            </a:pPr>
            <a:r>
              <a:rPr lang="en-US"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1.</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牛</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瘤胃微生物的群落结构在从出生开始到成年一直处于不断的变化</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之中。</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因此奶牛瘤胃微生物群落结构可能与奶牛的年龄相关</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endParaRPr lang="en-US"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30000"/>
              </a:lnSpc>
              <a:spcBef>
                <a:spcPts val="120"/>
              </a:spcBef>
              <a:spcAft>
                <a:spcPts val="120"/>
              </a:spcAft>
            </a:pPr>
            <a:r>
              <a:rPr lang="en-US"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2.</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不同</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年龄段的成年奶牛瘤胃微生物的核心菌群种类没有变化，但是核心菌群中不同的菌种的比例会</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有变化</a:t>
            </a:r>
            <a:endParaRPr lang="en-US"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30000"/>
              </a:lnSpc>
              <a:spcBef>
                <a:spcPts val="120"/>
              </a:spcBef>
              <a:spcAft>
                <a:spcPts val="120"/>
              </a:spcAft>
            </a:pPr>
            <a:r>
              <a:rPr lang="en-US"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3.</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在</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细菌的门分类水平柱状堆积图中，两组样品中共有的核心菌群包括厚壁菌</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门（</a:t>
            </a:r>
            <a:r>
              <a:rPr lang="en-US" altLang="zh-CN" sz="1200"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Firmicutes</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），拟</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杆菌</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门（</a:t>
            </a:r>
            <a:r>
              <a:rPr lang="en-US" altLang="zh-CN" sz="1200"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Bacteroidetes</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），变形</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菌</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门（</a:t>
            </a:r>
            <a:r>
              <a:rPr lang="en-US" altLang="zh-CN" sz="1200"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Proteobacteria</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在</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A</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组中纤维杆菌</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门（</a:t>
            </a:r>
            <a:r>
              <a:rPr lang="en-US" altLang="zh-CN" sz="1200"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Fibrobacteres</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）和</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螺旋菌</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门（</a:t>
            </a:r>
            <a:r>
              <a:rPr lang="en-US" altLang="zh-CN" sz="1200"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Spriochaetae</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）同样</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占据了较高的比例。</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B</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组中厚壁菌门和变形菌门占据了</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80%</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以上的比例。而拟杆菌门在</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A</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组各样品中所占比例非常相近，大于</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48%</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。纤维杆菌门和螺旋菌门在</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A</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组中所占比例从</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2%~12%</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不等，但在</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B</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组中所占比例小于</a:t>
            </a:r>
            <a:r>
              <a:rPr lang="en-US"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0.01%</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。纤维杆菌门只有纤维杆菌</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属（</a:t>
            </a:r>
            <a:r>
              <a:rPr lang="en-US" altLang="zh-CN" sz="1200"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Fibrobacter</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）这</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一个属</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i="1" kern="100" dirty="0" err="1" smtClean="0">
                <a:solidFill>
                  <a:schemeClr val="bg1"/>
                </a:solidFill>
                <a:latin typeface="Times New Roman" panose="02020603050405020304" pitchFamily="18" charset="0"/>
                <a:ea typeface="宋体" panose="02010600030101010101" pitchFamily="2" charset="-122"/>
                <a:cs typeface="宋体" panose="02010600030101010101" pitchFamily="2" charset="-122"/>
              </a:rPr>
              <a:t>Fibrobacter</a:t>
            </a:r>
            <a:r>
              <a:rPr lang="en-US" altLang="zh-CN" sz="1200" i="1"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 succinogenes</a:t>
            </a:r>
            <a:r>
              <a:rPr lang="zh-CN" altLang="zh-CN" sz="1200" kern="1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存在</a:t>
            </a:r>
            <a:r>
              <a:rPr lang="zh-CN" altLang="zh-CN" sz="1200" kern="100" dirty="0">
                <a:solidFill>
                  <a:schemeClr val="bg1"/>
                </a:solidFill>
                <a:latin typeface="Times New Roman" panose="02020603050405020304" pitchFamily="18" charset="0"/>
                <a:ea typeface="宋体" panose="02010600030101010101" pitchFamily="2" charset="-122"/>
                <a:cs typeface="宋体" panose="02010600030101010101" pitchFamily="2" charset="-122"/>
              </a:rPr>
              <a:t>于多种反刍动物的瘤胃中，能够利用纤维素作为碳源，在瘤胃发酵过程中的产物主要是乙酸和琥珀酸。</a:t>
            </a:r>
            <a:endParaRPr lang="zh-CN" altLang="zh-CN" sz="1200" dirty="0">
              <a:solidFill>
                <a:schemeClr val="bg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91910015"/>
      </p:ext>
    </p:extLst>
  </p:cSld>
  <p:clrMapOvr>
    <a:masterClrMapping/>
  </p:clrMapOvr>
  <p:transition spd="slow" advClick="0"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2.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从</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奶牛瘤胃筛选菌种</a:t>
            </a:r>
          </a:p>
        </p:txBody>
      </p:sp>
      <p:sp>
        <p:nvSpPr>
          <p:cNvPr id="4" name="Rectangle 3"/>
          <p:cNvSpPr>
            <a:spLocks noChangeArrowheads="1"/>
          </p:cNvSpPr>
          <p:nvPr/>
        </p:nvSpPr>
        <p:spPr bwMode="auto">
          <a:xfrm>
            <a:off x="888241" y="857804"/>
            <a:ext cx="77991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从天辰牧业有限责任公司采集的不同年龄和产量的奶牛瘤胃液，从中选取产奶量最高的两头奶牛（奶牛编号：</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09124</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10086</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）瘤胃液进行菌种的筛选</a:t>
            </a: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endParaRPr lang="en-US" altLang="zh-CN"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endParaRPr>
          </a:p>
          <a:p>
            <a:pPr lvl="0" defTabSz="914400">
              <a:lnSpc>
                <a:spcPct val="150000"/>
              </a:lnSpc>
            </a:pPr>
            <a:r>
              <a:rPr lang="zh-CN" altLang="en-US" sz="1400" dirty="0">
                <a:solidFill>
                  <a:schemeClr val="bg1"/>
                </a:solidFill>
              </a:rPr>
              <a:t>酵母菌筛选：使用孟加拉红琼脂培养基，同时在培养基中额外添加</a:t>
            </a:r>
            <a:r>
              <a:rPr lang="en-US" altLang="zh-CN" sz="1400" dirty="0">
                <a:solidFill>
                  <a:schemeClr val="bg1"/>
                </a:solidFill>
              </a:rPr>
              <a:t>0.3 g/L</a:t>
            </a:r>
            <a:r>
              <a:rPr lang="zh-CN" altLang="en-US" sz="1400" dirty="0">
                <a:solidFill>
                  <a:schemeClr val="bg1"/>
                </a:solidFill>
              </a:rPr>
              <a:t>的青霉素，稀释涂布法在</a:t>
            </a:r>
            <a:r>
              <a:rPr lang="en-US" altLang="zh-CN" sz="1400" dirty="0">
                <a:solidFill>
                  <a:schemeClr val="bg1"/>
                </a:solidFill>
              </a:rPr>
              <a:t>10</a:t>
            </a:r>
            <a:r>
              <a:rPr lang="en-US" altLang="zh-CN" sz="1400" baseline="30000" dirty="0">
                <a:solidFill>
                  <a:schemeClr val="bg1"/>
                </a:solidFill>
              </a:rPr>
              <a:t>-1</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-2</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-3</a:t>
            </a:r>
            <a:r>
              <a:rPr lang="zh-CN" altLang="en-US" sz="1400" dirty="0">
                <a:solidFill>
                  <a:schemeClr val="bg1"/>
                </a:solidFill>
              </a:rPr>
              <a:t>涂布。</a:t>
            </a:r>
            <a:r>
              <a:rPr lang="en-US" altLang="zh-CN" sz="1400" dirty="0">
                <a:solidFill>
                  <a:schemeClr val="bg1"/>
                </a:solidFill>
              </a:rPr>
              <a:t>30 ℃</a:t>
            </a:r>
            <a:r>
              <a:rPr lang="zh-CN" altLang="en-US" sz="1400" dirty="0">
                <a:solidFill>
                  <a:schemeClr val="bg1"/>
                </a:solidFill>
              </a:rPr>
              <a:t>倒置培养</a:t>
            </a:r>
            <a:r>
              <a:rPr lang="en-US" altLang="zh-CN" sz="1400" dirty="0">
                <a:solidFill>
                  <a:schemeClr val="bg1"/>
                </a:solidFill>
              </a:rPr>
              <a:t>48 h</a:t>
            </a:r>
            <a:r>
              <a:rPr lang="zh-CN" altLang="en-US" sz="1400" dirty="0">
                <a:solidFill>
                  <a:schemeClr val="bg1"/>
                </a:solidFill>
              </a:rPr>
              <a:t>。</a:t>
            </a:r>
          </a:p>
          <a:p>
            <a:pPr lvl="0" defTabSz="914400">
              <a:lnSpc>
                <a:spcPct val="150000"/>
              </a:lnSpc>
            </a:pPr>
            <a:r>
              <a:rPr lang="zh-CN" altLang="en-US" sz="1400" dirty="0">
                <a:solidFill>
                  <a:schemeClr val="bg1"/>
                </a:solidFill>
              </a:rPr>
              <a:t>芽孢杆菌筛选：使用</a:t>
            </a:r>
            <a:r>
              <a:rPr lang="en-US" altLang="zh-CN" sz="1400" dirty="0">
                <a:solidFill>
                  <a:schemeClr val="bg1"/>
                </a:solidFill>
              </a:rPr>
              <a:t>LB</a:t>
            </a:r>
            <a:r>
              <a:rPr lang="zh-CN" altLang="en-US" sz="1400" dirty="0">
                <a:solidFill>
                  <a:schemeClr val="bg1"/>
                </a:solidFill>
              </a:rPr>
              <a:t>琼脂培养基，瘤胃液梯度稀释后</a:t>
            </a:r>
            <a:r>
              <a:rPr lang="en-US" altLang="zh-CN" sz="1400" dirty="0">
                <a:solidFill>
                  <a:schemeClr val="bg1"/>
                </a:solidFill>
              </a:rPr>
              <a:t>80 ℃</a:t>
            </a:r>
            <a:r>
              <a:rPr lang="zh-CN" altLang="en-US" sz="1400" dirty="0">
                <a:solidFill>
                  <a:schemeClr val="bg1"/>
                </a:solidFill>
              </a:rPr>
              <a:t>水浴</a:t>
            </a:r>
            <a:r>
              <a:rPr lang="en-US" altLang="zh-CN" sz="1400" dirty="0">
                <a:solidFill>
                  <a:schemeClr val="bg1"/>
                </a:solidFill>
              </a:rPr>
              <a:t>15 min</a:t>
            </a:r>
            <a:r>
              <a:rPr lang="zh-CN" altLang="en-US" sz="1400" dirty="0">
                <a:solidFill>
                  <a:schemeClr val="bg1"/>
                </a:solidFill>
              </a:rPr>
              <a:t>，稀释涂布法在</a:t>
            </a:r>
            <a:r>
              <a:rPr lang="en-US" altLang="zh-CN" sz="1400" dirty="0">
                <a:solidFill>
                  <a:schemeClr val="bg1"/>
                </a:solidFill>
              </a:rPr>
              <a:t>10</a:t>
            </a:r>
            <a:r>
              <a:rPr lang="en-US" altLang="zh-CN" sz="1400" baseline="30000" dirty="0">
                <a:solidFill>
                  <a:schemeClr val="bg1"/>
                </a:solidFill>
              </a:rPr>
              <a:t>-5</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-6</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-7</a:t>
            </a:r>
            <a:r>
              <a:rPr lang="zh-CN" altLang="en-US" sz="1400" dirty="0">
                <a:solidFill>
                  <a:schemeClr val="bg1"/>
                </a:solidFill>
              </a:rPr>
              <a:t>涂布。</a:t>
            </a:r>
            <a:r>
              <a:rPr lang="en-US" altLang="zh-CN" sz="1400" dirty="0">
                <a:solidFill>
                  <a:schemeClr val="bg1"/>
                </a:solidFill>
              </a:rPr>
              <a:t>38 ℃</a:t>
            </a:r>
            <a:r>
              <a:rPr lang="zh-CN" altLang="en-US" sz="1400" dirty="0">
                <a:solidFill>
                  <a:schemeClr val="bg1"/>
                </a:solidFill>
              </a:rPr>
              <a:t>倒置培养</a:t>
            </a:r>
            <a:r>
              <a:rPr lang="en-US" altLang="zh-CN" sz="1400" dirty="0">
                <a:solidFill>
                  <a:schemeClr val="bg1"/>
                </a:solidFill>
              </a:rPr>
              <a:t>24 h</a:t>
            </a:r>
            <a:r>
              <a:rPr lang="zh-CN" altLang="en-US" sz="1400" dirty="0">
                <a:solidFill>
                  <a:schemeClr val="bg1"/>
                </a:solidFill>
              </a:rPr>
              <a:t>。</a:t>
            </a:r>
          </a:p>
          <a:p>
            <a:pPr lvl="0" defTabSz="914400">
              <a:lnSpc>
                <a:spcPct val="150000"/>
              </a:lnSpc>
            </a:pPr>
            <a:r>
              <a:rPr lang="zh-CN" altLang="en-US" sz="1400" dirty="0">
                <a:solidFill>
                  <a:schemeClr val="bg1"/>
                </a:solidFill>
              </a:rPr>
              <a:t>乳酸菌筛选：使用</a:t>
            </a:r>
            <a:r>
              <a:rPr lang="en-US" altLang="zh-CN" sz="1400" dirty="0">
                <a:solidFill>
                  <a:schemeClr val="bg1"/>
                </a:solidFill>
              </a:rPr>
              <a:t>MRS</a:t>
            </a:r>
            <a:r>
              <a:rPr lang="zh-CN" altLang="en-US" sz="1400" dirty="0">
                <a:solidFill>
                  <a:schemeClr val="bg1"/>
                </a:solidFill>
              </a:rPr>
              <a:t>琼脂培养基，稀释涂布法在</a:t>
            </a:r>
            <a:r>
              <a:rPr lang="en-US" altLang="zh-CN" sz="1400" dirty="0">
                <a:solidFill>
                  <a:schemeClr val="bg1"/>
                </a:solidFill>
              </a:rPr>
              <a:t>10</a:t>
            </a:r>
            <a:r>
              <a:rPr lang="en-US" altLang="zh-CN" sz="1400" baseline="30000" dirty="0">
                <a:solidFill>
                  <a:schemeClr val="bg1"/>
                </a:solidFill>
              </a:rPr>
              <a:t>-5</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-6</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-7</a:t>
            </a:r>
            <a:r>
              <a:rPr lang="zh-CN" altLang="en-US" sz="1400" dirty="0">
                <a:solidFill>
                  <a:schemeClr val="bg1"/>
                </a:solidFill>
              </a:rPr>
              <a:t>涂布。于厌氧培养箱中</a:t>
            </a:r>
            <a:r>
              <a:rPr lang="en-US" altLang="zh-CN" sz="1400" dirty="0">
                <a:solidFill>
                  <a:schemeClr val="bg1"/>
                </a:solidFill>
              </a:rPr>
              <a:t>38 ℃</a:t>
            </a:r>
            <a:r>
              <a:rPr lang="zh-CN" altLang="en-US" sz="1400" dirty="0">
                <a:solidFill>
                  <a:schemeClr val="bg1"/>
                </a:solidFill>
              </a:rPr>
              <a:t>倒置培养</a:t>
            </a:r>
            <a:r>
              <a:rPr lang="en-US" altLang="zh-CN" sz="1400" dirty="0">
                <a:solidFill>
                  <a:schemeClr val="bg1"/>
                </a:solidFill>
              </a:rPr>
              <a:t>36 h</a:t>
            </a:r>
            <a:r>
              <a:rPr lang="zh-CN" altLang="en-US" sz="1400" dirty="0">
                <a:solidFill>
                  <a:schemeClr val="bg1"/>
                </a:solidFill>
              </a:rPr>
              <a:t>。</a:t>
            </a:r>
          </a:p>
          <a:p>
            <a:pPr lvl="0" defTabSz="914400">
              <a:lnSpc>
                <a:spcPct val="150000"/>
              </a:lnSpc>
            </a:pPr>
            <a:r>
              <a:rPr lang="zh-CN" altLang="en-US" sz="1400" dirty="0">
                <a:solidFill>
                  <a:schemeClr val="bg1"/>
                </a:solidFill>
              </a:rPr>
              <a:t>纤维素降解菌筛选：使用赫奇逊氏琼脂培养基，稀释涂布法在</a:t>
            </a:r>
            <a:r>
              <a:rPr lang="en-US" altLang="zh-CN" sz="1400" dirty="0">
                <a:solidFill>
                  <a:schemeClr val="bg1"/>
                </a:solidFill>
              </a:rPr>
              <a:t>10</a:t>
            </a:r>
            <a:r>
              <a:rPr lang="en-US" altLang="zh-CN" sz="1400" baseline="30000" dirty="0">
                <a:solidFill>
                  <a:schemeClr val="bg1"/>
                </a:solidFill>
              </a:rPr>
              <a:t>-5</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-6</a:t>
            </a:r>
            <a:r>
              <a:rPr lang="zh-CN" altLang="en-US" sz="1400" dirty="0">
                <a:solidFill>
                  <a:schemeClr val="bg1"/>
                </a:solidFill>
              </a:rPr>
              <a:t>、</a:t>
            </a:r>
            <a:r>
              <a:rPr lang="en-US" altLang="zh-CN" sz="1400" dirty="0">
                <a:solidFill>
                  <a:schemeClr val="bg1"/>
                </a:solidFill>
              </a:rPr>
              <a:t>10</a:t>
            </a:r>
            <a:r>
              <a:rPr lang="en-US" altLang="zh-CN" sz="1400" baseline="30000" dirty="0">
                <a:solidFill>
                  <a:schemeClr val="bg1"/>
                </a:solidFill>
              </a:rPr>
              <a:t>-7</a:t>
            </a:r>
            <a:r>
              <a:rPr lang="zh-CN" altLang="en-US" sz="1400" dirty="0">
                <a:solidFill>
                  <a:schemeClr val="bg1"/>
                </a:solidFill>
              </a:rPr>
              <a:t>涂布。</a:t>
            </a:r>
            <a:r>
              <a:rPr lang="en-US" altLang="zh-CN" sz="1400" dirty="0">
                <a:solidFill>
                  <a:schemeClr val="bg1"/>
                </a:solidFill>
              </a:rPr>
              <a:t>38 ℃</a:t>
            </a:r>
            <a:r>
              <a:rPr lang="zh-CN" altLang="en-US" sz="1400" dirty="0">
                <a:solidFill>
                  <a:schemeClr val="bg1"/>
                </a:solidFill>
              </a:rPr>
              <a:t>倒置培养</a:t>
            </a:r>
            <a:r>
              <a:rPr lang="en-US" altLang="zh-CN" sz="1400" dirty="0">
                <a:solidFill>
                  <a:schemeClr val="bg1"/>
                </a:solidFill>
              </a:rPr>
              <a:t>24 h</a:t>
            </a:r>
            <a:r>
              <a:rPr lang="zh-CN" altLang="en-US" sz="1400" dirty="0">
                <a:solidFill>
                  <a:schemeClr val="bg1"/>
                </a:solidFill>
              </a:rPr>
              <a:t>。</a:t>
            </a:r>
          </a:p>
          <a:p>
            <a:pPr lvl="0" defTabSz="914400">
              <a:lnSpc>
                <a:spcPct val="150000"/>
              </a:lnSpc>
            </a:pPr>
            <a:r>
              <a:rPr lang="zh-CN" altLang="en-US" sz="1400" dirty="0">
                <a:solidFill>
                  <a:schemeClr val="bg1"/>
                </a:solidFill>
              </a:rPr>
              <a:t>使用高产荷斯坦奶牛</a:t>
            </a:r>
            <a:r>
              <a:rPr lang="en-US" altLang="zh-CN" sz="1400" dirty="0">
                <a:solidFill>
                  <a:schemeClr val="bg1"/>
                </a:solidFill>
              </a:rPr>
              <a:t>10086</a:t>
            </a:r>
            <a:r>
              <a:rPr lang="zh-CN" altLang="en-US" sz="1400" dirty="0">
                <a:solidFill>
                  <a:schemeClr val="bg1"/>
                </a:solidFill>
              </a:rPr>
              <a:t>号和</a:t>
            </a:r>
            <a:r>
              <a:rPr lang="en-US" altLang="zh-CN" sz="1400" dirty="0">
                <a:solidFill>
                  <a:schemeClr val="bg1"/>
                </a:solidFill>
              </a:rPr>
              <a:t>09124</a:t>
            </a:r>
            <a:r>
              <a:rPr lang="zh-CN" altLang="en-US" sz="1400" dirty="0">
                <a:solidFill>
                  <a:schemeClr val="bg1"/>
                </a:solidFill>
              </a:rPr>
              <a:t>号瘤胃液样品，按照上述方法进行筛选。</a:t>
            </a:r>
          </a:p>
          <a:p>
            <a:pPr lvl="0" defTabSz="914400">
              <a:lnSpc>
                <a:spcPct val="150000"/>
              </a:lnSpc>
            </a:pPr>
            <a:endParaRPr kumimoji="0" lang="zh-CN" altLang="en-US" sz="14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962556772"/>
      </p:ext>
    </p:extLst>
  </p:cSld>
  <p:clrMapOvr>
    <a:masterClrMapping/>
  </p:clrMapOvr>
  <p:transition spd="slow" advClick="0"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2.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从</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奶牛瘤胃筛选菌种</a:t>
            </a:r>
          </a:p>
        </p:txBody>
      </p:sp>
      <p:sp>
        <p:nvSpPr>
          <p:cNvPr id="4" name="Rectangle 3"/>
          <p:cNvSpPr>
            <a:spLocks noChangeArrowheads="1"/>
          </p:cNvSpPr>
          <p:nvPr/>
        </p:nvSpPr>
        <p:spPr bwMode="auto">
          <a:xfrm>
            <a:off x="311150" y="1023437"/>
            <a:ext cx="82663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筛选菌种经过多次分离纯化，获得菌株的纯培养物。使用</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Genomic DNA Isolation Kit </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提取</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DNA</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，使用</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PCR </a:t>
            </a:r>
            <a:r>
              <a:rPr lang="en-US" altLang="zh-CN" sz="1400" dirty="0" err="1">
                <a:solidFill>
                  <a:schemeClr val="bg1"/>
                </a:solidFill>
                <a:latin typeface="Times New Roman" panose="02020603050405020304" pitchFamily="18" charset="0"/>
                <a:ea typeface="宋体" panose="02010600030101010101" pitchFamily="2" charset="-122"/>
                <a:cs typeface="宋体" panose="02010600030101010101" pitchFamily="2" charset="-122"/>
              </a:rPr>
              <a:t>PreMix</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 </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进行</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PCR</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扩增，引物为：</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27F/1492R</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（细菌通用引物）；</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ITS1/ITS4</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（真菌通用引物）</a:t>
            </a: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a:t>
            </a:r>
            <a:endParaRPr lang="zh-CN" altLang="en-US" sz="1400" dirty="0">
              <a:solidFill>
                <a:schemeClr val="bg1"/>
              </a:solidFill>
            </a:endParaRPr>
          </a:p>
          <a:p>
            <a:pPr lvl="0" defTabSz="914400">
              <a:lnSpc>
                <a:spcPct val="150000"/>
              </a:lnSpc>
            </a:pPr>
            <a:r>
              <a:rPr lang="en-US" altLang="zh-CN" sz="1400" dirty="0">
                <a:solidFill>
                  <a:schemeClr val="bg1"/>
                </a:solidFill>
              </a:rPr>
              <a:t>PCR</a:t>
            </a:r>
            <a:r>
              <a:rPr lang="zh-CN" altLang="en-US" sz="1400" dirty="0">
                <a:solidFill>
                  <a:schemeClr val="bg1"/>
                </a:solidFill>
              </a:rPr>
              <a:t>扩增产物的检测：取</a:t>
            </a:r>
            <a:r>
              <a:rPr lang="en-US" altLang="zh-CN" sz="1400" dirty="0">
                <a:solidFill>
                  <a:schemeClr val="bg1"/>
                </a:solidFill>
              </a:rPr>
              <a:t>10ul</a:t>
            </a:r>
            <a:r>
              <a:rPr lang="zh-CN" altLang="en-US" sz="1400" dirty="0">
                <a:solidFill>
                  <a:schemeClr val="bg1"/>
                </a:solidFill>
              </a:rPr>
              <a:t>扩增产物进行</a:t>
            </a:r>
            <a:r>
              <a:rPr lang="en-US" altLang="zh-CN" sz="1400" dirty="0">
                <a:solidFill>
                  <a:schemeClr val="bg1"/>
                </a:solidFill>
              </a:rPr>
              <a:t>0.8%</a:t>
            </a:r>
            <a:r>
              <a:rPr lang="zh-CN" altLang="en-US" sz="1400" dirty="0">
                <a:solidFill>
                  <a:schemeClr val="bg1"/>
                </a:solidFill>
              </a:rPr>
              <a:t>琼脂糖凝胶电泳，以</a:t>
            </a:r>
            <a:r>
              <a:rPr lang="en-US" altLang="zh-CN" sz="1400" dirty="0">
                <a:solidFill>
                  <a:schemeClr val="bg1"/>
                </a:solidFill>
              </a:rPr>
              <a:t>Trans15K</a:t>
            </a:r>
            <a:r>
              <a:rPr lang="zh-CN" altLang="en-US" sz="1400" dirty="0">
                <a:solidFill>
                  <a:schemeClr val="bg1"/>
                </a:solidFill>
              </a:rPr>
              <a:t>作为</a:t>
            </a:r>
            <a:r>
              <a:rPr lang="en-US" altLang="zh-CN" sz="1400" dirty="0">
                <a:solidFill>
                  <a:schemeClr val="bg1"/>
                </a:solidFill>
              </a:rPr>
              <a:t>DNA Marker</a:t>
            </a:r>
            <a:r>
              <a:rPr lang="zh-CN" altLang="en-US" sz="1400" dirty="0">
                <a:solidFill>
                  <a:schemeClr val="bg1"/>
                </a:solidFill>
              </a:rPr>
              <a:t>，稳压</a:t>
            </a:r>
            <a:r>
              <a:rPr lang="en-US" altLang="zh-CN" sz="1400" dirty="0">
                <a:solidFill>
                  <a:schemeClr val="bg1"/>
                </a:solidFill>
              </a:rPr>
              <a:t>120V</a:t>
            </a:r>
            <a:r>
              <a:rPr lang="zh-CN" altLang="en-US" sz="1400" dirty="0">
                <a:solidFill>
                  <a:schemeClr val="bg1"/>
                </a:solidFill>
              </a:rPr>
              <a:t>，</a:t>
            </a:r>
            <a:r>
              <a:rPr lang="en-US" altLang="zh-CN" sz="1400" dirty="0">
                <a:solidFill>
                  <a:schemeClr val="bg1"/>
                </a:solidFill>
              </a:rPr>
              <a:t>30min</a:t>
            </a:r>
            <a:r>
              <a:rPr lang="zh-CN" altLang="en-US" sz="1400" dirty="0">
                <a:solidFill>
                  <a:schemeClr val="bg1"/>
                </a:solidFill>
              </a:rPr>
              <a:t>，凝胶成像分析。对目的条带使用琼脂糖凝胶回收试剂盒进行回收，交由生工生物工程股份有限公司测序。</a:t>
            </a:r>
          </a:p>
          <a:p>
            <a:pPr lvl="0" defTabSz="914400">
              <a:lnSpc>
                <a:spcPct val="150000"/>
              </a:lnSpc>
            </a:pPr>
            <a:endParaRPr kumimoji="0" lang="zh-CN" altLang="en-US" sz="1400" b="0" i="0" u="none" strike="noStrike" cap="none" normalizeH="0" baseline="0" dirty="0" smtClean="0">
              <a:ln>
                <a:noFill/>
              </a:ln>
              <a:solidFill>
                <a:schemeClr val="bg1"/>
              </a:solidFill>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1605544472"/>
              </p:ext>
            </p:extLst>
          </p:nvPr>
        </p:nvGraphicFramePr>
        <p:xfrm>
          <a:off x="1006888" y="2812774"/>
          <a:ext cx="5632451" cy="1740385"/>
        </p:xfrm>
        <a:graphic>
          <a:graphicData uri="http://schemas.openxmlformats.org/drawingml/2006/table">
            <a:tbl>
              <a:tblPr>
                <a:tableStyleId>{5C22544A-7EE6-4342-B048-85BDC9FD1C3A}</a:tableStyleId>
              </a:tblPr>
              <a:tblGrid>
                <a:gridCol w="2709988">
                  <a:extLst>
                    <a:ext uri="{9D8B030D-6E8A-4147-A177-3AD203B41FA5}">
                      <a16:colId xmlns:a16="http://schemas.microsoft.com/office/drawing/2014/main" val="377601786"/>
                    </a:ext>
                  </a:extLst>
                </a:gridCol>
                <a:gridCol w="2922463">
                  <a:extLst>
                    <a:ext uri="{9D8B030D-6E8A-4147-A177-3AD203B41FA5}">
                      <a16:colId xmlns:a16="http://schemas.microsoft.com/office/drawing/2014/main" val="3789133870"/>
                    </a:ext>
                  </a:extLst>
                </a:gridCol>
              </a:tblGrid>
              <a:tr h="247757">
                <a:tc>
                  <a:txBody>
                    <a:bodyPr/>
                    <a:lstStyle/>
                    <a:p>
                      <a:pPr algn="ctr">
                        <a:lnSpc>
                          <a:spcPct val="130000"/>
                        </a:lnSpc>
                        <a:spcAft>
                          <a:spcPts val="0"/>
                        </a:spcAft>
                      </a:pPr>
                      <a:r>
                        <a:rPr lang="zh-CN" sz="1100" spc="-25">
                          <a:effectLst/>
                        </a:rPr>
                        <a:t>试剂名称</a:t>
                      </a:r>
                      <a:endParaRPr lang="zh-CN" sz="100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zh-CN" sz="1100" spc="-25">
                          <a:effectLst/>
                        </a:rPr>
                        <a:t>用量</a:t>
                      </a:r>
                      <a:endParaRPr lang="zh-CN" sz="100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3658539742"/>
                  </a:ext>
                </a:extLst>
              </a:tr>
              <a:tr h="247757">
                <a:tc>
                  <a:txBody>
                    <a:bodyPr/>
                    <a:lstStyle/>
                    <a:p>
                      <a:pPr algn="ctr">
                        <a:lnSpc>
                          <a:spcPct val="130000"/>
                        </a:lnSpc>
                        <a:spcAft>
                          <a:spcPts val="0"/>
                        </a:spcAft>
                      </a:pPr>
                      <a:r>
                        <a:rPr lang="en-US" sz="1100" kern="100">
                          <a:effectLst/>
                        </a:rPr>
                        <a:t>Phusion® PCR Master Mix</a:t>
                      </a:r>
                      <a:endParaRPr lang="zh-CN" sz="100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en-US" sz="1100" spc="-25" dirty="0">
                          <a:effectLst/>
                        </a:rPr>
                        <a:t>10.0μL</a:t>
                      </a:r>
                      <a:endParaRPr lang="zh-CN" sz="1000" dirty="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2661070681"/>
                  </a:ext>
                </a:extLst>
              </a:tr>
              <a:tr h="253843">
                <a:tc>
                  <a:txBody>
                    <a:bodyPr/>
                    <a:lstStyle/>
                    <a:p>
                      <a:pPr algn="ctr">
                        <a:lnSpc>
                          <a:spcPct val="130000"/>
                        </a:lnSpc>
                        <a:spcAft>
                          <a:spcPts val="0"/>
                        </a:spcAft>
                      </a:pPr>
                      <a:r>
                        <a:rPr lang="en-US" sz="1100" spc="-25">
                          <a:effectLst/>
                        </a:rPr>
                        <a:t>DMSO</a:t>
                      </a:r>
                      <a:endParaRPr lang="zh-CN" sz="100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en-US" sz="1100" spc="-25">
                          <a:effectLst/>
                        </a:rPr>
                        <a:t>0.6μL</a:t>
                      </a:r>
                      <a:endParaRPr lang="zh-CN" sz="100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1553835098"/>
                  </a:ext>
                </a:extLst>
              </a:tr>
              <a:tr h="247757">
                <a:tc>
                  <a:txBody>
                    <a:bodyPr/>
                    <a:lstStyle/>
                    <a:p>
                      <a:pPr algn="ctr">
                        <a:lnSpc>
                          <a:spcPct val="130000"/>
                        </a:lnSpc>
                        <a:spcAft>
                          <a:spcPts val="0"/>
                        </a:spcAft>
                      </a:pPr>
                      <a:r>
                        <a:rPr lang="zh-CN" sz="1100" spc="-25">
                          <a:effectLst/>
                        </a:rPr>
                        <a:t>前引物（</a:t>
                      </a:r>
                      <a:r>
                        <a:rPr lang="en-US" sz="1100" spc="-25">
                          <a:effectLst/>
                        </a:rPr>
                        <a:t>10uM</a:t>
                      </a:r>
                      <a:r>
                        <a:rPr lang="zh-CN" sz="1100" spc="-25">
                          <a:effectLst/>
                        </a:rPr>
                        <a:t>）</a:t>
                      </a:r>
                      <a:endParaRPr lang="zh-CN" sz="100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en-US" sz="1100" spc="-25" dirty="0">
                          <a:effectLst/>
                        </a:rPr>
                        <a:t>1.0μL</a:t>
                      </a:r>
                      <a:endParaRPr lang="zh-CN" sz="1000" dirty="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3568342383"/>
                  </a:ext>
                </a:extLst>
              </a:tr>
              <a:tr h="247757">
                <a:tc>
                  <a:txBody>
                    <a:bodyPr/>
                    <a:lstStyle/>
                    <a:p>
                      <a:pPr algn="ctr">
                        <a:lnSpc>
                          <a:spcPct val="130000"/>
                        </a:lnSpc>
                        <a:spcAft>
                          <a:spcPts val="0"/>
                        </a:spcAft>
                      </a:pPr>
                      <a:r>
                        <a:rPr lang="zh-CN" sz="1100" spc="-25">
                          <a:effectLst/>
                        </a:rPr>
                        <a:t>后引物（</a:t>
                      </a:r>
                      <a:r>
                        <a:rPr lang="en-US" sz="1100" spc="-25">
                          <a:effectLst/>
                        </a:rPr>
                        <a:t>10uM</a:t>
                      </a:r>
                      <a:r>
                        <a:rPr lang="zh-CN" sz="1100" spc="-25">
                          <a:effectLst/>
                        </a:rPr>
                        <a:t>）</a:t>
                      </a:r>
                      <a:endParaRPr lang="zh-CN" sz="100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en-US" sz="1100" spc="-25" dirty="0">
                          <a:effectLst/>
                        </a:rPr>
                        <a:t>1.0μL</a:t>
                      </a:r>
                      <a:endParaRPr lang="zh-CN" sz="1000" dirty="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1655276332"/>
                  </a:ext>
                </a:extLst>
              </a:tr>
              <a:tr h="247757">
                <a:tc>
                  <a:txBody>
                    <a:bodyPr/>
                    <a:lstStyle/>
                    <a:p>
                      <a:pPr algn="ctr">
                        <a:lnSpc>
                          <a:spcPct val="130000"/>
                        </a:lnSpc>
                        <a:spcAft>
                          <a:spcPts val="0"/>
                        </a:spcAft>
                      </a:pPr>
                      <a:r>
                        <a:rPr lang="zh-CN" sz="1100" spc="-25">
                          <a:effectLst/>
                        </a:rPr>
                        <a:t>模板</a:t>
                      </a:r>
                      <a:r>
                        <a:rPr lang="en-US" sz="1100" spc="-25">
                          <a:effectLst/>
                        </a:rPr>
                        <a:t>DNA</a:t>
                      </a:r>
                      <a:endParaRPr lang="zh-CN" sz="100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en-US" sz="1100" spc="-25">
                          <a:effectLst/>
                        </a:rPr>
                        <a:t>1.0μL</a:t>
                      </a:r>
                      <a:endParaRPr lang="zh-CN" sz="100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2808047840"/>
                  </a:ext>
                </a:extLst>
              </a:tr>
              <a:tr h="247757">
                <a:tc>
                  <a:txBody>
                    <a:bodyPr/>
                    <a:lstStyle/>
                    <a:p>
                      <a:pPr algn="ctr">
                        <a:lnSpc>
                          <a:spcPct val="130000"/>
                        </a:lnSpc>
                        <a:spcAft>
                          <a:spcPts val="0"/>
                        </a:spcAft>
                      </a:pPr>
                      <a:r>
                        <a:rPr lang="en-US" sz="1100" spc="-25" dirty="0">
                          <a:effectLst/>
                        </a:rPr>
                        <a:t>ddH</a:t>
                      </a:r>
                      <a:r>
                        <a:rPr lang="en-US" sz="1100" spc="-25" baseline="-25000" dirty="0">
                          <a:effectLst/>
                        </a:rPr>
                        <a:t>2</a:t>
                      </a:r>
                      <a:r>
                        <a:rPr lang="en-US" sz="1100" spc="-25" dirty="0">
                          <a:effectLst/>
                        </a:rPr>
                        <a:t>O</a:t>
                      </a:r>
                      <a:endParaRPr lang="zh-CN" sz="1000" dirty="0">
                        <a:effectLst/>
                        <a:latin typeface="Times New Roman" panose="02020603050405020304" pitchFamily="18" charset="0"/>
                        <a:ea typeface="宋体" panose="02010600030101010101" pitchFamily="2" charset="-122"/>
                      </a:endParaRPr>
                    </a:p>
                  </a:txBody>
                  <a:tcPr marL="68580" marR="68580" marT="9525" marB="0"/>
                </a:tc>
                <a:tc>
                  <a:txBody>
                    <a:bodyPr/>
                    <a:lstStyle/>
                    <a:p>
                      <a:pPr algn="ctr">
                        <a:lnSpc>
                          <a:spcPct val="130000"/>
                        </a:lnSpc>
                        <a:spcAft>
                          <a:spcPts val="0"/>
                        </a:spcAft>
                      </a:pPr>
                      <a:r>
                        <a:rPr lang="en-US" sz="1100" spc="-25" dirty="0">
                          <a:effectLst/>
                        </a:rPr>
                        <a:t>6.4μL</a:t>
                      </a:r>
                      <a:endParaRPr lang="zh-CN" sz="1000" dirty="0">
                        <a:effectLst/>
                        <a:latin typeface="Times New Roman" panose="02020603050405020304" pitchFamily="18" charset="0"/>
                        <a:ea typeface="宋体" panose="02010600030101010101" pitchFamily="2" charset="-122"/>
                      </a:endParaRPr>
                    </a:p>
                  </a:txBody>
                  <a:tcPr marL="68580" marR="68580" marT="9525" marB="0"/>
                </a:tc>
                <a:extLst>
                  <a:ext uri="{0D108BD9-81ED-4DB2-BD59-A6C34878D82A}">
                    <a16:rowId xmlns:a16="http://schemas.microsoft.com/office/drawing/2014/main" val="652839329"/>
                  </a:ext>
                </a:extLst>
              </a:tr>
            </a:tbl>
          </a:graphicData>
        </a:graphic>
      </p:graphicFrame>
    </p:spTree>
    <p:extLst>
      <p:ext uri="{BB962C8B-B14F-4D97-AF65-F5344CB8AC3E}">
        <p14:creationId xmlns:p14="http://schemas.microsoft.com/office/powerpoint/2010/main" val="3335146835"/>
      </p:ext>
    </p:extLst>
  </p:cSld>
  <p:clrMapOvr>
    <a:masterClrMapping/>
  </p:clrMapOvr>
  <p:transition spd="slow" advClick="0" advTm="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2.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从</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奶牛瘤胃筛选菌种</a:t>
            </a:r>
          </a:p>
        </p:txBody>
      </p:sp>
      <p:sp>
        <p:nvSpPr>
          <p:cNvPr id="4" name="Rectangle 3"/>
          <p:cNvSpPr>
            <a:spLocks noChangeArrowheads="1"/>
          </p:cNvSpPr>
          <p:nvPr/>
        </p:nvSpPr>
        <p:spPr bwMode="auto">
          <a:xfrm>
            <a:off x="957194" y="1581223"/>
            <a:ext cx="6596546"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dirty="0">
                <a:solidFill>
                  <a:schemeClr val="bg1"/>
                </a:solidFill>
              </a:rPr>
              <a:t>筛选到的菌种经过鉴定后，选择光滑假丝酵母，毕赤酵母，植物乳杆菌进行发酵培养，通过冷冻干燥成为活性菌剂</a:t>
            </a:r>
            <a:r>
              <a:rPr lang="zh-CN" altLang="zh-CN" dirty="0" smtClean="0">
                <a:solidFill>
                  <a:schemeClr val="bg1"/>
                </a:solidFill>
              </a:rPr>
              <a:t>。</a:t>
            </a:r>
            <a:endParaRPr lang="en-US" altLang="zh-CN" dirty="0" smtClean="0">
              <a:solidFill>
                <a:schemeClr val="bg1"/>
              </a:solidFill>
            </a:endParaRPr>
          </a:p>
          <a:p>
            <a:r>
              <a:rPr lang="zh-CN" altLang="zh-CN" sz="1400" dirty="0" smtClean="0">
                <a:solidFill>
                  <a:schemeClr val="bg1"/>
                </a:solidFill>
              </a:rPr>
              <a:t>称</a:t>
            </a:r>
            <a:r>
              <a:rPr lang="zh-CN" altLang="zh-CN" sz="1400" dirty="0">
                <a:solidFill>
                  <a:schemeClr val="bg1"/>
                </a:solidFill>
              </a:rPr>
              <a:t>取</a:t>
            </a:r>
            <a:r>
              <a:rPr lang="en-US" altLang="zh-CN" sz="1400" dirty="0">
                <a:solidFill>
                  <a:schemeClr val="bg1"/>
                </a:solidFill>
              </a:rPr>
              <a:t>1.00 g</a:t>
            </a:r>
            <a:r>
              <a:rPr lang="zh-CN" altLang="zh-CN" sz="1400" dirty="0">
                <a:solidFill>
                  <a:schemeClr val="bg1"/>
                </a:solidFill>
              </a:rPr>
              <a:t>活菌粉加入</a:t>
            </a:r>
            <a:r>
              <a:rPr lang="en-US" altLang="zh-CN" sz="1400" dirty="0">
                <a:solidFill>
                  <a:schemeClr val="bg1"/>
                </a:solidFill>
              </a:rPr>
              <a:t>10 ml</a:t>
            </a:r>
            <a:r>
              <a:rPr lang="zh-CN" altLang="zh-CN" sz="1400" dirty="0">
                <a:solidFill>
                  <a:schemeClr val="bg1"/>
                </a:solidFill>
              </a:rPr>
              <a:t>无菌生理盐水中，超声波震荡</a:t>
            </a:r>
            <a:r>
              <a:rPr lang="en-US" altLang="zh-CN" sz="1400" dirty="0">
                <a:solidFill>
                  <a:schemeClr val="bg1"/>
                </a:solidFill>
              </a:rPr>
              <a:t>3 min</a:t>
            </a:r>
            <a:r>
              <a:rPr lang="zh-CN" altLang="zh-CN" sz="1400" dirty="0">
                <a:solidFill>
                  <a:schemeClr val="bg1"/>
                </a:solidFill>
              </a:rPr>
              <a:t>。取</a:t>
            </a:r>
            <a:r>
              <a:rPr lang="en-US" altLang="zh-CN" sz="1400" dirty="0">
                <a:solidFill>
                  <a:schemeClr val="bg1"/>
                </a:solidFill>
              </a:rPr>
              <a:t>1 ml</a:t>
            </a:r>
            <a:r>
              <a:rPr lang="zh-CN" altLang="zh-CN" sz="1400" dirty="0">
                <a:solidFill>
                  <a:schemeClr val="bg1"/>
                </a:solidFill>
              </a:rPr>
              <a:t>菌液加入</a:t>
            </a:r>
            <a:r>
              <a:rPr lang="en-US" altLang="zh-CN" sz="1400" dirty="0">
                <a:solidFill>
                  <a:schemeClr val="bg1"/>
                </a:solidFill>
              </a:rPr>
              <a:t>9 ml</a:t>
            </a:r>
            <a:r>
              <a:rPr lang="zh-CN" altLang="zh-CN" sz="1400" dirty="0">
                <a:solidFill>
                  <a:schemeClr val="bg1"/>
                </a:solidFill>
              </a:rPr>
              <a:t>无菌生理盐水充分混匀，梯度稀释至</a:t>
            </a:r>
            <a:r>
              <a:rPr lang="en-US" altLang="zh-CN" sz="1400" dirty="0">
                <a:solidFill>
                  <a:schemeClr val="bg1"/>
                </a:solidFill>
              </a:rPr>
              <a:t>10</a:t>
            </a:r>
            <a:r>
              <a:rPr lang="en-US" altLang="zh-CN" sz="1400" baseline="30000" dirty="0">
                <a:solidFill>
                  <a:schemeClr val="bg1"/>
                </a:solidFill>
              </a:rPr>
              <a:t>-9</a:t>
            </a:r>
            <a:r>
              <a:rPr lang="zh-CN" altLang="zh-CN" sz="1400" dirty="0">
                <a:solidFill>
                  <a:schemeClr val="bg1"/>
                </a:solidFill>
              </a:rPr>
              <a:t>。</a:t>
            </a:r>
            <a:endParaRPr lang="zh-CN" altLang="zh-CN" sz="1050" dirty="0">
              <a:solidFill>
                <a:schemeClr val="bg1"/>
              </a:solidFill>
            </a:endParaRPr>
          </a:p>
          <a:p>
            <a:r>
              <a:rPr lang="zh-CN" altLang="zh-CN" sz="1400" dirty="0">
                <a:solidFill>
                  <a:schemeClr val="bg1"/>
                </a:solidFill>
              </a:rPr>
              <a:t>使用酵母计数培养基，稀释涂布法在</a:t>
            </a:r>
            <a:r>
              <a:rPr lang="en-US" altLang="zh-CN" sz="1400" dirty="0">
                <a:solidFill>
                  <a:schemeClr val="bg1"/>
                </a:solidFill>
              </a:rPr>
              <a:t>10</a:t>
            </a:r>
            <a:r>
              <a:rPr lang="en-US" altLang="zh-CN" sz="1400" baseline="30000" dirty="0">
                <a:solidFill>
                  <a:schemeClr val="bg1"/>
                </a:solidFill>
              </a:rPr>
              <a:t>-7</a:t>
            </a:r>
            <a:r>
              <a:rPr lang="zh-CN" altLang="zh-CN" sz="1400" dirty="0">
                <a:solidFill>
                  <a:schemeClr val="bg1"/>
                </a:solidFill>
              </a:rPr>
              <a:t>、</a:t>
            </a:r>
            <a:r>
              <a:rPr lang="en-US" altLang="zh-CN" sz="1400" dirty="0">
                <a:solidFill>
                  <a:schemeClr val="bg1"/>
                </a:solidFill>
              </a:rPr>
              <a:t>10</a:t>
            </a:r>
            <a:r>
              <a:rPr lang="en-US" altLang="zh-CN" sz="1400" baseline="30000" dirty="0">
                <a:solidFill>
                  <a:schemeClr val="bg1"/>
                </a:solidFill>
              </a:rPr>
              <a:t>-8</a:t>
            </a:r>
            <a:r>
              <a:rPr lang="zh-CN" altLang="zh-CN" sz="1400" dirty="0">
                <a:solidFill>
                  <a:schemeClr val="bg1"/>
                </a:solidFill>
              </a:rPr>
              <a:t>、</a:t>
            </a:r>
            <a:r>
              <a:rPr lang="en-US" altLang="zh-CN" sz="1400" dirty="0">
                <a:solidFill>
                  <a:schemeClr val="bg1"/>
                </a:solidFill>
              </a:rPr>
              <a:t>10</a:t>
            </a:r>
            <a:r>
              <a:rPr lang="en-US" altLang="zh-CN" sz="1400" baseline="30000" dirty="0">
                <a:solidFill>
                  <a:schemeClr val="bg1"/>
                </a:solidFill>
              </a:rPr>
              <a:t>-9</a:t>
            </a:r>
            <a:r>
              <a:rPr lang="zh-CN" altLang="zh-CN" sz="1400" dirty="0">
                <a:solidFill>
                  <a:schemeClr val="bg1"/>
                </a:solidFill>
              </a:rPr>
              <a:t>涂布。</a:t>
            </a:r>
            <a:r>
              <a:rPr lang="en-US" altLang="zh-CN" sz="1400" dirty="0">
                <a:solidFill>
                  <a:schemeClr val="bg1"/>
                </a:solidFill>
              </a:rPr>
              <a:t>30 </a:t>
            </a:r>
            <a:r>
              <a:rPr lang="zh-CN" altLang="zh-CN" sz="1400" dirty="0">
                <a:solidFill>
                  <a:schemeClr val="bg1"/>
                </a:solidFill>
              </a:rPr>
              <a:t>℃倒置培养</a:t>
            </a:r>
            <a:r>
              <a:rPr lang="en-US" altLang="zh-CN" sz="1400" dirty="0">
                <a:solidFill>
                  <a:schemeClr val="bg1"/>
                </a:solidFill>
              </a:rPr>
              <a:t>48 h</a:t>
            </a:r>
            <a:r>
              <a:rPr lang="zh-CN" altLang="zh-CN" sz="1400" dirty="0">
                <a:solidFill>
                  <a:schemeClr val="bg1"/>
                </a:solidFill>
              </a:rPr>
              <a:t>计数。</a:t>
            </a:r>
            <a:endParaRPr lang="zh-CN" altLang="zh-CN" sz="1050" dirty="0">
              <a:solidFill>
                <a:schemeClr val="bg1"/>
              </a:solidFill>
            </a:endParaRPr>
          </a:p>
          <a:p>
            <a:r>
              <a:rPr lang="zh-CN" altLang="zh-CN" sz="1400" dirty="0">
                <a:solidFill>
                  <a:schemeClr val="bg1"/>
                </a:solidFill>
              </a:rPr>
              <a:t>使用</a:t>
            </a:r>
            <a:r>
              <a:rPr lang="en-US" altLang="zh-CN" sz="1400" dirty="0">
                <a:solidFill>
                  <a:schemeClr val="bg1"/>
                </a:solidFill>
              </a:rPr>
              <a:t>MRS</a:t>
            </a:r>
            <a:r>
              <a:rPr lang="zh-CN" altLang="zh-CN" sz="1400" dirty="0">
                <a:solidFill>
                  <a:schemeClr val="bg1"/>
                </a:solidFill>
              </a:rPr>
              <a:t>琼脂培养基，稀释涂布法在</a:t>
            </a:r>
            <a:r>
              <a:rPr lang="en-US" altLang="zh-CN" sz="1400" dirty="0">
                <a:solidFill>
                  <a:schemeClr val="bg1"/>
                </a:solidFill>
              </a:rPr>
              <a:t>10</a:t>
            </a:r>
            <a:r>
              <a:rPr lang="en-US" altLang="zh-CN" sz="1400" baseline="30000" dirty="0">
                <a:solidFill>
                  <a:schemeClr val="bg1"/>
                </a:solidFill>
              </a:rPr>
              <a:t>-7</a:t>
            </a:r>
            <a:r>
              <a:rPr lang="zh-CN" altLang="zh-CN" sz="1400" dirty="0">
                <a:solidFill>
                  <a:schemeClr val="bg1"/>
                </a:solidFill>
              </a:rPr>
              <a:t>、</a:t>
            </a:r>
            <a:r>
              <a:rPr lang="en-US" altLang="zh-CN" sz="1400" dirty="0">
                <a:solidFill>
                  <a:schemeClr val="bg1"/>
                </a:solidFill>
              </a:rPr>
              <a:t>10</a:t>
            </a:r>
            <a:r>
              <a:rPr lang="en-US" altLang="zh-CN" sz="1400" baseline="30000" dirty="0">
                <a:solidFill>
                  <a:schemeClr val="bg1"/>
                </a:solidFill>
              </a:rPr>
              <a:t>-8</a:t>
            </a:r>
            <a:r>
              <a:rPr lang="zh-CN" altLang="zh-CN" sz="1400" dirty="0">
                <a:solidFill>
                  <a:schemeClr val="bg1"/>
                </a:solidFill>
              </a:rPr>
              <a:t>、</a:t>
            </a:r>
            <a:r>
              <a:rPr lang="en-US" altLang="zh-CN" sz="1400" dirty="0">
                <a:solidFill>
                  <a:schemeClr val="bg1"/>
                </a:solidFill>
              </a:rPr>
              <a:t>10</a:t>
            </a:r>
            <a:r>
              <a:rPr lang="en-US" altLang="zh-CN" sz="1400" baseline="30000" dirty="0">
                <a:solidFill>
                  <a:schemeClr val="bg1"/>
                </a:solidFill>
              </a:rPr>
              <a:t>-9</a:t>
            </a:r>
            <a:r>
              <a:rPr lang="zh-CN" altLang="zh-CN" sz="1400" dirty="0">
                <a:solidFill>
                  <a:schemeClr val="bg1"/>
                </a:solidFill>
              </a:rPr>
              <a:t>涂布。于厌氧培养箱中</a:t>
            </a:r>
            <a:r>
              <a:rPr lang="en-US" altLang="zh-CN" sz="1400" dirty="0">
                <a:solidFill>
                  <a:schemeClr val="bg1"/>
                </a:solidFill>
              </a:rPr>
              <a:t>38 </a:t>
            </a:r>
            <a:r>
              <a:rPr lang="zh-CN" altLang="zh-CN" sz="1400" dirty="0">
                <a:solidFill>
                  <a:schemeClr val="bg1"/>
                </a:solidFill>
              </a:rPr>
              <a:t>℃倒置培养</a:t>
            </a:r>
            <a:r>
              <a:rPr lang="en-US" altLang="zh-CN" sz="1400" dirty="0">
                <a:solidFill>
                  <a:schemeClr val="bg1"/>
                </a:solidFill>
              </a:rPr>
              <a:t>36 h</a:t>
            </a:r>
            <a:r>
              <a:rPr lang="zh-CN" altLang="zh-CN" sz="1400" dirty="0">
                <a:solidFill>
                  <a:schemeClr val="bg1"/>
                </a:solidFill>
              </a:rPr>
              <a:t>计数。</a:t>
            </a:r>
            <a:endParaRPr lang="zh-CN" altLang="zh-CN" sz="1050" dirty="0">
              <a:solidFill>
                <a:schemeClr val="bg1"/>
              </a:solidFill>
            </a:endParaRPr>
          </a:p>
          <a:p>
            <a:endParaRPr lang="zh-CN" altLang="zh-CN" dirty="0">
              <a:solidFill>
                <a:schemeClr val="bg1"/>
              </a:solidFill>
            </a:endParaRPr>
          </a:p>
        </p:txBody>
      </p:sp>
    </p:spTree>
    <p:extLst>
      <p:ext uri="{BB962C8B-B14F-4D97-AF65-F5344CB8AC3E}">
        <p14:creationId xmlns:p14="http://schemas.microsoft.com/office/powerpoint/2010/main" val="648899228"/>
      </p:ext>
    </p:extLst>
  </p:cSld>
  <p:clrMapOvr>
    <a:masterClrMapping/>
  </p:clrMapOvr>
  <p:transition spd="slow" advClick="0"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2. </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从</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奶牛瘤胃筛选菌种</a:t>
            </a:r>
          </a:p>
        </p:txBody>
      </p:sp>
      <p:sp>
        <p:nvSpPr>
          <p:cNvPr id="4" name="Rectangle 3"/>
          <p:cNvSpPr>
            <a:spLocks noChangeArrowheads="1"/>
          </p:cNvSpPr>
          <p:nvPr/>
        </p:nvSpPr>
        <p:spPr bwMode="auto">
          <a:xfrm>
            <a:off x="371676" y="1416424"/>
            <a:ext cx="4386476"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smtClean="0">
                <a:solidFill>
                  <a:schemeClr val="bg1"/>
                </a:solidFill>
              </a:rPr>
              <a:t>右图</a:t>
            </a:r>
            <a:r>
              <a:rPr lang="zh-CN" altLang="zh-CN" dirty="0" smtClean="0">
                <a:solidFill>
                  <a:schemeClr val="bg1"/>
                </a:solidFill>
              </a:rPr>
              <a:t>是</a:t>
            </a:r>
            <a:r>
              <a:rPr lang="zh-CN" altLang="zh-CN" dirty="0">
                <a:solidFill>
                  <a:schemeClr val="bg1"/>
                </a:solidFill>
              </a:rPr>
              <a:t>从瘤胃液中筛选到的四类微生物，经过测序后上传至</a:t>
            </a:r>
            <a:r>
              <a:rPr lang="en-US" altLang="zh-CN" dirty="0">
                <a:solidFill>
                  <a:schemeClr val="bg1"/>
                </a:solidFill>
              </a:rPr>
              <a:t>NCBI</a:t>
            </a:r>
            <a:r>
              <a:rPr lang="zh-CN" altLang="zh-CN" dirty="0">
                <a:solidFill>
                  <a:schemeClr val="bg1"/>
                </a:solidFill>
              </a:rPr>
              <a:t>（</a:t>
            </a:r>
            <a:r>
              <a:rPr lang="en-US" altLang="zh-CN" dirty="0">
                <a:solidFill>
                  <a:schemeClr val="bg1"/>
                </a:solidFill>
              </a:rPr>
              <a:t>The National Center for Biotechnology Information</a:t>
            </a:r>
            <a:r>
              <a:rPr lang="zh-CN" altLang="zh-CN" dirty="0">
                <a:solidFill>
                  <a:schemeClr val="bg1"/>
                </a:solidFill>
              </a:rPr>
              <a:t>）进行比对分析确定</a:t>
            </a:r>
            <a:r>
              <a:rPr lang="zh-CN" altLang="zh-CN" dirty="0" smtClean="0">
                <a:solidFill>
                  <a:schemeClr val="bg1"/>
                </a:solidFill>
              </a:rPr>
              <a:t>种属</a:t>
            </a:r>
            <a:r>
              <a:rPr lang="zh-CN" altLang="en-US" dirty="0" smtClean="0">
                <a:solidFill>
                  <a:schemeClr val="bg1"/>
                </a:solidFill>
              </a:rPr>
              <a:t>如下</a:t>
            </a:r>
            <a:endParaRPr lang="zh-CN" altLang="zh-CN" dirty="0">
              <a:solidFill>
                <a:schemeClr val="bg1"/>
              </a:solidFill>
            </a:endParaRPr>
          </a:p>
        </p:txBody>
      </p:sp>
      <p:sp>
        <p:nvSpPr>
          <p:cNvPr id="3" name="矩形 2"/>
          <p:cNvSpPr/>
          <p:nvPr/>
        </p:nvSpPr>
        <p:spPr>
          <a:xfrm>
            <a:off x="5364231" y="4166846"/>
            <a:ext cx="3665676" cy="523220"/>
          </a:xfrm>
          <a:prstGeom prst="rect">
            <a:avLst/>
          </a:prstGeom>
        </p:spPr>
        <p:txBody>
          <a:bodyPr wrap="square">
            <a:spAutoFit/>
          </a:bodyPr>
          <a:lstStyle/>
          <a:p>
            <a:r>
              <a:rPr lang="zh-CN" altLang="zh-CN" sz="1400" b="1" kern="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光滑假丝酵母（</a:t>
            </a:r>
            <a:r>
              <a:rPr lang="en-US" altLang="zh-CN" sz="1400" b="1" kern="100" dirty="0">
                <a:solidFill>
                  <a:schemeClr val="bg1"/>
                </a:solidFill>
                <a:latin typeface="Times New Roman" panose="02020603050405020304" pitchFamily="18" charset="0"/>
                <a:ea typeface="黑体" panose="02010609060101010101" pitchFamily="49" charset="-122"/>
              </a:rPr>
              <a:t>G</a:t>
            </a:r>
            <a:r>
              <a:rPr lang="zh-CN" altLang="zh-CN" sz="1400" b="1" kern="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）和毕赤</a:t>
            </a:r>
            <a:r>
              <a:rPr lang="zh-CN" altLang="zh-CN" sz="1400" b="1" kern="1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酵母</a:t>
            </a:r>
            <a:r>
              <a:rPr lang="zh-CN" altLang="en-US" sz="1400" b="1" kern="1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b="1" kern="100" dirty="0" smtClean="0">
                <a:solidFill>
                  <a:schemeClr val="bg1"/>
                </a:solidFill>
                <a:latin typeface="Times New Roman" panose="02020603050405020304" pitchFamily="18" charset="0"/>
                <a:ea typeface="黑体" panose="02010609060101010101" pitchFamily="49" charset="-122"/>
              </a:rPr>
              <a:t>P</a:t>
            </a:r>
            <a:r>
              <a:rPr lang="zh-CN" altLang="zh-CN" sz="1400" b="1" kern="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）的菌落形态图（上）和菌体形态图（</a:t>
            </a:r>
            <a:r>
              <a:rPr lang="zh-CN" altLang="zh-CN" sz="1400" b="1" kern="1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下</a:t>
            </a:r>
            <a:r>
              <a:rPr lang="zh-CN" altLang="en-US" sz="1400" b="1" kern="1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chemeClr val="bg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940638098"/>
              </p:ext>
            </p:extLst>
          </p:nvPr>
        </p:nvGraphicFramePr>
        <p:xfrm>
          <a:off x="234464" y="2364061"/>
          <a:ext cx="4660899" cy="2326005"/>
        </p:xfrm>
        <a:graphic>
          <a:graphicData uri="http://schemas.openxmlformats.org/drawingml/2006/table">
            <a:tbl>
              <a:tblPr firstRow="1" firstCol="1" bandRow="1">
                <a:tableStyleId>{5C22544A-7EE6-4342-B048-85BDC9FD1C3A}</a:tableStyleId>
              </a:tblPr>
              <a:tblGrid>
                <a:gridCol w="1359886">
                  <a:extLst>
                    <a:ext uri="{9D8B030D-6E8A-4147-A177-3AD203B41FA5}">
                      <a16:colId xmlns:a16="http://schemas.microsoft.com/office/drawing/2014/main" val="3551720013"/>
                    </a:ext>
                  </a:extLst>
                </a:gridCol>
                <a:gridCol w="1359886">
                  <a:extLst>
                    <a:ext uri="{9D8B030D-6E8A-4147-A177-3AD203B41FA5}">
                      <a16:colId xmlns:a16="http://schemas.microsoft.com/office/drawing/2014/main" val="978086587"/>
                    </a:ext>
                  </a:extLst>
                </a:gridCol>
                <a:gridCol w="1348919">
                  <a:extLst>
                    <a:ext uri="{9D8B030D-6E8A-4147-A177-3AD203B41FA5}">
                      <a16:colId xmlns:a16="http://schemas.microsoft.com/office/drawing/2014/main" val="3071293992"/>
                    </a:ext>
                  </a:extLst>
                </a:gridCol>
                <a:gridCol w="592208">
                  <a:extLst>
                    <a:ext uri="{9D8B030D-6E8A-4147-A177-3AD203B41FA5}">
                      <a16:colId xmlns:a16="http://schemas.microsoft.com/office/drawing/2014/main" val="1857944925"/>
                    </a:ext>
                  </a:extLst>
                </a:gridCol>
              </a:tblGrid>
              <a:tr h="171450">
                <a:tc>
                  <a:txBody>
                    <a:bodyPr/>
                    <a:lstStyle/>
                    <a:p>
                      <a:pPr algn="ctr">
                        <a:spcAft>
                          <a:spcPts val="0"/>
                        </a:spcAft>
                      </a:pPr>
                      <a:r>
                        <a:rPr lang="zh-CN" sz="1100">
                          <a:effectLst/>
                        </a:rPr>
                        <a:t>分类</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a:effectLst/>
                        </a:rPr>
                        <a:t>名称</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dirty="0">
                          <a:effectLst/>
                        </a:rPr>
                        <a:t>译名</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100">
                          <a:effectLst/>
                        </a:rPr>
                        <a:t>来源</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1776778722"/>
                  </a:ext>
                </a:extLst>
              </a:tr>
              <a:tr h="180975">
                <a:tc rowSpan="2">
                  <a:txBody>
                    <a:bodyPr/>
                    <a:lstStyle/>
                    <a:p>
                      <a:pPr algn="ctr">
                        <a:spcAft>
                          <a:spcPts val="0"/>
                        </a:spcAft>
                      </a:pPr>
                      <a:r>
                        <a:rPr lang="zh-CN" sz="1100">
                          <a:effectLst/>
                        </a:rPr>
                        <a:t>酵母菌</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Candida glabrat</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光滑假丝酵母</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a:effectLst/>
                        </a:rPr>
                        <a:t>09124</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368216903"/>
                  </a:ext>
                </a:extLst>
              </a:tr>
              <a:tr h="180975">
                <a:tc vMerge="1">
                  <a:txBody>
                    <a:bodyPr/>
                    <a:lstStyle/>
                    <a:p>
                      <a:endParaRPr lang="zh-CN" altLang="en-US"/>
                    </a:p>
                  </a:txBody>
                  <a:tcPr/>
                </a:tc>
                <a:tc>
                  <a:txBody>
                    <a:bodyPr/>
                    <a:lstStyle/>
                    <a:p>
                      <a:pPr algn="ctr">
                        <a:spcAft>
                          <a:spcPts val="0"/>
                        </a:spcAft>
                      </a:pPr>
                      <a:r>
                        <a:rPr lang="en-US" sz="1050">
                          <a:effectLst/>
                        </a:rPr>
                        <a:t>Pichia pastoris</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毕赤酵母</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a:effectLst/>
                        </a:rPr>
                        <a:t>10086</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972811928"/>
                  </a:ext>
                </a:extLst>
              </a:tr>
              <a:tr h="180975">
                <a:tc rowSpan="2">
                  <a:txBody>
                    <a:bodyPr/>
                    <a:lstStyle/>
                    <a:p>
                      <a:pPr algn="ctr">
                        <a:spcAft>
                          <a:spcPts val="0"/>
                        </a:spcAft>
                      </a:pPr>
                      <a:r>
                        <a:rPr lang="zh-CN" sz="1100">
                          <a:effectLst/>
                        </a:rPr>
                        <a:t>芽孢杆菌</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Bacillus subtilis</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dirty="0">
                          <a:effectLst/>
                        </a:rPr>
                        <a:t>枯草芽孢杆菌</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a:effectLst/>
                        </a:rPr>
                        <a:t>09124</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4166640439"/>
                  </a:ext>
                </a:extLst>
              </a:tr>
              <a:tr h="0">
                <a:tc vMerge="1">
                  <a:txBody>
                    <a:bodyPr/>
                    <a:lstStyle/>
                    <a:p>
                      <a:endParaRPr lang="zh-CN" altLang="en-US"/>
                    </a:p>
                  </a:txBody>
                  <a:tcPr/>
                </a:tc>
                <a:tc>
                  <a:txBody>
                    <a:bodyPr/>
                    <a:lstStyle/>
                    <a:p>
                      <a:pPr algn="ctr">
                        <a:spcAft>
                          <a:spcPts val="0"/>
                        </a:spcAft>
                      </a:pPr>
                      <a:r>
                        <a:rPr lang="en-US" sz="1050" dirty="0">
                          <a:effectLst/>
                        </a:rPr>
                        <a:t>Bacillus </a:t>
                      </a:r>
                      <a:r>
                        <a:rPr lang="en-US" sz="1050" dirty="0" err="1">
                          <a:effectLst/>
                        </a:rPr>
                        <a:t>methylotrophicus</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dirty="0">
                          <a:effectLst/>
                        </a:rPr>
                        <a:t>甲基营养型芽孢杆菌 </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10086</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977324633"/>
                  </a:ext>
                </a:extLst>
              </a:tr>
              <a:tr h="200025">
                <a:tc rowSpan="2">
                  <a:txBody>
                    <a:bodyPr/>
                    <a:lstStyle/>
                    <a:p>
                      <a:pPr algn="ctr">
                        <a:spcAft>
                          <a:spcPts val="0"/>
                        </a:spcAft>
                      </a:pPr>
                      <a:r>
                        <a:rPr lang="zh-CN" sz="1100">
                          <a:effectLst/>
                        </a:rPr>
                        <a:t>乳酸菌</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Lactobacillus plantarum</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植物乳杆菌 </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09124</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379037733"/>
                  </a:ext>
                </a:extLst>
              </a:tr>
              <a:tr h="200025">
                <a:tc vMerge="1">
                  <a:txBody>
                    <a:bodyPr/>
                    <a:lstStyle/>
                    <a:p>
                      <a:endParaRPr lang="zh-CN" altLang="en-US"/>
                    </a:p>
                  </a:txBody>
                  <a:tcPr/>
                </a:tc>
                <a:tc>
                  <a:txBody>
                    <a:bodyPr/>
                    <a:lstStyle/>
                    <a:p>
                      <a:pPr algn="ctr">
                        <a:spcAft>
                          <a:spcPts val="0"/>
                        </a:spcAft>
                      </a:pPr>
                      <a:r>
                        <a:rPr lang="en-US" sz="1050">
                          <a:effectLst/>
                        </a:rPr>
                        <a:t>Lactobacillus pentosus</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戊糖乳杆菌 </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10086</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090908202"/>
                  </a:ext>
                </a:extLst>
              </a:tr>
              <a:tr h="200025">
                <a:tc rowSpan="3">
                  <a:txBody>
                    <a:bodyPr/>
                    <a:lstStyle/>
                    <a:p>
                      <a:pPr algn="ctr">
                        <a:spcAft>
                          <a:spcPts val="0"/>
                        </a:spcAft>
                      </a:pPr>
                      <a:r>
                        <a:rPr lang="zh-CN" sz="1100">
                          <a:effectLst/>
                        </a:rPr>
                        <a:t>解纤维素菌</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Enterobacter</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肠杆菌 </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09124</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1447389872"/>
                  </a:ext>
                </a:extLst>
              </a:tr>
              <a:tr h="200025">
                <a:tc vMerge="1">
                  <a:txBody>
                    <a:bodyPr/>
                    <a:lstStyle/>
                    <a:p>
                      <a:endParaRPr lang="zh-CN" altLang="en-US"/>
                    </a:p>
                  </a:txBody>
                  <a:tcPr/>
                </a:tc>
                <a:tc>
                  <a:txBody>
                    <a:bodyPr/>
                    <a:lstStyle/>
                    <a:p>
                      <a:pPr algn="ctr">
                        <a:spcAft>
                          <a:spcPts val="0"/>
                        </a:spcAft>
                      </a:pPr>
                      <a:r>
                        <a:rPr lang="en-US" sz="1050">
                          <a:effectLst/>
                        </a:rPr>
                        <a:t>Pseudomonas</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假单胞菌 </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a:effectLst/>
                        </a:rPr>
                        <a:t>09124</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741615343"/>
                  </a:ext>
                </a:extLst>
              </a:tr>
              <a:tr h="200025">
                <a:tc vMerge="1">
                  <a:txBody>
                    <a:bodyPr/>
                    <a:lstStyle/>
                    <a:p>
                      <a:endParaRPr lang="zh-CN" altLang="en-US"/>
                    </a:p>
                  </a:txBody>
                  <a:tcPr/>
                </a:tc>
                <a:tc>
                  <a:txBody>
                    <a:bodyPr/>
                    <a:lstStyle/>
                    <a:p>
                      <a:pPr algn="ctr">
                        <a:spcAft>
                          <a:spcPts val="0"/>
                        </a:spcAft>
                      </a:pPr>
                      <a:r>
                        <a:rPr lang="en-US" sz="1050">
                          <a:effectLst/>
                        </a:rPr>
                        <a:t>Enterobacter</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zh-CN" sz="1200">
                          <a:effectLst/>
                        </a:rPr>
                        <a:t>肠杆菌 </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dirty="0">
                          <a:effectLst/>
                        </a:rPr>
                        <a:t>10086</a:t>
                      </a:r>
                      <a:endParaRPr lang="zh-CN" sz="1000" dirty="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446303401"/>
                  </a:ext>
                </a:extLst>
              </a:tr>
            </a:tbl>
          </a:graphicData>
        </a:graphic>
      </p:graphicFrame>
      <p:pic>
        <p:nvPicPr>
          <p:cNvPr id="8" name="Picture 1" descr="jiaomujunxianweit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7507" y="390761"/>
            <a:ext cx="3962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916778"/>
      </p:ext>
    </p:extLst>
  </p:cSld>
  <p:clrMapOvr>
    <a:masterClrMapping/>
  </p:clrMapOvr>
  <p:transition spd="slow" advClick="0"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77044" y="353596"/>
            <a:ext cx="6228176" cy="338554"/>
          </a:xfrm>
          <a:prstGeom prst="rect">
            <a:avLst/>
          </a:prstGeom>
          <a:noFill/>
        </p:spPr>
        <p:txBody>
          <a:bodyPr wrap="square">
            <a:spAutoFit/>
          </a:bodyPr>
          <a:lstStyle/>
          <a:p>
            <a:pPr lvl="0"/>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3. </a:t>
            </a:r>
            <a:r>
              <a:rPr lang="zh-CN" altLang="zh-CN" sz="1600" dirty="0" smtClean="0">
                <a:solidFill>
                  <a:schemeClr val="bg1"/>
                </a:solidFill>
              </a:rPr>
              <a:t>益</a:t>
            </a:r>
            <a:r>
              <a:rPr lang="zh-CN" altLang="zh-CN" sz="1600" dirty="0">
                <a:solidFill>
                  <a:schemeClr val="bg1"/>
                </a:solidFill>
              </a:rPr>
              <a:t>生菌对奶牛产奶性状及其瘤胃菌落结构影响</a:t>
            </a:r>
          </a:p>
        </p:txBody>
      </p:sp>
      <p:pic>
        <p:nvPicPr>
          <p:cNvPr id="7169" name="Picture 1" descr="饲喂和高通测序"/>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044" y="1247154"/>
            <a:ext cx="50387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066066"/>
      </p:ext>
    </p:extLst>
  </p:cSld>
  <p:clrMapOvr>
    <a:masterClrMapping/>
  </p:clrMapOvr>
  <p:transition spd="slow" advClick="0" advTm="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77044" y="315704"/>
            <a:ext cx="6228176" cy="338554"/>
          </a:xfrm>
          <a:prstGeom prst="rect">
            <a:avLst/>
          </a:prstGeom>
          <a:noFill/>
        </p:spPr>
        <p:txBody>
          <a:bodyPr wrap="square">
            <a:spAutoFit/>
          </a:bodyPr>
          <a:lstStyle/>
          <a:p>
            <a:pPr lvl="0"/>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3.</a:t>
            </a:r>
            <a:r>
              <a:rPr lang="zh-CN" altLang="zh-CN" sz="1600" dirty="0" smtClean="0">
                <a:solidFill>
                  <a:schemeClr val="bg1"/>
                </a:solidFill>
              </a:rPr>
              <a:t>益</a:t>
            </a:r>
            <a:r>
              <a:rPr lang="zh-CN" altLang="zh-CN" sz="1600" dirty="0">
                <a:solidFill>
                  <a:schemeClr val="bg1"/>
                </a:solidFill>
              </a:rPr>
              <a:t>生菌对奶牛产奶性状及其瘤胃菌落结构影响</a:t>
            </a:r>
          </a:p>
        </p:txBody>
      </p:sp>
      <p:sp>
        <p:nvSpPr>
          <p:cNvPr id="4" name="Rectangle 3"/>
          <p:cNvSpPr>
            <a:spLocks noChangeArrowheads="1"/>
          </p:cNvSpPr>
          <p:nvPr/>
        </p:nvSpPr>
        <p:spPr bwMode="auto">
          <a:xfrm>
            <a:off x="218682" y="836518"/>
            <a:ext cx="37368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solidFill>
                  <a:schemeClr val="bg1"/>
                </a:solidFill>
              </a:rPr>
              <a:t>试验奶牛分为</a:t>
            </a:r>
            <a:r>
              <a:rPr lang="en-US" altLang="zh-CN" dirty="0">
                <a:solidFill>
                  <a:schemeClr val="bg1"/>
                </a:solidFill>
              </a:rPr>
              <a:t>4</a:t>
            </a:r>
            <a:r>
              <a:rPr lang="zh-CN" altLang="en-US" dirty="0">
                <a:solidFill>
                  <a:schemeClr val="bg1"/>
                </a:solidFill>
              </a:rPr>
              <a:t>组，</a:t>
            </a:r>
            <a:r>
              <a:rPr lang="en-US" altLang="zh-CN" dirty="0">
                <a:solidFill>
                  <a:schemeClr val="bg1"/>
                </a:solidFill>
              </a:rPr>
              <a:t>1</a:t>
            </a:r>
            <a:r>
              <a:rPr lang="zh-CN" altLang="en-US" dirty="0">
                <a:solidFill>
                  <a:schemeClr val="bg1"/>
                </a:solidFill>
              </a:rPr>
              <a:t>组对照组，</a:t>
            </a:r>
            <a:r>
              <a:rPr lang="en-US" altLang="zh-CN" dirty="0">
                <a:solidFill>
                  <a:schemeClr val="bg1"/>
                </a:solidFill>
              </a:rPr>
              <a:t>3</a:t>
            </a:r>
            <a:r>
              <a:rPr lang="zh-CN" altLang="en-US" dirty="0">
                <a:solidFill>
                  <a:schemeClr val="bg1"/>
                </a:solidFill>
              </a:rPr>
              <a:t>组</a:t>
            </a:r>
            <a:r>
              <a:rPr lang="zh-CN" altLang="en-US" dirty="0" smtClean="0">
                <a:solidFill>
                  <a:schemeClr val="bg1"/>
                </a:solidFill>
              </a:rPr>
              <a:t>试验组</a:t>
            </a:r>
            <a:endParaRPr lang="en-US" altLang="zh-CN" dirty="0" smtClean="0">
              <a:solidFill>
                <a:schemeClr val="bg1"/>
              </a:solidFill>
            </a:endParaRPr>
          </a:p>
          <a:p>
            <a:r>
              <a:rPr lang="zh-CN" altLang="en-US" dirty="0" smtClean="0">
                <a:solidFill>
                  <a:schemeClr val="bg1"/>
                </a:solidFill>
              </a:rPr>
              <a:t>（</a:t>
            </a:r>
            <a:r>
              <a:rPr lang="en-US" altLang="zh-CN" dirty="0">
                <a:solidFill>
                  <a:schemeClr val="bg1"/>
                </a:solidFill>
              </a:rPr>
              <a:t>G:</a:t>
            </a:r>
            <a:r>
              <a:rPr lang="zh-CN" altLang="en-US" dirty="0">
                <a:solidFill>
                  <a:schemeClr val="bg1"/>
                </a:solidFill>
              </a:rPr>
              <a:t>光滑假丝酵母；</a:t>
            </a:r>
            <a:r>
              <a:rPr lang="en-US" altLang="zh-CN" dirty="0">
                <a:solidFill>
                  <a:schemeClr val="bg1"/>
                </a:solidFill>
              </a:rPr>
              <a:t>P:</a:t>
            </a:r>
            <a:r>
              <a:rPr lang="zh-CN" altLang="en-US" dirty="0">
                <a:solidFill>
                  <a:schemeClr val="bg1"/>
                </a:solidFill>
              </a:rPr>
              <a:t>毕赤酵母；</a:t>
            </a:r>
            <a:r>
              <a:rPr lang="en-US" altLang="zh-CN" dirty="0">
                <a:solidFill>
                  <a:schemeClr val="bg1"/>
                </a:solidFill>
              </a:rPr>
              <a:t>Z:</a:t>
            </a:r>
            <a:r>
              <a:rPr lang="zh-CN" altLang="en-US" dirty="0">
                <a:solidFill>
                  <a:schemeClr val="bg1"/>
                </a:solidFill>
              </a:rPr>
              <a:t>植物乳杆菌</a:t>
            </a:r>
            <a:r>
              <a:rPr lang="zh-CN" altLang="en-US" dirty="0" smtClean="0">
                <a:solidFill>
                  <a:schemeClr val="bg1"/>
                </a:solidFill>
              </a:rPr>
              <a:t>），</a:t>
            </a:r>
            <a:endParaRPr lang="en-US" altLang="zh-CN" dirty="0" smtClean="0">
              <a:solidFill>
                <a:schemeClr val="bg1"/>
              </a:solidFill>
            </a:endParaRPr>
          </a:p>
          <a:p>
            <a:r>
              <a:rPr lang="zh-CN" altLang="en-US" dirty="0" smtClean="0">
                <a:solidFill>
                  <a:schemeClr val="bg1"/>
                </a:solidFill>
              </a:rPr>
              <a:t>每</a:t>
            </a:r>
            <a:r>
              <a:rPr lang="zh-CN" altLang="en-US" dirty="0">
                <a:solidFill>
                  <a:schemeClr val="bg1"/>
                </a:solidFill>
              </a:rPr>
              <a:t>组选取年龄相同，产奶量及泌乳期相近的奶牛</a:t>
            </a:r>
            <a:r>
              <a:rPr lang="en-US" altLang="zh-CN" dirty="0">
                <a:solidFill>
                  <a:schemeClr val="bg1"/>
                </a:solidFill>
              </a:rPr>
              <a:t>9</a:t>
            </a:r>
            <a:r>
              <a:rPr lang="zh-CN" altLang="en-US" dirty="0">
                <a:solidFill>
                  <a:schemeClr val="bg1"/>
                </a:solidFill>
              </a:rPr>
              <a:t>只，要求奶牛近期（</a:t>
            </a:r>
            <a:r>
              <a:rPr lang="en-US" altLang="zh-CN" dirty="0">
                <a:solidFill>
                  <a:schemeClr val="bg1"/>
                </a:solidFill>
              </a:rPr>
              <a:t>1~3</a:t>
            </a:r>
            <a:r>
              <a:rPr lang="zh-CN" altLang="en-US" dirty="0">
                <a:solidFill>
                  <a:schemeClr val="bg1"/>
                </a:solidFill>
              </a:rPr>
              <a:t>个月）未注射抗生素</a:t>
            </a:r>
            <a:r>
              <a:rPr lang="zh-CN" altLang="en-US" dirty="0" smtClean="0">
                <a:solidFill>
                  <a:schemeClr val="bg1"/>
                </a:solidFill>
              </a:rPr>
              <a:t>。</a:t>
            </a:r>
            <a:endParaRPr lang="en-US" altLang="zh-CN" dirty="0" smtClean="0">
              <a:solidFill>
                <a:schemeClr val="bg1"/>
              </a:solidFill>
            </a:endParaRPr>
          </a:p>
          <a:p>
            <a:r>
              <a:rPr lang="zh-CN" altLang="en-US" dirty="0" smtClean="0">
                <a:solidFill>
                  <a:schemeClr val="bg1"/>
                </a:solidFill>
              </a:rPr>
              <a:t>试验组</a:t>
            </a:r>
            <a:r>
              <a:rPr lang="zh-CN" altLang="en-US" dirty="0">
                <a:solidFill>
                  <a:schemeClr val="bg1"/>
                </a:solidFill>
              </a:rPr>
              <a:t>每天分别饲喂</a:t>
            </a:r>
            <a:r>
              <a:rPr lang="en-US" altLang="zh-CN" dirty="0">
                <a:solidFill>
                  <a:schemeClr val="bg1"/>
                </a:solidFill>
              </a:rPr>
              <a:t>3</a:t>
            </a:r>
            <a:r>
              <a:rPr lang="zh-CN" altLang="en-US" dirty="0">
                <a:solidFill>
                  <a:schemeClr val="bg1"/>
                </a:solidFill>
              </a:rPr>
              <a:t>种活菌制剂，每头奶牛每天饲喂</a:t>
            </a:r>
            <a:r>
              <a:rPr lang="en-US" altLang="zh-CN" dirty="0">
                <a:solidFill>
                  <a:schemeClr val="bg1"/>
                </a:solidFill>
              </a:rPr>
              <a:t>20</a:t>
            </a:r>
            <a:r>
              <a:rPr lang="zh-CN" altLang="en-US" dirty="0">
                <a:solidFill>
                  <a:schemeClr val="bg1"/>
                </a:solidFill>
              </a:rPr>
              <a:t>亿活菌，对照饲喂普通日粮及冻干保护剂</a:t>
            </a:r>
            <a:r>
              <a:rPr lang="zh-CN" altLang="en-US" dirty="0" smtClean="0">
                <a:solidFill>
                  <a:schemeClr val="bg1"/>
                </a:solidFill>
              </a:rPr>
              <a:t>。</a:t>
            </a:r>
            <a:endParaRPr lang="en-US" altLang="zh-CN" dirty="0" smtClean="0">
              <a:solidFill>
                <a:schemeClr val="bg1"/>
              </a:solidFill>
            </a:endParaRPr>
          </a:p>
          <a:p>
            <a:r>
              <a:rPr lang="zh-CN" altLang="zh-CN" dirty="0">
                <a:solidFill>
                  <a:schemeClr val="bg1"/>
                </a:solidFill>
              </a:rPr>
              <a:t>试验期为</a:t>
            </a:r>
            <a:r>
              <a:rPr lang="en-US" altLang="zh-CN" dirty="0">
                <a:solidFill>
                  <a:schemeClr val="bg1"/>
                </a:solidFill>
              </a:rPr>
              <a:t>30 d</a:t>
            </a:r>
            <a:r>
              <a:rPr lang="zh-CN" altLang="zh-CN" dirty="0">
                <a:solidFill>
                  <a:schemeClr val="bg1"/>
                </a:solidFill>
              </a:rPr>
              <a:t>，试验奶牛只饲喂相同的基础日粮，自由饮水，</a:t>
            </a:r>
            <a:r>
              <a:rPr lang="en-US" altLang="zh-CN" dirty="0">
                <a:solidFill>
                  <a:schemeClr val="bg1"/>
                </a:solidFill>
              </a:rPr>
              <a:t>2</a:t>
            </a:r>
            <a:r>
              <a:rPr lang="zh-CN" altLang="zh-CN" dirty="0">
                <a:solidFill>
                  <a:schemeClr val="bg1"/>
                </a:solidFill>
              </a:rPr>
              <a:t>种酵母菌活菌粉和乳酸菌活菌粉直接投喂到试验奶牛料槽内，并保证试验奶牛完全采食</a:t>
            </a:r>
            <a:r>
              <a:rPr lang="zh-CN" altLang="zh-CN" dirty="0" smtClean="0">
                <a:solidFill>
                  <a:schemeClr val="bg1"/>
                </a:solidFill>
              </a:rPr>
              <a:t>。</a:t>
            </a:r>
            <a:endParaRPr lang="en-US" altLang="zh-CN" dirty="0" smtClean="0">
              <a:solidFill>
                <a:schemeClr val="bg1"/>
              </a:solidFill>
            </a:endParaRPr>
          </a:p>
          <a:p>
            <a:r>
              <a:rPr lang="zh-CN" altLang="zh-CN" dirty="0">
                <a:solidFill>
                  <a:schemeClr val="bg1"/>
                </a:solidFill>
              </a:rPr>
              <a:t>试验指标测定</a:t>
            </a:r>
            <a:r>
              <a:rPr lang="zh-CN" altLang="zh-CN" dirty="0" smtClean="0">
                <a:solidFill>
                  <a:schemeClr val="bg1"/>
                </a:solidFill>
              </a:rPr>
              <a:t>：</a:t>
            </a:r>
            <a:endParaRPr lang="en-US" altLang="zh-CN" dirty="0" smtClean="0">
              <a:solidFill>
                <a:schemeClr val="bg1"/>
              </a:solidFill>
            </a:endParaRPr>
          </a:p>
          <a:p>
            <a:r>
              <a:rPr lang="en-US" altLang="zh-CN" dirty="0" smtClean="0">
                <a:solidFill>
                  <a:schemeClr val="bg1"/>
                </a:solidFill>
              </a:rPr>
              <a:t>1</a:t>
            </a:r>
            <a:r>
              <a:rPr lang="en-US" altLang="zh-CN" dirty="0">
                <a:solidFill>
                  <a:schemeClr val="bg1"/>
                </a:solidFill>
              </a:rPr>
              <a:t>)</a:t>
            </a:r>
            <a:r>
              <a:rPr lang="zh-CN" altLang="zh-CN" dirty="0">
                <a:solidFill>
                  <a:schemeClr val="bg1"/>
                </a:solidFill>
              </a:rPr>
              <a:t>每</a:t>
            </a:r>
            <a:r>
              <a:rPr lang="en-US" altLang="zh-CN" dirty="0">
                <a:solidFill>
                  <a:schemeClr val="bg1"/>
                </a:solidFill>
              </a:rPr>
              <a:t>5</a:t>
            </a:r>
            <a:r>
              <a:rPr lang="zh-CN" altLang="zh-CN" dirty="0">
                <a:solidFill>
                  <a:schemeClr val="bg1"/>
                </a:solidFill>
              </a:rPr>
              <a:t>天测</a:t>
            </a:r>
            <a:r>
              <a:rPr lang="en-US" altLang="zh-CN" dirty="0">
                <a:solidFill>
                  <a:schemeClr val="bg1"/>
                </a:solidFill>
              </a:rPr>
              <a:t>1</a:t>
            </a:r>
            <a:r>
              <a:rPr lang="zh-CN" altLang="zh-CN" dirty="0">
                <a:solidFill>
                  <a:schemeClr val="bg1"/>
                </a:solidFill>
              </a:rPr>
              <a:t>次产奶量</a:t>
            </a:r>
            <a:r>
              <a:rPr lang="zh-CN" altLang="zh-CN" dirty="0" smtClean="0">
                <a:solidFill>
                  <a:schemeClr val="bg1"/>
                </a:solidFill>
              </a:rPr>
              <a:t>，</a:t>
            </a:r>
            <a:endParaRPr lang="en-US" altLang="zh-CN" dirty="0" smtClean="0">
              <a:solidFill>
                <a:schemeClr val="bg1"/>
              </a:solidFill>
            </a:endParaRPr>
          </a:p>
          <a:p>
            <a:r>
              <a:rPr lang="en-US" altLang="zh-CN" dirty="0" smtClean="0">
                <a:solidFill>
                  <a:schemeClr val="bg1"/>
                </a:solidFill>
              </a:rPr>
              <a:t>2</a:t>
            </a:r>
            <a:r>
              <a:rPr lang="en-US" altLang="zh-CN" dirty="0">
                <a:solidFill>
                  <a:schemeClr val="bg1"/>
                </a:solidFill>
              </a:rPr>
              <a:t>)</a:t>
            </a:r>
            <a:r>
              <a:rPr lang="zh-CN" altLang="zh-CN" dirty="0">
                <a:solidFill>
                  <a:schemeClr val="bg1"/>
                </a:solidFill>
              </a:rPr>
              <a:t>每组选取</a:t>
            </a:r>
            <a:r>
              <a:rPr lang="en-US" altLang="zh-CN" dirty="0">
                <a:solidFill>
                  <a:schemeClr val="bg1"/>
                </a:solidFill>
              </a:rPr>
              <a:t>3</a:t>
            </a:r>
            <a:r>
              <a:rPr lang="zh-CN" altLang="zh-CN" dirty="0">
                <a:solidFill>
                  <a:schemeClr val="bg1"/>
                </a:solidFill>
              </a:rPr>
              <a:t>头奶牛，每</a:t>
            </a:r>
            <a:r>
              <a:rPr lang="en-US" altLang="zh-CN" dirty="0">
                <a:solidFill>
                  <a:schemeClr val="bg1"/>
                </a:solidFill>
              </a:rPr>
              <a:t>10</a:t>
            </a:r>
            <a:r>
              <a:rPr lang="zh-CN" altLang="zh-CN" dirty="0">
                <a:solidFill>
                  <a:schemeClr val="bg1"/>
                </a:solidFill>
              </a:rPr>
              <a:t>天测一次乳品质（包括蛋白质含量，脂肪含量，体细胞数）</a:t>
            </a:r>
          </a:p>
          <a:p>
            <a:endParaRPr lang="zh-CN" altLang="zh-CN" dirty="0">
              <a:solidFill>
                <a:schemeClr val="bg1"/>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092673623"/>
              </p:ext>
            </p:extLst>
          </p:nvPr>
        </p:nvGraphicFramePr>
        <p:xfrm>
          <a:off x="4032036" y="2224727"/>
          <a:ext cx="4978400" cy="1905000"/>
        </p:xfrm>
        <a:graphic>
          <a:graphicData uri="http://schemas.openxmlformats.org/drawingml/2006/table">
            <a:tbl>
              <a:tblPr firstRow="1" firstCol="1" bandRow="1">
                <a:tableStyleId>{5C22544A-7EE6-4342-B048-85BDC9FD1C3A}</a:tableStyleId>
              </a:tblPr>
              <a:tblGrid>
                <a:gridCol w="622300">
                  <a:extLst>
                    <a:ext uri="{9D8B030D-6E8A-4147-A177-3AD203B41FA5}">
                      <a16:colId xmlns:a16="http://schemas.microsoft.com/office/drawing/2014/main" val="812547150"/>
                    </a:ext>
                  </a:extLst>
                </a:gridCol>
                <a:gridCol w="622300">
                  <a:extLst>
                    <a:ext uri="{9D8B030D-6E8A-4147-A177-3AD203B41FA5}">
                      <a16:colId xmlns:a16="http://schemas.microsoft.com/office/drawing/2014/main" val="393331800"/>
                    </a:ext>
                  </a:extLst>
                </a:gridCol>
                <a:gridCol w="622300">
                  <a:extLst>
                    <a:ext uri="{9D8B030D-6E8A-4147-A177-3AD203B41FA5}">
                      <a16:colId xmlns:a16="http://schemas.microsoft.com/office/drawing/2014/main" val="356547306"/>
                    </a:ext>
                  </a:extLst>
                </a:gridCol>
                <a:gridCol w="622300">
                  <a:extLst>
                    <a:ext uri="{9D8B030D-6E8A-4147-A177-3AD203B41FA5}">
                      <a16:colId xmlns:a16="http://schemas.microsoft.com/office/drawing/2014/main" val="3975520223"/>
                    </a:ext>
                  </a:extLst>
                </a:gridCol>
                <a:gridCol w="622300">
                  <a:extLst>
                    <a:ext uri="{9D8B030D-6E8A-4147-A177-3AD203B41FA5}">
                      <a16:colId xmlns:a16="http://schemas.microsoft.com/office/drawing/2014/main" val="2373387721"/>
                    </a:ext>
                  </a:extLst>
                </a:gridCol>
                <a:gridCol w="622300">
                  <a:extLst>
                    <a:ext uri="{9D8B030D-6E8A-4147-A177-3AD203B41FA5}">
                      <a16:colId xmlns:a16="http://schemas.microsoft.com/office/drawing/2014/main" val="1500538268"/>
                    </a:ext>
                  </a:extLst>
                </a:gridCol>
                <a:gridCol w="622300">
                  <a:extLst>
                    <a:ext uri="{9D8B030D-6E8A-4147-A177-3AD203B41FA5}">
                      <a16:colId xmlns:a16="http://schemas.microsoft.com/office/drawing/2014/main" val="972725478"/>
                    </a:ext>
                  </a:extLst>
                </a:gridCol>
                <a:gridCol w="622300">
                  <a:extLst>
                    <a:ext uri="{9D8B030D-6E8A-4147-A177-3AD203B41FA5}">
                      <a16:colId xmlns:a16="http://schemas.microsoft.com/office/drawing/2014/main" val="676049874"/>
                    </a:ext>
                  </a:extLst>
                </a:gridCol>
              </a:tblGrid>
              <a:tr h="190500">
                <a:tc>
                  <a:txBody>
                    <a:bodyPr/>
                    <a:lstStyle/>
                    <a:p>
                      <a:pPr algn="ctr">
                        <a:spcAft>
                          <a:spcPts val="0"/>
                        </a:spcAft>
                      </a:pPr>
                      <a:r>
                        <a:rPr lang="en-US" sz="1100">
                          <a:effectLst/>
                        </a:rPr>
                        <a:t>C</a:t>
                      </a:r>
                      <a:r>
                        <a:rPr lang="zh-CN" sz="1100">
                          <a:effectLst/>
                        </a:rPr>
                        <a:t>组</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a:effectLst/>
                        </a:rPr>
                        <a:t>日产量</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G</a:t>
                      </a:r>
                      <a:r>
                        <a:rPr lang="zh-CN" sz="1100">
                          <a:effectLst/>
                        </a:rPr>
                        <a:t>组</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dirty="0">
                          <a:effectLst/>
                        </a:rPr>
                        <a:t>日产量</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P</a:t>
                      </a:r>
                      <a:r>
                        <a:rPr lang="zh-CN" sz="1100">
                          <a:effectLst/>
                        </a:rPr>
                        <a:t>组</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a:effectLst/>
                        </a:rPr>
                        <a:t>日产量</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Z</a:t>
                      </a:r>
                      <a:r>
                        <a:rPr lang="zh-CN" sz="1100">
                          <a:effectLst/>
                        </a:rPr>
                        <a:t>组</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a:effectLst/>
                        </a:rPr>
                        <a:t>日产量</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01557304"/>
                  </a:ext>
                </a:extLst>
              </a:tr>
              <a:tr h="190500">
                <a:tc>
                  <a:txBody>
                    <a:bodyPr/>
                    <a:lstStyle/>
                    <a:p>
                      <a:pPr algn="ctr">
                        <a:spcAft>
                          <a:spcPts val="0"/>
                        </a:spcAft>
                      </a:pPr>
                      <a:r>
                        <a:rPr lang="en-US" sz="1100">
                          <a:effectLst/>
                        </a:rPr>
                        <a:t>12035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23.9</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12031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28.1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12077</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21.1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12023</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26.7</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55642409"/>
                  </a:ext>
                </a:extLst>
              </a:tr>
              <a:tr h="190500">
                <a:tc>
                  <a:txBody>
                    <a:bodyPr/>
                    <a:lstStyle/>
                    <a:p>
                      <a:pPr algn="ctr">
                        <a:spcAft>
                          <a:spcPts val="0"/>
                        </a:spcAft>
                      </a:pPr>
                      <a:r>
                        <a:rPr lang="en-US" sz="1100">
                          <a:effectLst/>
                        </a:rPr>
                        <a:t>12066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24.6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12055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20.4</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12121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20.4</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12022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24.6</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2979728"/>
                  </a:ext>
                </a:extLst>
              </a:tr>
              <a:tr h="190500">
                <a:tc>
                  <a:txBody>
                    <a:bodyPr/>
                    <a:lstStyle/>
                    <a:p>
                      <a:pPr algn="ctr">
                        <a:spcAft>
                          <a:spcPts val="0"/>
                        </a:spcAft>
                      </a:pPr>
                      <a:r>
                        <a:rPr lang="en-US" sz="1100">
                          <a:effectLst/>
                        </a:rPr>
                        <a:t>12095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26.7</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12058</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22.5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12132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12039</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21.1</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9769490"/>
                  </a:ext>
                </a:extLst>
              </a:tr>
              <a:tr h="190500">
                <a:tc>
                  <a:txBody>
                    <a:bodyPr/>
                    <a:lstStyle/>
                    <a:p>
                      <a:pPr algn="ctr">
                        <a:spcAft>
                          <a:spcPts val="0"/>
                        </a:spcAft>
                      </a:pPr>
                      <a:r>
                        <a:rPr lang="en-US" sz="1100">
                          <a:effectLst/>
                        </a:rPr>
                        <a:t>12100</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21.3</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12128</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23.9</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12155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29.5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12063</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26</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96360935"/>
                  </a:ext>
                </a:extLst>
              </a:tr>
              <a:tr h="190500">
                <a:tc>
                  <a:txBody>
                    <a:bodyPr/>
                    <a:lstStyle/>
                    <a:p>
                      <a:pPr algn="ctr">
                        <a:spcAft>
                          <a:spcPts val="0"/>
                        </a:spcAft>
                      </a:pPr>
                      <a:r>
                        <a:rPr lang="en-US" sz="1100">
                          <a:effectLst/>
                        </a:rPr>
                        <a:t>12108</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24.6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12135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27.4</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12162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28.1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12149</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22.5</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26979317"/>
                  </a:ext>
                </a:extLst>
              </a:tr>
              <a:tr h="190500">
                <a:tc>
                  <a:txBody>
                    <a:bodyPr/>
                    <a:lstStyle/>
                    <a:p>
                      <a:pPr algn="ctr">
                        <a:spcAft>
                          <a:spcPts val="0"/>
                        </a:spcAft>
                      </a:pPr>
                      <a:r>
                        <a:rPr lang="en-US" sz="1100">
                          <a:effectLst/>
                        </a:rPr>
                        <a:t>12127</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20.8</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12142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23.2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12170</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22.5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12151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29.5</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65258577"/>
                  </a:ext>
                </a:extLst>
              </a:tr>
              <a:tr h="190500">
                <a:tc>
                  <a:txBody>
                    <a:bodyPr/>
                    <a:lstStyle/>
                    <a:p>
                      <a:pPr algn="ctr">
                        <a:spcAft>
                          <a:spcPts val="0"/>
                        </a:spcAft>
                      </a:pPr>
                      <a:r>
                        <a:rPr lang="en-US" sz="1100">
                          <a:effectLst/>
                        </a:rPr>
                        <a:t>12140</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28.1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12175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24.6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12177</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23.2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12167</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22.5</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32307426"/>
                  </a:ext>
                </a:extLst>
              </a:tr>
              <a:tr h="190500">
                <a:tc>
                  <a:txBody>
                    <a:bodyPr/>
                    <a:lstStyle/>
                    <a:p>
                      <a:pPr algn="ctr">
                        <a:spcAft>
                          <a:spcPts val="0"/>
                        </a:spcAft>
                      </a:pPr>
                      <a:r>
                        <a:rPr lang="en-US" sz="1100">
                          <a:effectLst/>
                        </a:rPr>
                        <a:t>12141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21.1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12032</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23.9</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12001</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24.6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12003</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23.2</a:t>
                      </a:r>
                      <a:endParaRPr lang="zh-CN" sz="10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89254594"/>
                  </a:ext>
                </a:extLst>
              </a:tr>
              <a:tr h="190500">
                <a:tc>
                  <a:txBody>
                    <a:bodyPr/>
                    <a:lstStyle/>
                    <a:p>
                      <a:pPr algn="ctr">
                        <a:spcAft>
                          <a:spcPts val="0"/>
                        </a:spcAft>
                      </a:pPr>
                      <a:r>
                        <a:rPr lang="en-US" sz="1100">
                          <a:effectLst/>
                        </a:rPr>
                        <a:t>12068</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29.5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12053</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26.7</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12025</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24.6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a:effectLst/>
                        </a:rPr>
                        <a:t>12056</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dirty="0">
                          <a:effectLst/>
                        </a:rPr>
                        <a:t>24.6</a:t>
                      </a:r>
                      <a:endParaRPr lang="zh-CN" sz="1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23209679"/>
                  </a:ext>
                </a:extLst>
              </a:tr>
            </a:tbl>
          </a:graphicData>
        </a:graphic>
      </p:graphicFrame>
      <p:sp>
        <p:nvSpPr>
          <p:cNvPr id="7" name="矩形 6"/>
          <p:cNvSpPr/>
          <p:nvPr/>
        </p:nvSpPr>
        <p:spPr>
          <a:xfrm>
            <a:off x="4235236" y="1390739"/>
            <a:ext cx="4572000" cy="692497"/>
          </a:xfrm>
          <a:prstGeom prst="rect">
            <a:avLst/>
          </a:prstGeom>
        </p:spPr>
        <p:txBody>
          <a:bodyPr>
            <a:spAutoFit/>
          </a:bodyPr>
          <a:lstStyle/>
          <a:p>
            <a:r>
              <a:rPr lang="zh-CN" altLang="en-US" dirty="0">
                <a:solidFill>
                  <a:schemeClr val="bg1"/>
                </a:solidFill>
              </a:rPr>
              <a:t>奶牛的编号及</a:t>
            </a:r>
            <a:r>
              <a:rPr lang="zh-CN" altLang="en-US" dirty="0" smtClean="0">
                <a:solidFill>
                  <a:schemeClr val="bg1"/>
                </a:solidFill>
              </a:rPr>
              <a:t>分组</a:t>
            </a:r>
            <a:endParaRPr lang="en-US" altLang="zh-CN" dirty="0" smtClean="0">
              <a:solidFill>
                <a:schemeClr val="bg1"/>
              </a:solidFill>
            </a:endParaRPr>
          </a:p>
          <a:p>
            <a:r>
              <a:rPr lang="zh-CN" altLang="en-US" dirty="0" smtClean="0">
                <a:solidFill>
                  <a:schemeClr val="bg1"/>
                </a:solidFill>
              </a:rPr>
              <a:t>（</a:t>
            </a:r>
            <a:r>
              <a:rPr lang="en-US" altLang="zh-CN" dirty="0">
                <a:solidFill>
                  <a:schemeClr val="bg1"/>
                </a:solidFill>
              </a:rPr>
              <a:t>G</a:t>
            </a:r>
            <a:r>
              <a:rPr lang="zh-CN" altLang="en-US" dirty="0">
                <a:solidFill>
                  <a:schemeClr val="bg1"/>
                </a:solidFill>
              </a:rPr>
              <a:t>组</a:t>
            </a:r>
            <a:r>
              <a:rPr lang="en-US" altLang="zh-CN" dirty="0">
                <a:solidFill>
                  <a:schemeClr val="bg1"/>
                </a:solidFill>
              </a:rPr>
              <a:t>:</a:t>
            </a:r>
            <a:r>
              <a:rPr lang="zh-CN" altLang="en-US" dirty="0">
                <a:solidFill>
                  <a:schemeClr val="bg1"/>
                </a:solidFill>
              </a:rPr>
              <a:t>饲喂光滑假丝酵母；</a:t>
            </a:r>
            <a:r>
              <a:rPr lang="en-US" altLang="zh-CN" dirty="0">
                <a:solidFill>
                  <a:schemeClr val="bg1"/>
                </a:solidFill>
              </a:rPr>
              <a:t>P</a:t>
            </a:r>
            <a:r>
              <a:rPr lang="zh-CN" altLang="en-US" dirty="0">
                <a:solidFill>
                  <a:schemeClr val="bg1"/>
                </a:solidFill>
              </a:rPr>
              <a:t>组</a:t>
            </a:r>
            <a:r>
              <a:rPr lang="en-US" altLang="zh-CN" dirty="0">
                <a:solidFill>
                  <a:schemeClr val="bg1"/>
                </a:solidFill>
              </a:rPr>
              <a:t>:</a:t>
            </a:r>
            <a:r>
              <a:rPr lang="zh-CN" altLang="en-US" dirty="0">
                <a:solidFill>
                  <a:schemeClr val="bg1"/>
                </a:solidFill>
              </a:rPr>
              <a:t>饲喂毕赤酵母；</a:t>
            </a:r>
            <a:r>
              <a:rPr lang="en-US" altLang="zh-CN" dirty="0">
                <a:solidFill>
                  <a:schemeClr val="bg1"/>
                </a:solidFill>
              </a:rPr>
              <a:t>Z</a:t>
            </a:r>
            <a:r>
              <a:rPr lang="zh-CN" altLang="en-US" dirty="0">
                <a:solidFill>
                  <a:schemeClr val="bg1"/>
                </a:solidFill>
              </a:rPr>
              <a:t>组</a:t>
            </a:r>
            <a:r>
              <a:rPr lang="en-US" altLang="zh-CN" dirty="0">
                <a:solidFill>
                  <a:schemeClr val="bg1"/>
                </a:solidFill>
              </a:rPr>
              <a:t>:</a:t>
            </a:r>
            <a:r>
              <a:rPr lang="zh-CN" altLang="en-US" dirty="0">
                <a:solidFill>
                  <a:schemeClr val="bg1"/>
                </a:solidFill>
              </a:rPr>
              <a:t>饲喂植物乳杆菌，日产量单位</a:t>
            </a:r>
            <a:r>
              <a:rPr lang="en-US" altLang="zh-CN" dirty="0">
                <a:solidFill>
                  <a:schemeClr val="bg1"/>
                </a:solidFill>
              </a:rPr>
              <a:t>:kg</a:t>
            </a:r>
            <a:r>
              <a:rPr lang="zh-CN" altLang="en-US" dirty="0">
                <a:solidFill>
                  <a:schemeClr val="bg1"/>
                </a:solidFill>
              </a:rPr>
              <a:t>）</a:t>
            </a:r>
          </a:p>
        </p:txBody>
      </p:sp>
    </p:spTree>
    <p:extLst>
      <p:ext uri="{BB962C8B-B14F-4D97-AF65-F5344CB8AC3E}">
        <p14:creationId xmlns:p14="http://schemas.microsoft.com/office/powerpoint/2010/main" val="1467883319"/>
      </p:ext>
    </p:extLst>
  </p:cSld>
  <p:clrMapOvr>
    <a:masterClrMapping/>
  </p:clrMapOvr>
  <p:transition spd="slow" advClick="0" advTm="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77044" y="315704"/>
            <a:ext cx="6228176" cy="338554"/>
          </a:xfrm>
          <a:prstGeom prst="rect">
            <a:avLst/>
          </a:prstGeom>
          <a:noFill/>
        </p:spPr>
        <p:txBody>
          <a:bodyPr wrap="square">
            <a:spAutoFit/>
          </a:bodyPr>
          <a:lstStyle/>
          <a:p>
            <a:pPr lvl="0"/>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3.</a:t>
            </a:r>
            <a:r>
              <a:rPr lang="zh-CN" altLang="zh-CN" sz="1600" dirty="0" smtClean="0">
                <a:solidFill>
                  <a:schemeClr val="bg1"/>
                </a:solidFill>
              </a:rPr>
              <a:t>益</a:t>
            </a:r>
            <a:r>
              <a:rPr lang="zh-CN" altLang="zh-CN" sz="1600" dirty="0">
                <a:solidFill>
                  <a:schemeClr val="bg1"/>
                </a:solidFill>
              </a:rPr>
              <a:t>生菌对奶牛产奶性状及其瘤胃菌落结构影响</a:t>
            </a:r>
          </a:p>
        </p:txBody>
      </p:sp>
      <p:sp>
        <p:nvSpPr>
          <p:cNvPr id="4" name="Rectangle 3"/>
          <p:cNvSpPr>
            <a:spLocks noChangeArrowheads="1"/>
          </p:cNvSpPr>
          <p:nvPr/>
        </p:nvSpPr>
        <p:spPr bwMode="auto">
          <a:xfrm>
            <a:off x="218682" y="1536710"/>
            <a:ext cx="3736868"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dirty="0">
                <a:solidFill>
                  <a:schemeClr val="bg1"/>
                </a:solidFill>
              </a:rPr>
              <a:t>各组奶牛日产奶量均处于</a:t>
            </a:r>
            <a:r>
              <a:rPr lang="en-US" altLang="zh-CN" dirty="0">
                <a:solidFill>
                  <a:schemeClr val="bg1"/>
                </a:solidFill>
              </a:rPr>
              <a:t>25 kg</a:t>
            </a:r>
            <a:r>
              <a:rPr lang="zh-CN" altLang="zh-CN" dirty="0">
                <a:solidFill>
                  <a:schemeClr val="bg1"/>
                </a:solidFill>
              </a:rPr>
              <a:t>左右，图</a:t>
            </a:r>
            <a:r>
              <a:rPr lang="en-US" altLang="zh-CN" dirty="0">
                <a:solidFill>
                  <a:schemeClr val="bg1"/>
                </a:solidFill>
              </a:rPr>
              <a:t>5-2</a:t>
            </a:r>
            <a:r>
              <a:rPr lang="zh-CN" altLang="zh-CN" dirty="0">
                <a:solidFill>
                  <a:schemeClr val="bg1"/>
                </a:solidFill>
              </a:rPr>
              <a:t>中是各组奶牛每</a:t>
            </a:r>
            <a:r>
              <a:rPr lang="en-US" altLang="zh-CN" dirty="0">
                <a:solidFill>
                  <a:schemeClr val="bg1"/>
                </a:solidFill>
              </a:rPr>
              <a:t>5</a:t>
            </a:r>
            <a:r>
              <a:rPr lang="zh-CN" altLang="zh-CN" dirty="0">
                <a:solidFill>
                  <a:schemeClr val="bg1"/>
                </a:solidFill>
              </a:rPr>
              <a:t>天产奶量记录。各组日产奶量在</a:t>
            </a:r>
            <a:r>
              <a:rPr lang="en-US" altLang="zh-CN" dirty="0">
                <a:solidFill>
                  <a:schemeClr val="bg1"/>
                </a:solidFill>
              </a:rPr>
              <a:t>0</a:t>
            </a:r>
            <a:r>
              <a:rPr lang="zh-CN" altLang="zh-CN" dirty="0">
                <a:solidFill>
                  <a:schemeClr val="bg1"/>
                </a:solidFill>
              </a:rPr>
              <a:t>至</a:t>
            </a:r>
            <a:r>
              <a:rPr lang="en-US" altLang="zh-CN" dirty="0">
                <a:solidFill>
                  <a:schemeClr val="bg1"/>
                </a:solidFill>
              </a:rPr>
              <a:t>5</a:t>
            </a:r>
            <a:r>
              <a:rPr lang="zh-CN" altLang="zh-CN" dirty="0">
                <a:solidFill>
                  <a:schemeClr val="bg1"/>
                </a:solidFill>
              </a:rPr>
              <a:t>天均处于下降状态，但从第</a:t>
            </a:r>
            <a:r>
              <a:rPr lang="en-US" altLang="zh-CN" dirty="0">
                <a:solidFill>
                  <a:schemeClr val="bg1"/>
                </a:solidFill>
              </a:rPr>
              <a:t>5</a:t>
            </a:r>
            <a:r>
              <a:rPr lang="zh-CN" altLang="zh-CN" dirty="0">
                <a:solidFill>
                  <a:schemeClr val="bg1"/>
                </a:solidFill>
              </a:rPr>
              <a:t>天开始，</a:t>
            </a:r>
            <a:r>
              <a:rPr lang="en-US" altLang="zh-CN" dirty="0">
                <a:solidFill>
                  <a:schemeClr val="bg1"/>
                </a:solidFill>
              </a:rPr>
              <a:t>P</a:t>
            </a:r>
            <a:r>
              <a:rPr lang="zh-CN" altLang="zh-CN" dirty="0">
                <a:solidFill>
                  <a:schemeClr val="bg1"/>
                </a:solidFill>
              </a:rPr>
              <a:t>（毕赤酵母）组开始出现缓慢回升，第</a:t>
            </a:r>
            <a:r>
              <a:rPr lang="en-US" altLang="zh-CN" dirty="0">
                <a:solidFill>
                  <a:schemeClr val="bg1"/>
                </a:solidFill>
              </a:rPr>
              <a:t>30</a:t>
            </a:r>
            <a:r>
              <a:rPr lang="zh-CN" altLang="zh-CN" dirty="0">
                <a:solidFill>
                  <a:schemeClr val="bg1"/>
                </a:solidFill>
              </a:rPr>
              <a:t>天平均比对照组提高每头奶牛产奶量</a:t>
            </a:r>
            <a:r>
              <a:rPr lang="en-US" altLang="zh-CN" dirty="0">
                <a:solidFill>
                  <a:schemeClr val="bg1"/>
                </a:solidFill>
              </a:rPr>
              <a:t>1.3 kg</a:t>
            </a:r>
            <a:r>
              <a:rPr lang="zh-CN" altLang="zh-CN" dirty="0">
                <a:solidFill>
                  <a:schemeClr val="bg1"/>
                </a:solidFill>
              </a:rPr>
              <a:t>（</a:t>
            </a:r>
            <a:r>
              <a:rPr lang="en-US" altLang="zh-CN" dirty="0">
                <a:solidFill>
                  <a:schemeClr val="bg1"/>
                </a:solidFill>
              </a:rPr>
              <a:t>P=0.039</a:t>
            </a:r>
            <a:r>
              <a:rPr lang="zh-CN" altLang="zh-CN" dirty="0">
                <a:solidFill>
                  <a:schemeClr val="bg1"/>
                </a:solidFill>
              </a:rPr>
              <a:t>）；光滑假丝酵母组（</a:t>
            </a:r>
            <a:r>
              <a:rPr lang="en-US" altLang="zh-CN" dirty="0">
                <a:solidFill>
                  <a:schemeClr val="bg1"/>
                </a:solidFill>
              </a:rPr>
              <a:t>P=0.571</a:t>
            </a:r>
            <a:r>
              <a:rPr lang="zh-CN" altLang="zh-CN" dirty="0">
                <a:solidFill>
                  <a:schemeClr val="bg1"/>
                </a:solidFill>
              </a:rPr>
              <a:t>）和植物乳杆菌组（</a:t>
            </a:r>
            <a:r>
              <a:rPr lang="en-US" altLang="zh-CN" dirty="0">
                <a:solidFill>
                  <a:schemeClr val="bg1"/>
                </a:solidFill>
              </a:rPr>
              <a:t>P=0.448</a:t>
            </a:r>
            <a:r>
              <a:rPr lang="zh-CN" altLang="zh-CN" dirty="0">
                <a:solidFill>
                  <a:schemeClr val="bg1"/>
                </a:solidFill>
              </a:rPr>
              <a:t>）依然处于下降状态。</a:t>
            </a:r>
            <a:r>
              <a:rPr lang="en-US" altLang="zh-CN" dirty="0">
                <a:solidFill>
                  <a:schemeClr val="bg1"/>
                </a:solidFill>
              </a:rPr>
              <a:t>Z</a:t>
            </a:r>
            <a:r>
              <a:rPr lang="zh-CN" altLang="zh-CN" dirty="0">
                <a:solidFill>
                  <a:schemeClr val="bg1"/>
                </a:solidFill>
              </a:rPr>
              <a:t>（植物乳杆菌）组的变化趋势与对照组相近，可能原因是在奶牛日粮中有大量的青储饲料，青储在发酵过程中会繁殖大量的乳酸菌，因此导致日粮中添加植物乳杆菌没有对泌乳量产生影响</a:t>
            </a:r>
          </a:p>
        </p:txBody>
      </p:sp>
      <p:sp>
        <p:nvSpPr>
          <p:cNvPr id="7" name="矩形 6"/>
          <p:cNvSpPr/>
          <p:nvPr/>
        </p:nvSpPr>
        <p:spPr>
          <a:xfrm>
            <a:off x="4205419" y="1390516"/>
            <a:ext cx="4572000" cy="292388"/>
          </a:xfrm>
          <a:prstGeom prst="rect">
            <a:avLst/>
          </a:prstGeom>
        </p:spPr>
        <p:txBody>
          <a:bodyPr>
            <a:spAutoFit/>
          </a:bodyPr>
          <a:lstStyle/>
          <a:p>
            <a:r>
              <a:rPr lang="zh-CN" altLang="zh-CN" b="1" dirty="0">
                <a:solidFill>
                  <a:schemeClr val="bg1"/>
                </a:solidFill>
              </a:rPr>
              <a:t>奶牛日产量</a:t>
            </a:r>
            <a:r>
              <a:rPr lang="zh-CN" altLang="zh-CN" b="1" dirty="0" smtClean="0">
                <a:solidFill>
                  <a:schemeClr val="bg1"/>
                </a:solidFill>
              </a:rPr>
              <a:t>统计</a:t>
            </a:r>
            <a:endParaRPr lang="zh-CN" altLang="en-US" dirty="0">
              <a:solidFill>
                <a:schemeClr val="bg1"/>
              </a:solidFill>
            </a:endParaRPr>
          </a:p>
        </p:txBody>
      </p:sp>
      <p:sp>
        <p:nvSpPr>
          <p:cNvPr id="2" name="Rectangle 2"/>
          <p:cNvSpPr>
            <a:spLocks noChangeArrowheads="1"/>
          </p:cNvSpPr>
          <p:nvPr/>
        </p:nvSpPr>
        <p:spPr bwMode="auto">
          <a:xfrm>
            <a:off x="4075043" y="22164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5419" y="1848678"/>
            <a:ext cx="4319588" cy="259397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034376"/>
      </p:ext>
    </p:extLst>
  </p:cSld>
  <p:clrMapOvr>
    <a:masterClrMapping/>
  </p:clrMapOvr>
  <p:transition spd="slow" advClick="0" advTm="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a:grpSpLocks/>
          </p:cNvGrpSpPr>
          <p:nvPr/>
        </p:nvGrpSpPr>
        <p:grpSpPr bwMode="auto">
          <a:xfrm>
            <a:off x="282575" y="1746250"/>
            <a:ext cx="2765425" cy="963613"/>
            <a:chOff x="219753" y="1976522"/>
            <a:chExt cx="2765362" cy="964005"/>
          </a:xfrm>
        </p:grpSpPr>
        <p:sp>
          <p:nvSpPr>
            <p:cNvPr id="13340" name="文本框 38"/>
            <p:cNvSpPr txBox="1">
              <a:spLocks noChangeArrowheads="1"/>
            </p:cNvSpPr>
            <p:nvPr/>
          </p:nvSpPr>
          <p:spPr bwMode="auto">
            <a:xfrm>
              <a:off x="219753" y="2417307"/>
              <a:ext cx="274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en-US" altLang="zh-CN" sz="2800">
                  <a:solidFill>
                    <a:schemeClr val="bg1"/>
                  </a:solidFill>
                  <a:latin typeface="微软雅黑" pitchFamily="34" charset="-122"/>
                  <a:ea typeface="微软雅黑" pitchFamily="34" charset="-122"/>
                </a:rPr>
                <a:t>CONTENTS</a:t>
              </a:r>
              <a:endParaRPr lang="zh-CN" altLang="en-US" sz="2800">
                <a:solidFill>
                  <a:schemeClr val="bg1"/>
                </a:solidFill>
                <a:latin typeface="微软雅黑" pitchFamily="34" charset="-122"/>
                <a:ea typeface="微软雅黑" pitchFamily="34" charset="-122"/>
              </a:endParaRPr>
            </a:p>
          </p:txBody>
        </p:sp>
        <p:sp>
          <p:nvSpPr>
            <p:cNvPr id="13341" name="文本框 11"/>
            <p:cNvSpPr txBox="1">
              <a:spLocks noChangeArrowheads="1"/>
            </p:cNvSpPr>
            <p:nvPr/>
          </p:nvSpPr>
          <p:spPr bwMode="auto">
            <a:xfrm>
              <a:off x="1979712" y="1976522"/>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3200">
                  <a:solidFill>
                    <a:schemeClr val="bg1"/>
                  </a:solidFill>
                  <a:latin typeface="微软雅黑" pitchFamily="34" charset="-122"/>
                  <a:ea typeface="微软雅黑" pitchFamily="34" charset="-122"/>
                </a:rPr>
                <a:t>目录</a:t>
              </a:r>
            </a:p>
          </p:txBody>
        </p:sp>
      </p:grpSp>
      <p:sp>
        <p:nvSpPr>
          <p:cNvPr id="71" name="文本框 18"/>
          <p:cNvSpPr txBox="1">
            <a:spLocks noChangeArrowheads="1"/>
          </p:cNvSpPr>
          <p:nvPr/>
        </p:nvSpPr>
        <p:spPr bwMode="auto">
          <a:xfrm>
            <a:off x="4076574" y="252523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smtClean="0">
                <a:solidFill>
                  <a:schemeClr val="bg1"/>
                </a:solidFill>
                <a:latin typeface="微软雅黑" pitchFamily="34" charset="-122"/>
                <a:ea typeface="微软雅黑" pitchFamily="34" charset="-122"/>
              </a:rPr>
              <a:t>研究意义</a:t>
            </a:r>
            <a:endParaRPr lang="zh-CN" altLang="en-US" sz="1800" dirty="0">
              <a:solidFill>
                <a:schemeClr val="bg1"/>
              </a:solidFill>
              <a:latin typeface="微软雅黑" pitchFamily="34" charset="-122"/>
              <a:ea typeface="微软雅黑" pitchFamily="34" charset="-122"/>
            </a:endParaRPr>
          </a:p>
        </p:txBody>
      </p:sp>
      <p:grpSp>
        <p:nvGrpSpPr>
          <p:cNvPr id="72" name="组合 71"/>
          <p:cNvGrpSpPr>
            <a:grpSpLocks/>
          </p:cNvGrpSpPr>
          <p:nvPr/>
        </p:nvGrpSpPr>
        <p:grpSpPr bwMode="auto">
          <a:xfrm>
            <a:off x="3578225" y="1817688"/>
            <a:ext cx="466725" cy="523875"/>
            <a:chOff x="3516783" y="2047768"/>
            <a:chExt cx="466304" cy="523220"/>
          </a:xfrm>
        </p:grpSpPr>
        <p:sp>
          <p:nvSpPr>
            <p:cNvPr id="13338" name="文本框 16"/>
            <p:cNvSpPr txBox="1">
              <a:spLocks noChangeArrowheads="1"/>
            </p:cNvSpPr>
            <p:nvPr/>
          </p:nvSpPr>
          <p:spPr bwMode="auto">
            <a:xfrm>
              <a:off x="3516783" y="20477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1</a:t>
              </a:r>
              <a:endParaRPr lang="zh-CN" altLang="en-US" sz="2800">
                <a:solidFill>
                  <a:schemeClr val="bg1"/>
                </a:solidFill>
                <a:latin typeface="微软雅黑" pitchFamily="34" charset="-122"/>
                <a:ea typeface="微软雅黑"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6638925" y="191611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smtClean="0">
                <a:solidFill>
                  <a:schemeClr val="bg1"/>
                </a:solidFill>
                <a:latin typeface="微软雅黑" pitchFamily="34" charset="-122"/>
                <a:ea typeface="微软雅黑" pitchFamily="34" charset="-122"/>
              </a:rPr>
              <a:t>实验步骤</a:t>
            </a:r>
            <a:endParaRPr lang="zh-CN" altLang="en-US" sz="1800" dirty="0">
              <a:solidFill>
                <a:schemeClr val="bg1"/>
              </a:solidFill>
              <a:latin typeface="微软雅黑" pitchFamily="34" charset="-122"/>
              <a:ea typeface="微软雅黑" pitchFamily="34" charset="-122"/>
            </a:endParaRPr>
          </a:p>
        </p:txBody>
      </p:sp>
      <p:grpSp>
        <p:nvGrpSpPr>
          <p:cNvPr id="76" name="组合 75"/>
          <p:cNvGrpSpPr>
            <a:grpSpLocks/>
          </p:cNvGrpSpPr>
          <p:nvPr/>
        </p:nvGrpSpPr>
        <p:grpSpPr bwMode="auto">
          <a:xfrm>
            <a:off x="6135688" y="1827213"/>
            <a:ext cx="496887" cy="523875"/>
            <a:chOff x="6073087" y="2057986"/>
            <a:chExt cx="497639" cy="523220"/>
          </a:xfrm>
        </p:grpSpPr>
        <p:sp>
          <p:nvSpPr>
            <p:cNvPr id="13336" name="文本框 20"/>
            <p:cNvSpPr txBox="1">
              <a:spLocks noChangeArrowheads="1"/>
            </p:cNvSpPr>
            <p:nvPr/>
          </p:nvSpPr>
          <p:spPr bwMode="auto">
            <a:xfrm>
              <a:off x="6073087" y="2057986"/>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4</a:t>
              </a:r>
              <a:endParaRPr lang="zh-CN" altLang="en-US" sz="2800">
                <a:solidFill>
                  <a:schemeClr val="bg1"/>
                </a:solidFill>
                <a:latin typeface="微软雅黑" pitchFamily="34" charset="-122"/>
                <a:ea typeface="微软雅黑"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a:spLocks noChangeArrowheads="1"/>
          </p:cNvSpPr>
          <p:nvPr/>
        </p:nvSpPr>
        <p:spPr bwMode="auto">
          <a:xfrm>
            <a:off x="4062288" y="19354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smtClean="0">
                <a:solidFill>
                  <a:schemeClr val="bg1"/>
                </a:solidFill>
                <a:latin typeface="微软雅黑" pitchFamily="34" charset="-122"/>
                <a:ea typeface="微软雅黑" pitchFamily="34" charset="-122"/>
              </a:rPr>
              <a:t>背景分析</a:t>
            </a:r>
            <a:endParaRPr lang="zh-CN" altLang="en-US" sz="1800" dirty="0">
              <a:solidFill>
                <a:schemeClr val="bg1"/>
              </a:solidFill>
              <a:latin typeface="微软雅黑" pitchFamily="34" charset="-122"/>
              <a:ea typeface="微软雅黑" pitchFamily="34" charset="-122"/>
            </a:endParaRPr>
          </a:p>
        </p:txBody>
      </p:sp>
      <p:grpSp>
        <p:nvGrpSpPr>
          <p:cNvPr id="80" name="组合 79"/>
          <p:cNvGrpSpPr>
            <a:grpSpLocks/>
          </p:cNvGrpSpPr>
          <p:nvPr/>
        </p:nvGrpSpPr>
        <p:grpSpPr bwMode="auto">
          <a:xfrm>
            <a:off x="3578225" y="2397125"/>
            <a:ext cx="466725" cy="523875"/>
            <a:chOff x="3516783" y="2627150"/>
            <a:chExt cx="466304" cy="523220"/>
          </a:xfrm>
        </p:grpSpPr>
        <p:sp>
          <p:nvSpPr>
            <p:cNvPr id="13334" name="文本框 23"/>
            <p:cNvSpPr txBox="1">
              <a:spLocks noChangeArrowheads="1"/>
            </p:cNvSpPr>
            <p:nvPr/>
          </p:nvSpPr>
          <p:spPr bwMode="auto">
            <a:xfrm>
              <a:off x="3516783" y="2627150"/>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2</a:t>
              </a:r>
              <a:endParaRPr lang="zh-CN" altLang="en-US" sz="2800">
                <a:solidFill>
                  <a:schemeClr val="bg1"/>
                </a:solidFill>
                <a:latin typeface="微软雅黑" pitchFamily="34" charset="-122"/>
                <a:ea typeface="微软雅黑"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6638925" y="249396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smtClean="0">
                <a:solidFill>
                  <a:schemeClr val="bg1"/>
                </a:solidFill>
                <a:latin typeface="微软雅黑" pitchFamily="34" charset="-122"/>
                <a:ea typeface="微软雅黑" pitchFamily="34" charset="-122"/>
              </a:rPr>
              <a:t>结果与分析</a:t>
            </a:r>
            <a:endParaRPr lang="zh-CN" altLang="en-US" sz="1800" dirty="0">
              <a:solidFill>
                <a:schemeClr val="bg1"/>
              </a:solidFill>
              <a:latin typeface="微软雅黑" pitchFamily="34" charset="-122"/>
              <a:ea typeface="微软雅黑" pitchFamily="34" charset="-122"/>
            </a:endParaRPr>
          </a:p>
        </p:txBody>
      </p:sp>
      <p:grpSp>
        <p:nvGrpSpPr>
          <p:cNvPr id="84" name="组合 83"/>
          <p:cNvGrpSpPr>
            <a:grpSpLocks/>
          </p:cNvGrpSpPr>
          <p:nvPr/>
        </p:nvGrpSpPr>
        <p:grpSpPr bwMode="auto">
          <a:xfrm>
            <a:off x="6135688" y="2406650"/>
            <a:ext cx="496887" cy="523875"/>
            <a:chOff x="6073087" y="2637368"/>
            <a:chExt cx="497639" cy="523220"/>
          </a:xfrm>
        </p:grpSpPr>
        <p:sp>
          <p:nvSpPr>
            <p:cNvPr id="13332" name="文本框 26"/>
            <p:cNvSpPr txBox="1">
              <a:spLocks noChangeArrowheads="1"/>
            </p:cNvSpPr>
            <p:nvPr/>
          </p:nvSpPr>
          <p:spPr bwMode="auto">
            <a:xfrm>
              <a:off x="6073087" y="26373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5</a:t>
              </a:r>
              <a:endParaRPr lang="zh-CN" altLang="en-US" sz="2800">
                <a:solidFill>
                  <a:schemeClr val="bg1"/>
                </a:solidFill>
                <a:latin typeface="微软雅黑" pitchFamily="34" charset="-122"/>
                <a:ea typeface="微软雅黑"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4052888" y="304323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smtClean="0">
                <a:solidFill>
                  <a:schemeClr val="bg1"/>
                </a:solidFill>
                <a:latin typeface="微软雅黑" pitchFamily="34" charset="-122"/>
                <a:ea typeface="微软雅黑" pitchFamily="34" charset="-122"/>
              </a:rPr>
              <a:t>研究方法</a:t>
            </a:r>
            <a:endParaRPr lang="zh-CN" altLang="en-US" sz="1800" dirty="0">
              <a:solidFill>
                <a:schemeClr val="bg1"/>
              </a:solidFill>
              <a:latin typeface="微软雅黑" pitchFamily="34" charset="-122"/>
              <a:ea typeface="微软雅黑" pitchFamily="34" charset="-122"/>
            </a:endParaRPr>
          </a:p>
        </p:txBody>
      </p:sp>
      <p:grpSp>
        <p:nvGrpSpPr>
          <p:cNvPr id="88" name="组合 87"/>
          <p:cNvGrpSpPr>
            <a:grpSpLocks/>
          </p:cNvGrpSpPr>
          <p:nvPr/>
        </p:nvGrpSpPr>
        <p:grpSpPr bwMode="auto">
          <a:xfrm>
            <a:off x="3578225" y="2970213"/>
            <a:ext cx="466725" cy="523875"/>
            <a:chOff x="3516783" y="3200893"/>
            <a:chExt cx="466304" cy="523220"/>
          </a:xfrm>
        </p:grpSpPr>
        <p:sp>
          <p:nvSpPr>
            <p:cNvPr id="13330" name="文本框 29"/>
            <p:cNvSpPr txBox="1">
              <a:spLocks noChangeArrowheads="1"/>
            </p:cNvSpPr>
            <p:nvPr/>
          </p:nvSpPr>
          <p:spPr bwMode="auto">
            <a:xfrm>
              <a:off x="3516783" y="3200893"/>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3</a:t>
              </a:r>
              <a:endParaRPr lang="zh-CN" altLang="en-US" sz="2800">
                <a:solidFill>
                  <a:schemeClr val="bg1"/>
                </a:solidFill>
                <a:latin typeface="微软雅黑" pitchFamily="34" charset="-122"/>
                <a:ea typeface="微软雅黑"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a:spLocks noChangeArrowheads="1"/>
          </p:cNvSpPr>
          <p:nvPr/>
        </p:nvSpPr>
        <p:spPr bwMode="auto">
          <a:xfrm>
            <a:off x="6638925" y="306863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smtClean="0">
                <a:solidFill>
                  <a:schemeClr val="bg1"/>
                </a:solidFill>
                <a:latin typeface="微软雅黑" pitchFamily="34" charset="-122"/>
                <a:ea typeface="微软雅黑" pitchFamily="34" charset="-122"/>
              </a:rPr>
              <a:t>大学总结</a:t>
            </a:r>
            <a:endParaRPr lang="zh-CN" altLang="en-US" sz="1800" dirty="0">
              <a:solidFill>
                <a:schemeClr val="bg1"/>
              </a:solidFill>
              <a:latin typeface="微软雅黑" pitchFamily="34" charset="-122"/>
              <a:ea typeface="微软雅黑" pitchFamily="34" charset="-122"/>
            </a:endParaRPr>
          </a:p>
        </p:txBody>
      </p:sp>
      <p:grpSp>
        <p:nvGrpSpPr>
          <p:cNvPr id="92" name="组合 91"/>
          <p:cNvGrpSpPr>
            <a:grpSpLocks/>
          </p:cNvGrpSpPr>
          <p:nvPr/>
        </p:nvGrpSpPr>
        <p:grpSpPr bwMode="auto">
          <a:xfrm>
            <a:off x="6135688" y="2981325"/>
            <a:ext cx="496887" cy="522288"/>
            <a:chOff x="6073087" y="3211111"/>
            <a:chExt cx="497639" cy="523220"/>
          </a:xfrm>
        </p:grpSpPr>
        <p:sp>
          <p:nvSpPr>
            <p:cNvPr id="13328" name="文本框 32"/>
            <p:cNvSpPr txBox="1">
              <a:spLocks noChangeArrowheads="1"/>
            </p:cNvSpPr>
            <p:nvPr/>
          </p:nvSpPr>
          <p:spPr bwMode="auto">
            <a:xfrm>
              <a:off x="6073087" y="3211111"/>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6</a:t>
              </a:r>
              <a:endParaRPr lang="zh-CN" altLang="en-US" sz="2800">
                <a:solidFill>
                  <a:schemeClr val="bg1"/>
                </a:solidFill>
                <a:latin typeface="微软雅黑" pitchFamily="34" charset="-122"/>
                <a:ea typeface="微软雅黑"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77044" y="315704"/>
            <a:ext cx="6228176" cy="338554"/>
          </a:xfrm>
          <a:prstGeom prst="rect">
            <a:avLst/>
          </a:prstGeom>
          <a:noFill/>
        </p:spPr>
        <p:txBody>
          <a:bodyPr wrap="square">
            <a:spAutoFit/>
          </a:bodyPr>
          <a:lstStyle/>
          <a:p>
            <a:pPr lvl="0"/>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3.</a:t>
            </a:r>
            <a:r>
              <a:rPr lang="zh-CN" altLang="zh-CN" sz="1600" dirty="0" smtClean="0">
                <a:solidFill>
                  <a:schemeClr val="bg1"/>
                </a:solidFill>
              </a:rPr>
              <a:t>益</a:t>
            </a:r>
            <a:r>
              <a:rPr lang="zh-CN" altLang="zh-CN" sz="1600" dirty="0">
                <a:solidFill>
                  <a:schemeClr val="bg1"/>
                </a:solidFill>
              </a:rPr>
              <a:t>生菌对奶牛产奶性状及其瘤胃菌落结构影响</a:t>
            </a:r>
          </a:p>
        </p:txBody>
      </p:sp>
      <p:sp>
        <p:nvSpPr>
          <p:cNvPr id="4" name="Rectangle 3"/>
          <p:cNvSpPr>
            <a:spLocks noChangeArrowheads="1"/>
          </p:cNvSpPr>
          <p:nvPr/>
        </p:nvSpPr>
        <p:spPr bwMode="auto">
          <a:xfrm>
            <a:off x="218682" y="1136600"/>
            <a:ext cx="3736868"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dirty="0">
                <a:solidFill>
                  <a:schemeClr val="bg1"/>
                </a:solidFill>
              </a:rPr>
              <a:t>乳房炎是我国奶牛养殖业常见疾病之一，同时我国的奶牛乳房炎发病率要高于世界平均水平，这是造成奶牛泌乳量下降的重要原因</a:t>
            </a:r>
            <a:r>
              <a:rPr lang="zh-CN" altLang="zh-CN" dirty="0" smtClean="0">
                <a:solidFill>
                  <a:schemeClr val="bg1"/>
                </a:solidFill>
              </a:rPr>
              <a:t>之一。</a:t>
            </a:r>
            <a:r>
              <a:rPr lang="zh-CN" altLang="zh-CN" dirty="0">
                <a:solidFill>
                  <a:schemeClr val="bg1"/>
                </a:solidFill>
              </a:rPr>
              <a:t>益生菌能够改善宿主的健康水平，提高免疫</a:t>
            </a:r>
            <a:r>
              <a:rPr lang="zh-CN" altLang="zh-CN" dirty="0" smtClean="0">
                <a:solidFill>
                  <a:schemeClr val="bg1"/>
                </a:solidFill>
              </a:rPr>
              <a:t>功能，</a:t>
            </a:r>
            <a:r>
              <a:rPr lang="zh-CN" altLang="zh-CN" dirty="0">
                <a:solidFill>
                  <a:schemeClr val="bg1"/>
                </a:solidFill>
              </a:rPr>
              <a:t>而在以往的益生菌饲喂奶牛试验中，试验组奶牛的发病率也低于对照</a:t>
            </a:r>
            <a:r>
              <a:rPr lang="zh-CN" altLang="zh-CN" dirty="0" smtClean="0">
                <a:solidFill>
                  <a:schemeClr val="bg1"/>
                </a:solidFill>
              </a:rPr>
              <a:t>组。</a:t>
            </a:r>
            <a:r>
              <a:rPr lang="zh-CN" altLang="zh-CN" dirty="0">
                <a:solidFill>
                  <a:schemeClr val="bg1"/>
                </a:solidFill>
              </a:rPr>
              <a:t>因此通过牛乳中体细胞的检测，可以衡量整个牛群乳腺细胞的健康</a:t>
            </a:r>
            <a:r>
              <a:rPr lang="zh-CN" altLang="zh-CN" dirty="0" smtClean="0">
                <a:solidFill>
                  <a:schemeClr val="bg1"/>
                </a:solidFill>
              </a:rPr>
              <a:t>状况</a:t>
            </a:r>
            <a:endParaRPr lang="en-US" altLang="zh-CN" dirty="0" smtClean="0">
              <a:solidFill>
                <a:schemeClr val="bg1"/>
              </a:solidFill>
            </a:endParaRPr>
          </a:p>
          <a:p>
            <a:r>
              <a:rPr lang="zh-CN" altLang="en-US" dirty="0">
                <a:solidFill>
                  <a:schemeClr val="bg1"/>
                </a:solidFill>
              </a:rPr>
              <a:t>右图</a:t>
            </a:r>
            <a:r>
              <a:rPr lang="zh-CN" altLang="zh-CN" dirty="0" smtClean="0">
                <a:solidFill>
                  <a:schemeClr val="bg1"/>
                </a:solidFill>
              </a:rPr>
              <a:t>是</a:t>
            </a:r>
            <a:r>
              <a:rPr lang="zh-CN" altLang="zh-CN" dirty="0">
                <a:solidFill>
                  <a:schemeClr val="bg1"/>
                </a:solidFill>
              </a:rPr>
              <a:t>各组奶牛的体细胞数结果，其中各试验组的体细胞数在第一个</a:t>
            </a:r>
            <a:r>
              <a:rPr lang="en-US" altLang="zh-CN" dirty="0">
                <a:solidFill>
                  <a:schemeClr val="bg1"/>
                </a:solidFill>
              </a:rPr>
              <a:t>10</a:t>
            </a:r>
            <a:r>
              <a:rPr lang="zh-CN" altLang="zh-CN" dirty="0">
                <a:solidFill>
                  <a:schemeClr val="bg1"/>
                </a:solidFill>
              </a:rPr>
              <a:t>天内有了大幅度下降，并且之后基本保持在稳定水平，因此光滑假丝酵母、毕赤酵母、植物乳杆菌在饲喂一定时间后均可降低饲喂奶牛牛乳中的体细胞数。</a:t>
            </a:r>
          </a:p>
          <a:p>
            <a:r>
              <a:rPr lang="zh-CN" altLang="en-US" dirty="0" smtClean="0">
                <a:solidFill>
                  <a:schemeClr val="bg1"/>
                </a:solidFill>
              </a:rPr>
              <a:t>右图</a:t>
            </a:r>
            <a:r>
              <a:rPr lang="zh-CN" altLang="zh-CN" dirty="0" smtClean="0">
                <a:solidFill>
                  <a:schemeClr val="bg1"/>
                </a:solidFill>
              </a:rPr>
              <a:t>显示</a:t>
            </a:r>
            <a:r>
              <a:rPr lang="zh-CN" altLang="zh-CN" dirty="0">
                <a:solidFill>
                  <a:schemeClr val="bg1"/>
                </a:solidFill>
              </a:rPr>
              <a:t>各试验组体细胞数在第</a:t>
            </a:r>
            <a:r>
              <a:rPr lang="en-US" altLang="zh-CN" dirty="0">
                <a:solidFill>
                  <a:schemeClr val="bg1"/>
                </a:solidFill>
              </a:rPr>
              <a:t>30</a:t>
            </a:r>
            <a:r>
              <a:rPr lang="zh-CN" altLang="zh-CN" dirty="0">
                <a:solidFill>
                  <a:schemeClr val="bg1"/>
                </a:solidFill>
              </a:rPr>
              <a:t>天与对照组相比显著差异，光滑假丝酵母（</a:t>
            </a:r>
            <a:r>
              <a:rPr lang="en-US" altLang="zh-CN" dirty="0">
                <a:solidFill>
                  <a:schemeClr val="bg1"/>
                </a:solidFill>
              </a:rPr>
              <a:t>P=0.021</a:t>
            </a:r>
            <a:r>
              <a:rPr lang="zh-CN" altLang="zh-CN" dirty="0">
                <a:solidFill>
                  <a:schemeClr val="bg1"/>
                </a:solidFill>
              </a:rPr>
              <a:t>），毕赤酵母（</a:t>
            </a:r>
            <a:r>
              <a:rPr lang="en-US" altLang="zh-CN" dirty="0">
                <a:solidFill>
                  <a:schemeClr val="bg1"/>
                </a:solidFill>
              </a:rPr>
              <a:t>0.047</a:t>
            </a:r>
            <a:r>
              <a:rPr lang="zh-CN" altLang="zh-CN" dirty="0">
                <a:solidFill>
                  <a:schemeClr val="bg1"/>
                </a:solidFill>
              </a:rPr>
              <a:t>），植物乳杆菌（</a:t>
            </a:r>
            <a:r>
              <a:rPr lang="en-US" altLang="zh-CN" dirty="0">
                <a:solidFill>
                  <a:schemeClr val="bg1"/>
                </a:solidFill>
              </a:rPr>
              <a:t>P=0.009</a:t>
            </a:r>
            <a:r>
              <a:rPr lang="zh-CN" altLang="zh-CN" dirty="0">
                <a:solidFill>
                  <a:schemeClr val="bg1"/>
                </a:solidFill>
              </a:rPr>
              <a:t>）。</a:t>
            </a:r>
          </a:p>
        </p:txBody>
      </p:sp>
      <p:sp>
        <p:nvSpPr>
          <p:cNvPr id="7" name="矩形 6"/>
          <p:cNvSpPr/>
          <p:nvPr/>
        </p:nvSpPr>
        <p:spPr>
          <a:xfrm>
            <a:off x="4205419" y="1390516"/>
            <a:ext cx="4572000" cy="292388"/>
          </a:xfrm>
          <a:prstGeom prst="rect">
            <a:avLst/>
          </a:prstGeom>
        </p:spPr>
        <p:txBody>
          <a:bodyPr>
            <a:spAutoFit/>
          </a:bodyPr>
          <a:lstStyle/>
          <a:p>
            <a:r>
              <a:rPr lang="zh-CN" altLang="zh-CN" b="1" dirty="0">
                <a:solidFill>
                  <a:schemeClr val="bg1"/>
                </a:solidFill>
              </a:rPr>
              <a:t>奶牛日产量</a:t>
            </a:r>
            <a:r>
              <a:rPr lang="zh-CN" altLang="zh-CN" b="1" dirty="0" smtClean="0">
                <a:solidFill>
                  <a:schemeClr val="bg1"/>
                </a:solidFill>
              </a:rPr>
              <a:t>统计</a:t>
            </a:r>
            <a:endParaRPr lang="zh-CN" altLang="en-US" dirty="0">
              <a:solidFill>
                <a:schemeClr val="bg1"/>
              </a:solidFill>
            </a:endParaRPr>
          </a:p>
        </p:txBody>
      </p:sp>
      <p:sp>
        <p:nvSpPr>
          <p:cNvPr id="2" name="Rectangle 2"/>
          <p:cNvSpPr>
            <a:spLocks noChangeArrowheads="1"/>
          </p:cNvSpPr>
          <p:nvPr/>
        </p:nvSpPr>
        <p:spPr bwMode="auto">
          <a:xfrm>
            <a:off x="4075043" y="22164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455" y="1712721"/>
            <a:ext cx="4319588" cy="259397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82511"/>
      </p:ext>
    </p:extLst>
  </p:cSld>
  <p:clrMapOvr>
    <a:masterClrMapping/>
  </p:clrMapOvr>
  <p:transition spd="slow" advClick="0" advTm="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77044" y="315704"/>
            <a:ext cx="6228176" cy="338554"/>
          </a:xfrm>
          <a:prstGeom prst="rect">
            <a:avLst/>
          </a:prstGeom>
          <a:noFill/>
        </p:spPr>
        <p:txBody>
          <a:bodyPr wrap="square">
            <a:spAutoFit/>
          </a:bodyPr>
          <a:lstStyle/>
          <a:p>
            <a:pPr lvl="0"/>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3.</a:t>
            </a:r>
            <a:r>
              <a:rPr lang="zh-CN" altLang="zh-CN" sz="1600" dirty="0" smtClean="0">
                <a:solidFill>
                  <a:schemeClr val="bg1"/>
                </a:solidFill>
              </a:rPr>
              <a:t>益</a:t>
            </a:r>
            <a:r>
              <a:rPr lang="zh-CN" altLang="zh-CN" sz="1600" dirty="0">
                <a:solidFill>
                  <a:schemeClr val="bg1"/>
                </a:solidFill>
              </a:rPr>
              <a:t>生菌对奶牛产奶性状及其瘤胃菌落结构影响</a:t>
            </a:r>
          </a:p>
        </p:txBody>
      </p:sp>
      <p:sp>
        <p:nvSpPr>
          <p:cNvPr id="4" name="Rectangle 3"/>
          <p:cNvSpPr>
            <a:spLocks noChangeArrowheads="1"/>
          </p:cNvSpPr>
          <p:nvPr/>
        </p:nvSpPr>
        <p:spPr bwMode="auto">
          <a:xfrm>
            <a:off x="477044" y="1593138"/>
            <a:ext cx="4633693"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dirty="0">
                <a:solidFill>
                  <a:schemeClr val="bg1"/>
                </a:solidFill>
              </a:rPr>
              <a:t>数据表明各组奶牛乳品质与第</a:t>
            </a:r>
            <a:r>
              <a:rPr lang="en-US" altLang="zh-CN" dirty="0">
                <a:solidFill>
                  <a:schemeClr val="bg1"/>
                </a:solidFill>
              </a:rPr>
              <a:t>0</a:t>
            </a:r>
            <a:r>
              <a:rPr lang="zh-CN" altLang="zh-CN" dirty="0">
                <a:solidFill>
                  <a:schemeClr val="bg1"/>
                </a:solidFill>
              </a:rPr>
              <a:t>天相比没有显著变化</a:t>
            </a:r>
          </a:p>
        </p:txBody>
      </p:sp>
      <p:sp>
        <p:nvSpPr>
          <p:cNvPr id="2" name="Rectangle 2"/>
          <p:cNvSpPr>
            <a:spLocks noChangeArrowheads="1"/>
          </p:cNvSpPr>
          <p:nvPr/>
        </p:nvSpPr>
        <p:spPr bwMode="auto">
          <a:xfrm>
            <a:off x="4075043" y="22164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120679807"/>
              </p:ext>
            </p:extLst>
          </p:nvPr>
        </p:nvGraphicFramePr>
        <p:xfrm>
          <a:off x="477044" y="2522093"/>
          <a:ext cx="3429000" cy="857250"/>
        </p:xfrm>
        <a:graphic>
          <a:graphicData uri="http://schemas.openxmlformats.org/drawingml/2006/table">
            <a:tbl>
              <a:tblPr firstRow="1" firstCol="1" bandRow="1">
                <a:tableStyleId>{5C22544A-7EE6-4342-B048-85BDC9FD1C3A}</a:tableStyleId>
              </a:tblPr>
              <a:tblGrid>
                <a:gridCol w="685800">
                  <a:extLst>
                    <a:ext uri="{9D8B030D-6E8A-4147-A177-3AD203B41FA5}">
                      <a16:colId xmlns:a16="http://schemas.microsoft.com/office/drawing/2014/main" val="1742025436"/>
                    </a:ext>
                  </a:extLst>
                </a:gridCol>
                <a:gridCol w="685800">
                  <a:extLst>
                    <a:ext uri="{9D8B030D-6E8A-4147-A177-3AD203B41FA5}">
                      <a16:colId xmlns:a16="http://schemas.microsoft.com/office/drawing/2014/main" val="4012003396"/>
                    </a:ext>
                  </a:extLst>
                </a:gridCol>
                <a:gridCol w="685800">
                  <a:extLst>
                    <a:ext uri="{9D8B030D-6E8A-4147-A177-3AD203B41FA5}">
                      <a16:colId xmlns:a16="http://schemas.microsoft.com/office/drawing/2014/main" val="4155286214"/>
                    </a:ext>
                  </a:extLst>
                </a:gridCol>
                <a:gridCol w="685800">
                  <a:extLst>
                    <a:ext uri="{9D8B030D-6E8A-4147-A177-3AD203B41FA5}">
                      <a16:colId xmlns:a16="http://schemas.microsoft.com/office/drawing/2014/main" val="1928437071"/>
                    </a:ext>
                  </a:extLst>
                </a:gridCol>
                <a:gridCol w="685800">
                  <a:extLst>
                    <a:ext uri="{9D8B030D-6E8A-4147-A177-3AD203B41FA5}">
                      <a16:colId xmlns:a16="http://schemas.microsoft.com/office/drawing/2014/main" val="3967429672"/>
                    </a:ext>
                  </a:extLst>
                </a:gridCol>
              </a:tblGrid>
              <a:tr h="171450">
                <a:tc>
                  <a:txBody>
                    <a:bodyPr/>
                    <a:lstStyle/>
                    <a:p>
                      <a:pPr algn="ctr">
                        <a:spcAft>
                          <a:spcPts val="0"/>
                        </a:spcAft>
                      </a:pPr>
                      <a:r>
                        <a:rPr lang="zh-CN" sz="1100">
                          <a:effectLst/>
                        </a:rPr>
                        <a:t>时间</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C</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P</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G</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Z</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1467904724"/>
                  </a:ext>
                </a:extLst>
              </a:tr>
              <a:tr h="171450">
                <a:tc>
                  <a:txBody>
                    <a:bodyPr/>
                    <a:lstStyle/>
                    <a:p>
                      <a:pPr algn="ctr">
                        <a:spcAft>
                          <a:spcPts val="0"/>
                        </a:spcAft>
                      </a:pPr>
                      <a:r>
                        <a:rPr lang="en-US" sz="1100">
                          <a:effectLst/>
                        </a:rPr>
                        <a:t>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3.72</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3.33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3.56</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3.40</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409348162"/>
                  </a:ext>
                </a:extLst>
              </a:tr>
              <a:tr h="171450">
                <a:tc>
                  <a:txBody>
                    <a:bodyPr/>
                    <a:lstStyle/>
                    <a:p>
                      <a:pPr algn="ctr">
                        <a:spcAft>
                          <a:spcPts val="0"/>
                        </a:spcAft>
                      </a:pPr>
                      <a:r>
                        <a:rPr lang="en-US" sz="1100">
                          <a:effectLst/>
                        </a:rPr>
                        <a:t>10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3.78</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3.39</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3.63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3.48</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831041054"/>
                  </a:ext>
                </a:extLst>
              </a:tr>
              <a:tr h="171450">
                <a:tc>
                  <a:txBody>
                    <a:bodyPr/>
                    <a:lstStyle/>
                    <a:p>
                      <a:pPr algn="ctr">
                        <a:spcAft>
                          <a:spcPts val="0"/>
                        </a:spcAft>
                      </a:pPr>
                      <a:r>
                        <a:rPr lang="en-US" sz="1100">
                          <a:effectLst/>
                        </a:rPr>
                        <a:t>20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3.79</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3.32</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3.65</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3.45</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177854297"/>
                  </a:ext>
                </a:extLst>
              </a:tr>
              <a:tr h="171450">
                <a:tc>
                  <a:txBody>
                    <a:bodyPr/>
                    <a:lstStyle/>
                    <a:p>
                      <a:pPr algn="ctr">
                        <a:spcAft>
                          <a:spcPts val="0"/>
                        </a:spcAft>
                      </a:pPr>
                      <a:r>
                        <a:rPr lang="en-US" sz="1100">
                          <a:effectLst/>
                        </a:rPr>
                        <a:t>30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3.78</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3.44</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3.58</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3.50</a:t>
                      </a:r>
                      <a:endParaRPr lang="zh-CN" sz="1000" dirty="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0119035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7544819"/>
              </p:ext>
            </p:extLst>
          </p:nvPr>
        </p:nvGraphicFramePr>
        <p:xfrm>
          <a:off x="4788772" y="2522093"/>
          <a:ext cx="3492500" cy="857250"/>
        </p:xfrm>
        <a:graphic>
          <a:graphicData uri="http://schemas.openxmlformats.org/drawingml/2006/table">
            <a:tbl>
              <a:tblPr firstRow="1" firstCol="1" bandRow="1">
                <a:tableStyleId>{5C22544A-7EE6-4342-B048-85BDC9FD1C3A}</a:tableStyleId>
              </a:tblPr>
              <a:tblGrid>
                <a:gridCol w="749300">
                  <a:extLst>
                    <a:ext uri="{9D8B030D-6E8A-4147-A177-3AD203B41FA5}">
                      <a16:colId xmlns:a16="http://schemas.microsoft.com/office/drawing/2014/main" val="3660825545"/>
                    </a:ext>
                  </a:extLst>
                </a:gridCol>
                <a:gridCol w="685800">
                  <a:extLst>
                    <a:ext uri="{9D8B030D-6E8A-4147-A177-3AD203B41FA5}">
                      <a16:colId xmlns:a16="http://schemas.microsoft.com/office/drawing/2014/main" val="488744591"/>
                    </a:ext>
                  </a:extLst>
                </a:gridCol>
                <a:gridCol w="685800">
                  <a:extLst>
                    <a:ext uri="{9D8B030D-6E8A-4147-A177-3AD203B41FA5}">
                      <a16:colId xmlns:a16="http://schemas.microsoft.com/office/drawing/2014/main" val="1675122732"/>
                    </a:ext>
                  </a:extLst>
                </a:gridCol>
                <a:gridCol w="685800">
                  <a:extLst>
                    <a:ext uri="{9D8B030D-6E8A-4147-A177-3AD203B41FA5}">
                      <a16:colId xmlns:a16="http://schemas.microsoft.com/office/drawing/2014/main" val="4272795581"/>
                    </a:ext>
                  </a:extLst>
                </a:gridCol>
                <a:gridCol w="685800">
                  <a:extLst>
                    <a:ext uri="{9D8B030D-6E8A-4147-A177-3AD203B41FA5}">
                      <a16:colId xmlns:a16="http://schemas.microsoft.com/office/drawing/2014/main" val="608747289"/>
                    </a:ext>
                  </a:extLst>
                </a:gridCol>
              </a:tblGrid>
              <a:tr h="171450">
                <a:tc>
                  <a:txBody>
                    <a:bodyPr/>
                    <a:lstStyle/>
                    <a:p>
                      <a:pPr algn="ctr">
                        <a:spcAft>
                          <a:spcPts val="0"/>
                        </a:spcAft>
                      </a:pPr>
                      <a:r>
                        <a:rPr lang="zh-CN" sz="1100">
                          <a:effectLst/>
                        </a:rPr>
                        <a:t>时间</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C</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P</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G</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Z</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668751570"/>
                  </a:ext>
                </a:extLst>
              </a:tr>
              <a:tr h="171450">
                <a:tc>
                  <a:txBody>
                    <a:bodyPr/>
                    <a:lstStyle/>
                    <a:p>
                      <a:pPr algn="ctr">
                        <a:spcAft>
                          <a:spcPts val="0"/>
                        </a:spcAft>
                      </a:pPr>
                      <a:r>
                        <a:rPr lang="en-US" sz="1100">
                          <a:effectLst/>
                        </a:rPr>
                        <a:t>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2.52</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2.19</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2.16</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1.52</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2535747695"/>
                  </a:ext>
                </a:extLst>
              </a:tr>
              <a:tr h="171450">
                <a:tc>
                  <a:txBody>
                    <a:bodyPr/>
                    <a:lstStyle/>
                    <a:p>
                      <a:pPr algn="ctr">
                        <a:spcAft>
                          <a:spcPts val="0"/>
                        </a:spcAft>
                      </a:pPr>
                      <a:r>
                        <a:rPr lang="en-US" sz="1100">
                          <a:effectLst/>
                        </a:rPr>
                        <a:t>10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2.48</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2.23</a:t>
                      </a:r>
                      <a:endParaRPr lang="zh-CN" sz="10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2.09</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1.58</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804485670"/>
                  </a:ext>
                </a:extLst>
              </a:tr>
              <a:tr h="171450">
                <a:tc>
                  <a:txBody>
                    <a:bodyPr/>
                    <a:lstStyle/>
                    <a:p>
                      <a:pPr algn="ctr">
                        <a:spcAft>
                          <a:spcPts val="0"/>
                        </a:spcAft>
                      </a:pPr>
                      <a:r>
                        <a:rPr lang="en-US" sz="1100">
                          <a:effectLst/>
                        </a:rPr>
                        <a:t>20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2.68</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2.20</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2.03</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1.66</a:t>
                      </a:r>
                      <a:endParaRPr lang="zh-CN" sz="100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3749286968"/>
                  </a:ext>
                </a:extLst>
              </a:tr>
              <a:tr h="171450">
                <a:tc>
                  <a:txBody>
                    <a:bodyPr/>
                    <a:lstStyle/>
                    <a:p>
                      <a:pPr algn="ctr">
                        <a:spcAft>
                          <a:spcPts val="0"/>
                        </a:spcAft>
                      </a:pPr>
                      <a:r>
                        <a:rPr lang="en-US" sz="1100">
                          <a:effectLst/>
                        </a:rPr>
                        <a:t>30</a:t>
                      </a:r>
                      <a:r>
                        <a:rPr lang="zh-CN" sz="1100">
                          <a:effectLst/>
                        </a:rPr>
                        <a:t>天</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2.50</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2.25</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a:effectLst/>
                        </a:rPr>
                        <a:t>2.20</a:t>
                      </a:r>
                      <a:endParaRPr lang="zh-CN" sz="10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dirty="0">
                          <a:effectLst/>
                        </a:rPr>
                        <a:t>1.60</a:t>
                      </a:r>
                      <a:endParaRPr lang="zh-CN" sz="1000" dirty="0">
                        <a:effectLst/>
                        <a:latin typeface="Times New Roman" panose="02020603050405020304" pitchFamily="18" charset="0"/>
                        <a:ea typeface="宋体" panose="02010600030101010101" pitchFamily="2" charset="-122"/>
                      </a:endParaRPr>
                    </a:p>
                  </a:txBody>
                  <a:tcPr marL="68580" marR="68580" marT="0" marB="0" anchor="b"/>
                </a:tc>
                <a:extLst>
                  <a:ext uri="{0D108BD9-81ED-4DB2-BD59-A6C34878D82A}">
                    <a16:rowId xmlns:a16="http://schemas.microsoft.com/office/drawing/2014/main" val="974982819"/>
                  </a:ext>
                </a:extLst>
              </a:tr>
            </a:tbl>
          </a:graphicData>
        </a:graphic>
      </p:graphicFrame>
      <p:sp>
        <p:nvSpPr>
          <p:cNvPr id="6" name="矩形 5"/>
          <p:cNvSpPr/>
          <p:nvPr/>
        </p:nvSpPr>
        <p:spPr>
          <a:xfrm>
            <a:off x="44322" y="3599241"/>
            <a:ext cx="4294444" cy="342338"/>
          </a:xfrm>
          <a:prstGeom prst="rect">
            <a:avLst/>
          </a:prstGeom>
        </p:spPr>
        <p:txBody>
          <a:bodyPr wrap="none">
            <a:spAutoFit/>
          </a:bodyPr>
          <a:lstStyle/>
          <a:p>
            <a:pPr indent="267970" algn="ctr">
              <a:lnSpc>
                <a:spcPct val="130000"/>
              </a:lnSpc>
              <a:spcBef>
                <a:spcPts val="120"/>
              </a:spcBef>
              <a:spcAft>
                <a:spcPts val="120"/>
              </a:spcAft>
            </a:pPr>
            <a:r>
              <a:rPr lang="zh-CN" altLang="zh-CN" sz="1400" b="1" kern="100" dirty="0">
                <a:solidFill>
                  <a:schemeClr val="bg1"/>
                </a:solidFill>
                <a:latin typeface="Times New Roman" panose="02020603050405020304" pitchFamily="18" charset="0"/>
                <a:ea typeface="黑体" panose="02010609060101010101" pitchFamily="49" charset="-122"/>
              </a:rPr>
              <a:t>乳品质检测牛奶中蛋白质含量（单位：</a:t>
            </a:r>
            <a:r>
              <a:rPr lang="en-US" altLang="zh-CN" sz="1400" b="1" kern="100" dirty="0">
                <a:solidFill>
                  <a:schemeClr val="bg1"/>
                </a:solidFill>
                <a:latin typeface="Times New Roman" panose="02020603050405020304" pitchFamily="18" charset="0"/>
                <a:ea typeface="黑体" panose="02010609060101010101" pitchFamily="49" charset="-122"/>
              </a:rPr>
              <a:t>g/100ml</a:t>
            </a:r>
            <a:r>
              <a:rPr lang="zh-CN" altLang="zh-CN" sz="1400" b="1" kern="100" dirty="0">
                <a:solidFill>
                  <a:schemeClr val="bg1"/>
                </a:solidFill>
                <a:latin typeface="Times New Roman" panose="02020603050405020304" pitchFamily="18" charset="0"/>
                <a:ea typeface="黑体" panose="02010609060101010101" pitchFamily="49" charset="-122"/>
              </a:rPr>
              <a:t>）</a:t>
            </a:r>
            <a:endParaRPr lang="zh-CN" altLang="zh-CN" sz="1200" dirty="0">
              <a:solidFill>
                <a:schemeClr val="bg1"/>
              </a:solidFill>
              <a:effectLst/>
              <a:latin typeface="Times New Roman" panose="02020603050405020304" pitchFamily="18" charset="0"/>
              <a:ea typeface="宋体" panose="02010600030101010101" pitchFamily="2" charset="-122"/>
            </a:endParaRPr>
          </a:p>
        </p:txBody>
      </p:sp>
      <p:sp>
        <p:nvSpPr>
          <p:cNvPr id="8" name="矩形 7"/>
          <p:cNvSpPr/>
          <p:nvPr/>
        </p:nvSpPr>
        <p:spPr>
          <a:xfrm>
            <a:off x="4612861" y="3685009"/>
            <a:ext cx="3844322" cy="307777"/>
          </a:xfrm>
          <a:prstGeom prst="rect">
            <a:avLst/>
          </a:prstGeom>
        </p:spPr>
        <p:txBody>
          <a:bodyPr wrap="none">
            <a:spAutoFit/>
          </a:bodyPr>
          <a:lstStyle/>
          <a:p>
            <a:r>
              <a:rPr lang="zh-CN" altLang="zh-CN" sz="1400" b="1" kern="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乳品质检测牛奶中脂肪含量（单位：</a:t>
            </a:r>
            <a:r>
              <a:rPr lang="en-US" altLang="zh-CN" sz="1400" b="1" kern="100" dirty="0">
                <a:solidFill>
                  <a:schemeClr val="bg1"/>
                </a:solidFill>
                <a:latin typeface="Times New Roman" panose="02020603050405020304" pitchFamily="18" charset="0"/>
                <a:ea typeface="黑体" panose="02010609060101010101" pitchFamily="49" charset="-122"/>
              </a:rPr>
              <a:t>g/100ml</a:t>
            </a:r>
            <a:r>
              <a:rPr lang="zh-CN" altLang="zh-CN" sz="1400" b="1" kern="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chemeClr val="bg1"/>
              </a:solidFill>
            </a:endParaRPr>
          </a:p>
        </p:txBody>
      </p:sp>
    </p:spTree>
    <p:extLst>
      <p:ext uri="{BB962C8B-B14F-4D97-AF65-F5344CB8AC3E}">
        <p14:creationId xmlns:p14="http://schemas.microsoft.com/office/powerpoint/2010/main" val="1785320496"/>
      </p:ext>
    </p:extLst>
  </p:cSld>
  <p:clrMapOvr>
    <a:masterClrMapping/>
  </p:clrMapOvr>
  <p:transition spd="slow" advClick="0" advTm="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56329" name="图片 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a:grpSpLocks/>
          </p:cNvGrpSpPr>
          <p:nvPr/>
        </p:nvGrpSpPr>
        <p:grpSpPr bwMode="auto">
          <a:xfrm>
            <a:off x="4070350" y="2019300"/>
            <a:ext cx="2255838" cy="939800"/>
            <a:chOff x="4070982" y="2019402"/>
            <a:chExt cx="2255503" cy="939618"/>
          </a:xfrm>
        </p:grpSpPr>
        <p:sp>
          <p:nvSpPr>
            <p:cNvPr id="56327" name="文本框 23"/>
            <p:cNvSpPr txBox="1">
              <a:spLocks noChangeArrowheads="1"/>
            </p:cNvSpPr>
            <p:nvPr/>
          </p:nvSpPr>
          <p:spPr bwMode="auto">
            <a:xfrm>
              <a:off x="4070982" y="2251134"/>
              <a:ext cx="22555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4000">
                  <a:solidFill>
                    <a:schemeClr val="bg1"/>
                  </a:solidFill>
                  <a:latin typeface="微软雅黑" pitchFamily="34" charset="-122"/>
                  <a:ea typeface="微软雅黑" pitchFamily="34" charset="-122"/>
                </a:rPr>
                <a:t>论文总结</a:t>
              </a:r>
            </a:p>
          </p:txBody>
        </p:sp>
        <p:sp>
          <p:nvSpPr>
            <p:cNvPr id="56328" name="文本框 35"/>
            <p:cNvSpPr txBox="1">
              <a:spLocks noChangeArrowheads="1"/>
            </p:cNvSpPr>
            <p:nvPr/>
          </p:nvSpPr>
          <p:spPr bwMode="auto">
            <a:xfrm>
              <a:off x="4118308"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FIVE</a:t>
              </a:r>
              <a:endParaRPr lang="zh-CN" altLang="en-US" sz="1400">
                <a:solidFill>
                  <a:schemeClr val="bg1"/>
                </a:solidFill>
                <a:latin typeface="微软雅黑" pitchFamily="34" charset="-122"/>
                <a:ea typeface="微软雅黑" pitchFamily="34" charset="-122"/>
              </a:endParaRPr>
            </a:p>
          </p:txBody>
        </p:sp>
      </p:grpSp>
      <p:grpSp>
        <p:nvGrpSpPr>
          <p:cNvPr id="37" name="组合 36"/>
          <p:cNvGrpSpPr>
            <a:grpSpLocks/>
          </p:cNvGrpSpPr>
          <p:nvPr/>
        </p:nvGrpSpPr>
        <p:grpSpPr bwMode="auto">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结论</a:t>
            </a:r>
          </a:p>
        </p:txBody>
      </p:sp>
      <p:grpSp>
        <p:nvGrpSpPr>
          <p:cNvPr id="4" name="组合 3"/>
          <p:cNvGrpSpPr>
            <a:grpSpLocks/>
          </p:cNvGrpSpPr>
          <p:nvPr/>
        </p:nvGrpSpPr>
        <p:grpSpPr bwMode="auto">
          <a:xfrm>
            <a:off x="1709117" y="1335874"/>
            <a:ext cx="1860550" cy="3058284"/>
            <a:chOff x="465977" y="1463280"/>
            <a:chExt cx="1862027" cy="3057187"/>
          </a:xfrm>
        </p:grpSpPr>
        <p:grpSp>
          <p:nvGrpSpPr>
            <p:cNvPr id="58391" name="组合 4"/>
            <p:cNvGrpSpPr>
              <a:grpSpLocks/>
            </p:cNvGrpSpPr>
            <p:nvPr/>
          </p:nvGrpSpPr>
          <p:grpSpPr bwMode="auto">
            <a:xfrm>
              <a:off x="465977" y="1463280"/>
              <a:ext cx="1862027" cy="3057187"/>
              <a:chOff x="1827008" y="2120901"/>
              <a:chExt cx="2298700" cy="3774144"/>
            </a:xfrm>
          </p:grpSpPr>
          <p:sp>
            <p:nvSpPr>
              <p:cNvPr id="8" name="矩形 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827008" y="2565613"/>
                <a:ext cx="2298700" cy="33294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392" name="文本框 5"/>
            <p:cNvSpPr txBox="1">
              <a:spLocks noChangeArrowheads="1"/>
            </p:cNvSpPr>
            <p:nvPr/>
          </p:nvSpPr>
          <p:spPr bwMode="auto">
            <a:xfrm>
              <a:off x="771062" y="1484039"/>
              <a:ext cx="1251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500" dirty="0" smtClean="0">
                  <a:solidFill>
                    <a:schemeClr val="bg1"/>
                  </a:solidFill>
                  <a:latin typeface="微软雅黑" pitchFamily="34" charset="-122"/>
                  <a:ea typeface="微软雅黑" pitchFamily="34" charset="-122"/>
                </a:rPr>
                <a:t>一</a:t>
              </a:r>
              <a:endParaRPr lang="zh-CN" altLang="en-US" sz="1500" dirty="0">
                <a:solidFill>
                  <a:schemeClr val="bg1"/>
                </a:solidFill>
                <a:latin typeface="微软雅黑" pitchFamily="34" charset="-122"/>
                <a:ea typeface="微软雅黑" pitchFamily="34" charset="-122"/>
              </a:endParaRPr>
            </a:p>
          </p:txBody>
        </p:sp>
        <p:sp>
          <p:nvSpPr>
            <p:cNvPr id="58393" name="文本框 6"/>
            <p:cNvSpPr txBox="1">
              <a:spLocks noChangeArrowheads="1"/>
            </p:cNvSpPr>
            <p:nvPr/>
          </p:nvSpPr>
          <p:spPr bwMode="auto">
            <a:xfrm>
              <a:off x="642330" y="1915031"/>
              <a:ext cx="1529976" cy="189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lvl="0"/>
              <a:r>
                <a:rPr lang="zh-CN" altLang="zh-CN" dirty="0" smtClean="0">
                  <a:solidFill>
                    <a:schemeClr val="bg1"/>
                  </a:solidFill>
                </a:rPr>
                <a:t>采集</a:t>
              </a:r>
              <a:r>
                <a:rPr lang="zh-CN" altLang="zh-CN" dirty="0">
                  <a:solidFill>
                    <a:schemeClr val="bg1"/>
                  </a:solidFill>
                </a:rPr>
                <a:t>的奶牛瘤胃液样品中，在相同年龄的条件下，不同产奶量奶牛的菌群结构相似，但高产奶牛菌群结构更加均衡，不同年龄奶牛瘤胃细菌群落结构差异较大。</a:t>
              </a:r>
            </a:p>
          </p:txBody>
        </p:sp>
      </p:grpSp>
      <p:grpSp>
        <p:nvGrpSpPr>
          <p:cNvPr id="10" name="组合 9"/>
          <p:cNvGrpSpPr>
            <a:grpSpLocks/>
          </p:cNvGrpSpPr>
          <p:nvPr/>
        </p:nvGrpSpPr>
        <p:grpSpPr bwMode="auto">
          <a:xfrm>
            <a:off x="5057707" y="1315108"/>
            <a:ext cx="1862137" cy="3074600"/>
            <a:chOff x="2582650" y="1463280"/>
            <a:chExt cx="1862027" cy="3073497"/>
          </a:xfrm>
        </p:grpSpPr>
        <p:grpSp>
          <p:nvGrpSpPr>
            <p:cNvPr id="58386" name="组合 10"/>
            <p:cNvGrpSpPr>
              <a:grpSpLocks/>
            </p:cNvGrpSpPr>
            <p:nvPr/>
          </p:nvGrpSpPr>
          <p:grpSpPr bwMode="auto">
            <a:xfrm>
              <a:off x="2582650" y="1463280"/>
              <a:ext cx="1862027" cy="3057188"/>
              <a:chOff x="1827008" y="2120901"/>
              <a:chExt cx="2298700" cy="3774145"/>
            </a:xfrm>
          </p:grpSpPr>
          <p:sp>
            <p:nvSpPr>
              <p:cNvPr id="14" name="矩形 1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827009" y="2565614"/>
                <a:ext cx="2296741" cy="33294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387" name="文本框 11"/>
            <p:cNvSpPr txBox="1">
              <a:spLocks noChangeArrowheads="1"/>
            </p:cNvSpPr>
            <p:nvPr/>
          </p:nvSpPr>
          <p:spPr bwMode="auto">
            <a:xfrm>
              <a:off x="2887735" y="1484039"/>
              <a:ext cx="1251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500" dirty="0" smtClean="0">
                  <a:solidFill>
                    <a:schemeClr val="bg1"/>
                  </a:solidFill>
                  <a:latin typeface="微软雅黑" pitchFamily="34" charset="-122"/>
                  <a:ea typeface="微软雅黑" pitchFamily="34" charset="-122"/>
                </a:rPr>
                <a:t>二</a:t>
              </a:r>
              <a:endParaRPr lang="zh-CN" altLang="en-US" sz="1500" dirty="0">
                <a:solidFill>
                  <a:schemeClr val="bg1"/>
                </a:solidFill>
                <a:latin typeface="微软雅黑" pitchFamily="34" charset="-122"/>
                <a:ea typeface="微软雅黑" pitchFamily="34" charset="-122"/>
              </a:endParaRPr>
            </a:p>
          </p:txBody>
        </p:sp>
        <p:sp>
          <p:nvSpPr>
            <p:cNvPr id="58388" name="文本框 12"/>
            <p:cNvSpPr txBox="1">
              <a:spLocks noChangeArrowheads="1"/>
            </p:cNvSpPr>
            <p:nvPr/>
          </p:nvSpPr>
          <p:spPr bwMode="auto">
            <a:xfrm>
              <a:off x="2728612" y="1844697"/>
              <a:ext cx="1568516" cy="269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lvl="0"/>
              <a:r>
                <a:rPr lang="zh-CN" altLang="zh-CN" dirty="0">
                  <a:solidFill>
                    <a:schemeClr val="bg1"/>
                  </a:solidFill>
                </a:rPr>
                <a:t>每头奶牛每天饲喂</a:t>
              </a:r>
              <a:r>
                <a:rPr lang="en-US" altLang="zh-CN" dirty="0">
                  <a:solidFill>
                    <a:schemeClr val="bg1"/>
                  </a:solidFill>
                </a:rPr>
                <a:t>20</a:t>
              </a:r>
              <a:r>
                <a:rPr lang="zh-CN" altLang="zh-CN" dirty="0">
                  <a:solidFill>
                    <a:schemeClr val="bg1"/>
                  </a:solidFill>
                </a:rPr>
                <a:t>亿活菌，经过</a:t>
              </a:r>
              <a:r>
                <a:rPr lang="en-US" altLang="zh-CN" dirty="0">
                  <a:solidFill>
                    <a:schemeClr val="bg1"/>
                  </a:solidFill>
                </a:rPr>
                <a:t>30</a:t>
              </a:r>
              <a:r>
                <a:rPr lang="zh-CN" altLang="zh-CN" dirty="0">
                  <a:solidFill>
                    <a:schemeClr val="bg1"/>
                  </a:solidFill>
                </a:rPr>
                <a:t>天的试验期，毕赤酵母最终平均提高了每头奶牛</a:t>
              </a:r>
              <a:r>
                <a:rPr lang="en-US" altLang="zh-CN" dirty="0">
                  <a:solidFill>
                    <a:schemeClr val="bg1"/>
                  </a:solidFill>
                </a:rPr>
                <a:t>1.3 kg</a:t>
              </a:r>
              <a:r>
                <a:rPr lang="zh-CN" altLang="zh-CN" dirty="0">
                  <a:solidFill>
                    <a:schemeClr val="bg1"/>
                  </a:solidFill>
                </a:rPr>
                <a:t>的日产奶量。饲喂毕赤酵母、光滑假丝酵母和植物乳杆菌均能够降低牛乳中体细胞数，但是对牛乳中的蛋白质和脂肪的含量没有影响</a:t>
              </a: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大学总结</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60332" y="99391"/>
            <a:ext cx="7220199" cy="3389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学习方面：大学期间认真学习，取得了年级第三的成绩，多次获得各种奖学金，获得北京市物理</a:t>
            </a:r>
            <a:r>
              <a:rPr lang="en-US" altLang="zh-CN" dirty="0" smtClean="0"/>
              <a:t>	</a:t>
            </a:r>
            <a:r>
              <a:rPr lang="zh-CN" altLang="en-US" dirty="0" smtClean="0"/>
              <a:t>竞赛三等奖，北京市生物知识竞赛二等奖，北京市奇思妙想生物大赛二等奖等成绩</a:t>
            </a:r>
            <a:endParaRPr lang="en-US" altLang="zh-CN" dirty="0" smtClean="0"/>
          </a:p>
          <a:p>
            <a:endParaRPr lang="en-US" altLang="zh-CN" dirty="0" smtClean="0"/>
          </a:p>
          <a:p>
            <a:r>
              <a:rPr lang="zh-CN" altLang="en-US" dirty="0" smtClean="0"/>
              <a:t>社交方面：参加多个社团，担任心协会长，职协部长等职务，培养自己与他人合作，交流的能力</a:t>
            </a:r>
            <a:endParaRPr lang="zh-CN" altLang="en-US" dirty="0"/>
          </a:p>
        </p:txBody>
      </p:sp>
      <p:sp>
        <p:nvSpPr>
          <p:cNvPr id="3" name="矩形 2"/>
          <p:cNvSpPr/>
          <p:nvPr/>
        </p:nvSpPr>
        <p:spPr>
          <a:xfrm>
            <a:off x="642938" y="1932292"/>
            <a:ext cx="7533499" cy="2636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大学期间的遗憾：</a:t>
            </a:r>
            <a:endParaRPr lang="en-US" altLang="zh-CN" dirty="0" smtClean="0"/>
          </a:p>
          <a:p>
            <a:r>
              <a:rPr lang="en-US" altLang="zh-CN" dirty="0" smtClean="0"/>
              <a:t>	</a:t>
            </a:r>
            <a:r>
              <a:rPr lang="zh-CN" altLang="en-US" dirty="0" smtClean="0"/>
              <a:t>没有养成良好的作息习惯与生活习惯，对自己的学习，研究工作造成重大影响，也影响了自己的身体健康</a:t>
            </a:r>
            <a:endParaRPr lang="en-US" altLang="zh-CN" dirty="0" smtClean="0"/>
          </a:p>
          <a:p>
            <a:r>
              <a:rPr lang="en-US" altLang="zh-CN" dirty="0" smtClean="0"/>
              <a:t>	</a:t>
            </a:r>
            <a:r>
              <a:rPr lang="zh-CN" altLang="en-US" dirty="0" smtClean="0"/>
              <a:t>做事不够深入，经常浮于表面。在以后的研究生生活中，要注意专注，不要把精力过多的分散在其他的事情上。</a:t>
            </a:r>
            <a:endParaRPr lang="zh-CN" altLang="en-US" dirty="0"/>
          </a:p>
        </p:txBody>
      </p:sp>
    </p:spTree>
    <p:extLst>
      <p:ext uri="{BB962C8B-B14F-4D97-AF65-F5344CB8AC3E}">
        <p14:creationId xmlns:p14="http://schemas.microsoft.com/office/powerpoint/2010/main" val="737211297"/>
      </p:ext>
    </p:extLst>
  </p:cSld>
  <p:clrMapOvr>
    <a:masterClrMapping/>
  </p:clrMapOvr>
  <p:transition spd="slow" advClick="0" advTm="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19465" name="图片 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a:grpSpLocks/>
          </p:cNvGrpSpPr>
          <p:nvPr/>
        </p:nvGrpSpPr>
        <p:grpSpPr bwMode="auto">
          <a:xfrm>
            <a:off x="2142020" y="1994845"/>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ea typeface="微软雅黑" panose="020B0503020204020204" pitchFamily="34" charset="-122"/>
              </a:endParaRPr>
            </a:p>
          </p:txBody>
        </p:sp>
        <p:sp>
          <p:nvSpPr>
            <p:cNvPr id="3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mn-lt"/>
                <a:ea typeface="微软雅黑" panose="020B0503020204020204" pitchFamily="34" charset="-122"/>
              </a:endParaRPr>
            </a:p>
          </p:txBody>
        </p:sp>
      </p:grpSp>
      <p:grpSp>
        <p:nvGrpSpPr>
          <p:cNvPr id="37" name="组合 36"/>
          <p:cNvGrpSpPr>
            <a:grpSpLocks/>
          </p:cNvGrpSpPr>
          <p:nvPr/>
        </p:nvGrpSpPr>
        <p:grpSpPr bwMode="auto">
          <a:xfrm>
            <a:off x="3621811" y="1979524"/>
            <a:ext cx="3822264" cy="1938993"/>
            <a:chOff x="4086488" y="1966915"/>
            <a:chExt cx="1670651" cy="1939419"/>
          </a:xfrm>
        </p:grpSpPr>
        <p:sp>
          <p:nvSpPr>
            <p:cNvPr id="19461" name="文本框 37"/>
            <p:cNvSpPr txBox="1">
              <a:spLocks noChangeArrowheads="1"/>
            </p:cNvSpPr>
            <p:nvPr/>
          </p:nvSpPr>
          <p:spPr bwMode="auto">
            <a:xfrm>
              <a:off x="4086488" y="2336329"/>
              <a:ext cx="1461654" cy="15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800" dirty="0" smtClean="0">
                  <a:solidFill>
                    <a:schemeClr val="bg1"/>
                  </a:solidFill>
                  <a:ea typeface="微软雅黑" pitchFamily="34" charset="-122"/>
                </a:rPr>
                <a:t>研究意义</a:t>
              </a:r>
              <a:endParaRPr lang="zh-CN" altLang="en-US" sz="4800" dirty="0">
                <a:solidFill>
                  <a:schemeClr val="bg1"/>
                </a:solidFill>
                <a:ea typeface="微软雅黑" pitchFamily="34" charset="-122"/>
              </a:endParaRPr>
            </a:p>
          </p:txBody>
        </p:sp>
        <p:sp>
          <p:nvSpPr>
            <p:cNvPr id="19462" name="文本框 38"/>
            <p:cNvSpPr txBox="1">
              <a:spLocks noChangeArrowheads="1"/>
            </p:cNvSpPr>
            <p:nvPr/>
          </p:nvSpPr>
          <p:spPr bwMode="auto">
            <a:xfrm>
              <a:off x="4470299" y="1966915"/>
              <a:ext cx="1286840" cy="3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PART ONE</a:t>
              </a:r>
              <a:endParaRPr lang="zh-CN" altLang="en-US" sz="1800" dirty="0">
                <a:solidFill>
                  <a:schemeClr val="bg1"/>
                </a:solidFill>
                <a:latin typeface="微软雅黑" pitchFamily="34" charset="-122"/>
                <a:ea typeface="微软雅黑"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2361854" cy="338554"/>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dirty="0" smtClean="0">
                <a:solidFill>
                  <a:prstClr val="white">
                    <a:lumMod val="95000"/>
                  </a:prstClr>
                </a:solidFill>
                <a:latin typeface="微软雅黑" panose="020B0503020204020204" pitchFamily="34" charset="-122"/>
                <a:ea typeface="微软雅黑" panose="020B0503020204020204" pitchFamily="34" charset="-122"/>
              </a:rPr>
              <a:t>研究背景与课题</a:t>
            </a:r>
            <a:r>
              <a:rPr lang="zh-CN" altLang="en-US" sz="1600" dirty="0">
                <a:solidFill>
                  <a:prstClr val="white">
                    <a:lumMod val="95000"/>
                  </a:prstClr>
                </a:solidFill>
                <a:latin typeface="微软雅黑" panose="020B0503020204020204" pitchFamily="34" charset="-122"/>
                <a:ea typeface="微软雅黑" panose="020B0503020204020204" pitchFamily="34" charset="-122"/>
              </a:rPr>
              <a:t>介绍</a:t>
            </a:r>
            <a:endParaRPr kumimoji="0" lang="zh-CN" altLang="en-US" sz="1600" b="0"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Rectangle 3"/>
          <p:cNvSpPr>
            <a:spLocks noChangeArrowheads="1"/>
          </p:cNvSpPr>
          <p:nvPr/>
        </p:nvSpPr>
        <p:spPr bwMode="auto">
          <a:xfrm>
            <a:off x="477044" y="675477"/>
            <a:ext cx="77368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宋体" panose="02010600030101010101" pitchFamily="2" charset="-122"/>
                <a:cs typeface="宋体" panose="02010600030101010101" pitchFamily="2" charset="-122"/>
              </a:rPr>
              <a:t>1.</a:t>
            </a:r>
            <a:r>
              <a:rPr kumimoji="0" lang="zh-CN" altLang="en-US"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宋体" panose="02010600030101010101" pitchFamily="2" charset="-122"/>
                <a:cs typeface="宋体" panose="02010600030101010101" pitchFamily="2" charset="-122"/>
              </a:rPr>
              <a:t>我国畜牧业（主要是奶牛养殖与生产）的高速发展中，遇到了奶牛生产性能不足，养殖健康等问题。</a:t>
            </a:r>
            <a:endParaRPr kumimoji="0" lang="en-US" altLang="zh-CN"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lvl="0" defTabSz="914400">
              <a:lnSpc>
                <a:spcPct val="150000"/>
              </a:lnSpc>
            </a:pPr>
            <a:r>
              <a:rPr lang="en-US" altLang="zh-CN" sz="1400" dirty="0" smtClean="0">
                <a:solidFill>
                  <a:prstClr val="white"/>
                </a:solidFill>
                <a:latin typeface="Times New Roman" panose="02020603050405020304" pitchFamily="18" charset="0"/>
                <a:ea typeface="宋体" panose="02010600030101010101" pitchFamily="2" charset="-122"/>
              </a:rPr>
              <a:t>2.</a:t>
            </a:r>
            <a:r>
              <a:rPr lang="zh-CN" altLang="en-US" sz="1400" dirty="0" smtClean="0">
                <a:solidFill>
                  <a:prstClr val="white"/>
                </a:solidFill>
                <a:latin typeface="Times New Roman" panose="02020603050405020304" pitchFamily="18" charset="0"/>
                <a:ea typeface="宋体" panose="02010600030101010101" pitchFamily="2" charset="-122"/>
              </a:rPr>
              <a:t>目前人们一般采用饲料添加剂和抗生素药物来提高奶牛产能，保证奶牛</a:t>
            </a:r>
            <a:r>
              <a:rPr lang="zh-CN" altLang="en-US" sz="1400" dirty="0">
                <a:solidFill>
                  <a:prstClr val="white"/>
                </a:solidFill>
                <a:latin typeface="Times New Roman" panose="02020603050405020304" pitchFamily="18" charset="0"/>
                <a:ea typeface="宋体" panose="02010600030101010101" pitchFamily="2" charset="-122"/>
              </a:rPr>
              <a:t>健康。导致动物胃肠道正常菌群失调、微生物耐药性和粪便药物残留增强，污染环境的同时也给动物和人类的健康带来了危害</a:t>
            </a:r>
            <a:r>
              <a:rPr lang="zh-CN" altLang="en-US" sz="1400" dirty="0" smtClean="0">
                <a:solidFill>
                  <a:prstClr val="white"/>
                </a:solidFill>
                <a:latin typeface="Times New Roman" panose="02020603050405020304" pitchFamily="18" charset="0"/>
                <a:ea typeface="宋体" panose="02010600030101010101" pitchFamily="2" charset="-122"/>
              </a:rPr>
              <a:t>。</a:t>
            </a:r>
            <a:endParaRPr lang="en-US" altLang="zh-CN" sz="1400" dirty="0" smtClean="0">
              <a:solidFill>
                <a:prstClr val="white"/>
              </a:solidFill>
              <a:latin typeface="Times New Roman" panose="02020603050405020304" pitchFamily="18" charset="0"/>
              <a:ea typeface="宋体" panose="02010600030101010101" pitchFamily="2" charset="-122"/>
            </a:endParaRPr>
          </a:p>
          <a:p>
            <a:pPr defTabSz="914400">
              <a:lnSpc>
                <a:spcPct val="150000"/>
              </a:lnSpc>
            </a:pPr>
            <a:r>
              <a:rPr kumimoji="0" lang="en-US" altLang="zh-CN"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宋体" panose="02010600030101010101" pitchFamily="2" charset="-122"/>
                <a:cs typeface="+mn-cs"/>
              </a:rPr>
              <a:t>3.</a:t>
            </a:r>
            <a:r>
              <a:rPr lang="zh-CN" altLang="en-US" sz="1400" dirty="0" smtClean="0">
                <a:solidFill>
                  <a:prstClr val="white"/>
                </a:solidFill>
                <a:latin typeface="Times New Roman" panose="02020603050405020304" pitchFamily="18" charset="0"/>
                <a:ea typeface="宋体" panose="02010600030101010101" pitchFamily="2" charset="-122"/>
              </a:rPr>
              <a:t>近年来给高产泌乳奶牛直接饲喂活性微生物的实践正逐渐增加，普遍使用的直接饲喂微生物有芽孢杆菌，乳酸菌，酵母菌和酵母培养物。然而其研究结果各不相同，在提高干物质采食量、增加牛乳产量和乳成分上的效果差异显著。</a:t>
            </a:r>
            <a:endParaRPr lang="en-US" altLang="zh-CN" sz="1400" dirty="0" smtClean="0">
              <a:solidFill>
                <a:prstClr val="white"/>
              </a:solidFill>
              <a:latin typeface="Times New Roman" panose="02020603050405020304" pitchFamily="18" charset="0"/>
              <a:ea typeface="宋体" panose="02010600030101010101" pitchFamily="2" charset="-122"/>
            </a:endParaRPr>
          </a:p>
          <a:p>
            <a:pPr defTabSz="914400">
              <a:lnSpc>
                <a:spcPct val="150000"/>
              </a:lnSpc>
            </a:pPr>
            <a:r>
              <a:rPr kumimoji="0" lang="en-US" altLang="zh-CN"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宋体" panose="02010600030101010101" pitchFamily="2" charset="-122"/>
                <a:cs typeface="+mn-cs"/>
              </a:rPr>
              <a:t>4.</a:t>
            </a:r>
            <a:r>
              <a:rPr kumimoji="0" lang="zh-CN" altLang="en-US"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宋体" panose="02010600030101010101" pitchFamily="2" charset="-122"/>
                <a:cs typeface="+mn-cs"/>
              </a:rPr>
              <a:t>本研究希望</a:t>
            </a:r>
            <a:r>
              <a:rPr lang="zh-CN" altLang="en-US" sz="1400" dirty="0" smtClean="0">
                <a:solidFill>
                  <a:prstClr val="white"/>
                </a:solidFill>
                <a:latin typeface="Times New Roman" panose="02020603050405020304" pitchFamily="18" charset="0"/>
                <a:ea typeface="宋体" panose="02010600030101010101" pitchFamily="2" charset="-122"/>
              </a:rPr>
              <a:t>从</a:t>
            </a:r>
            <a:r>
              <a:rPr lang="zh-CN" altLang="en-US" sz="1400" dirty="0">
                <a:solidFill>
                  <a:prstClr val="white"/>
                </a:solidFill>
                <a:latin typeface="Times New Roman" panose="02020603050405020304" pitchFamily="18" charset="0"/>
                <a:ea typeface="宋体" panose="02010600030101010101" pitchFamily="2" charset="-122"/>
              </a:rPr>
              <a:t>高产奶牛瘤胃中筛选出酵母菌和乳酸菌等，制备成微生态制剂后，饲喂给中产奶牛，观察其对奶牛的生产性能的影响，获取专门针对奶牛的益生菌</a:t>
            </a:r>
            <a:r>
              <a:rPr lang="zh-CN" altLang="en-US" sz="1400" dirty="0" smtClean="0">
                <a:solidFill>
                  <a:prstClr val="white"/>
                </a:solidFill>
                <a:latin typeface="Times New Roman" panose="02020603050405020304" pitchFamily="18" charset="0"/>
                <a:ea typeface="宋体" panose="02010600030101010101" pitchFamily="2" charset="-122"/>
              </a:rPr>
              <a:t>。</a:t>
            </a:r>
            <a:endParaRPr lang="en-US" altLang="zh-CN" sz="1400" dirty="0" smtClean="0">
              <a:solidFill>
                <a:prstClr val="white"/>
              </a:solidFill>
              <a:latin typeface="Times New Roman" panose="02020603050405020304" pitchFamily="18" charset="0"/>
              <a:ea typeface="宋体" panose="02010600030101010101" pitchFamily="2" charset="-122"/>
            </a:endParaRPr>
          </a:p>
          <a:p>
            <a:pPr defTabSz="914400">
              <a:lnSpc>
                <a:spcPct val="150000"/>
              </a:lnSpc>
            </a:pPr>
            <a:r>
              <a:rPr lang="zh-CN" altLang="en-US" sz="1400" dirty="0" smtClean="0">
                <a:solidFill>
                  <a:prstClr val="white"/>
                </a:solidFill>
                <a:latin typeface="Times New Roman" panose="02020603050405020304" pitchFamily="18" charset="0"/>
                <a:ea typeface="宋体" panose="02010600030101010101" pitchFamily="2" charset="-122"/>
              </a:rPr>
              <a:t>同时</a:t>
            </a:r>
            <a:r>
              <a:rPr lang="zh-CN" altLang="en-US" sz="1400" dirty="0">
                <a:solidFill>
                  <a:prstClr val="white"/>
                </a:solidFill>
                <a:latin typeface="Times New Roman" panose="02020603050405020304" pitchFamily="18" charset="0"/>
                <a:ea typeface="宋体" panose="02010600030101010101" pitchFamily="2" charset="-122"/>
              </a:rPr>
              <a:t>利用高通量测序技术对奶牛瘤胃微生物群落结构进行研究，探索益生菌对奶牛瘤胃菌群结构的影响。</a:t>
            </a:r>
            <a:endParaRPr kumimoji="0" lang="zh-CN" altLang="en-US" sz="1400" b="0" i="0" u="none" strike="noStrike" kern="1200" cap="none" spc="0" normalizeH="0" baseline="0" noProof="0" dirty="0" smtClean="0">
              <a:ln>
                <a:noFill/>
              </a:ln>
              <a:solidFill>
                <a:prstClr val="white"/>
              </a:solidFill>
              <a:effectLst/>
              <a:uLnTx/>
              <a:uFillTx/>
              <a:latin typeface="Arial" panose="020B0604020202020204" pitchFamily="34" charset="0"/>
              <a:ea typeface="方正正黑简体" pitchFamily="2" charset="-122"/>
              <a:cs typeface="+mn-cs"/>
            </a:endParaRPr>
          </a:p>
        </p:txBody>
      </p:sp>
    </p:spTree>
    <p:extLst>
      <p:ext uri="{BB962C8B-B14F-4D97-AF65-F5344CB8AC3E}">
        <p14:creationId xmlns:p14="http://schemas.microsoft.com/office/powerpoint/2010/main" val="1908471826"/>
      </p:ext>
    </p:extLst>
  </p:cSld>
  <p:clrMapOvr>
    <a:masterClrMapping/>
  </p:clrMapOvr>
  <p:transition spd="slow" advClick="0"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5877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研究目的与意义</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54" name="组合 53"/>
          <p:cNvGrpSpPr>
            <a:grpSpLocks/>
          </p:cNvGrpSpPr>
          <p:nvPr/>
        </p:nvGrpSpPr>
        <p:grpSpPr bwMode="auto">
          <a:xfrm>
            <a:off x="1291431" y="1482173"/>
            <a:ext cx="7494587" cy="2391962"/>
            <a:chOff x="2880858" y="1349947"/>
            <a:chExt cx="7162269" cy="2251059"/>
          </a:xfrm>
        </p:grpSpPr>
        <p:sp>
          <p:nvSpPr>
            <p:cNvPr id="21519" name="矩形 54"/>
            <p:cNvSpPr>
              <a:spLocks noChangeArrowheads="1"/>
            </p:cNvSpPr>
            <p:nvPr/>
          </p:nvSpPr>
          <p:spPr bwMode="auto">
            <a:xfrm>
              <a:off x="2880858" y="1819680"/>
              <a:ext cx="7162269" cy="178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endParaRPr lang="en-US" altLang="zh-CN" dirty="0" smtClean="0">
                <a:solidFill>
                  <a:schemeClr val="bg1"/>
                </a:solidFill>
              </a:endParaRPr>
            </a:p>
            <a:p>
              <a:pPr eaLnBrk="1" hangingPunct="1">
                <a:lnSpc>
                  <a:spcPct val="130000"/>
                </a:lnSpc>
              </a:pPr>
              <a:r>
                <a:rPr lang="en-US" altLang="zh-CN" dirty="0" smtClean="0">
                  <a:solidFill>
                    <a:schemeClr val="bg1"/>
                  </a:solidFill>
                </a:rPr>
                <a:t>1. </a:t>
              </a:r>
              <a:r>
                <a:rPr lang="zh-CN" altLang="zh-CN" dirty="0" smtClean="0">
                  <a:solidFill>
                    <a:schemeClr val="bg1"/>
                  </a:solidFill>
                </a:rPr>
                <a:t>从</a:t>
              </a:r>
              <a:r>
                <a:rPr lang="zh-CN" altLang="zh-CN" dirty="0">
                  <a:solidFill>
                    <a:schemeClr val="bg1"/>
                  </a:solidFill>
                </a:rPr>
                <a:t>高产奶牛瘤胃液中筛选到可增强奶牛产奶性状的益生</a:t>
              </a:r>
              <a:r>
                <a:rPr lang="zh-CN" altLang="zh-CN" dirty="0" smtClean="0">
                  <a:solidFill>
                    <a:schemeClr val="bg1"/>
                  </a:solidFill>
                </a:rPr>
                <a:t>菌</a:t>
              </a:r>
              <a:endParaRPr lang="en-US" altLang="zh-CN" dirty="0" smtClean="0">
                <a:solidFill>
                  <a:schemeClr val="bg1"/>
                </a:solidFill>
              </a:endParaRPr>
            </a:p>
            <a:p>
              <a:pPr marL="342900" indent="-342900" eaLnBrk="1" hangingPunct="1">
                <a:lnSpc>
                  <a:spcPct val="130000"/>
                </a:lnSpc>
                <a:buAutoNum type="arabicPeriod"/>
              </a:pPr>
              <a:endParaRPr lang="en-US" altLang="zh-CN" dirty="0">
                <a:solidFill>
                  <a:schemeClr val="bg1"/>
                </a:solidFill>
              </a:endParaRPr>
            </a:p>
            <a:p>
              <a:pPr eaLnBrk="1" hangingPunct="1">
                <a:lnSpc>
                  <a:spcPct val="130000"/>
                </a:lnSpc>
              </a:pPr>
              <a:r>
                <a:rPr lang="en-US" altLang="zh-CN" dirty="0" smtClean="0">
                  <a:solidFill>
                    <a:schemeClr val="bg1"/>
                  </a:solidFill>
                </a:rPr>
                <a:t>2. </a:t>
              </a:r>
              <a:r>
                <a:rPr lang="zh-CN" altLang="zh-CN" dirty="0" smtClean="0">
                  <a:solidFill>
                    <a:schemeClr val="bg1"/>
                  </a:solidFill>
                </a:rPr>
                <a:t>利用</a:t>
              </a:r>
              <a:r>
                <a:rPr lang="zh-CN" altLang="zh-CN" dirty="0">
                  <a:solidFill>
                    <a:schemeClr val="bg1"/>
                  </a:solidFill>
                </a:rPr>
                <a:t>高通量测序技术准确反映奶牛瘤胃微生物群落</a:t>
              </a:r>
              <a:r>
                <a:rPr lang="zh-CN" altLang="zh-CN" dirty="0" smtClean="0">
                  <a:solidFill>
                    <a:schemeClr val="bg1"/>
                  </a:solidFill>
                </a:rPr>
                <a:t>结构</a:t>
              </a:r>
              <a:endParaRPr lang="en-US" altLang="zh-CN" dirty="0" smtClean="0">
                <a:solidFill>
                  <a:schemeClr val="bg1"/>
                </a:solidFill>
              </a:endParaRPr>
            </a:p>
            <a:p>
              <a:pPr eaLnBrk="1" hangingPunct="1">
                <a:lnSpc>
                  <a:spcPct val="130000"/>
                </a:lnSpc>
              </a:pPr>
              <a:endParaRPr lang="en-US" altLang="zh-CN" dirty="0" smtClean="0">
                <a:solidFill>
                  <a:schemeClr val="bg1"/>
                </a:solidFill>
              </a:endParaRPr>
            </a:p>
            <a:p>
              <a:pPr eaLnBrk="1" hangingPunct="1">
                <a:lnSpc>
                  <a:spcPct val="130000"/>
                </a:lnSpc>
              </a:pPr>
              <a:r>
                <a:rPr lang="en-US" altLang="zh-CN" dirty="0" smtClean="0">
                  <a:solidFill>
                    <a:schemeClr val="bg1"/>
                  </a:solidFill>
                </a:rPr>
                <a:t>3. </a:t>
              </a:r>
              <a:r>
                <a:rPr lang="zh-CN" altLang="zh-CN" dirty="0" smtClean="0">
                  <a:solidFill>
                    <a:schemeClr val="bg1"/>
                  </a:solidFill>
                </a:rPr>
                <a:t>从</a:t>
              </a:r>
              <a:r>
                <a:rPr lang="zh-CN" altLang="zh-CN" dirty="0">
                  <a:solidFill>
                    <a:schemeClr val="bg1"/>
                  </a:solidFill>
                </a:rPr>
                <a:t>微生物的角度探索益生菌对奶牛的作用</a:t>
              </a:r>
              <a:r>
                <a:rPr lang="zh-CN" altLang="zh-CN" dirty="0" smtClean="0">
                  <a:solidFill>
                    <a:schemeClr val="bg1"/>
                  </a:solidFill>
                </a:rPr>
                <a:t>机理</a:t>
              </a: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
          <p:nvSpPr>
            <p:cNvPr id="21520" name="矩形 55"/>
            <p:cNvSpPr>
              <a:spLocks noChangeArrowheads="1"/>
            </p:cNvSpPr>
            <p:nvPr/>
          </p:nvSpPr>
          <p:spPr bwMode="auto">
            <a:xfrm>
              <a:off x="2963100" y="1349947"/>
              <a:ext cx="960822" cy="31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dirty="0" smtClean="0">
                  <a:solidFill>
                    <a:schemeClr val="bg1"/>
                  </a:solidFill>
                  <a:latin typeface="微软雅黑" pitchFamily="34" charset="-122"/>
                  <a:ea typeface="微软雅黑" pitchFamily="34" charset="-122"/>
                </a:rPr>
                <a:t>研究目的</a:t>
              </a:r>
              <a:endParaRPr lang="zh-CN" altLang="en-US" sz="1600" dirty="0">
                <a:solidFill>
                  <a:schemeClr val="bg1"/>
                </a:solidFill>
                <a:latin typeface="微软雅黑" pitchFamily="34" charset="-122"/>
                <a:ea typeface="微软雅黑"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选题意义</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411163" y="1257687"/>
            <a:ext cx="77368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研究材料的创新：</a:t>
            </a:r>
            <a:r>
              <a:rPr kumimoji="0" lang="zh-CN"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在以往使用</a:t>
            </a:r>
            <a:r>
              <a:rPr lang="zh-CN"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益生菌饲喂奶牛的研究中，饲喂的益生菌多以外源微生物为主</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，这些菌种的来源有土壤，青储</a:t>
            </a:r>
            <a:r>
              <a:rPr lang="zh-CN" altLang="en-US" sz="1400" dirty="0" smtClean="0">
                <a:solidFill>
                  <a:schemeClr val="bg1"/>
                </a:solidFill>
                <a:latin typeface="Times New Roman" panose="02020603050405020304" pitchFamily="18" charset="0"/>
                <a:ea typeface="宋体" panose="02010600030101010101" pitchFamily="2" charset="-122"/>
                <a:cs typeface="宋体" panose="02010600030101010101" pitchFamily="2" charset="-122"/>
              </a:rPr>
              <a:t>饲料</a:t>
            </a:r>
            <a:r>
              <a:rPr kumimoji="0" lang="zh-CN" altLang="en-US"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，酒糟等各种环境或饲料样本，但是对于来自奶牛瘤胃本身的益生菌则未见报道。本研究从</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高产</a:t>
            </a:r>
            <a:r>
              <a:rPr kumimoji="0" lang="zh-CN" altLang="en-US"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奶牛瘤胃中筛选菌种，开发新的奶牛源益生菌。</a:t>
            </a:r>
            <a:endParaRPr kumimoji="0" lang="zh-CN" altLang="en-US" sz="1400" b="0" i="0" u="none" strike="noStrike" cap="none" normalizeH="0" baseline="0" dirty="0" smtClean="0">
              <a:ln>
                <a:noFill/>
              </a:ln>
              <a:solidFill>
                <a:schemeClr val="bg1"/>
              </a:solidFill>
              <a:effectLst/>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2.</a:t>
            </a:r>
            <a:r>
              <a:rPr kumimoji="0" lang="zh-CN" altLang="en-US" sz="14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宋体" panose="02010600030101010101" pitchFamily="2" charset="-122"/>
              </a:rPr>
              <a:t>高通量测序技术能够准确检测到瘤胃中各种微生物的种类及其相对含量，得到比以往研究方法更详细和准确的结果，应用这一技术既可以比较饲喂益生菌前后不同泌乳量奶牛瘤胃菌群结构差异，又可比较饲喂益生菌后同一奶牛瘤胃微生物的种群构成改变，进一步对益生菌在奶牛瘤胃的作用机制进行分子水平上的深入分析。有助于全面了解益生菌与奶牛瘤胃菌群的交互作用，为深入认识益生菌制剂的作用机制及其合理应用提供理论基础。</a:t>
            </a:r>
            <a:endParaRPr kumimoji="0" lang="zh-CN" altLang="en-US" sz="1400" b="0" i="0" u="none" strike="noStrike" cap="none" normalizeH="0" baseline="0" dirty="0" smtClean="0">
              <a:ln>
                <a:noFill/>
              </a:ln>
              <a:solidFill>
                <a:schemeClr val="bg1"/>
              </a:solidFill>
              <a:effectLst/>
            </a:endParaRPr>
          </a:p>
        </p:txBody>
      </p:sp>
    </p:spTree>
  </p:cSld>
  <p:clrMapOvr>
    <a:masterClrMapping/>
  </p:clrMapOvr>
  <p:transition spd="slow" advClick="0" advTm="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31753" name="图片 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5" y="2019300"/>
            <a:ext cx="4348163" cy="939800"/>
            <a:chOff x="2866757" y="2019402"/>
            <a:chExt cx="4348365" cy="939618"/>
          </a:xfrm>
        </p:grpSpPr>
        <p:sp>
          <p:nvSpPr>
            <p:cNvPr id="31751"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研究方法与思路</a:t>
              </a: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TWO</a:t>
              </a:r>
              <a:endParaRPr lang="zh-CN" altLang="en-US" sz="140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p:cNvGrpSpPr>
          <p:nvPr/>
        </p:nvGrpSpPr>
        <p:grpSpPr bwMode="auto">
          <a:xfrm>
            <a:off x="1348340" y="1687789"/>
            <a:ext cx="1830387" cy="550862"/>
            <a:chOff x="533400" y="1528997"/>
            <a:chExt cx="1829490" cy="550887"/>
          </a:xfrm>
        </p:grpSpPr>
        <p:sp>
          <p:nvSpPr>
            <p:cNvPr id="7" name="五边形 6"/>
            <p:cNvSpPr/>
            <p:nvPr/>
          </p:nvSpPr>
          <p:spPr>
            <a:xfrm>
              <a:off x="533400" y="1528997"/>
              <a:ext cx="1829490" cy="550887"/>
            </a:xfrm>
            <a:prstGeom prst="homePlat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21" name="文本框 17"/>
            <p:cNvSpPr txBox="1">
              <a:spLocks noChangeArrowheads="1"/>
            </p:cNvSpPr>
            <p:nvPr/>
          </p:nvSpPr>
          <p:spPr bwMode="auto">
            <a:xfrm>
              <a:off x="861747" y="1648179"/>
              <a:ext cx="1081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a:solidFill>
                    <a:schemeClr val="bg1"/>
                  </a:solidFill>
                  <a:latin typeface="Segoe UI Semilight" pitchFamily="34" charset="0"/>
                  <a:ea typeface="微软雅黑" pitchFamily="34" charset="-122"/>
                  <a:cs typeface="Segoe UI Semilight" pitchFamily="34" charset="0"/>
                </a:rPr>
                <a:t>步骤一</a:t>
              </a:r>
            </a:p>
          </p:txBody>
        </p:sp>
      </p:grpSp>
      <p:grpSp>
        <p:nvGrpSpPr>
          <p:cNvPr id="9" name="组合 8"/>
          <p:cNvGrpSpPr>
            <a:grpSpLocks/>
          </p:cNvGrpSpPr>
          <p:nvPr/>
        </p:nvGrpSpPr>
        <p:grpSpPr bwMode="auto">
          <a:xfrm>
            <a:off x="3099352" y="1687789"/>
            <a:ext cx="1641475" cy="550862"/>
            <a:chOff x="2283957" y="1528997"/>
            <a:chExt cx="1640420" cy="550887"/>
          </a:xfrm>
        </p:grpSpPr>
        <p:sp>
          <p:nvSpPr>
            <p:cNvPr id="11" name="任意多边形 10"/>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rgbClr val="06417E"/>
                </a:solidFill>
                <a:ea typeface="微软雅黑" panose="020B0503020204020204" pitchFamily="34" charset="-122"/>
              </a:endParaRPr>
            </a:p>
          </p:txBody>
        </p:sp>
        <p:sp>
          <p:nvSpPr>
            <p:cNvPr id="37919" name="文本框 18"/>
            <p:cNvSpPr txBox="1">
              <a:spLocks noChangeArrowheads="1"/>
            </p:cNvSpPr>
            <p:nvPr/>
          </p:nvSpPr>
          <p:spPr bwMode="auto">
            <a:xfrm>
              <a:off x="2720597" y="1652040"/>
              <a:ext cx="945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步骤二</a:t>
              </a:r>
            </a:p>
          </p:txBody>
        </p:sp>
      </p:grpSp>
      <p:grpSp>
        <p:nvGrpSpPr>
          <p:cNvPr id="10" name="组合 9"/>
          <p:cNvGrpSpPr>
            <a:grpSpLocks/>
          </p:cNvGrpSpPr>
          <p:nvPr/>
        </p:nvGrpSpPr>
        <p:grpSpPr bwMode="auto">
          <a:xfrm>
            <a:off x="4601127" y="1687789"/>
            <a:ext cx="1639888" cy="550862"/>
            <a:chOff x="3785566" y="1528997"/>
            <a:chExt cx="1640420" cy="550887"/>
          </a:xfrm>
        </p:grpSpPr>
        <p:sp>
          <p:nvSpPr>
            <p:cNvPr id="13" name="任意多边形 12"/>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17" name="文本框 19"/>
            <p:cNvSpPr txBox="1">
              <a:spLocks noChangeArrowheads="1"/>
            </p:cNvSpPr>
            <p:nvPr/>
          </p:nvSpPr>
          <p:spPr bwMode="auto">
            <a:xfrm>
              <a:off x="4265266" y="1652040"/>
              <a:ext cx="9458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步骤三</a:t>
              </a:r>
            </a:p>
          </p:txBody>
        </p:sp>
      </p:grpSp>
      <p:grpSp>
        <p:nvGrpSpPr>
          <p:cNvPr id="12" name="组合 11"/>
          <p:cNvGrpSpPr>
            <a:grpSpLocks/>
          </p:cNvGrpSpPr>
          <p:nvPr/>
        </p:nvGrpSpPr>
        <p:grpSpPr bwMode="auto">
          <a:xfrm>
            <a:off x="6115602" y="1687789"/>
            <a:ext cx="1639888" cy="550862"/>
            <a:chOff x="5299151" y="1528997"/>
            <a:chExt cx="1640420" cy="550887"/>
          </a:xfrm>
        </p:grpSpPr>
        <p:sp>
          <p:nvSpPr>
            <p:cNvPr id="14" name="任意多边形 13"/>
            <p:cNvSpPr/>
            <p:nvPr/>
          </p:nvSpPr>
          <p:spPr>
            <a:xfrm>
              <a:off x="5299151"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15" name="文本框 20"/>
            <p:cNvSpPr txBox="1">
              <a:spLocks noChangeArrowheads="1"/>
            </p:cNvSpPr>
            <p:nvPr/>
          </p:nvSpPr>
          <p:spPr bwMode="auto">
            <a:xfrm>
              <a:off x="5735042" y="1652040"/>
              <a:ext cx="934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步骤四</a:t>
              </a:r>
            </a:p>
          </p:txBody>
        </p:sp>
      </p:grpSp>
      <p:grpSp>
        <p:nvGrpSpPr>
          <p:cNvPr id="41" name="组合 40"/>
          <p:cNvGrpSpPr>
            <a:grpSpLocks/>
          </p:cNvGrpSpPr>
          <p:nvPr/>
        </p:nvGrpSpPr>
        <p:grpSpPr bwMode="auto">
          <a:xfrm>
            <a:off x="1348340" y="2514876"/>
            <a:ext cx="1519237" cy="954107"/>
            <a:chOff x="1034229" y="1255861"/>
            <a:chExt cx="1789697" cy="953711"/>
          </a:xfrm>
        </p:grpSpPr>
        <p:sp>
          <p:nvSpPr>
            <p:cNvPr id="42" name="矩形 13"/>
            <p:cNvSpPr>
              <a:spLocks noChangeArrowheads="1"/>
            </p:cNvSpPr>
            <p:nvPr/>
          </p:nvSpPr>
          <p:spPr bwMode="auto">
            <a:xfrm>
              <a:off x="1034229" y="1511343"/>
              <a:ext cx="1789697" cy="29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4213" eaLnBrk="1" fontAlgn="auto" hangingPunct="1">
                <a:lnSpc>
                  <a:spcPct val="150000"/>
                </a:lnSpc>
                <a:spcBef>
                  <a:spcPts val="0"/>
                </a:spcBef>
                <a:spcAft>
                  <a:spcPts val="0"/>
                </a:spcAft>
                <a:defRPr/>
              </a:pP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7911" name="文本框 83"/>
            <p:cNvSpPr txBox="1">
              <a:spLocks noChangeArrowheads="1"/>
            </p:cNvSpPr>
            <p:nvPr/>
          </p:nvSpPr>
          <p:spPr bwMode="auto">
            <a:xfrm>
              <a:off x="1259631" y="1255861"/>
              <a:ext cx="1358595" cy="95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763">
                <a:defRPr sz="1300">
                  <a:solidFill>
                    <a:schemeClr val="tx1"/>
                  </a:solidFill>
                  <a:latin typeface="方正正黑简体" pitchFamily="2" charset="-122"/>
                  <a:ea typeface="方正正黑简体" pitchFamily="2" charset="-122"/>
                </a:defRPr>
              </a:lvl1pPr>
              <a:lvl2pPr marL="742950" indent="-285750" defTabSz="512763">
                <a:defRPr sz="1300">
                  <a:solidFill>
                    <a:schemeClr val="tx1"/>
                  </a:solidFill>
                  <a:latin typeface="方正正黑简体" pitchFamily="2" charset="-122"/>
                  <a:ea typeface="方正正黑简体" pitchFamily="2" charset="-122"/>
                </a:defRPr>
              </a:lvl2pPr>
              <a:lvl3pPr marL="1143000" indent="-228600" defTabSz="512763">
                <a:defRPr sz="1300">
                  <a:solidFill>
                    <a:schemeClr val="tx1"/>
                  </a:solidFill>
                  <a:latin typeface="方正正黑简体" pitchFamily="2" charset="-122"/>
                  <a:ea typeface="方正正黑简体" pitchFamily="2" charset="-122"/>
                </a:defRPr>
              </a:lvl3pPr>
              <a:lvl4pPr marL="1600200" indent="-228600" defTabSz="512763">
                <a:defRPr sz="1300">
                  <a:solidFill>
                    <a:schemeClr val="tx1"/>
                  </a:solidFill>
                  <a:latin typeface="方正正黑简体" pitchFamily="2" charset="-122"/>
                  <a:ea typeface="方正正黑简体" pitchFamily="2" charset="-122"/>
                </a:defRPr>
              </a:lvl4pPr>
              <a:lvl5pPr marL="2057400" indent="-228600" defTabSz="512763">
                <a:defRPr sz="1300">
                  <a:solidFill>
                    <a:schemeClr val="tx1"/>
                  </a:solidFill>
                  <a:latin typeface="方正正黑简体" pitchFamily="2" charset="-122"/>
                  <a:ea typeface="方正正黑简体" pitchFamily="2" charset="-122"/>
                </a:defRPr>
              </a:lvl5pPr>
              <a:lvl6pPr marL="25146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400" b="1" dirty="0" smtClean="0">
                  <a:solidFill>
                    <a:schemeClr val="bg1"/>
                  </a:solidFill>
                  <a:latin typeface="微软雅黑" pitchFamily="34" charset="-122"/>
                  <a:ea typeface="微软雅黑" pitchFamily="34" charset="-122"/>
                </a:rPr>
                <a:t>不同</a:t>
              </a:r>
              <a:r>
                <a:rPr lang="zh-CN" altLang="en-US" sz="1400" b="1" dirty="0">
                  <a:solidFill>
                    <a:schemeClr val="bg1"/>
                  </a:solidFill>
                  <a:latin typeface="微软雅黑" pitchFamily="34" charset="-122"/>
                  <a:ea typeface="微软雅黑" pitchFamily="34" charset="-122"/>
                </a:rPr>
                <a:t>产奶量奶牛瘤胃菌群结构差异的</a:t>
              </a:r>
              <a:r>
                <a:rPr lang="zh-CN" altLang="en-US" sz="1400" b="1" dirty="0" smtClean="0">
                  <a:solidFill>
                    <a:schemeClr val="bg1"/>
                  </a:solidFill>
                  <a:latin typeface="微软雅黑" pitchFamily="34" charset="-122"/>
                  <a:ea typeface="微软雅黑" pitchFamily="34" charset="-122"/>
                </a:rPr>
                <a:t>研究</a:t>
              </a:r>
              <a:endParaRPr lang="zh-CN" altLang="en-US" sz="1400" b="1" dirty="0">
                <a:solidFill>
                  <a:schemeClr val="bg1"/>
                </a:solidFill>
                <a:latin typeface="微软雅黑" pitchFamily="34" charset="-122"/>
                <a:ea typeface="微软雅黑" pitchFamily="34" charset="-122"/>
              </a:endParaRPr>
            </a:p>
          </p:txBody>
        </p:sp>
      </p:grpSp>
      <p:grpSp>
        <p:nvGrpSpPr>
          <p:cNvPr id="44" name="组合 43"/>
          <p:cNvGrpSpPr>
            <a:grpSpLocks/>
          </p:cNvGrpSpPr>
          <p:nvPr/>
        </p:nvGrpSpPr>
        <p:grpSpPr bwMode="auto">
          <a:xfrm>
            <a:off x="2966458" y="2716146"/>
            <a:ext cx="1519237" cy="551566"/>
            <a:chOff x="1034229" y="1255861"/>
            <a:chExt cx="1789697" cy="551337"/>
          </a:xfrm>
        </p:grpSpPr>
        <p:sp>
          <p:nvSpPr>
            <p:cNvPr id="45" name="矩形 13"/>
            <p:cNvSpPr>
              <a:spLocks noChangeArrowheads="1"/>
            </p:cNvSpPr>
            <p:nvPr/>
          </p:nvSpPr>
          <p:spPr bwMode="auto">
            <a:xfrm>
              <a:off x="1034229" y="1511343"/>
              <a:ext cx="1789697" cy="29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4213" eaLnBrk="1" fontAlgn="auto" hangingPunct="1">
                <a:lnSpc>
                  <a:spcPct val="150000"/>
                </a:lnSpc>
                <a:spcBef>
                  <a:spcPts val="0"/>
                </a:spcBef>
                <a:spcAft>
                  <a:spcPts val="0"/>
                </a:spcAft>
                <a:defRPr/>
              </a:pP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7909" name="文本框 83"/>
            <p:cNvSpPr txBox="1">
              <a:spLocks noChangeArrowheads="1"/>
            </p:cNvSpPr>
            <p:nvPr/>
          </p:nvSpPr>
          <p:spPr bwMode="auto">
            <a:xfrm>
              <a:off x="1259631" y="1255861"/>
              <a:ext cx="1358595" cy="52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763">
                <a:defRPr sz="1300">
                  <a:solidFill>
                    <a:schemeClr val="tx1"/>
                  </a:solidFill>
                  <a:latin typeface="方正正黑简体" pitchFamily="2" charset="-122"/>
                  <a:ea typeface="方正正黑简体" pitchFamily="2" charset="-122"/>
                </a:defRPr>
              </a:lvl1pPr>
              <a:lvl2pPr marL="742950" indent="-285750" defTabSz="512763">
                <a:defRPr sz="1300">
                  <a:solidFill>
                    <a:schemeClr val="tx1"/>
                  </a:solidFill>
                  <a:latin typeface="方正正黑简体" pitchFamily="2" charset="-122"/>
                  <a:ea typeface="方正正黑简体" pitchFamily="2" charset="-122"/>
                </a:defRPr>
              </a:lvl2pPr>
              <a:lvl3pPr marL="1143000" indent="-228600" defTabSz="512763">
                <a:defRPr sz="1300">
                  <a:solidFill>
                    <a:schemeClr val="tx1"/>
                  </a:solidFill>
                  <a:latin typeface="方正正黑简体" pitchFamily="2" charset="-122"/>
                  <a:ea typeface="方正正黑简体" pitchFamily="2" charset="-122"/>
                </a:defRPr>
              </a:lvl3pPr>
              <a:lvl4pPr marL="1600200" indent="-228600" defTabSz="512763">
                <a:defRPr sz="1300">
                  <a:solidFill>
                    <a:schemeClr val="tx1"/>
                  </a:solidFill>
                  <a:latin typeface="方正正黑简体" pitchFamily="2" charset="-122"/>
                  <a:ea typeface="方正正黑简体" pitchFamily="2" charset="-122"/>
                </a:defRPr>
              </a:lvl4pPr>
              <a:lvl5pPr marL="2057400" indent="-228600" defTabSz="512763">
                <a:defRPr sz="1300">
                  <a:solidFill>
                    <a:schemeClr val="tx1"/>
                  </a:solidFill>
                  <a:latin typeface="方正正黑简体" pitchFamily="2" charset="-122"/>
                  <a:ea typeface="方正正黑简体" pitchFamily="2" charset="-122"/>
                </a:defRPr>
              </a:lvl5pPr>
              <a:lvl6pPr marL="25146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400" b="1" dirty="0">
                  <a:solidFill>
                    <a:schemeClr val="bg1"/>
                  </a:solidFill>
                  <a:latin typeface="微软雅黑" pitchFamily="34" charset="-122"/>
                  <a:ea typeface="微软雅黑" pitchFamily="34" charset="-122"/>
                </a:rPr>
                <a:t>从</a:t>
              </a:r>
              <a:r>
                <a:rPr lang="zh-CN" altLang="en-US" sz="1400" b="1" dirty="0" smtClean="0">
                  <a:solidFill>
                    <a:schemeClr val="bg1"/>
                  </a:solidFill>
                  <a:latin typeface="微软雅黑" pitchFamily="34" charset="-122"/>
                  <a:ea typeface="微软雅黑" pitchFamily="34" charset="-122"/>
                </a:rPr>
                <a:t>奶牛瘤胃筛选菌种</a:t>
              </a:r>
              <a:endParaRPr lang="zh-CN" altLang="en-US" sz="1400" b="1" dirty="0">
                <a:solidFill>
                  <a:schemeClr val="bg1"/>
                </a:solidFill>
                <a:latin typeface="微软雅黑" pitchFamily="34" charset="-122"/>
                <a:ea typeface="微软雅黑" pitchFamily="34" charset="-122"/>
              </a:endParaRPr>
            </a:p>
          </p:txBody>
        </p:sp>
      </p:grpSp>
      <p:grpSp>
        <p:nvGrpSpPr>
          <p:cNvPr id="47" name="组合 46"/>
          <p:cNvGrpSpPr>
            <a:grpSpLocks/>
          </p:cNvGrpSpPr>
          <p:nvPr/>
        </p:nvGrpSpPr>
        <p:grpSpPr bwMode="auto">
          <a:xfrm>
            <a:off x="4723365" y="2514876"/>
            <a:ext cx="1519237" cy="1169551"/>
            <a:chOff x="1034229" y="1255861"/>
            <a:chExt cx="1789697" cy="1169065"/>
          </a:xfrm>
        </p:grpSpPr>
        <p:sp>
          <p:nvSpPr>
            <p:cNvPr id="48" name="矩形 13"/>
            <p:cNvSpPr>
              <a:spLocks noChangeArrowheads="1"/>
            </p:cNvSpPr>
            <p:nvPr/>
          </p:nvSpPr>
          <p:spPr bwMode="auto">
            <a:xfrm>
              <a:off x="1034229" y="1511343"/>
              <a:ext cx="1789697" cy="29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4213" eaLnBrk="1" fontAlgn="auto" hangingPunct="1">
                <a:lnSpc>
                  <a:spcPct val="150000"/>
                </a:lnSpc>
                <a:spcBef>
                  <a:spcPts val="0"/>
                </a:spcBef>
                <a:spcAft>
                  <a:spcPts val="0"/>
                </a:spcAft>
                <a:defRPr/>
              </a:pP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7907" name="文本框 83"/>
            <p:cNvSpPr txBox="1">
              <a:spLocks noChangeArrowheads="1"/>
            </p:cNvSpPr>
            <p:nvPr/>
          </p:nvSpPr>
          <p:spPr bwMode="auto">
            <a:xfrm>
              <a:off x="1034230" y="1255861"/>
              <a:ext cx="1656167" cy="11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方正正黑简体" pitchFamily="2" charset="-122"/>
                  <a:ea typeface="方正正黑简体" pitchFamily="2" charset="-122"/>
                </a:defRPr>
              </a:lvl1pPr>
              <a:lvl2pPr marL="742950" indent="-285750" defTabSz="512763">
                <a:defRPr sz="1300">
                  <a:solidFill>
                    <a:schemeClr val="tx1"/>
                  </a:solidFill>
                  <a:latin typeface="方正正黑简体" pitchFamily="2" charset="-122"/>
                  <a:ea typeface="方正正黑简体" pitchFamily="2" charset="-122"/>
                </a:defRPr>
              </a:lvl2pPr>
              <a:lvl3pPr marL="1143000" indent="-228600" defTabSz="512763">
                <a:defRPr sz="1300">
                  <a:solidFill>
                    <a:schemeClr val="tx1"/>
                  </a:solidFill>
                  <a:latin typeface="方正正黑简体" pitchFamily="2" charset="-122"/>
                  <a:ea typeface="方正正黑简体" pitchFamily="2" charset="-122"/>
                </a:defRPr>
              </a:lvl3pPr>
              <a:lvl4pPr marL="1600200" indent="-228600" defTabSz="512763">
                <a:defRPr sz="1300">
                  <a:solidFill>
                    <a:schemeClr val="tx1"/>
                  </a:solidFill>
                  <a:latin typeface="方正正黑简体" pitchFamily="2" charset="-122"/>
                  <a:ea typeface="方正正黑简体" pitchFamily="2" charset="-122"/>
                </a:defRPr>
              </a:lvl4pPr>
              <a:lvl5pPr marL="2057400" indent="-228600" defTabSz="512763">
                <a:defRPr sz="1300">
                  <a:solidFill>
                    <a:schemeClr val="tx1"/>
                  </a:solidFill>
                  <a:latin typeface="方正正黑简体" pitchFamily="2" charset="-122"/>
                  <a:ea typeface="方正正黑简体" pitchFamily="2" charset="-122"/>
                </a:defRPr>
              </a:lvl5pPr>
              <a:lvl6pPr marL="25146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400" b="1" dirty="0">
                  <a:solidFill>
                    <a:schemeClr val="bg1"/>
                  </a:solidFill>
                  <a:latin typeface="微软雅黑" pitchFamily="34" charset="-122"/>
                  <a:ea typeface="微软雅黑" pitchFamily="34" charset="-122"/>
                </a:rPr>
                <a:t>实验</a:t>
              </a:r>
              <a:r>
                <a:rPr lang="zh-CN" altLang="en-US" sz="1400" b="1" dirty="0" smtClean="0">
                  <a:solidFill>
                    <a:schemeClr val="bg1"/>
                  </a:solidFill>
                  <a:latin typeface="微软雅黑" pitchFamily="34" charset="-122"/>
                  <a:ea typeface="微软雅黑" pitchFamily="34" charset="-122"/>
                </a:rPr>
                <a:t>探究饲喂添加不同菌种的饲料后，奶牛各项生产生理指标的变化</a:t>
              </a:r>
              <a:endParaRPr lang="zh-CN" altLang="en-US" sz="1400" b="1" dirty="0">
                <a:solidFill>
                  <a:schemeClr val="bg1"/>
                </a:solidFill>
                <a:latin typeface="微软雅黑" pitchFamily="34" charset="-122"/>
                <a:ea typeface="微软雅黑" pitchFamily="34" charset="-122"/>
              </a:endParaRPr>
            </a:p>
          </p:txBody>
        </p:sp>
      </p:grpSp>
      <p:grpSp>
        <p:nvGrpSpPr>
          <p:cNvPr id="50" name="组合 49"/>
          <p:cNvGrpSpPr>
            <a:grpSpLocks/>
          </p:cNvGrpSpPr>
          <p:nvPr/>
        </p:nvGrpSpPr>
        <p:grpSpPr bwMode="auto">
          <a:xfrm>
            <a:off x="6228315" y="2532337"/>
            <a:ext cx="1517650" cy="738664"/>
            <a:chOff x="1034229" y="1255860"/>
            <a:chExt cx="1789697" cy="739110"/>
          </a:xfrm>
        </p:grpSpPr>
        <p:sp>
          <p:nvSpPr>
            <p:cNvPr id="51" name="矩形 13"/>
            <p:cNvSpPr>
              <a:spLocks noChangeArrowheads="1"/>
            </p:cNvSpPr>
            <p:nvPr/>
          </p:nvSpPr>
          <p:spPr bwMode="auto">
            <a:xfrm>
              <a:off x="1034229" y="1511602"/>
              <a:ext cx="1789697" cy="29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4213" eaLnBrk="1" fontAlgn="auto" hangingPunct="1">
                <a:lnSpc>
                  <a:spcPct val="150000"/>
                </a:lnSpc>
                <a:spcBef>
                  <a:spcPts val="0"/>
                </a:spcBef>
                <a:spcAft>
                  <a:spcPts val="0"/>
                </a:spcAft>
                <a:defRPr/>
              </a:pP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7905" name="文本框 83"/>
            <p:cNvSpPr txBox="1">
              <a:spLocks noChangeArrowheads="1"/>
            </p:cNvSpPr>
            <p:nvPr/>
          </p:nvSpPr>
          <p:spPr bwMode="auto">
            <a:xfrm>
              <a:off x="1259631" y="1255860"/>
              <a:ext cx="1358595" cy="7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763">
                <a:defRPr sz="1300">
                  <a:solidFill>
                    <a:schemeClr val="tx1"/>
                  </a:solidFill>
                  <a:latin typeface="方正正黑简体" pitchFamily="2" charset="-122"/>
                  <a:ea typeface="方正正黑简体" pitchFamily="2" charset="-122"/>
                </a:defRPr>
              </a:lvl1pPr>
              <a:lvl2pPr marL="742950" indent="-285750" defTabSz="512763">
                <a:defRPr sz="1300">
                  <a:solidFill>
                    <a:schemeClr val="tx1"/>
                  </a:solidFill>
                  <a:latin typeface="方正正黑简体" pitchFamily="2" charset="-122"/>
                  <a:ea typeface="方正正黑简体" pitchFamily="2" charset="-122"/>
                </a:defRPr>
              </a:lvl2pPr>
              <a:lvl3pPr marL="1143000" indent="-228600" defTabSz="512763">
                <a:defRPr sz="1300">
                  <a:solidFill>
                    <a:schemeClr val="tx1"/>
                  </a:solidFill>
                  <a:latin typeface="方正正黑简体" pitchFamily="2" charset="-122"/>
                  <a:ea typeface="方正正黑简体" pitchFamily="2" charset="-122"/>
                </a:defRPr>
              </a:lvl3pPr>
              <a:lvl4pPr marL="1600200" indent="-228600" defTabSz="512763">
                <a:defRPr sz="1300">
                  <a:solidFill>
                    <a:schemeClr val="tx1"/>
                  </a:solidFill>
                  <a:latin typeface="方正正黑简体" pitchFamily="2" charset="-122"/>
                  <a:ea typeface="方正正黑简体" pitchFamily="2" charset="-122"/>
                </a:defRPr>
              </a:lvl4pPr>
              <a:lvl5pPr marL="2057400" indent="-228600" defTabSz="512763">
                <a:defRPr sz="1300">
                  <a:solidFill>
                    <a:schemeClr val="tx1"/>
                  </a:solidFill>
                  <a:latin typeface="方正正黑简体" pitchFamily="2" charset="-122"/>
                  <a:ea typeface="方正正黑简体" pitchFamily="2" charset="-122"/>
                </a:defRPr>
              </a:lvl5pPr>
              <a:lvl6pPr marL="25146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512763"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400" b="1" dirty="0">
                  <a:solidFill>
                    <a:schemeClr val="bg1"/>
                  </a:solidFill>
                  <a:latin typeface="微软雅黑" pitchFamily="34" charset="-122"/>
                  <a:ea typeface="微软雅黑" pitchFamily="34" charset="-122"/>
                </a:rPr>
                <a:t>探索益生菌对奶牛的作用机理</a:t>
              </a:r>
            </a:p>
          </p:txBody>
        </p:sp>
      </p:grpSp>
      <p:pic>
        <p:nvPicPr>
          <p:cNvPr id="37900" name="图片 3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研究步骤</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50" fill="hold"/>
                                        <p:tgtEl>
                                          <p:spTgt spid="8"/>
                                        </p:tgtEl>
                                        <p:attrNameLst>
                                          <p:attrName>ppt_x</p:attrName>
                                        </p:attrNameLst>
                                      </p:cBhvr>
                                      <p:tavLst>
                                        <p:tav tm="0">
                                          <p:val>
                                            <p:strVal val="0-#ppt_w/2"/>
                                          </p:val>
                                        </p:tav>
                                        <p:tav tm="100000">
                                          <p:val>
                                            <p:strVal val="#ppt_x"/>
                                          </p:val>
                                        </p:tav>
                                      </p:tavLst>
                                    </p:anim>
                                    <p:anim calcmode="lin" valueType="num">
                                      <p:cBhvr additive="base">
                                        <p:cTn id="8" dur="5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50" fill="hold"/>
                                        <p:tgtEl>
                                          <p:spTgt spid="9"/>
                                        </p:tgtEl>
                                        <p:attrNameLst>
                                          <p:attrName>ppt_x</p:attrName>
                                        </p:attrNameLst>
                                      </p:cBhvr>
                                      <p:tavLst>
                                        <p:tav tm="0">
                                          <p:val>
                                            <p:strVal val="0-#ppt_w/2"/>
                                          </p:val>
                                        </p:tav>
                                        <p:tav tm="100000">
                                          <p:val>
                                            <p:strVal val="#ppt_x"/>
                                          </p:val>
                                        </p:tav>
                                      </p:tavLst>
                                    </p:anim>
                                    <p:anim calcmode="lin" valueType="num">
                                      <p:cBhvr additive="base">
                                        <p:cTn id="12" dur="5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50" fill="hold"/>
                                        <p:tgtEl>
                                          <p:spTgt spid="10"/>
                                        </p:tgtEl>
                                        <p:attrNameLst>
                                          <p:attrName>ppt_x</p:attrName>
                                        </p:attrNameLst>
                                      </p:cBhvr>
                                      <p:tavLst>
                                        <p:tav tm="0">
                                          <p:val>
                                            <p:strVal val="0-#ppt_w/2"/>
                                          </p:val>
                                        </p:tav>
                                        <p:tav tm="100000">
                                          <p:val>
                                            <p:strVal val="#ppt_x"/>
                                          </p:val>
                                        </p:tav>
                                      </p:tavLst>
                                    </p:anim>
                                    <p:anim calcmode="lin" valueType="num">
                                      <p:cBhvr additive="base">
                                        <p:cTn id="16" dur="5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50" fill="hold"/>
                                        <p:tgtEl>
                                          <p:spTgt spid="12"/>
                                        </p:tgtEl>
                                        <p:attrNameLst>
                                          <p:attrName>ppt_x</p:attrName>
                                        </p:attrNameLst>
                                      </p:cBhvr>
                                      <p:tavLst>
                                        <p:tav tm="0">
                                          <p:val>
                                            <p:strVal val="0-#ppt_w/2"/>
                                          </p:val>
                                        </p:tav>
                                        <p:tav tm="100000">
                                          <p:val>
                                            <p:strVal val="#ppt_x"/>
                                          </p:val>
                                        </p:tav>
                                      </p:tavLst>
                                    </p:anim>
                                    <p:anim calcmode="lin" valueType="num">
                                      <p:cBhvr additive="base">
                                        <p:cTn id="20" dur="5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anim calcmode="lin" valueType="num">
                                      <p:cBhvr>
                                        <p:cTn id="26" dur="500" fill="hold"/>
                                        <p:tgtEl>
                                          <p:spTgt spid="41"/>
                                        </p:tgtEl>
                                        <p:attrNameLst>
                                          <p:attrName>ppt_x</p:attrName>
                                        </p:attrNameLst>
                                      </p:cBhvr>
                                      <p:tavLst>
                                        <p:tav tm="0">
                                          <p:val>
                                            <p:strVal val="#ppt_x"/>
                                          </p:val>
                                        </p:tav>
                                        <p:tav tm="100000">
                                          <p:val>
                                            <p:strVal val="#ppt_x"/>
                                          </p:val>
                                        </p:tav>
                                      </p:tavLst>
                                    </p:anim>
                                    <p:anim calcmode="lin" valueType="num">
                                      <p:cBhvr>
                                        <p:cTn id="27" dur="500" fill="hold"/>
                                        <p:tgtEl>
                                          <p:spTgt spid="4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anim calcmode="lin" valueType="num">
                                      <p:cBhvr>
                                        <p:cTn id="31" dur="500" fill="hold"/>
                                        <p:tgtEl>
                                          <p:spTgt spid="44"/>
                                        </p:tgtEl>
                                        <p:attrNameLst>
                                          <p:attrName>ppt_x</p:attrName>
                                        </p:attrNameLst>
                                      </p:cBhvr>
                                      <p:tavLst>
                                        <p:tav tm="0">
                                          <p:val>
                                            <p:strVal val="#ppt_x"/>
                                          </p:val>
                                        </p:tav>
                                        <p:tav tm="100000">
                                          <p:val>
                                            <p:strVal val="#ppt_x"/>
                                          </p:val>
                                        </p:tav>
                                      </p:tavLst>
                                    </p:anim>
                                    <p:anim calcmode="lin" valueType="num">
                                      <p:cBhvr>
                                        <p:cTn id="32" dur="500" fill="hold"/>
                                        <p:tgtEl>
                                          <p:spTgt spid="44"/>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anim calcmode="lin" valueType="num">
                                      <p:cBhvr>
                                        <p:cTn id="36" dur="500" fill="hold"/>
                                        <p:tgtEl>
                                          <p:spTgt spid="47"/>
                                        </p:tgtEl>
                                        <p:attrNameLst>
                                          <p:attrName>ppt_x</p:attrName>
                                        </p:attrNameLst>
                                      </p:cBhvr>
                                      <p:tavLst>
                                        <p:tav tm="0">
                                          <p:val>
                                            <p:strVal val="#ppt_x"/>
                                          </p:val>
                                        </p:tav>
                                        <p:tav tm="100000">
                                          <p:val>
                                            <p:strVal val="#ppt_x"/>
                                          </p:val>
                                        </p:tav>
                                      </p:tavLst>
                                    </p:anim>
                                    <p:anim calcmode="lin" valueType="num">
                                      <p:cBhvr>
                                        <p:cTn id="37" dur="500" fill="hold"/>
                                        <p:tgtEl>
                                          <p:spTgt spid="47"/>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anim calcmode="lin" valueType="num">
                                      <p:cBhvr>
                                        <p:cTn id="41" dur="500" fill="hold"/>
                                        <p:tgtEl>
                                          <p:spTgt spid="50"/>
                                        </p:tgtEl>
                                        <p:attrNameLst>
                                          <p:attrName>ppt_x</p:attrName>
                                        </p:attrNameLst>
                                      </p:cBhvr>
                                      <p:tavLst>
                                        <p:tav tm="0">
                                          <p:val>
                                            <p:strVal val="#ppt_x"/>
                                          </p:val>
                                        </p:tav>
                                        <p:tav tm="100000">
                                          <p:val>
                                            <p:strVal val="#ppt_x"/>
                                          </p:val>
                                        </p:tav>
                                      </p:tavLst>
                                    </p:anim>
                                    <p:anim calcmode="lin" valueType="num">
                                      <p:cBhvr>
                                        <p:cTn id="42"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6228176"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1 </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不同产奶量奶牛瘤胃菌群结构差异的研究</a:t>
            </a:r>
          </a:p>
        </p:txBody>
      </p:sp>
      <p:sp>
        <p:nvSpPr>
          <p:cNvPr id="4" name="Rectangle 3"/>
          <p:cNvSpPr>
            <a:spLocks noChangeArrowheads="1"/>
          </p:cNvSpPr>
          <p:nvPr/>
        </p:nvSpPr>
        <p:spPr bwMode="auto">
          <a:xfrm>
            <a:off x="311150" y="1413973"/>
            <a:ext cx="438647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从天辰牧业有限责任公司采集不同年龄和产量的荷斯坦奶牛瘤胃液，并根据其日产奶量的不同选取</a:t>
            </a:r>
            <a:r>
              <a:rPr lang="en-US" altLang="zh-CN"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6</a:t>
            </a:r>
            <a:r>
              <a:rPr lang="zh-CN" altLang="en-US" sz="1400" dirty="0">
                <a:solidFill>
                  <a:schemeClr val="bg1"/>
                </a:solidFill>
                <a:latin typeface="Times New Roman" panose="02020603050405020304" pitchFamily="18" charset="0"/>
                <a:ea typeface="宋体" panose="02010600030101010101" pitchFamily="2" charset="-122"/>
                <a:cs typeface="宋体" panose="02010600030101010101" pitchFamily="2" charset="-122"/>
              </a:rPr>
              <a:t>头奶牛瘤胃液样品进行高通量测序。</a:t>
            </a:r>
            <a:endParaRPr kumimoji="0" lang="zh-CN" altLang="en-US" sz="1400" b="0" i="0" u="none" strike="noStrike" cap="none" normalizeH="0" baseline="0" dirty="0" smtClean="0">
              <a:ln>
                <a:noFill/>
              </a:ln>
              <a:solidFill>
                <a:schemeClr val="bg1"/>
              </a:solidFill>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458280369"/>
              </p:ext>
            </p:extLst>
          </p:nvPr>
        </p:nvGraphicFramePr>
        <p:xfrm>
          <a:off x="4989443" y="277825"/>
          <a:ext cx="4055165" cy="4761316"/>
        </p:xfrm>
        <a:graphic>
          <a:graphicData uri="http://schemas.openxmlformats.org/drawingml/2006/table">
            <a:tbl>
              <a:tblPr firstRow="1" firstCol="1" bandRow="1">
                <a:tableStyleId>{5C22544A-7EE6-4342-B048-85BDC9FD1C3A}</a:tableStyleId>
              </a:tblPr>
              <a:tblGrid>
                <a:gridCol w="838387">
                  <a:extLst>
                    <a:ext uri="{9D8B030D-6E8A-4147-A177-3AD203B41FA5}">
                      <a16:colId xmlns:a16="http://schemas.microsoft.com/office/drawing/2014/main" val="2737456586"/>
                    </a:ext>
                  </a:extLst>
                </a:gridCol>
                <a:gridCol w="1096808">
                  <a:extLst>
                    <a:ext uri="{9D8B030D-6E8A-4147-A177-3AD203B41FA5}">
                      <a16:colId xmlns:a16="http://schemas.microsoft.com/office/drawing/2014/main" val="3044176712"/>
                    </a:ext>
                  </a:extLst>
                </a:gridCol>
                <a:gridCol w="515526">
                  <a:extLst>
                    <a:ext uri="{9D8B030D-6E8A-4147-A177-3AD203B41FA5}">
                      <a16:colId xmlns:a16="http://schemas.microsoft.com/office/drawing/2014/main" val="3751108245"/>
                    </a:ext>
                  </a:extLst>
                </a:gridCol>
                <a:gridCol w="710164">
                  <a:extLst>
                    <a:ext uri="{9D8B030D-6E8A-4147-A177-3AD203B41FA5}">
                      <a16:colId xmlns:a16="http://schemas.microsoft.com/office/drawing/2014/main" val="2636238483"/>
                    </a:ext>
                  </a:extLst>
                </a:gridCol>
                <a:gridCol w="894280">
                  <a:extLst>
                    <a:ext uri="{9D8B030D-6E8A-4147-A177-3AD203B41FA5}">
                      <a16:colId xmlns:a16="http://schemas.microsoft.com/office/drawing/2014/main" val="2827928694"/>
                    </a:ext>
                  </a:extLst>
                </a:gridCol>
              </a:tblGrid>
              <a:tr h="170047">
                <a:tc>
                  <a:txBody>
                    <a:bodyPr/>
                    <a:lstStyle/>
                    <a:p>
                      <a:pPr algn="ctr">
                        <a:spcAft>
                          <a:spcPts val="0"/>
                        </a:spcAft>
                      </a:pPr>
                      <a:r>
                        <a:rPr lang="zh-CN" sz="700">
                          <a:effectLst/>
                        </a:rPr>
                        <a:t>奶牛编号</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zh-CN" sz="700">
                          <a:effectLst/>
                        </a:rPr>
                        <a:t>产奶量</a:t>
                      </a:r>
                      <a:r>
                        <a:rPr lang="en-US" sz="700">
                          <a:effectLst/>
                        </a:rPr>
                        <a:t>(kg/d)</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zh-CN" sz="700">
                          <a:effectLst/>
                        </a:rPr>
                        <a:t>年龄</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zh-CN" sz="700">
                          <a:effectLst/>
                        </a:rPr>
                        <a:t>胎次</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zh-CN" sz="700">
                          <a:effectLst/>
                        </a:rPr>
                        <a:t>采样量</a:t>
                      </a:r>
                      <a:r>
                        <a:rPr lang="en-US" sz="700">
                          <a:effectLst/>
                        </a:rPr>
                        <a:t>(ml)</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750353925"/>
                  </a:ext>
                </a:extLst>
              </a:tr>
              <a:tr h="170047">
                <a:tc>
                  <a:txBody>
                    <a:bodyPr/>
                    <a:lstStyle/>
                    <a:p>
                      <a:pPr algn="ctr">
                        <a:spcAft>
                          <a:spcPts val="0"/>
                        </a:spcAft>
                      </a:pPr>
                      <a:r>
                        <a:rPr lang="en-US" sz="700">
                          <a:effectLst/>
                        </a:rPr>
                        <a:t>09124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63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478020415"/>
                  </a:ext>
                </a:extLst>
              </a:tr>
              <a:tr h="170047">
                <a:tc>
                  <a:txBody>
                    <a:bodyPr/>
                    <a:lstStyle/>
                    <a:p>
                      <a:pPr algn="ctr">
                        <a:spcAft>
                          <a:spcPts val="0"/>
                        </a:spcAft>
                      </a:pPr>
                      <a:r>
                        <a:rPr lang="en-US" sz="700">
                          <a:effectLst/>
                        </a:rPr>
                        <a:t>10086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dirty="0">
                          <a:effectLst/>
                        </a:rPr>
                        <a:t>60</a:t>
                      </a:r>
                      <a:endParaRPr lang="zh-CN" sz="700" dirty="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1504561096"/>
                  </a:ext>
                </a:extLst>
              </a:tr>
              <a:tr h="170047">
                <a:tc>
                  <a:txBody>
                    <a:bodyPr/>
                    <a:lstStyle/>
                    <a:p>
                      <a:pPr algn="ctr">
                        <a:spcAft>
                          <a:spcPts val="0"/>
                        </a:spcAft>
                      </a:pPr>
                      <a:r>
                        <a:rPr lang="en-US" sz="700">
                          <a:effectLst/>
                        </a:rPr>
                        <a:t>10055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785369712"/>
                  </a:ext>
                </a:extLst>
              </a:tr>
              <a:tr h="170047">
                <a:tc>
                  <a:txBody>
                    <a:bodyPr/>
                    <a:lstStyle/>
                    <a:p>
                      <a:pPr algn="ctr">
                        <a:spcAft>
                          <a:spcPts val="0"/>
                        </a:spcAft>
                      </a:pPr>
                      <a:r>
                        <a:rPr lang="en-US" sz="700">
                          <a:effectLst/>
                        </a:rPr>
                        <a:t>09033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686450925"/>
                  </a:ext>
                </a:extLst>
              </a:tr>
              <a:tr h="170047">
                <a:tc>
                  <a:txBody>
                    <a:bodyPr/>
                    <a:lstStyle/>
                    <a:p>
                      <a:pPr algn="ctr">
                        <a:spcAft>
                          <a:spcPts val="0"/>
                        </a:spcAft>
                      </a:pPr>
                      <a:r>
                        <a:rPr lang="en-US" sz="700">
                          <a:effectLst/>
                        </a:rPr>
                        <a:t>09080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276826704"/>
                  </a:ext>
                </a:extLst>
              </a:tr>
              <a:tr h="170047">
                <a:tc>
                  <a:txBody>
                    <a:bodyPr/>
                    <a:lstStyle/>
                    <a:p>
                      <a:pPr algn="ctr">
                        <a:spcAft>
                          <a:spcPts val="0"/>
                        </a:spcAft>
                      </a:pPr>
                      <a:r>
                        <a:rPr lang="en-US" sz="700">
                          <a:effectLst/>
                        </a:rPr>
                        <a:t>10012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998661917"/>
                  </a:ext>
                </a:extLst>
              </a:tr>
              <a:tr h="170047">
                <a:tc>
                  <a:txBody>
                    <a:bodyPr/>
                    <a:lstStyle/>
                    <a:p>
                      <a:pPr algn="ctr">
                        <a:spcAft>
                          <a:spcPts val="0"/>
                        </a:spcAft>
                      </a:pPr>
                      <a:r>
                        <a:rPr lang="en-US" sz="700">
                          <a:effectLst/>
                        </a:rPr>
                        <a:t>10013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4076751792"/>
                  </a:ext>
                </a:extLst>
              </a:tr>
              <a:tr h="170047">
                <a:tc>
                  <a:txBody>
                    <a:bodyPr/>
                    <a:lstStyle/>
                    <a:p>
                      <a:pPr algn="ctr">
                        <a:spcAft>
                          <a:spcPts val="0"/>
                        </a:spcAft>
                      </a:pPr>
                      <a:r>
                        <a:rPr lang="en-US" sz="700">
                          <a:effectLst/>
                        </a:rPr>
                        <a:t>10011</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37</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1002949683"/>
                  </a:ext>
                </a:extLst>
              </a:tr>
              <a:tr h="170047">
                <a:tc>
                  <a:txBody>
                    <a:bodyPr/>
                    <a:lstStyle/>
                    <a:p>
                      <a:pPr algn="ctr">
                        <a:spcAft>
                          <a:spcPts val="0"/>
                        </a:spcAft>
                      </a:pPr>
                      <a:r>
                        <a:rPr lang="en-US" sz="700">
                          <a:effectLst/>
                        </a:rPr>
                        <a:t>08019</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347672455"/>
                  </a:ext>
                </a:extLst>
              </a:tr>
              <a:tr h="170047">
                <a:tc>
                  <a:txBody>
                    <a:bodyPr/>
                    <a:lstStyle/>
                    <a:p>
                      <a:pPr algn="ctr">
                        <a:spcAft>
                          <a:spcPts val="0"/>
                        </a:spcAft>
                      </a:pPr>
                      <a:r>
                        <a:rPr lang="en-US" sz="700">
                          <a:effectLst/>
                        </a:rPr>
                        <a:t>06014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9</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170278809"/>
                  </a:ext>
                </a:extLst>
              </a:tr>
              <a:tr h="170047">
                <a:tc>
                  <a:txBody>
                    <a:bodyPr/>
                    <a:lstStyle/>
                    <a:p>
                      <a:pPr algn="ctr">
                        <a:spcAft>
                          <a:spcPts val="0"/>
                        </a:spcAft>
                      </a:pPr>
                      <a:r>
                        <a:rPr lang="en-US" sz="700">
                          <a:effectLst/>
                        </a:rPr>
                        <a:t>09098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718453852"/>
                  </a:ext>
                </a:extLst>
              </a:tr>
              <a:tr h="170047">
                <a:tc>
                  <a:txBody>
                    <a:bodyPr/>
                    <a:lstStyle/>
                    <a:p>
                      <a:pPr algn="ctr">
                        <a:spcAft>
                          <a:spcPts val="0"/>
                        </a:spcAft>
                      </a:pPr>
                      <a:r>
                        <a:rPr lang="en-US" sz="700">
                          <a:effectLst/>
                        </a:rPr>
                        <a:t>09030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412506762"/>
                  </a:ext>
                </a:extLst>
              </a:tr>
              <a:tr h="170047">
                <a:tc>
                  <a:txBody>
                    <a:bodyPr/>
                    <a:lstStyle/>
                    <a:p>
                      <a:pPr algn="ctr">
                        <a:spcAft>
                          <a:spcPts val="0"/>
                        </a:spcAft>
                      </a:pPr>
                      <a:r>
                        <a:rPr lang="en-US" sz="700">
                          <a:effectLst/>
                        </a:rPr>
                        <a:t>10015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4143820420"/>
                  </a:ext>
                </a:extLst>
              </a:tr>
              <a:tr h="170047">
                <a:tc>
                  <a:txBody>
                    <a:bodyPr/>
                    <a:lstStyle/>
                    <a:p>
                      <a:pPr algn="ctr">
                        <a:spcAft>
                          <a:spcPts val="0"/>
                        </a:spcAft>
                      </a:pPr>
                      <a:r>
                        <a:rPr lang="en-US" sz="700">
                          <a:effectLst/>
                        </a:rPr>
                        <a:t>05022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31</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1311426448"/>
                  </a:ext>
                </a:extLst>
              </a:tr>
              <a:tr h="170047">
                <a:tc>
                  <a:txBody>
                    <a:bodyPr/>
                    <a:lstStyle/>
                    <a:p>
                      <a:pPr algn="ctr">
                        <a:spcAft>
                          <a:spcPts val="0"/>
                        </a:spcAft>
                      </a:pPr>
                      <a:r>
                        <a:rPr lang="en-US" sz="700">
                          <a:effectLst/>
                        </a:rPr>
                        <a:t>10028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794042796"/>
                  </a:ext>
                </a:extLst>
              </a:tr>
              <a:tr h="170047">
                <a:tc>
                  <a:txBody>
                    <a:bodyPr/>
                    <a:lstStyle/>
                    <a:p>
                      <a:pPr algn="ctr">
                        <a:spcAft>
                          <a:spcPts val="0"/>
                        </a:spcAft>
                      </a:pPr>
                      <a:r>
                        <a:rPr lang="en-US" sz="700">
                          <a:effectLst/>
                        </a:rPr>
                        <a:t>08045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27933161"/>
                  </a:ext>
                </a:extLst>
              </a:tr>
              <a:tr h="170047">
                <a:tc>
                  <a:txBody>
                    <a:bodyPr/>
                    <a:lstStyle/>
                    <a:p>
                      <a:pPr algn="ctr">
                        <a:spcAft>
                          <a:spcPts val="0"/>
                        </a:spcAft>
                      </a:pPr>
                      <a:r>
                        <a:rPr lang="en-US" sz="700">
                          <a:effectLst/>
                        </a:rPr>
                        <a:t>09022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4116941640"/>
                  </a:ext>
                </a:extLst>
              </a:tr>
              <a:tr h="170047">
                <a:tc>
                  <a:txBody>
                    <a:bodyPr/>
                    <a:lstStyle/>
                    <a:p>
                      <a:pPr algn="ctr">
                        <a:spcAft>
                          <a:spcPts val="0"/>
                        </a:spcAft>
                      </a:pPr>
                      <a:r>
                        <a:rPr lang="en-US" sz="700">
                          <a:effectLst/>
                        </a:rPr>
                        <a:t>08022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21</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038809842"/>
                  </a:ext>
                </a:extLst>
              </a:tr>
              <a:tr h="170047">
                <a:tc>
                  <a:txBody>
                    <a:bodyPr/>
                    <a:lstStyle/>
                    <a:p>
                      <a:pPr algn="ctr">
                        <a:spcAft>
                          <a:spcPts val="0"/>
                        </a:spcAft>
                      </a:pPr>
                      <a:r>
                        <a:rPr lang="en-US" sz="700">
                          <a:effectLst/>
                        </a:rPr>
                        <a:t>09037</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519751634"/>
                  </a:ext>
                </a:extLst>
              </a:tr>
              <a:tr h="170047">
                <a:tc>
                  <a:txBody>
                    <a:bodyPr/>
                    <a:lstStyle/>
                    <a:p>
                      <a:pPr algn="ctr">
                        <a:spcAft>
                          <a:spcPts val="0"/>
                        </a:spcAft>
                      </a:pPr>
                      <a:r>
                        <a:rPr lang="en-US" sz="700">
                          <a:effectLst/>
                        </a:rPr>
                        <a:t>08224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958373748"/>
                  </a:ext>
                </a:extLst>
              </a:tr>
              <a:tr h="170047">
                <a:tc>
                  <a:txBody>
                    <a:bodyPr/>
                    <a:lstStyle/>
                    <a:p>
                      <a:pPr algn="ctr">
                        <a:spcAft>
                          <a:spcPts val="0"/>
                        </a:spcAft>
                      </a:pPr>
                      <a:r>
                        <a:rPr lang="en-US" sz="700">
                          <a:effectLst/>
                        </a:rPr>
                        <a:t>10043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589439321"/>
                  </a:ext>
                </a:extLst>
              </a:tr>
              <a:tr h="170047">
                <a:tc>
                  <a:txBody>
                    <a:bodyPr/>
                    <a:lstStyle/>
                    <a:p>
                      <a:pPr algn="ctr">
                        <a:spcAft>
                          <a:spcPts val="0"/>
                        </a:spcAft>
                      </a:pPr>
                      <a:r>
                        <a:rPr lang="en-US" sz="700">
                          <a:effectLst/>
                        </a:rPr>
                        <a:t>08191</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1093674508"/>
                  </a:ext>
                </a:extLst>
              </a:tr>
              <a:tr h="170047">
                <a:tc>
                  <a:txBody>
                    <a:bodyPr/>
                    <a:lstStyle/>
                    <a:p>
                      <a:pPr algn="ctr">
                        <a:spcAft>
                          <a:spcPts val="0"/>
                        </a:spcAft>
                      </a:pPr>
                      <a:r>
                        <a:rPr lang="en-US" sz="700">
                          <a:effectLst/>
                        </a:rPr>
                        <a:t>06006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9</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6</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1922105337"/>
                  </a:ext>
                </a:extLst>
              </a:tr>
              <a:tr h="170047">
                <a:tc>
                  <a:txBody>
                    <a:bodyPr/>
                    <a:lstStyle/>
                    <a:p>
                      <a:pPr algn="ctr">
                        <a:spcAft>
                          <a:spcPts val="0"/>
                        </a:spcAft>
                      </a:pPr>
                      <a:r>
                        <a:rPr lang="en-US" sz="700">
                          <a:effectLst/>
                        </a:rPr>
                        <a:t>03101</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11</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9</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86453642"/>
                  </a:ext>
                </a:extLst>
              </a:tr>
              <a:tr h="170047">
                <a:tc>
                  <a:txBody>
                    <a:bodyPr/>
                    <a:lstStyle/>
                    <a:p>
                      <a:pPr algn="ctr">
                        <a:spcAft>
                          <a:spcPts val="0"/>
                        </a:spcAft>
                      </a:pPr>
                      <a:r>
                        <a:rPr lang="en-US" sz="700">
                          <a:effectLst/>
                        </a:rPr>
                        <a:t>09089</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4</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399664221"/>
                  </a:ext>
                </a:extLst>
              </a:tr>
              <a:tr h="170047">
                <a:tc>
                  <a:txBody>
                    <a:bodyPr/>
                    <a:lstStyle/>
                    <a:p>
                      <a:pPr algn="ctr">
                        <a:spcAft>
                          <a:spcPts val="0"/>
                        </a:spcAft>
                      </a:pPr>
                      <a:r>
                        <a:rPr lang="en-US" sz="700">
                          <a:effectLst/>
                        </a:rPr>
                        <a:t>08010</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8</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10</a:t>
                      </a:r>
                      <a:endParaRPr lang="zh-CN" sz="70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2641983157"/>
                  </a:ext>
                </a:extLst>
              </a:tr>
              <a:tr h="170047">
                <a:tc>
                  <a:txBody>
                    <a:bodyPr/>
                    <a:lstStyle/>
                    <a:p>
                      <a:pPr algn="ctr">
                        <a:spcAft>
                          <a:spcPts val="0"/>
                        </a:spcAft>
                      </a:pPr>
                      <a:r>
                        <a:rPr lang="en-US" sz="700">
                          <a:effectLst/>
                        </a:rPr>
                        <a:t>08042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2</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5</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a:effectLst/>
                        </a:rPr>
                        <a:t>3</a:t>
                      </a:r>
                      <a:endParaRPr lang="zh-CN" sz="700">
                        <a:effectLst/>
                        <a:latin typeface="Times New Roman" panose="02020603050405020304" pitchFamily="18" charset="0"/>
                        <a:ea typeface="宋体" panose="02010600030101010101" pitchFamily="2" charset="-122"/>
                      </a:endParaRPr>
                    </a:p>
                  </a:txBody>
                  <a:tcPr marL="46604" marR="46604" marT="0" marB="0" anchor="b"/>
                </a:tc>
                <a:tc>
                  <a:txBody>
                    <a:bodyPr/>
                    <a:lstStyle/>
                    <a:p>
                      <a:pPr algn="ctr">
                        <a:spcAft>
                          <a:spcPts val="0"/>
                        </a:spcAft>
                      </a:pPr>
                      <a:r>
                        <a:rPr lang="en-US" sz="700" dirty="0">
                          <a:effectLst/>
                        </a:rPr>
                        <a:t>10</a:t>
                      </a:r>
                      <a:endParaRPr lang="zh-CN" sz="700" dirty="0">
                        <a:effectLst/>
                        <a:latin typeface="Times New Roman" panose="02020603050405020304" pitchFamily="18" charset="0"/>
                        <a:ea typeface="宋体" panose="02010600030101010101" pitchFamily="2" charset="-122"/>
                      </a:endParaRPr>
                    </a:p>
                  </a:txBody>
                  <a:tcPr marL="46604" marR="46604" marT="0" marB="0" anchor="b"/>
                </a:tc>
                <a:extLst>
                  <a:ext uri="{0D108BD9-81ED-4DB2-BD59-A6C34878D82A}">
                    <a16:rowId xmlns:a16="http://schemas.microsoft.com/office/drawing/2014/main" val="3075964239"/>
                  </a:ext>
                </a:extLst>
              </a:tr>
            </a:tbl>
          </a:graphicData>
        </a:graphic>
      </p:graphicFrame>
    </p:spTree>
    <p:extLst>
      <p:ext uri="{BB962C8B-B14F-4D97-AF65-F5344CB8AC3E}">
        <p14:creationId xmlns:p14="http://schemas.microsoft.com/office/powerpoint/2010/main" val="606802948"/>
      </p:ext>
    </p:extLst>
  </p:cSld>
  <p:clrMapOvr>
    <a:masterClrMapping/>
  </p:clrMapOvr>
  <p:transition spd="slow" advClick="0"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2822</Words>
  <Application>Microsoft Office PowerPoint</Application>
  <PresentationFormat>全屏显示(16:9)</PresentationFormat>
  <Paragraphs>497</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Calibri</vt:lpstr>
      <vt:lpstr>微软雅黑</vt:lpstr>
      <vt:lpstr>Times New Roman</vt:lpstr>
      <vt:lpstr>Arial</vt:lpstr>
      <vt:lpstr>宋体</vt:lpstr>
      <vt:lpstr>黑体</vt:lpstr>
      <vt:lpstr>Segoe UI Semilight</vt:lpstr>
      <vt:lpstr>方正正黑简体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iOS毕业答辩</dc:title>
  <dc:creator>第一PPT</dc:creator>
  <cp:keywords>www.1ppt.com</cp:keywords>
  <cp:lastModifiedBy>Windows 用户</cp:lastModifiedBy>
  <cp:revision>97</cp:revision>
  <dcterms:created xsi:type="dcterms:W3CDTF">2015-03-31T05:49:04Z</dcterms:created>
  <dcterms:modified xsi:type="dcterms:W3CDTF">2018-07-24T05:39:17Z</dcterms:modified>
</cp:coreProperties>
</file>