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Canva Sans Bold" charset="1" panose="020B0803030501040103"/>
      <p:regular r:id="rId20"/>
    </p:embeddedFont>
    <p:embeddedFont>
      <p:font typeface="Comfortaa Bold" charset="1" panose="00000800000000000000"/>
      <p:regular r:id="rId21"/>
    </p:embeddedFont>
    <p:embeddedFont>
      <p:font typeface="Raleway Medium"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https://gamma.app/?utm_source=made-with-gamma" TargetMode="External" Type="http://schemas.openxmlformats.org/officeDocument/2006/relationships/hyperlink"/><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https://gamma.app/?utm_source=made-with-gamma" TargetMode="External" Type="http://schemas.openxmlformats.org/officeDocument/2006/relationships/hyperlink"/><Relationship Id="rId4"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27272B"/>
        </a:solidFill>
      </p:bgPr>
    </p:bg>
    <p:spTree>
      <p:nvGrpSpPr>
        <p:cNvPr id="1" name=""/>
        <p:cNvGrpSpPr/>
        <p:nvPr/>
      </p:nvGrpSpPr>
      <p:grpSpPr>
        <a:xfrm>
          <a:off x="0" y="0"/>
          <a:ext cx="0" cy="0"/>
          <a:chOff x="0" y="0"/>
          <a:chExt cx="0" cy="0"/>
        </a:xfrm>
      </p:grpSpPr>
      <p:sp>
        <p:nvSpPr>
          <p:cNvPr name="TextBox 2" id="2"/>
          <p:cNvSpPr txBox="true"/>
          <p:nvPr/>
        </p:nvSpPr>
        <p:spPr>
          <a:xfrm rot="0">
            <a:off x="5150445" y="4274503"/>
            <a:ext cx="7987110" cy="1566544"/>
          </a:xfrm>
          <a:prstGeom prst="rect">
            <a:avLst/>
          </a:prstGeom>
        </p:spPr>
        <p:txBody>
          <a:bodyPr anchor="t" rtlCol="false" tIns="0" lIns="0" bIns="0" rIns="0">
            <a:spAutoFit/>
          </a:bodyPr>
          <a:lstStyle/>
          <a:p>
            <a:pPr algn="ctr">
              <a:lnSpc>
                <a:spcPts val="12880"/>
              </a:lnSpc>
            </a:pPr>
            <a:r>
              <a:rPr lang="en-US" sz="9200" b="true">
                <a:solidFill>
                  <a:srgbClr val="FFE14D"/>
                </a:solidFill>
                <a:latin typeface="Canva Sans Bold"/>
                <a:ea typeface="Canva Sans Bold"/>
                <a:cs typeface="Canva Sans Bold"/>
                <a:sym typeface="Canva Sans Bold"/>
              </a:rPr>
              <a:t>EXTJS FORMS</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27272B"/>
        </a:solidFill>
      </p:bgPr>
    </p:bg>
    <p:spTree>
      <p:nvGrpSpPr>
        <p:cNvPr id="1" name=""/>
        <p:cNvGrpSpPr/>
        <p:nvPr/>
      </p:nvGrpSpPr>
      <p:grpSpPr>
        <a:xfrm>
          <a:off x="0" y="0"/>
          <a:ext cx="0" cy="0"/>
          <a:chOff x="0" y="0"/>
          <a:chExt cx="0" cy="0"/>
        </a:xfrm>
      </p:grpSpPr>
      <p:sp>
        <p:nvSpPr>
          <p:cNvPr name="TextBox 2" id="2"/>
          <p:cNvSpPr txBox="true"/>
          <p:nvPr/>
        </p:nvSpPr>
        <p:spPr>
          <a:xfrm rot="0">
            <a:off x="4632151" y="4274503"/>
            <a:ext cx="8432106" cy="1566544"/>
          </a:xfrm>
          <a:prstGeom prst="rect">
            <a:avLst/>
          </a:prstGeom>
        </p:spPr>
        <p:txBody>
          <a:bodyPr anchor="t" rtlCol="false" tIns="0" lIns="0" bIns="0" rIns="0">
            <a:spAutoFit/>
          </a:bodyPr>
          <a:lstStyle/>
          <a:p>
            <a:pPr algn="ctr">
              <a:lnSpc>
                <a:spcPts val="12880"/>
              </a:lnSpc>
            </a:pPr>
            <a:r>
              <a:rPr lang="en-US" sz="9200" b="true">
                <a:solidFill>
                  <a:srgbClr val="FFE14D"/>
                </a:solidFill>
                <a:latin typeface="Canva Sans Bold"/>
                <a:ea typeface="Canva Sans Bold"/>
                <a:cs typeface="Canva Sans Bold"/>
                <a:sym typeface="Canva Sans Bold"/>
              </a:rPr>
              <a:t>Project Details</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27272B"/>
        </a:solidFill>
      </p:bgPr>
    </p:bg>
    <p:spTree>
      <p:nvGrpSpPr>
        <p:cNvPr id="1" name=""/>
        <p:cNvGrpSpPr/>
        <p:nvPr/>
      </p:nvGrpSpPr>
      <p:grpSpPr>
        <a:xfrm>
          <a:off x="0" y="0"/>
          <a:ext cx="0" cy="0"/>
          <a:chOff x="0" y="0"/>
          <a:chExt cx="0" cy="0"/>
        </a:xfrm>
      </p:grpSpPr>
      <p:sp>
        <p:nvSpPr>
          <p:cNvPr name="TextBox 2" id="2"/>
          <p:cNvSpPr txBox="true"/>
          <p:nvPr/>
        </p:nvSpPr>
        <p:spPr>
          <a:xfrm rot="0">
            <a:off x="1028700" y="3161902"/>
            <a:ext cx="16032892" cy="5328962"/>
          </a:xfrm>
          <a:prstGeom prst="rect">
            <a:avLst/>
          </a:prstGeom>
        </p:spPr>
        <p:txBody>
          <a:bodyPr anchor="t" rtlCol="false" tIns="0" lIns="0" bIns="0" rIns="0">
            <a:spAutoFit/>
          </a:bodyPr>
          <a:lstStyle/>
          <a:p>
            <a:pPr algn="l">
              <a:lnSpc>
                <a:spcPts val="6039"/>
              </a:lnSpc>
            </a:pPr>
          </a:p>
          <a:p>
            <a:pPr algn="l" marL="1038955" indent="-519477" lvl="1">
              <a:lnSpc>
                <a:spcPts val="6039"/>
              </a:lnSpc>
              <a:buFont typeface="Arial"/>
              <a:buChar char="•"/>
            </a:pPr>
            <a:r>
              <a:rPr lang="en-US" b="true" sz="4812">
                <a:solidFill>
                  <a:srgbClr val="D7D4CC"/>
                </a:solidFill>
                <a:latin typeface="Comfortaa Bold"/>
                <a:ea typeface="Comfortaa Bold"/>
                <a:cs typeface="Comfortaa Bold"/>
                <a:sym typeface="Comfortaa Bold"/>
              </a:rPr>
              <a:t>A</a:t>
            </a:r>
            <a:r>
              <a:rPr lang="en-US" b="true" sz="4812">
                <a:solidFill>
                  <a:srgbClr val="D7D4CC"/>
                </a:solidFill>
                <a:latin typeface="Comfortaa Bold"/>
                <a:ea typeface="Comfortaa Bold"/>
                <a:cs typeface="Comfortaa Bold"/>
                <a:sym typeface="Comfortaa Bold"/>
              </a:rPr>
              <a:t> web-based form built using ExtJS</a:t>
            </a:r>
          </a:p>
          <a:p>
            <a:pPr algn="l" marL="1038955" indent="-519477" lvl="1">
              <a:lnSpc>
                <a:spcPts val="6039"/>
              </a:lnSpc>
              <a:buFont typeface="Arial"/>
              <a:buChar char="•"/>
            </a:pPr>
            <a:r>
              <a:rPr lang="en-US" b="true" sz="4812">
                <a:solidFill>
                  <a:srgbClr val="D7D4CC"/>
                </a:solidFill>
                <a:latin typeface="Comfortaa Bold"/>
                <a:ea typeface="Comfortaa Bold"/>
                <a:cs typeface="Comfortaa Bold"/>
                <a:sym typeface="Comfortaa Bold"/>
              </a:rPr>
              <a:t>Allows users to submit article details</a:t>
            </a:r>
          </a:p>
          <a:p>
            <a:pPr algn="l" marL="1038955" indent="-519477" lvl="1">
              <a:lnSpc>
                <a:spcPts val="6039"/>
              </a:lnSpc>
              <a:buFont typeface="Arial"/>
              <a:buChar char="•"/>
            </a:pPr>
            <a:r>
              <a:rPr lang="en-US" b="true" sz="4812">
                <a:solidFill>
                  <a:srgbClr val="D7D4CC"/>
                </a:solidFill>
                <a:latin typeface="Comfortaa Bold"/>
                <a:ea typeface="Comfortaa Bold"/>
                <a:cs typeface="Comfortaa Bold"/>
                <a:sym typeface="Comfortaa Bold"/>
              </a:rPr>
              <a:t>Features</a:t>
            </a:r>
            <a:r>
              <a:rPr lang="en-US" b="true" sz="4812">
                <a:solidFill>
                  <a:srgbClr val="D7D4CC"/>
                </a:solidFill>
                <a:latin typeface="Comfortaa Bold"/>
                <a:ea typeface="Comfortaa Bold"/>
                <a:cs typeface="Comfortaa Bold"/>
                <a:sym typeface="Comfortaa Bold"/>
              </a:rPr>
              <a:t> dynamic link addition/removal</a:t>
            </a:r>
          </a:p>
          <a:p>
            <a:pPr algn="l" marL="1038955" indent="-519477" lvl="1">
              <a:lnSpc>
                <a:spcPts val="6043"/>
              </a:lnSpc>
              <a:buFont typeface="Arial"/>
              <a:buChar char="•"/>
            </a:pPr>
            <a:r>
              <a:rPr lang="en-US" b="true" sz="4812">
                <a:solidFill>
                  <a:srgbClr val="D7D4CC"/>
                </a:solidFill>
                <a:latin typeface="Comfortaa Bold"/>
                <a:ea typeface="Comfortaa Bold"/>
                <a:cs typeface="Comfortaa Bold"/>
                <a:sym typeface="Comfortaa Bold"/>
              </a:rPr>
              <a:t>Provides real-time validation and user-friendly interactions</a:t>
            </a:r>
          </a:p>
          <a:p>
            <a:pPr algn="l">
              <a:lnSpc>
                <a:spcPts val="6039"/>
              </a:lnSpc>
            </a:pPr>
          </a:p>
        </p:txBody>
      </p:sp>
      <p:sp>
        <p:nvSpPr>
          <p:cNvPr name="TextBox 3" id="3"/>
          <p:cNvSpPr txBox="true"/>
          <p:nvPr/>
        </p:nvSpPr>
        <p:spPr>
          <a:xfrm rot="0">
            <a:off x="6609903" y="540092"/>
            <a:ext cx="5068194" cy="939115"/>
          </a:xfrm>
          <a:prstGeom prst="rect">
            <a:avLst/>
          </a:prstGeom>
        </p:spPr>
        <p:txBody>
          <a:bodyPr anchor="t" rtlCol="false" tIns="0" lIns="0" bIns="0" rIns="0">
            <a:spAutoFit/>
          </a:bodyPr>
          <a:lstStyle/>
          <a:p>
            <a:pPr algn="ctr">
              <a:lnSpc>
                <a:spcPts val="7601"/>
              </a:lnSpc>
              <a:spcBef>
                <a:spcPct val="0"/>
              </a:spcBef>
            </a:pPr>
            <a:r>
              <a:rPr lang="en-US" b="true" sz="6052">
                <a:solidFill>
                  <a:srgbClr val="FFE14D"/>
                </a:solidFill>
                <a:latin typeface="Comfortaa Bold"/>
                <a:ea typeface="Comfortaa Bold"/>
                <a:cs typeface="Comfortaa Bold"/>
                <a:sym typeface="Comfortaa Bold"/>
              </a:rPr>
              <a:t>Introduction</a:t>
            </a:r>
          </a:p>
        </p:txBody>
      </p:sp>
      <p:sp>
        <p:nvSpPr>
          <p:cNvPr name="TextBox 4" id="4"/>
          <p:cNvSpPr txBox="true"/>
          <p:nvPr/>
        </p:nvSpPr>
        <p:spPr>
          <a:xfrm rot="0">
            <a:off x="1028700" y="2200639"/>
            <a:ext cx="16305669" cy="789032"/>
          </a:xfrm>
          <a:prstGeom prst="rect">
            <a:avLst/>
          </a:prstGeom>
        </p:spPr>
        <p:txBody>
          <a:bodyPr anchor="t" rtlCol="false" tIns="0" lIns="0" bIns="0" rIns="0">
            <a:spAutoFit/>
          </a:bodyPr>
          <a:lstStyle/>
          <a:p>
            <a:pPr algn="ctr">
              <a:lnSpc>
                <a:spcPts val="6335"/>
              </a:lnSpc>
              <a:spcBef>
                <a:spcPct val="0"/>
              </a:spcBef>
            </a:pPr>
            <a:r>
              <a:rPr lang="en-US" b="true" sz="5044">
                <a:solidFill>
                  <a:srgbClr val="FFFFFF"/>
                </a:solidFill>
                <a:latin typeface="Comfortaa Bold"/>
                <a:ea typeface="Comfortaa Bold"/>
                <a:cs typeface="Comfortaa Bold"/>
                <a:sym typeface="Comfortaa Bold"/>
              </a:rPr>
              <a:t>What is the ExtJS Content Submission Form?</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27272B"/>
        </a:solidFill>
      </p:bgPr>
    </p:bg>
    <p:spTree>
      <p:nvGrpSpPr>
        <p:cNvPr id="1" name=""/>
        <p:cNvGrpSpPr/>
        <p:nvPr/>
      </p:nvGrpSpPr>
      <p:grpSpPr>
        <a:xfrm>
          <a:off x="0" y="0"/>
          <a:ext cx="0" cy="0"/>
          <a:chOff x="0" y="0"/>
          <a:chExt cx="0" cy="0"/>
        </a:xfrm>
      </p:grpSpPr>
      <p:sp>
        <p:nvSpPr>
          <p:cNvPr name="TextBox 2" id="2"/>
          <p:cNvSpPr txBox="true"/>
          <p:nvPr/>
        </p:nvSpPr>
        <p:spPr>
          <a:xfrm rot="0">
            <a:off x="1028700" y="3589163"/>
            <a:ext cx="16847776" cy="4803156"/>
          </a:xfrm>
          <a:prstGeom prst="rect">
            <a:avLst/>
          </a:prstGeom>
        </p:spPr>
        <p:txBody>
          <a:bodyPr anchor="t" rtlCol="false" tIns="0" lIns="0" bIns="0" rIns="0">
            <a:spAutoFit/>
          </a:bodyPr>
          <a:lstStyle/>
          <a:p>
            <a:pPr algn="l">
              <a:lnSpc>
                <a:spcPts val="5423"/>
              </a:lnSpc>
            </a:pPr>
          </a:p>
          <a:p>
            <a:pPr algn="l" marL="932951" indent="-466475" lvl="1">
              <a:lnSpc>
                <a:spcPts val="5423"/>
              </a:lnSpc>
              <a:buFont typeface="Arial"/>
              <a:buChar char="•"/>
            </a:pPr>
            <a:r>
              <a:rPr lang="en-US" b="true" sz="4321">
                <a:solidFill>
                  <a:srgbClr val="D7D4CC"/>
                </a:solidFill>
                <a:latin typeface="Comfortaa Bold"/>
                <a:ea typeface="Comfortaa Bold"/>
                <a:cs typeface="Comfortaa Bold"/>
                <a:sym typeface="Comfortaa Bold"/>
              </a:rPr>
              <a:t> User-friendly UI with ExtJS FormPanel</a:t>
            </a:r>
          </a:p>
          <a:p>
            <a:pPr algn="l" marL="932951" indent="-466475" lvl="1">
              <a:lnSpc>
                <a:spcPts val="5423"/>
              </a:lnSpc>
              <a:buFont typeface="Arial"/>
              <a:buChar char="•"/>
            </a:pPr>
            <a:r>
              <a:rPr lang="en-US" b="true" sz="4321">
                <a:solidFill>
                  <a:srgbClr val="D7D4CC"/>
                </a:solidFill>
                <a:latin typeface="Comfortaa Bold"/>
                <a:ea typeface="Comfortaa Bold"/>
                <a:cs typeface="Comfortaa Bold"/>
                <a:sym typeface="Comfortaa Bold"/>
              </a:rPr>
              <a:t> Dynamically add/remove reference links</a:t>
            </a:r>
          </a:p>
          <a:p>
            <a:pPr algn="l" marL="932951" indent="-466475" lvl="1">
              <a:lnSpc>
                <a:spcPts val="5423"/>
              </a:lnSpc>
              <a:buFont typeface="Arial"/>
              <a:buChar char="•"/>
            </a:pPr>
            <a:r>
              <a:rPr lang="en-US" b="true" sz="4321">
                <a:solidFill>
                  <a:srgbClr val="D7D4CC"/>
                </a:solidFill>
                <a:latin typeface="Comfortaa Bold"/>
                <a:ea typeface="Comfortaa Bold"/>
                <a:cs typeface="Comfortaa Bold"/>
                <a:sym typeface="Comfortaa Bold"/>
              </a:rPr>
              <a:t> Real-time form validation (required fields)</a:t>
            </a:r>
          </a:p>
          <a:p>
            <a:pPr algn="l" marL="932951" indent="-466475" lvl="1">
              <a:lnSpc>
                <a:spcPts val="5423"/>
              </a:lnSpc>
              <a:buFont typeface="Arial"/>
              <a:buChar char="•"/>
            </a:pPr>
            <a:r>
              <a:rPr lang="en-US" b="true" sz="4321">
                <a:solidFill>
                  <a:srgbClr val="D7D4CC"/>
                </a:solidFill>
                <a:latin typeface="Comfortaa Bold"/>
                <a:ea typeface="Comfortaa Bold"/>
                <a:cs typeface="Comfortaa Bold"/>
                <a:sym typeface="Comfortaa Bold"/>
              </a:rPr>
              <a:t> AJAX-based submission to a local server (localhost:8080)</a:t>
            </a:r>
          </a:p>
          <a:p>
            <a:pPr algn="l" marL="932951" indent="-466475" lvl="1">
              <a:lnSpc>
                <a:spcPts val="5426"/>
              </a:lnSpc>
              <a:buFont typeface="Arial"/>
              <a:buChar char="•"/>
            </a:pPr>
            <a:r>
              <a:rPr lang="en-US" b="true" sz="4321">
                <a:solidFill>
                  <a:srgbClr val="D7D4CC"/>
                </a:solidFill>
                <a:latin typeface="Comfortaa Bold"/>
                <a:ea typeface="Comfortaa Bold"/>
                <a:cs typeface="Comfortaa Bold"/>
                <a:sym typeface="Comfortaa Bold"/>
              </a:rPr>
              <a:t> Reset functionality to clear input fields</a:t>
            </a:r>
          </a:p>
        </p:txBody>
      </p:sp>
      <p:sp>
        <p:nvSpPr>
          <p:cNvPr name="TextBox 3" id="3"/>
          <p:cNvSpPr txBox="true"/>
          <p:nvPr/>
        </p:nvSpPr>
        <p:spPr>
          <a:xfrm rot="0">
            <a:off x="6540740" y="540092"/>
            <a:ext cx="5206519" cy="939115"/>
          </a:xfrm>
          <a:prstGeom prst="rect">
            <a:avLst/>
          </a:prstGeom>
        </p:spPr>
        <p:txBody>
          <a:bodyPr anchor="t" rtlCol="false" tIns="0" lIns="0" bIns="0" rIns="0">
            <a:spAutoFit/>
          </a:bodyPr>
          <a:lstStyle/>
          <a:p>
            <a:pPr algn="ctr">
              <a:lnSpc>
                <a:spcPts val="7601"/>
              </a:lnSpc>
              <a:spcBef>
                <a:spcPct val="0"/>
              </a:spcBef>
            </a:pPr>
            <a:r>
              <a:rPr lang="en-US" b="true" sz="6052">
                <a:solidFill>
                  <a:srgbClr val="FFE14D"/>
                </a:solidFill>
                <a:latin typeface="Comfortaa Bold"/>
                <a:ea typeface="Comfortaa Bold"/>
                <a:cs typeface="Comfortaa Bold"/>
                <a:sym typeface="Comfortaa Bold"/>
              </a:rPr>
              <a:t>Key Features</a:t>
            </a:r>
          </a:p>
        </p:txBody>
      </p:sp>
      <p:sp>
        <p:nvSpPr>
          <p:cNvPr name="TextBox 4" id="4"/>
          <p:cNvSpPr txBox="true"/>
          <p:nvPr/>
        </p:nvSpPr>
        <p:spPr>
          <a:xfrm rot="0">
            <a:off x="2892228" y="2134907"/>
            <a:ext cx="12992641" cy="789032"/>
          </a:xfrm>
          <a:prstGeom prst="rect">
            <a:avLst/>
          </a:prstGeom>
        </p:spPr>
        <p:txBody>
          <a:bodyPr anchor="t" rtlCol="false" tIns="0" lIns="0" bIns="0" rIns="0">
            <a:spAutoFit/>
          </a:bodyPr>
          <a:lstStyle/>
          <a:p>
            <a:pPr algn="ctr">
              <a:lnSpc>
                <a:spcPts val="6335"/>
              </a:lnSpc>
              <a:spcBef>
                <a:spcPct val="0"/>
              </a:spcBef>
            </a:pPr>
            <a:r>
              <a:rPr lang="en-US" b="true" sz="5044">
                <a:solidFill>
                  <a:srgbClr val="FFFFFF"/>
                </a:solidFill>
                <a:latin typeface="Comfortaa Bold"/>
                <a:ea typeface="Comfortaa Bold"/>
                <a:cs typeface="Comfortaa Bold"/>
                <a:sym typeface="Comfortaa Bold"/>
              </a:rPr>
              <a:t>Features of the Submission Form</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7272B"/>
        </a:solidFill>
      </p:bgPr>
    </p:bg>
    <p:spTree>
      <p:nvGrpSpPr>
        <p:cNvPr id="1" name=""/>
        <p:cNvGrpSpPr/>
        <p:nvPr/>
      </p:nvGrpSpPr>
      <p:grpSpPr>
        <a:xfrm>
          <a:off x="0" y="0"/>
          <a:ext cx="0" cy="0"/>
          <a:chOff x="0" y="0"/>
          <a:chExt cx="0" cy="0"/>
        </a:xfrm>
      </p:grpSpPr>
      <p:sp>
        <p:nvSpPr>
          <p:cNvPr name="TextBox 2" id="2"/>
          <p:cNvSpPr txBox="true"/>
          <p:nvPr/>
        </p:nvSpPr>
        <p:spPr>
          <a:xfrm rot="0">
            <a:off x="382089" y="2856581"/>
            <a:ext cx="13091863" cy="6821823"/>
          </a:xfrm>
          <a:prstGeom prst="rect">
            <a:avLst/>
          </a:prstGeom>
        </p:spPr>
        <p:txBody>
          <a:bodyPr anchor="t" rtlCol="false" tIns="0" lIns="0" bIns="0" rIns="0">
            <a:spAutoFit/>
          </a:bodyPr>
          <a:lstStyle/>
          <a:p>
            <a:pPr algn="l">
              <a:lnSpc>
                <a:spcPts val="4214"/>
              </a:lnSpc>
              <a:spcBef>
                <a:spcPct val="0"/>
              </a:spcBef>
            </a:pPr>
            <a:r>
              <a:rPr lang="en-US" b="true" sz="3357">
                <a:solidFill>
                  <a:srgbClr val="D7D4CC"/>
                </a:solidFill>
                <a:latin typeface="Comfortaa Bold"/>
                <a:ea typeface="Comfortaa Bold"/>
                <a:cs typeface="Comfortaa Bold"/>
                <a:sym typeface="Comfortaa Bold"/>
              </a:rPr>
              <a:t>Frontend: ExtJS framework, HTML and CSS</a:t>
            </a:r>
          </a:p>
          <a:p>
            <a:pPr algn="l">
              <a:lnSpc>
                <a:spcPts val="4216"/>
              </a:lnSpc>
              <a:spcBef>
                <a:spcPct val="0"/>
              </a:spcBef>
            </a:pPr>
          </a:p>
          <a:p>
            <a:pPr algn="l">
              <a:lnSpc>
                <a:spcPts val="4214"/>
              </a:lnSpc>
              <a:spcBef>
                <a:spcPct val="0"/>
              </a:spcBef>
            </a:pPr>
            <a:r>
              <a:rPr lang="en-US" b="true" sz="3357">
                <a:solidFill>
                  <a:srgbClr val="D7D4CC"/>
                </a:solidFill>
                <a:latin typeface="Comfortaa Bold"/>
                <a:ea typeface="Comfortaa Bold"/>
                <a:cs typeface="Comfortaa Bold"/>
                <a:sym typeface="Comfortaa Bold"/>
              </a:rPr>
              <a:t>Form Components:</a:t>
            </a:r>
          </a:p>
          <a:p>
            <a:pPr algn="l">
              <a:lnSpc>
                <a:spcPts val="4216"/>
              </a:lnSpc>
              <a:spcBef>
                <a:spcPct val="0"/>
              </a:spcBef>
            </a:pPr>
          </a:p>
          <a:p>
            <a:pPr algn="l">
              <a:lnSpc>
                <a:spcPts val="4214"/>
              </a:lnSpc>
              <a:spcBef>
                <a:spcPct val="0"/>
              </a:spcBef>
            </a:pPr>
            <a:r>
              <a:rPr lang="en-US" b="true" sz="3357">
                <a:solidFill>
                  <a:srgbClr val="D7D4CC"/>
                </a:solidFill>
                <a:latin typeface="Comfortaa Bold"/>
                <a:ea typeface="Comfortaa Bold"/>
                <a:cs typeface="Comfortaa Bold"/>
                <a:sym typeface="Comfortaa Bold"/>
              </a:rPr>
              <a:t>Ext.FormPanel for form structure</a:t>
            </a:r>
          </a:p>
          <a:p>
            <a:pPr algn="l">
              <a:lnSpc>
                <a:spcPts val="4216"/>
              </a:lnSpc>
              <a:spcBef>
                <a:spcPct val="0"/>
              </a:spcBef>
            </a:pPr>
          </a:p>
          <a:p>
            <a:pPr algn="l">
              <a:lnSpc>
                <a:spcPts val="4214"/>
              </a:lnSpc>
              <a:spcBef>
                <a:spcPct val="0"/>
              </a:spcBef>
            </a:pPr>
            <a:r>
              <a:rPr lang="en-US" b="true" sz="3357">
                <a:solidFill>
                  <a:srgbClr val="D7D4CC"/>
                </a:solidFill>
                <a:latin typeface="Comfortaa Bold"/>
                <a:ea typeface="Comfortaa Bold"/>
                <a:cs typeface="Comfortaa Bold"/>
                <a:sym typeface="Comfortaa Bold"/>
              </a:rPr>
              <a:t>TextField for user inputs</a:t>
            </a:r>
          </a:p>
          <a:p>
            <a:pPr algn="l">
              <a:lnSpc>
                <a:spcPts val="4216"/>
              </a:lnSpc>
              <a:spcBef>
                <a:spcPct val="0"/>
              </a:spcBef>
            </a:pPr>
          </a:p>
          <a:p>
            <a:pPr algn="l">
              <a:lnSpc>
                <a:spcPts val="4214"/>
              </a:lnSpc>
              <a:spcBef>
                <a:spcPct val="0"/>
              </a:spcBef>
            </a:pPr>
            <a:r>
              <a:rPr lang="en-US" b="true" sz="3357">
                <a:solidFill>
                  <a:srgbClr val="D7D4CC"/>
                </a:solidFill>
                <a:latin typeface="Comfortaa Bold"/>
                <a:ea typeface="Comfortaa Bold"/>
                <a:cs typeface="Comfortaa Bold"/>
                <a:sym typeface="Comfortaa Bold"/>
              </a:rPr>
              <a:t>FieldSet for grouping reference links</a:t>
            </a:r>
          </a:p>
          <a:p>
            <a:pPr algn="l">
              <a:lnSpc>
                <a:spcPts val="4216"/>
              </a:lnSpc>
              <a:spcBef>
                <a:spcPct val="0"/>
              </a:spcBef>
            </a:pPr>
          </a:p>
          <a:p>
            <a:pPr algn="l">
              <a:lnSpc>
                <a:spcPts val="4216"/>
              </a:lnSpc>
              <a:spcBef>
                <a:spcPct val="0"/>
              </a:spcBef>
            </a:pPr>
            <a:r>
              <a:rPr lang="en-US" b="true" sz="3357">
                <a:solidFill>
                  <a:srgbClr val="D7D4CC"/>
                </a:solidFill>
                <a:latin typeface="Comfortaa Bold"/>
                <a:ea typeface="Comfortaa Bold"/>
                <a:cs typeface="Comfortaa Bold"/>
                <a:sym typeface="Comfortaa Bold"/>
              </a:rPr>
              <a:t>Event Handling:</a:t>
            </a:r>
          </a:p>
          <a:p>
            <a:pPr algn="l">
              <a:lnSpc>
                <a:spcPts val="4216"/>
              </a:lnSpc>
              <a:spcBef>
                <a:spcPct val="0"/>
              </a:spcBef>
            </a:pPr>
            <a:r>
              <a:rPr lang="en-US" b="true" sz="3357">
                <a:solidFill>
                  <a:srgbClr val="D7D4CC"/>
                </a:solidFill>
                <a:latin typeface="Comfortaa Bold"/>
                <a:ea typeface="Comfortaa Bold"/>
                <a:cs typeface="Comfortaa Bold"/>
                <a:sym typeface="Comfortaa Bold"/>
              </a:rPr>
              <a:t>Button click handlers for adding/removing links</a:t>
            </a:r>
          </a:p>
          <a:p>
            <a:pPr algn="l">
              <a:lnSpc>
                <a:spcPts val="4216"/>
              </a:lnSpc>
              <a:spcBef>
                <a:spcPct val="0"/>
              </a:spcBef>
            </a:pPr>
            <a:r>
              <a:rPr lang="en-US" b="true" sz="3357">
                <a:solidFill>
                  <a:srgbClr val="D7D4CC"/>
                </a:solidFill>
                <a:latin typeface="Comfortaa Bold"/>
                <a:ea typeface="Comfortaa Bold"/>
                <a:cs typeface="Comfortaa Bold"/>
                <a:sym typeface="Comfortaa Bold"/>
              </a:rPr>
              <a:t>AJAX submission to send data to the server</a:t>
            </a:r>
          </a:p>
        </p:txBody>
      </p:sp>
      <p:sp>
        <p:nvSpPr>
          <p:cNvPr name="Freeform 3" id="3"/>
          <p:cNvSpPr/>
          <p:nvPr/>
        </p:nvSpPr>
        <p:spPr>
          <a:xfrm flipH="false" flipV="false" rot="0">
            <a:off x="11441459" y="3546227"/>
            <a:ext cx="5817841" cy="4114800"/>
          </a:xfrm>
          <a:custGeom>
            <a:avLst/>
            <a:gdLst/>
            <a:ahLst/>
            <a:cxnLst/>
            <a:rect r="r" b="b" t="t" l="l"/>
            <a:pathLst>
              <a:path h="4114800" w="5817841">
                <a:moveTo>
                  <a:pt x="0" y="0"/>
                </a:moveTo>
                <a:lnTo>
                  <a:pt x="5817841" y="0"/>
                </a:lnTo>
                <a:lnTo>
                  <a:pt x="581784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893793" y="540092"/>
            <a:ext cx="10500413" cy="939115"/>
          </a:xfrm>
          <a:prstGeom prst="rect">
            <a:avLst/>
          </a:prstGeom>
        </p:spPr>
        <p:txBody>
          <a:bodyPr anchor="t" rtlCol="false" tIns="0" lIns="0" bIns="0" rIns="0">
            <a:spAutoFit/>
          </a:bodyPr>
          <a:lstStyle/>
          <a:p>
            <a:pPr algn="ctr">
              <a:lnSpc>
                <a:spcPts val="7601"/>
              </a:lnSpc>
              <a:spcBef>
                <a:spcPct val="0"/>
              </a:spcBef>
            </a:pPr>
            <a:r>
              <a:rPr lang="en-US" b="true" sz="6052">
                <a:solidFill>
                  <a:srgbClr val="FFE14D"/>
                </a:solidFill>
                <a:latin typeface="Comfortaa Bold"/>
                <a:ea typeface="Comfortaa Bold"/>
                <a:cs typeface="Comfortaa Bold"/>
                <a:sym typeface="Comfortaa Bold"/>
              </a:rPr>
              <a:t>Technical Implementation</a:t>
            </a:r>
          </a:p>
        </p:txBody>
      </p:sp>
      <p:sp>
        <p:nvSpPr>
          <p:cNvPr name="TextBox 5" id="5"/>
          <p:cNvSpPr txBox="true"/>
          <p:nvPr/>
        </p:nvSpPr>
        <p:spPr>
          <a:xfrm rot="0">
            <a:off x="382089" y="1772274"/>
            <a:ext cx="4340568" cy="789032"/>
          </a:xfrm>
          <a:prstGeom prst="rect">
            <a:avLst/>
          </a:prstGeom>
        </p:spPr>
        <p:txBody>
          <a:bodyPr anchor="t" rtlCol="false" tIns="0" lIns="0" bIns="0" rIns="0">
            <a:spAutoFit/>
          </a:bodyPr>
          <a:lstStyle/>
          <a:p>
            <a:pPr algn="ctr">
              <a:lnSpc>
                <a:spcPts val="6335"/>
              </a:lnSpc>
              <a:spcBef>
                <a:spcPct val="0"/>
              </a:spcBef>
            </a:pPr>
            <a:r>
              <a:rPr lang="en-US" b="true" sz="5044">
                <a:solidFill>
                  <a:srgbClr val="FFFFFF"/>
                </a:solidFill>
                <a:latin typeface="Comfortaa Bold"/>
                <a:ea typeface="Comfortaa Bold"/>
                <a:cs typeface="Comfortaa Bold"/>
                <a:sym typeface="Comfortaa Bold"/>
              </a:rPr>
              <a:t>How It Works</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27272B"/>
        </a:solidFill>
      </p:bgPr>
    </p:bg>
    <p:spTree>
      <p:nvGrpSpPr>
        <p:cNvPr id="1" name=""/>
        <p:cNvGrpSpPr/>
        <p:nvPr/>
      </p:nvGrpSpPr>
      <p:grpSpPr>
        <a:xfrm>
          <a:off x="0" y="0"/>
          <a:ext cx="0" cy="0"/>
          <a:chOff x="0" y="0"/>
          <a:chExt cx="0" cy="0"/>
        </a:xfrm>
      </p:grpSpPr>
      <p:sp>
        <p:nvSpPr>
          <p:cNvPr name="TextBox 2" id="2"/>
          <p:cNvSpPr txBox="true"/>
          <p:nvPr/>
        </p:nvSpPr>
        <p:spPr>
          <a:xfrm rot="0">
            <a:off x="6551132" y="4654892"/>
            <a:ext cx="5185737" cy="939115"/>
          </a:xfrm>
          <a:prstGeom prst="rect">
            <a:avLst/>
          </a:prstGeom>
        </p:spPr>
        <p:txBody>
          <a:bodyPr anchor="t" rtlCol="false" tIns="0" lIns="0" bIns="0" rIns="0">
            <a:spAutoFit/>
          </a:bodyPr>
          <a:lstStyle/>
          <a:p>
            <a:pPr algn="ctr">
              <a:lnSpc>
                <a:spcPts val="7601"/>
              </a:lnSpc>
              <a:spcBef>
                <a:spcPct val="0"/>
              </a:spcBef>
            </a:pPr>
            <a:r>
              <a:rPr lang="en-US" b="true" sz="6052">
                <a:solidFill>
                  <a:srgbClr val="FFE14D"/>
                </a:solidFill>
                <a:latin typeface="Comfortaa Bold"/>
                <a:ea typeface="Comfortaa Bold"/>
                <a:cs typeface="Comfortaa Bold"/>
                <a:sym typeface="Comfortaa Bold"/>
              </a:rPr>
              <a:t>Thank You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B1B1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7272B"/>
            </a:solidFill>
          </p:spPr>
        </p:sp>
      </p:grpSp>
      <p:sp>
        <p:nvSpPr>
          <p:cNvPr name="Freeform 6" id="6" descr="preencoded.png"/>
          <p:cNvSpPr/>
          <p:nvPr/>
        </p:nvSpPr>
        <p:spPr>
          <a:xfrm flipH="false" flipV="false" rot="0">
            <a:off x="0" y="0"/>
            <a:ext cx="6858000" cy="10287000"/>
          </a:xfrm>
          <a:custGeom>
            <a:avLst/>
            <a:gdLst/>
            <a:ahLst/>
            <a:cxnLst/>
            <a:rect r="r" b="b" t="t" l="l"/>
            <a:pathLst>
              <a:path h="10287000" w="6858000">
                <a:moveTo>
                  <a:pt x="0" y="0"/>
                </a:moveTo>
                <a:lnTo>
                  <a:pt x="6858000" y="0"/>
                </a:lnTo>
                <a:lnTo>
                  <a:pt x="6858000" y="10287000"/>
                </a:lnTo>
                <a:lnTo>
                  <a:pt x="0" y="10287000"/>
                </a:lnTo>
                <a:lnTo>
                  <a:pt x="0" y="0"/>
                </a:lnTo>
                <a:close/>
              </a:path>
            </a:pathLst>
          </a:custGeom>
          <a:blipFill>
            <a:blip r:embed="rId2"/>
            <a:stretch>
              <a:fillRect l="0" t="0" r="0" b="0"/>
            </a:stretch>
          </a:blipFill>
        </p:spPr>
      </p:sp>
      <p:grpSp>
        <p:nvGrpSpPr>
          <p:cNvPr name="Group 7" id="7"/>
          <p:cNvGrpSpPr/>
          <p:nvPr/>
        </p:nvGrpSpPr>
        <p:grpSpPr>
          <a:xfrm rot="0">
            <a:off x="7938046" y="3002012"/>
            <a:ext cx="9797750" cy="1192578"/>
            <a:chOff x="0" y="0"/>
            <a:chExt cx="13063667" cy="1590103"/>
          </a:xfrm>
        </p:grpSpPr>
        <p:sp>
          <p:nvSpPr>
            <p:cNvPr name="Freeform 8" id="8"/>
            <p:cNvSpPr/>
            <p:nvPr/>
          </p:nvSpPr>
          <p:spPr>
            <a:xfrm flipH="false" flipV="false" rot="0">
              <a:off x="0" y="0"/>
              <a:ext cx="13063666" cy="1590104"/>
            </a:xfrm>
            <a:custGeom>
              <a:avLst/>
              <a:gdLst/>
              <a:ahLst/>
              <a:cxnLst/>
              <a:rect r="r" b="b" t="t" l="l"/>
              <a:pathLst>
                <a:path h="1590104" w="13063666">
                  <a:moveTo>
                    <a:pt x="0" y="0"/>
                  </a:moveTo>
                  <a:lnTo>
                    <a:pt x="13063666" y="0"/>
                  </a:lnTo>
                  <a:lnTo>
                    <a:pt x="13063666" y="1590104"/>
                  </a:lnTo>
                  <a:lnTo>
                    <a:pt x="0" y="1590104"/>
                  </a:lnTo>
                  <a:close/>
                </a:path>
              </a:pathLst>
            </a:custGeom>
            <a:solidFill>
              <a:srgbClr val="000000">
                <a:alpha val="0"/>
              </a:srgbClr>
            </a:solidFill>
          </p:spPr>
        </p:sp>
        <p:sp>
          <p:nvSpPr>
            <p:cNvPr name="TextBox 9" id="9"/>
            <p:cNvSpPr txBox="true"/>
            <p:nvPr/>
          </p:nvSpPr>
          <p:spPr>
            <a:xfrm>
              <a:off x="0" y="-38100"/>
              <a:ext cx="13063667" cy="1628203"/>
            </a:xfrm>
            <a:prstGeom prst="rect">
              <a:avLst/>
            </a:prstGeom>
          </p:spPr>
          <p:txBody>
            <a:bodyPr anchor="t" rtlCol="false" tIns="0" lIns="0" bIns="0" rIns="0"/>
            <a:lstStyle/>
            <a:p>
              <a:pPr algn="l">
                <a:lnSpc>
                  <a:spcPts val="6749"/>
                </a:lnSpc>
              </a:pPr>
              <a:r>
                <a:rPr lang="en-US" sz="5374" b="true">
                  <a:solidFill>
                    <a:srgbClr val="FFE14D"/>
                  </a:solidFill>
                  <a:latin typeface="Comfortaa Bold"/>
                  <a:ea typeface="Comfortaa Bold"/>
                  <a:cs typeface="Comfortaa Bold"/>
                  <a:sym typeface="Comfortaa Bold"/>
                </a:rPr>
                <a:t>Ext JS Forms: A Deep Dive</a:t>
              </a:r>
            </a:p>
          </p:txBody>
        </p:sp>
      </p:grpSp>
      <p:grpSp>
        <p:nvGrpSpPr>
          <p:cNvPr name="Group 10" id="10"/>
          <p:cNvGrpSpPr/>
          <p:nvPr/>
        </p:nvGrpSpPr>
        <p:grpSpPr>
          <a:xfrm rot="0">
            <a:off x="7938046" y="4322118"/>
            <a:ext cx="9269909" cy="2962870"/>
            <a:chOff x="0" y="0"/>
            <a:chExt cx="12359878" cy="3950493"/>
          </a:xfrm>
        </p:grpSpPr>
        <p:sp>
          <p:nvSpPr>
            <p:cNvPr name="Freeform 11" id="11"/>
            <p:cNvSpPr/>
            <p:nvPr/>
          </p:nvSpPr>
          <p:spPr>
            <a:xfrm flipH="false" flipV="false" rot="0">
              <a:off x="0" y="0"/>
              <a:ext cx="12359878" cy="3950493"/>
            </a:xfrm>
            <a:custGeom>
              <a:avLst/>
              <a:gdLst/>
              <a:ahLst/>
              <a:cxnLst/>
              <a:rect r="r" b="b" t="t" l="l"/>
              <a:pathLst>
                <a:path h="3950493" w="12359878">
                  <a:moveTo>
                    <a:pt x="0" y="0"/>
                  </a:moveTo>
                  <a:lnTo>
                    <a:pt x="12359878" y="0"/>
                  </a:lnTo>
                  <a:lnTo>
                    <a:pt x="12359878" y="3950493"/>
                  </a:lnTo>
                  <a:lnTo>
                    <a:pt x="0" y="3950493"/>
                  </a:lnTo>
                  <a:close/>
                </a:path>
              </a:pathLst>
            </a:custGeom>
            <a:solidFill>
              <a:srgbClr val="000000">
                <a:alpha val="0"/>
              </a:srgbClr>
            </a:solidFill>
          </p:spPr>
        </p:sp>
        <p:sp>
          <p:nvSpPr>
            <p:cNvPr name="TextBox 12" id="12"/>
            <p:cNvSpPr txBox="true"/>
            <p:nvPr/>
          </p:nvSpPr>
          <p:spPr>
            <a:xfrm>
              <a:off x="0" y="-104775"/>
              <a:ext cx="12359878" cy="4055268"/>
            </a:xfrm>
            <a:prstGeom prst="rect">
              <a:avLst/>
            </a:prstGeom>
          </p:spPr>
          <p:txBody>
            <a:bodyPr anchor="t" rtlCol="false" tIns="0" lIns="0" bIns="0" rIns="0"/>
            <a:lstStyle/>
            <a:p>
              <a:pPr algn="l">
                <a:lnSpc>
                  <a:spcPts val="3875"/>
                </a:lnSpc>
              </a:pPr>
              <a:r>
                <a:rPr lang="en-US" sz="2375" b="true">
                  <a:solidFill>
                    <a:srgbClr val="D7D4CC"/>
                  </a:solidFill>
                  <a:latin typeface="Raleway Medium"/>
                  <a:ea typeface="Raleway Medium"/>
                  <a:cs typeface="Raleway Medium"/>
                  <a:sym typeface="Raleway Medium"/>
                </a:rPr>
                <a:t>This presentation will explore the capabilities of Ext JS forms, covering fundamental concepts, essential features, and advanced techniques for creating dynamic and efficient data input interfaces in web applications. We'll delve into form creation, layout management, field types, data binding, validation, and submission.</a:t>
              </a:r>
            </a:p>
          </p:txBody>
        </p:sp>
      </p:gr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B1B1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7272B"/>
            </a:solidFill>
          </p:spPr>
        </p:sp>
      </p:grpSp>
      <p:grpSp>
        <p:nvGrpSpPr>
          <p:cNvPr name="Group 6" id="6"/>
          <p:cNvGrpSpPr/>
          <p:nvPr/>
        </p:nvGrpSpPr>
        <p:grpSpPr>
          <a:xfrm rot="0">
            <a:off x="1080046" y="2652415"/>
            <a:ext cx="16127909" cy="1714500"/>
            <a:chOff x="0" y="0"/>
            <a:chExt cx="21503878" cy="2286000"/>
          </a:xfrm>
        </p:grpSpPr>
        <p:sp>
          <p:nvSpPr>
            <p:cNvPr name="Freeform 7" id="7"/>
            <p:cNvSpPr/>
            <p:nvPr/>
          </p:nvSpPr>
          <p:spPr>
            <a:xfrm flipH="false" flipV="false" rot="0">
              <a:off x="0" y="0"/>
              <a:ext cx="21503878" cy="2286000"/>
            </a:xfrm>
            <a:custGeom>
              <a:avLst/>
              <a:gdLst/>
              <a:ahLst/>
              <a:cxnLst/>
              <a:rect r="r" b="b" t="t" l="l"/>
              <a:pathLst>
                <a:path h="2286000" w="21503878">
                  <a:moveTo>
                    <a:pt x="0" y="0"/>
                  </a:moveTo>
                  <a:lnTo>
                    <a:pt x="21503878" y="0"/>
                  </a:lnTo>
                  <a:lnTo>
                    <a:pt x="21503878" y="2286000"/>
                  </a:lnTo>
                  <a:lnTo>
                    <a:pt x="0" y="2286000"/>
                  </a:lnTo>
                  <a:close/>
                </a:path>
              </a:pathLst>
            </a:custGeom>
            <a:solidFill>
              <a:srgbClr val="000000">
                <a:alpha val="0"/>
              </a:srgbClr>
            </a:solidFill>
          </p:spPr>
        </p:sp>
        <p:sp>
          <p:nvSpPr>
            <p:cNvPr name="TextBox 8" id="8"/>
            <p:cNvSpPr txBox="true"/>
            <p:nvPr/>
          </p:nvSpPr>
          <p:spPr>
            <a:xfrm>
              <a:off x="0" y="-38100"/>
              <a:ext cx="21503878" cy="2324100"/>
            </a:xfrm>
            <a:prstGeom prst="rect">
              <a:avLst/>
            </a:prstGeom>
          </p:spPr>
          <p:txBody>
            <a:bodyPr anchor="t" rtlCol="false" tIns="0" lIns="0" bIns="0" rIns="0"/>
            <a:lstStyle/>
            <a:p>
              <a:pPr algn="l">
                <a:lnSpc>
                  <a:spcPts val="6749"/>
                </a:lnSpc>
              </a:pPr>
              <a:r>
                <a:rPr lang="en-US" sz="5374" b="true">
                  <a:solidFill>
                    <a:srgbClr val="FFE14D"/>
                  </a:solidFill>
                  <a:latin typeface="Comfortaa Bold"/>
                  <a:ea typeface="Comfortaa Bold"/>
                  <a:cs typeface="Comfortaa Bold"/>
                  <a:sym typeface="Comfortaa Bold"/>
                </a:rPr>
                <a:t>Form Fundamentals: Building the Foundation</a:t>
              </a:r>
            </a:p>
          </p:txBody>
        </p:sp>
      </p:grpSp>
      <p:grpSp>
        <p:nvGrpSpPr>
          <p:cNvPr name="Group 9" id="9"/>
          <p:cNvGrpSpPr/>
          <p:nvPr/>
        </p:nvGrpSpPr>
        <p:grpSpPr>
          <a:xfrm rot="0">
            <a:off x="1080046" y="5138291"/>
            <a:ext cx="3429000" cy="428625"/>
            <a:chOff x="0" y="0"/>
            <a:chExt cx="4572000" cy="571500"/>
          </a:xfrm>
        </p:grpSpPr>
        <p:sp>
          <p:nvSpPr>
            <p:cNvPr name="Freeform 10" id="10"/>
            <p:cNvSpPr/>
            <p:nvPr/>
          </p:nvSpPr>
          <p:spPr>
            <a:xfrm flipH="false" flipV="false" rot="0">
              <a:off x="0" y="0"/>
              <a:ext cx="4572000" cy="571500"/>
            </a:xfrm>
            <a:custGeom>
              <a:avLst/>
              <a:gdLst/>
              <a:ahLst/>
              <a:cxnLst/>
              <a:rect r="r" b="b" t="t" l="l"/>
              <a:pathLst>
                <a:path h="571500" w="4572000">
                  <a:moveTo>
                    <a:pt x="0" y="0"/>
                  </a:moveTo>
                  <a:lnTo>
                    <a:pt x="4572000" y="0"/>
                  </a:lnTo>
                  <a:lnTo>
                    <a:pt x="4572000" y="571500"/>
                  </a:lnTo>
                  <a:lnTo>
                    <a:pt x="0" y="571500"/>
                  </a:lnTo>
                  <a:close/>
                </a:path>
              </a:pathLst>
            </a:custGeom>
            <a:solidFill>
              <a:srgbClr val="000000">
                <a:alpha val="0"/>
              </a:srgbClr>
            </a:solidFill>
          </p:spPr>
        </p:sp>
        <p:sp>
          <p:nvSpPr>
            <p:cNvPr name="TextBox 11" id="11"/>
            <p:cNvSpPr txBox="true"/>
            <p:nvPr/>
          </p:nvSpPr>
          <p:spPr>
            <a:xfrm>
              <a:off x="0" y="-19050"/>
              <a:ext cx="4572000" cy="590550"/>
            </a:xfrm>
            <a:prstGeom prst="rect">
              <a:avLst/>
            </a:prstGeom>
          </p:spPr>
          <p:txBody>
            <a:bodyPr anchor="t" rtlCol="false" tIns="0" lIns="0" bIns="0" rIns="0"/>
            <a:lstStyle/>
            <a:p>
              <a:pPr algn="l">
                <a:lnSpc>
                  <a:spcPts val="3374"/>
                </a:lnSpc>
              </a:pPr>
              <a:r>
                <a:rPr lang="en-US" sz="2687" b="true">
                  <a:solidFill>
                    <a:srgbClr val="FFE14D"/>
                  </a:solidFill>
                  <a:latin typeface="Comfortaa Bold"/>
                  <a:ea typeface="Comfortaa Bold"/>
                  <a:cs typeface="Comfortaa Bold"/>
                  <a:sym typeface="Comfortaa Bold"/>
                </a:rPr>
                <a:t>Form Panel</a:t>
              </a:r>
            </a:p>
          </p:txBody>
        </p:sp>
      </p:grpSp>
      <p:grpSp>
        <p:nvGrpSpPr>
          <p:cNvPr name="Group 12" id="12"/>
          <p:cNvGrpSpPr/>
          <p:nvPr/>
        </p:nvGrpSpPr>
        <p:grpSpPr>
          <a:xfrm rot="0">
            <a:off x="1080046" y="5875436"/>
            <a:ext cx="7687567" cy="1481435"/>
            <a:chOff x="0" y="0"/>
            <a:chExt cx="10250090" cy="1975247"/>
          </a:xfrm>
        </p:grpSpPr>
        <p:sp>
          <p:nvSpPr>
            <p:cNvPr name="Freeform 13" id="13"/>
            <p:cNvSpPr/>
            <p:nvPr/>
          </p:nvSpPr>
          <p:spPr>
            <a:xfrm flipH="false" flipV="false" rot="0">
              <a:off x="0" y="0"/>
              <a:ext cx="10250090" cy="1975247"/>
            </a:xfrm>
            <a:custGeom>
              <a:avLst/>
              <a:gdLst/>
              <a:ahLst/>
              <a:cxnLst/>
              <a:rect r="r" b="b" t="t" l="l"/>
              <a:pathLst>
                <a:path h="1975247" w="10250090">
                  <a:moveTo>
                    <a:pt x="0" y="0"/>
                  </a:moveTo>
                  <a:lnTo>
                    <a:pt x="10250090" y="0"/>
                  </a:lnTo>
                  <a:lnTo>
                    <a:pt x="10250090" y="1975247"/>
                  </a:lnTo>
                  <a:lnTo>
                    <a:pt x="0" y="1975247"/>
                  </a:lnTo>
                  <a:close/>
                </a:path>
              </a:pathLst>
            </a:custGeom>
            <a:solidFill>
              <a:srgbClr val="000000">
                <a:alpha val="0"/>
              </a:srgbClr>
            </a:solidFill>
          </p:spPr>
        </p:sp>
        <p:sp>
          <p:nvSpPr>
            <p:cNvPr name="TextBox 14" id="14"/>
            <p:cNvSpPr txBox="true"/>
            <p:nvPr/>
          </p:nvSpPr>
          <p:spPr>
            <a:xfrm>
              <a:off x="0" y="-104775"/>
              <a:ext cx="10250090" cy="2080022"/>
            </a:xfrm>
            <a:prstGeom prst="rect">
              <a:avLst/>
            </a:prstGeom>
          </p:spPr>
          <p:txBody>
            <a:bodyPr anchor="t" rtlCol="false" tIns="0" lIns="0" bIns="0" rIns="0"/>
            <a:lstStyle/>
            <a:p>
              <a:pPr algn="l">
                <a:lnSpc>
                  <a:spcPts val="3875"/>
                </a:lnSpc>
              </a:pPr>
              <a:r>
                <a:rPr lang="en-US" sz="2375" b="true">
                  <a:solidFill>
                    <a:srgbClr val="D7D4CC"/>
                  </a:solidFill>
                  <a:latin typeface="Raleway Medium"/>
                  <a:ea typeface="Raleway Medium"/>
                  <a:cs typeface="Raleway Medium"/>
                  <a:sym typeface="Raleway Medium"/>
                </a:rPr>
                <a:t>The core component for building forms in Ext JS. It acts as a container for form fields and manages their layout, data binding, and submission.</a:t>
              </a:r>
            </a:p>
          </p:txBody>
        </p:sp>
      </p:grpSp>
      <p:grpSp>
        <p:nvGrpSpPr>
          <p:cNvPr name="Group 15" id="15"/>
          <p:cNvGrpSpPr/>
          <p:nvPr/>
        </p:nvGrpSpPr>
        <p:grpSpPr>
          <a:xfrm rot="0">
            <a:off x="9529911" y="5138291"/>
            <a:ext cx="3468440" cy="428625"/>
            <a:chOff x="0" y="0"/>
            <a:chExt cx="4624587" cy="571500"/>
          </a:xfrm>
        </p:grpSpPr>
        <p:sp>
          <p:nvSpPr>
            <p:cNvPr name="Freeform 16" id="16"/>
            <p:cNvSpPr/>
            <p:nvPr/>
          </p:nvSpPr>
          <p:spPr>
            <a:xfrm flipH="false" flipV="false" rot="0">
              <a:off x="0" y="0"/>
              <a:ext cx="4624587" cy="571500"/>
            </a:xfrm>
            <a:custGeom>
              <a:avLst/>
              <a:gdLst/>
              <a:ahLst/>
              <a:cxnLst/>
              <a:rect r="r" b="b" t="t" l="l"/>
              <a:pathLst>
                <a:path h="571500" w="4624587">
                  <a:moveTo>
                    <a:pt x="0" y="0"/>
                  </a:moveTo>
                  <a:lnTo>
                    <a:pt x="4624587" y="0"/>
                  </a:lnTo>
                  <a:lnTo>
                    <a:pt x="4624587" y="571500"/>
                  </a:lnTo>
                  <a:lnTo>
                    <a:pt x="0" y="571500"/>
                  </a:lnTo>
                  <a:close/>
                </a:path>
              </a:pathLst>
            </a:custGeom>
            <a:solidFill>
              <a:srgbClr val="000000">
                <a:alpha val="0"/>
              </a:srgbClr>
            </a:solidFill>
          </p:spPr>
        </p:sp>
        <p:sp>
          <p:nvSpPr>
            <p:cNvPr name="TextBox 17" id="17"/>
            <p:cNvSpPr txBox="true"/>
            <p:nvPr/>
          </p:nvSpPr>
          <p:spPr>
            <a:xfrm>
              <a:off x="0" y="-19050"/>
              <a:ext cx="4624587" cy="590550"/>
            </a:xfrm>
            <a:prstGeom prst="rect">
              <a:avLst/>
            </a:prstGeom>
          </p:spPr>
          <p:txBody>
            <a:bodyPr anchor="t" rtlCol="false" tIns="0" lIns="0" bIns="0" rIns="0"/>
            <a:lstStyle/>
            <a:p>
              <a:pPr algn="l">
                <a:lnSpc>
                  <a:spcPts val="3374"/>
                </a:lnSpc>
              </a:pPr>
              <a:r>
                <a:rPr lang="en-US" sz="2687" b="true">
                  <a:solidFill>
                    <a:srgbClr val="FFE14D"/>
                  </a:solidFill>
                  <a:latin typeface="Comfortaa Bold"/>
                  <a:ea typeface="Comfortaa Bold"/>
                  <a:cs typeface="Comfortaa Bold"/>
                  <a:sym typeface="Comfortaa Bold"/>
                </a:rPr>
                <a:t>Field Configuration</a:t>
              </a:r>
            </a:p>
          </p:txBody>
        </p:sp>
      </p:grpSp>
      <p:grpSp>
        <p:nvGrpSpPr>
          <p:cNvPr name="Group 18" id="18"/>
          <p:cNvGrpSpPr/>
          <p:nvPr/>
        </p:nvGrpSpPr>
        <p:grpSpPr>
          <a:xfrm rot="0">
            <a:off x="9529911" y="5875436"/>
            <a:ext cx="7687567" cy="1481435"/>
            <a:chOff x="0" y="0"/>
            <a:chExt cx="10250090" cy="1975247"/>
          </a:xfrm>
        </p:grpSpPr>
        <p:sp>
          <p:nvSpPr>
            <p:cNvPr name="Freeform 19" id="19"/>
            <p:cNvSpPr/>
            <p:nvPr/>
          </p:nvSpPr>
          <p:spPr>
            <a:xfrm flipH="false" flipV="false" rot="0">
              <a:off x="0" y="0"/>
              <a:ext cx="10250090" cy="1975247"/>
            </a:xfrm>
            <a:custGeom>
              <a:avLst/>
              <a:gdLst/>
              <a:ahLst/>
              <a:cxnLst/>
              <a:rect r="r" b="b" t="t" l="l"/>
              <a:pathLst>
                <a:path h="1975247" w="10250090">
                  <a:moveTo>
                    <a:pt x="0" y="0"/>
                  </a:moveTo>
                  <a:lnTo>
                    <a:pt x="10250090" y="0"/>
                  </a:lnTo>
                  <a:lnTo>
                    <a:pt x="10250090" y="1975247"/>
                  </a:lnTo>
                  <a:lnTo>
                    <a:pt x="0" y="1975247"/>
                  </a:lnTo>
                  <a:close/>
                </a:path>
              </a:pathLst>
            </a:custGeom>
            <a:solidFill>
              <a:srgbClr val="000000">
                <a:alpha val="0"/>
              </a:srgbClr>
            </a:solidFill>
          </p:spPr>
        </p:sp>
        <p:sp>
          <p:nvSpPr>
            <p:cNvPr name="TextBox 20" id="20"/>
            <p:cNvSpPr txBox="true"/>
            <p:nvPr/>
          </p:nvSpPr>
          <p:spPr>
            <a:xfrm>
              <a:off x="0" y="-104775"/>
              <a:ext cx="10250090" cy="2080022"/>
            </a:xfrm>
            <a:prstGeom prst="rect">
              <a:avLst/>
            </a:prstGeom>
          </p:spPr>
          <p:txBody>
            <a:bodyPr anchor="t" rtlCol="false" tIns="0" lIns="0" bIns="0" rIns="0"/>
            <a:lstStyle/>
            <a:p>
              <a:pPr algn="l">
                <a:lnSpc>
                  <a:spcPts val="3875"/>
                </a:lnSpc>
              </a:pPr>
              <a:r>
                <a:rPr lang="en-US" sz="2375" b="true">
                  <a:solidFill>
                    <a:srgbClr val="D7D4CC"/>
                  </a:solidFill>
                  <a:latin typeface="Raleway Medium"/>
                  <a:ea typeface="Raleway Medium"/>
                  <a:cs typeface="Raleway Medium"/>
                  <a:sym typeface="Raleway Medium"/>
                </a:rPr>
                <a:t>Define form fields with properties like `xtype`, `fieldLabel`, `name`, and `allowBlank` to control their appearance, behavior, and validation rules.</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B1B1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7272B"/>
            </a:solidFill>
          </p:spPr>
        </p:sp>
      </p:grpSp>
      <p:sp>
        <p:nvSpPr>
          <p:cNvPr name="Freeform 6" id="6" descr="preencoded.png">
            <a:hlinkClick r:id="rId3" tooltip="https://gamma.app/?utm_source=made-with-gamma"/>
          </p:cNvPr>
          <p:cNvSpPr/>
          <p:nvPr/>
        </p:nvSpPr>
        <p:spPr>
          <a:xfrm flipH="false" flipV="false" rot="0">
            <a:off x="16049019" y="9686925"/>
            <a:ext cx="2153256" cy="514350"/>
          </a:xfrm>
          <a:custGeom>
            <a:avLst/>
            <a:gdLst/>
            <a:ahLst/>
            <a:cxnLst/>
            <a:rect r="r" b="b" t="t" l="l"/>
            <a:pathLst>
              <a:path h="514350" w="2153256">
                <a:moveTo>
                  <a:pt x="0" y="0"/>
                </a:moveTo>
                <a:lnTo>
                  <a:pt x="2153256" y="0"/>
                </a:lnTo>
                <a:lnTo>
                  <a:pt x="2153256" y="514350"/>
                </a:lnTo>
                <a:lnTo>
                  <a:pt x="0" y="514350"/>
                </a:lnTo>
                <a:lnTo>
                  <a:pt x="0" y="0"/>
                </a:lnTo>
                <a:close/>
              </a:path>
            </a:pathLst>
          </a:custGeom>
          <a:blipFill>
            <a:blip r:embed="rId2"/>
            <a:stretch>
              <a:fillRect l="0" t="0" r="0" b="0"/>
            </a:stretch>
          </a:blipFill>
        </p:spPr>
      </p:sp>
      <p:sp>
        <p:nvSpPr>
          <p:cNvPr name="Freeform 7" id="7" descr="preencoded.png"/>
          <p:cNvSpPr/>
          <p:nvPr/>
        </p:nvSpPr>
        <p:spPr>
          <a:xfrm flipH="false" flipV="false" rot="0">
            <a:off x="11556137" y="0"/>
            <a:ext cx="6731863" cy="10287000"/>
          </a:xfrm>
          <a:custGeom>
            <a:avLst/>
            <a:gdLst/>
            <a:ahLst/>
            <a:cxnLst/>
            <a:rect r="r" b="b" t="t" l="l"/>
            <a:pathLst>
              <a:path h="10287000" w="6731863">
                <a:moveTo>
                  <a:pt x="0" y="0"/>
                </a:moveTo>
                <a:lnTo>
                  <a:pt x="6731863" y="0"/>
                </a:lnTo>
                <a:lnTo>
                  <a:pt x="6731863" y="10287000"/>
                </a:lnTo>
                <a:lnTo>
                  <a:pt x="0" y="10287000"/>
                </a:lnTo>
                <a:lnTo>
                  <a:pt x="0" y="0"/>
                </a:lnTo>
                <a:close/>
              </a:path>
            </a:pathLst>
          </a:custGeom>
          <a:blipFill>
            <a:blip r:embed="rId4"/>
            <a:stretch>
              <a:fillRect l="-1873" t="0" r="0" b="0"/>
            </a:stretch>
          </a:blipFill>
        </p:spPr>
      </p:sp>
      <p:grpSp>
        <p:nvGrpSpPr>
          <p:cNvPr name="Group 8" id="8"/>
          <p:cNvGrpSpPr/>
          <p:nvPr/>
        </p:nvGrpSpPr>
        <p:grpSpPr>
          <a:xfrm rot="0">
            <a:off x="1080046" y="941338"/>
            <a:ext cx="9269909" cy="1714500"/>
            <a:chOff x="0" y="0"/>
            <a:chExt cx="12359878" cy="2286000"/>
          </a:xfrm>
        </p:grpSpPr>
        <p:sp>
          <p:nvSpPr>
            <p:cNvPr name="Freeform 9" id="9"/>
            <p:cNvSpPr/>
            <p:nvPr/>
          </p:nvSpPr>
          <p:spPr>
            <a:xfrm flipH="false" flipV="false" rot="0">
              <a:off x="0" y="0"/>
              <a:ext cx="12359878" cy="2286000"/>
            </a:xfrm>
            <a:custGeom>
              <a:avLst/>
              <a:gdLst/>
              <a:ahLst/>
              <a:cxnLst/>
              <a:rect r="r" b="b" t="t" l="l"/>
              <a:pathLst>
                <a:path h="2286000" w="12359878">
                  <a:moveTo>
                    <a:pt x="0" y="0"/>
                  </a:moveTo>
                  <a:lnTo>
                    <a:pt x="12359878" y="0"/>
                  </a:lnTo>
                  <a:lnTo>
                    <a:pt x="12359878" y="2286000"/>
                  </a:lnTo>
                  <a:lnTo>
                    <a:pt x="0" y="2286000"/>
                  </a:lnTo>
                  <a:close/>
                </a:path>
              </a:pathLst>
            </a:custGeom>
            <a:solidFill>
              <a:srgbClr val="000000">
                <a:alpha val="0"/>
              </a:srgbClr>
            </a:solidFill>
          </p:spPr>
        </p:sp>
        <p:sp>
          <p:nvSpPr>
            <p:cNvPr name="TextBox 10" id="10"/>
            <p:cNvSpPr txBox="true"/>
            <p:nvPr/>
          </p:nvSpPr>
          <p:spPr>
            <a:xfrm>
              <a:off x="0" y="-38100"/>
              <a:ext cx="12359878" cy="2324100"/>
            </a:xfrm>
            <a:prstGeom prst="rect">
              <a:avLst/>
            </a:prstGeom>
          </p:spPr>
          <p:txBody>
            <a:bodyPr anchor="t" rtlCol="false" tIns="0" lIns="0" bIns="0" rIns="0"/>
            <a:lstStyle/>
            <a:p>
              <a:pPr algn="l">
                <a:lnSpc>
                  <a:spcPts val="6749"/>
                </a:lnSpc>
              </a:pPr>
              <a:r>
                <a:rPr lang="en-US" sz="5374" b="true">
                  <a:solidFill>
                    <a:srgbClr val="FFE14D"/>
                  </a:solidFill>
                  <a:latin typeface="Comfortaa Bold"/>
                  <a:ea typeface="Comfortaa Bold"/>
                  <a:cs typeface="Comfortaa Bold"/>
                  <a:sym typeface="Comfortaa Bold"/>
                </a:rPr>
                <a:t>Crafting Form Layouts: Visual Organization</a:t>
              </a:r>
            </a:p>
          </p:txBody>
        </p:sp>
      </p:grpSp>
      <p:grpSp>
        <p:nvGrpSpPr>
          <p:cNvPr name="Group 11" id="11"/>
          <p:cNvGrpSpPr/>
          <p:nvPr/>
        </p:nvGrpSpPr>
        <p:grpSpPr>
          <a:xfrm rot="0">
            <a:off x="1080046" y="3118694"/>
            <a:ext cx="9269909" cy="3206055"/>
            <a:chOff x="0" y="0"/>
            <a:chExt cx="12359878" cy="4274740"/>
          </a:xfrm>
        </p:grpSpPr>
        <p:sp>
          <p:nvSpPr>
            <p:cNvPr name="Freeform 12" id="12"/>
            <p:cNvSpPr/>
            <p:nvPr/>
          </p:nvSpPr>
          <p:spPr>
            <a:xfrm flipH="false" flipV="false" rot="0">
              <a:off x="0" y="0"/>
              <a:ext cx="12359894" cy="4274693"/>
            </a:xfrm>
            <a:custGeom>
              <a:avLst/>
              <a:gdLst/>
              <a:ahLst/>
              <a:cxnLst/>
              <a:rect r="r" b="b" t="t" l="l"/>
              <a:pathLst>
                <a:path h="4274693" w="12359894">
                  <a:moveTo>
                    <a:pt x="0" y="617220"/>
                  </a:moveTo>
                  <a:cubicBezTo>
                    <a:pt x="0" y="276352"/>
                    <a:pt x="276352" y="0"/>
                    <a:pt x="617220" y="0"/>
                  </a:cubicBezTo>
                  <a:lnTo>
                    <a:pt x="11742674" y="0"/>
                  </a:lnTo>
                  <a:cubicBezTo>
                    <a:pt x="12083542" y="0"/>
                    <a:pt x="12359894" y="276352"/>
                    <a:pt x="12359894" y="617220"/>
                  </a:cubicBezTo>
                  <a:lnTo>
                    <a:pt x="12359894" y="3657473"/>
                  </a:lnTo>
                  <a:cubicBezTo>
                    <a:pt x="12359894" y="3998341"/>
                    <a:pt x="12083542" y="4274693"/>
                    <a:pt x="11742674" y="4274693"/>
                  </a:cubicBezTo>
                  <a:lnTo>
                    <a:pt x="617220" y="4274693"/>
                  </a:lnTo>
                  <a:cubicBezTo>
                    <a:pt x="276352" y="4274693"/>
                    <a:pt x="0" y="3998341"/>
                    <a:pt x="0" y="3657473"/>
                  </a:cubicBezTo>
                  <a:close/>
                </a:path>
              </a:pathLst>
            </a:custGeom>
            <a:solidFill>
              <a:srgbClr val="46464A"/>
            </a:solidFill>
          </p:spPr>
        </p:sp>
      </p:grpSp>
      <p:grpSp>
        <p:nvGrpSpPr>
          <p:cNvPr name="Group 13" id="13"/>
          <p:cNvGrpSpPr/>
          <p:nvPr/>
        </p:nvGrpSpPr>
        <p:grpSpPr>
          <a:xfrm rot="0">
            <a:off x="1388566" y="3427214"/>
            <a:ext cx="3429000" cy="428625"/>
            <a:chOff x="0" y="0"/>
            <a:chExt cx="4572000" cy="571500"/>
          </a:xfrm>
        </p:grpSpPr>
        <p:sp>
          <p:nvSpPr>
            <p:cNvPr name="Freeform 14" id="14"/>
            <p:cNvSpPr/>
            <p:nvPr/>
          </p:nvSpPr>
          <p:spPr>
            <a:xfrm flipH="false" flipV="false" rot="0">
              <a:off x="0" y="0"/>
              <a:ext cx="4572000" cy="571500"/>
            </a:xfrm>
            <a:custGeom>
              <a:avLst/>
              <a:gdLst/>
              <a:ahLst/>
              <a:cxnLst/>
              <a:rect r="r" b="b" t="t" l="l"/>
              <a:pathLst>
                <a:path h="571500" w="4572000">
                  <a:moveTo>
                    <a:pt x="0" y="0"/>
                  </a:moveTo>
                  <a:lnTo>
                    <a:pt x="4572000" y="0"/>
                  </a:lnTo>
                  <a:lnTo>
                    <a:pt x="4572000" y="571500"/>
                  </a:lnTo>
                  <a:lnTo>
                    <a:pt x="0" y="571500"/>
                  </a:lnTo>
                  <a:close/>
                </a:path>
              </a:pathLst>
            </a:custGeom>
            <a:solidFill>
              <a:srgbClr val="000000">
                <a:alpha val="0"/>
              </a:srgbClr>
            </a:solidFill>
          </p:spPr>
        </p:sp>
        <p:sp>
          <p:nvSpPr>
            <p:cNvPr name="TextBox 15" id="15"/>
            <p:cNvSpPr txBox="true"/>
            <p:nvPr/>
          </p:nvSpPr>
          <p:spPr>
            <a:xfrm>
              <a:off x="0" y="-19050"/>
              <a:ext cx="4572000" cy="590550"/>
            </a:xfrm>
            <a:prstGeom prst="rect">
              <a:avLst/>
            </a:prstGeom>
          </p:spPr>
          <p:txBody>
            <a:bodyPr anchor="t" rtlCol="false" tIns="0" lIns="0" bIns="0" rIns="0"/>
            <a:lstStyle/>
            <a:p>
              <a:pPr algn="l">
                <a:lnSpc>
                  <a:spcPts val="3374"/>
                </a:lnSpc>
              </a:pPr>
              <a:r>
                <a:rPr lang="en-US" sz="2687" b="true">
                  <a:solidFill>
                    <a:srgbClr val="D7D4CC"/>
                  </a:solidFill>
                  <a:latin typeface="Comfortaa Bold"/>
                  <a:ea typeface="Comfortaa Bold"/>
                  <a:cs typeface="Comfortaa Bold"/>
                  <a:sym typeface="Comfortaa Bold"/>
                </a:rPr>
                <a:t>Layout Managers</a:t>
              </a:r>
            </a:p>
          </p:txBody>
        </p:sp>
      </p:grpSp>
      <p:grpSp>
        <p:nvGrpSpPr>
          <p:cNvPr name="Group 16" id="16"/>
          <p:cNvGrpSpPr/>
          <p:nvPr/>
        </p:nvGrpSpPr>
        <p:grpSpPr>
          <a:xfrm rot="0">
            <a:off x="1388566" y="4040981"/>
            <a:ext cx="8652868" cy="1975247"/>
            <a:chOff x="0" y="0"/>
            <a:chExt cx="11537157" cy="2633663"/>
          </a:xfrm>
        </p:grpSpPr>
        <p:sp>
          <p:nvSpPr>
            <p:cNvPr name="Freeform 17" id="17"/>
            <p:cNvSpPr/>
            <p:nvPr/>
          </p:nvSpPr>
          <p:spPr>
            <a:xfrm flipH="false" flipV="false" rot="0">
              <a:off x="0" y="0"/>
              <a:ext cx="11537157" cy="2633663"/>
            </a:xfrm>
            <a:custGeom>
              <a:avLst/>
              <a:gdLst/>
              <a:ahLst/>
              <a:cxnLst/>
              <a:rect r="r" b="b" t="t" l="l"/>
              <a:pathLst>
                <a:path h="2633663" w="11537157">
                  <a:moveTo>
                    <a:pt x="0" y="0"/>
                  </a:moveTo>
                  <a:lnTo>
                    <a:pt x="11537157" y="0"/>
                  </a:lnTo>
                  <a:lnTo>
                    <a:pt x="11537157" y="2633663"/>
                  </a:lnTo>
                  <a:lnTo>
                    <a:pt x="0" y="2633663"/>
                  </a:lnTo>
                  <a:close/>
                </a:path>
              </a:pathLst>
            </a:custGeom>
            <a:solidFill>
              <a:srgbClr val="000000">
                <a:alpha val="0"/>
              </a:srgbClr>
            </a:solidFill>
          </p:spPr>
        </p:sp>
        <p:sp>
          <p:nvSpPr>
            <p:cNvPr name="TextBox 18" id="18"/>
            <p:cNvSpPr txBox="true"/>
            <p:nvPr/>
          </p:nvSpPr>
          <p:spPr>
            <a:xfrm>
              <a:off x="0" y="-104775"/>
              <a:ext cx="11537157" cy="2738438"/>
            </a:xfrm>
            <a:prstGeom prst="rect">
              <a:avLst/>
            </a:prstGeom>
          </p:spPr>
          <p:txBody>
            <a:bodyPr anchor="t" rtlCol="false" tIns="0" lIns="0" bIns="0" rIns="0"/>
            <a:lstStyle/>
            <a:p>
              <a:pPr algn="l">
                <a:lnSpc>
                  <a:spcPts val="3875"/>
                </a:lnSpc>
              </a:pPr>
              <a:r>
                <a:rPr lang="en-US" sz="2375" b="true">
                  <a:solidFill>
                    <a:srgbClr val="D7D4CC"/>
                  </a:solidFill>
                  <a:latin typeface="Raleway Medium"/>
                  <a:ea typeface="Raleway Medium"/>
                  <a:cs typeface="Raleway Medium"/>
                  <a:sym typeface="Raleway Medium"/>
                </a:rPr>
                <a:t>Organize form fields with flexibility using layout managers like `hbox`, `vbox`, `anchor`, and `column`, to position elements in rows, columns, or anchor to specific dimensions.</a:t>
              </a:r>
            </a:p>
          </p:txBody>
        </p:sp>
      </p:grpSp>
      <p:grpSp>
        <p:nvGrpSpPr>
          <p:cNvPr name="Group 19" id="19"/>
          <p:cNvGrpSpPr/>
          <p:nvPr/>
        </p:nvGrpSpPr>
        <p:grpSpPr>
          <a:xfrm rot="0">
            <a:off x="1080046" y="6633270"/>
            <a:ext cx="9269909" cy="2712244"/>
            <a:chOff x="0" y="0"/>
            <a:chExt cx="12359878" cy="3616325"/>
          </a:xfrm>
        </p:grpSpPr>
        <p:sp>
          <p:nvSpPr>
            <p:cNvPr name="Freeform 20" id="20"/>
            <p:cNvSpPr/>
            <p:nvPr/>
          </p:nvSpPr>
          <p:spPr>
            <a:xfrm flipH="false" flipV="false" rot="0">
              <a:off x="0" y="0"/>
              <a:ext cx="12359894" cy="3616325"/>
            </a:xfrm>
            <a:custGeom>
              <a:avLst/>
              <a:gdLst/>
              <a:ahLst/>
              <a:cxnLst/>
              <a:rect r="r" b="b" t="t" l="l"/>
              <a:pathLst>
                <a:path h="3616325" w="12359894">
                  <a:moveTo>
                    <a:pt x="0" y="617220"/>
                  </a:moveTo>
                  <a:cubicBezTo>
                    <a:pt x="0" y="276352"/>
                    <a:pt x="276352" y="0"/>
                    <a:pt x="617220" y="0"/>
                  </a:cubicBezTo>
                  <a:lnTo>
                    <a:pt x="11742674" y="0"/>
                  </a:lnTo>
                  <a:cubicBezTo>
                    <a:pt x="12083542" y="0"/>
                    <a:pt x="12359894" y="276352"/>
                    <a:pt x="12359894" y="617220"/>
                  </a:cubicBezTo>
                  <a:lnTo>
                    <a:pt x="12359894" y="2999105"/>
                  </a:lnTo>
                  <a:cubicBezTo>
                    <a:pt x="12359894" y="3339973"/>
                    <a:pt x="12083542" y="3616325"/>
                    <a:pt x="11742674" y="3616325"/>
                  </a:cubicBezTo>
                  <a:lnTo>
                    <a:pt x="617220" y="3616325"/>
                  </a:lnTo>
                  <a:cubicBezTo>
                    <a:pt x="276352" y="3616325"/>
                    <a:pt x="0" y="3339973"/>
                    <a:pt x="0" y="2999105"/>
                  </a:cubicBezTo>
                  <a:close/>
                </a:path>
              </a:pathLst>
            </a:custGeom>
            <a:solidFill>
              <a:srgbClr val="46464A"/>
            </a:solidFill>
          </p:spPr>
        </p:sp>
      </p:grpSp>
      <p:grpSp>
        <p:nvGrpSpPr>
          <p:cNvPr name="Group 21" id="21"/>
          <p:cNvGrpSpPr/>
          <p:nvPr/>
        </p:nvGrpSpPr>
        <p:grpSpPr>
          <a:xfrm rot="0">
            <a:off x="1388566" y="6941790"/>
            <a:ext cx="3429000" cy="428625"/>
            <a:chOff x="0" y="0"/>
            <a:chExt cx="4572000" cy="571500"/>
          </a:xfrm>
        </p:grpSpPr>
        <p:sp>
          <p:nvSpPr>
            <p:cNvPr name="Freeform 22" id="22"/>
            <p:cNvSpPr/>
            <p:nvPr/>
          </p:nvSpPr>
          <p:spPr>
            <a:xfrm flipH="false" flipV="false" rot="0">
              <a:off x="0" y="0"/>
              <a:ext cx="4572000" cy="571500"/>
            </a:xfrm>
            <a:custGeom>
              <a:avLst/>
              <a:gdLst/>
              <a:ahLst/>
              <a:cxnLst/>
              <a:rect r="r" b="b" t="t" l="l"/>
              <a:pathLst>
                <a:path h="571500" w="4572000">
                  <a:moveTo>
                    <a:pt x="0" y="0"/>
                  </a:moveTo>
                  <a:lnTo>
                    <a:pt x="4572000" y="0"/>
                  </a:lnTo>
                  <a:lnTo>
                    <a:pt x="4572000" y="571500"/>
                  </a:lnTo>
                  <a:lnTo>
                    <a:pt x="0" y="571500"/>
                  </a:lnTo>
                  <a:close/>
                </a:path>
              </a:pathLst>
            </a:custGeom>
            <a:solidFill>
              <a:srgbClr val="000000">
                <a:alpha val="0"/>
              </a:srgbClr>
            </a:solidFill>
          </p:spPr>
        </p:sp>
        <p:sp>
          <p:nvSpPr>
            <p:cNvPr name="TextBox 23" id="23"/>
            <p:cNvSpPr txBox="true"/>
            <p:nvPr/>
          </p:nvSpPr>
          <p:spPr>
            <a:xfrm>
              <a:off x="0" y="-19050"/>
              <a:ext cx="4572000" cy="590550"/>
            </a:xfrm>
            <a:prstGeom prst="rect">
              <a:avLst/>
            </a:prstGeom>
          </p:spPr>
          <p:txBody>
            <a:bodyPr anchor="t" rtlCol="false" tIns="0" lIns="0" bIns="0" rIns="0"/>
            <a:lstStyle/>
            <a:p>
              <a:pPr algn="l">
                <a:lnSpc>
                  <a:spcPts val="3374"/>
                </a:lnSpc>
              </a:pPr>
              <a:r>
                <a:rPr lang="en-US" sz="2687" b="true">
                  <a:solidFill>
                    <a:srgbClr val="D7D4CC"/>
                  </a:solidFill>
                  <a:latin typeface="Comfortaa Bold"/>
                  <a:ea typeface="Comfortaa Bold"/>
                  <a:cs typeface="Comfortaa Bold"/>
                  <a:sym typeface="Comfortaa Bold"/>
                </a:rPr>
                <a:t>Field Containers</a:t>
              </a:r>
            </a:p>
          </p:txBody>
        </p:sp>
      </p:grpSp>
      <p:grpSp>
        <p:nvGrpSpPr>
          <p:cNvPr name="Group 24" id="24"/>
          <p:cNvGrpSpPr/>
          <p:nvPr/>
        </p:nvGrpSpPr>
        <p:grpSpPr>
          <a:xfrm rot="0">
            <a:off x="1388566" y="7555558"/>
            <a:ext cx="8652868" cy="1481435"/>
            <a:chOff x="0" y="0"/>
            <a:chExt cx="11537157" cy="1975247"/>
          </a:xfrm>
        </p:grpSpPr>
        <p:sp>
          <p:nvSpPr>
            <p:cNvPr name="Freeform 25" id="25"/>
            <p:cNvSpPr/>
            <p:nvPr/>
          </p:nvSpPr>
          <p:spPr>
            <a:xfrm flipH="false" flipV="false" rot="0">
              <a:off x="0" y="0"/>
              <a:ext cx="11537157" cy="1975247"/>
            </a:xfrm>
            <a:custGeom>
              <a:avLst/>
              <a:gdLst/>
              <a:ahLst/>
              <a:cxnLst/>
              <a:rect r="r" b="b" t="t" l="l"/>
              <a:pathLst>
                <a:path h="1975247" w="11537157">
                  <a:moveTo>
                    <a:pt x="0" y="0"/>
                  </a:moveTo>
                  <a:lnTo>
                    <a:pt x="11537157" y="0"/>
                  </a:lnTo>
                  <a:lnTo>
                    <a:pt x="11537157" y="1975247"/>
                  </a:lnTo>
                  <a:lnTo>
                    <a:pt x="0" y="1975247"/>
                  </a:lnTo>
                  <a:close/>
                </a:path>
              </a:pathLst>
            </a:custGeom>
            <a:solidFill>
              <a:srgbClr val="000000">
                <a:alpha val="0"/>
              </a:srgbClr>
            </a:solidFill>
          </p:spPr>
        </p:sp>
        <p:sp>
          <p:nvSpPr>
            <p:cNvPr name="TextBox 26" id="26"/>
            <p:cNvSpPr txBox="true"/>
            <p:nvPr/>
          </p:nvSpPr>
          <p:spPr>
            <a:xfrm>
              <a:off x="0" y="-104775"/>
              <a:ext cx="11537157" cy="2080022"/>
            </a:xfrm>
            <a:prstGeom prst="rect">
              <a:avLst/>
            </a:prstGeom>
          </p:spPr>
          <p:txBody>
            <a:bodyPr anchor="t" rtlCol="false" tIns="0" lIns="0" bIns="0" rIns="0"/>
            <a:lstStyle/>
            <a:p>
              <a:pPr algn="l">
                <a:lnSpc>
                  <a:spcPts val="3875"/>
                </a:lnSpc>
              </a:pPr>
              <a:r>
                <a:rPr lang="en-US" sz="2375" b="true">
                  <a:solidFill>
                    <a:srgbClr val="D7D4CC"/>
                  </a:solidFill>
                  <a:latin typeface="Raleway Medium"/>
                  <a:ea typeface="Raleway Medium"/>
                  <a:cs typeface="Raleway Medium"/>
                  <a:sym typeface="Raleway Medium"/>
                </a:rPr>
                <a:t>Group related fields logically using `Ext.container.FieldSet` to improve visual organization, enhance readability, and provide structure to complex forms.</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B1B1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7272B"/>
            </a:solidFill>
          </p:spPr>
        </p:sp>
      </p:grpSp>
      <p:sp>
        <p:nvSpPr>
          <p:cNvPr name="Freeform 6" id="6" descr="preencoded.png"/>
          <p:cNvSpPr/>
          <p:nvPr/>
        </p:nvSpPr>
        <p:spPr>
          <a:xfrm flipH="false" flipV="false" rot="0">
            <a:off x="0" y="0"/>
            <a:ext cx="18288000" cy="3857625"/>
          </a:xfrm>
          <a:custGeom>
            <a:avLst/>
            <a:gdLst/>
            <a:ahLst/>
            <a:cxnLst/>
            <a:rect r="r" b="b" t="t" l="l"/>
            <a:pathLst>
              <a:path h="3857625" w="18288000">
                <a:moveTo>
                  <a:pt x="0" y="0"/>
                </a:moveTo>
                <a:lnTo>
                  <a:pt x="18288000" y="0"/>
                </a:lnTo>
                <a:lnTo>
                  <a:pt x="18288000" y="3857625"/>
                </a:lnTo>
                <a:lnTo>
                  <a:pt x="0" y="3857625"/>
                </a:lnTo>
                <a:lnTo>
                  <a:pt x="0" y="0"/>
                </a:lnTo>
                <a:close/>
              </a:path>
            </a:pathLst>
          </a:custGeom>
          <a:blipFill>
            <a:blip r:embed="rId2"/>
            <a:stretch>
              <a:fillRect l="0" t="0" r="0" b="0"/>
            </a:stretch>
          </a:blipFill>
        </p:spPr>
      </p:sp>
      <p:grpSp>
        <p:nvGrpSpPr>
          <p:cNvPr name="Group 7" id="7"/>
          <p:cNvGrpSpPr/>
          <p:nvPr/>
        </p:nvGrpSpPr>
        <p:grpSpPr>
          <a:xfrm rot="0">
            <a:off x="1080046" y="4824561"/>
            <a:ext cx="15521136" cy="857250"/>
            <a:chOff x="0" y="0"/>
            <a:chExt cx="20694848" cy="1143000"/>
          </a:xfrm>
        </p:grpSpPr>
        <p:sp>
          <p:nvSpPr>
            <p:cNvPr name="Freeform 8" id="8"/>
            <p:cNvSpPr/>
            <p:nvPr/>
          </p:nvSpPr>
          <p:spPr>
            <a:xfrm flipH="false" flipV="false" rot="0">
              <a:off x="0" y="0"/>
              <a:ext cx="20694848" cy="1143000"/>
            </a:xfrm>
            <a:custGeom>
              <a:avLst/>
              <a:gdLst/>
              <a:ahLst/>
              <a:cxnLst/>
              <a:rect r="r" b="b" t="t" l="l"/>
              <a:pathLst>
                <a:path h="1143000" w="20694848">
                  <a:moveTo>
                    <a:pt x="0" y="0"/>
                  </a:moveTo>
                  <a:lnTo>
                    <a:pt x="20694848" y="0"/>
                  </a:lnTo>
                  <a:lnTo>
                    <a:pt x="20694848" y="1143000"/>
                  </a:lnTo>
                  <a:lnTo>
                    <a:pt x="0" y="1143000"/>
                  </a:lnTo>
                  <a:close/>
                </a:path>
              </a:pathLst>
            </a:custGeom>
            <a:solidFill>
              <a:srgbClr val="000000">
                <a:alpha val="0"/>
              </a:srgbClr>
            </a:solidFill>
          </p:spPr>
        </p:sp>
        <p:sp>
          <p:nvSpPr>
            <p:cNvPr name="TextBox 9" id="9"/>
            <p:cNvSpPr txBox="true"/>
            <p:nvPr/>
          </p:nvSpPr>
          <p:spPr>
            <a:xfrm>
              <a:off x="0" y="-38100"/>
              <a:ext cx="20694848" cy="1181100"/>
            </a:xfrm>
            <a:prstGeom prst="rect">
              <a:avLst/>
            </a:prstGeom>
          </p:spPr>
          <p:txBody>
            <a:bodyPr anchor="t" rtlCol="false" tIns="0" lIns="0" bIns="0" rIns="0"/>
            <a:lstStyle/>
            <a:p>
              <a:pPr algn="l">
                <a:lnSpc>
                  <a:spcPts val="6749"/>
                </a:lnSpc>
              </a:pPr>
              <a:r>
                <a:rPr lang="en-US" sz="5374" b="true">
                  <a:solidFill>
                    <a:srgbClr val="FFE14D"/>
                  </a:solidFill>
                  <a:latin typeface="Comfortaa Bold"/>
                  <a:ea typeface="Comfortaa Bold"/>
                  <a:cs typeface="Comfortaa Bold"/>
                  <a:sym typeface="Comfortaa Bold"/>
                </a:rPr>
                <a:t>A Symphony of Fields: Input Options Galore</a:t>
              </a:r>
            </a:p>
          </p:txBody>
        </p:sp>
      </p:grpSp>
      <p:sp>
        <p:nvSpPr>
          <p:cNvPr name="Freeform 10" id="10" descr="preencoded.png"/>
          <p:cNvSpPr/>
          <p:nvPr/>
        </p:nvSpPr>
        <p:spPr>
          <a:xfrm flipH="false" flipV="false" rot="0">
            <a:off x="1080046" y="6144666"/>
            <a:ext cx="771525" cy="771525"/>
          </a:xfrm>
          <a:custGeom>
            <a:avLst/>
            <a:gdLst/>
            <a:ahLst/>
            <a:cxnLst/>
            <a:rect r="r" b="b" t="t" l="l"/>
            <a:pathLst>
              <a:path h="771525" w="771525">
                <a:moveTo>
                  <a:pt x="0" y="0"/>
                </a:moveTo>
                <a:lnTo>
                  <a:pt x="771525" y="0"/>
                </a:lnTo>
                <a:lnTo>
                  <a:pt x="771525" y="771525"/>
                </a:lnTo>
                <a:lnTo>
                  <a:pt x="0" y="771525"/>
                </a:lnTo>
                <a:lnTo>
                  <a:pt x="0" y="0"/>
                </a:lnTo>
                <a:close/>
              </a:path>
            </a:pathLst>
          </a:custGeom>
          <a:blipFill>
            <a:blip r:embed="rId3"/>
            <a:stretch>
              <a:fillRect l="0" t="0" r="0" b="0"/>
            </a:stretch>
          </a:blipFill>
        </p:spPr>
      </p:sp>
      <p:grpSp>
        <p:nvGrpSpPr>
          <p:cNvPr name="Group 11" id="11"/>
          <p:cNvGrpSpPr/>
          <p:nvPr/>
        </p:nvGrpSpPr>
        <p:grpSpPr>
          <a:xfrm rot="0">
            <a:off x="1080046" y="7224712"/>
            <a:ext cx="3429000" cy="428625"/>
            <a:chOff x="0" y="0"/>
            <a:chExt cx="4572000" cy="571500"/>
          </a:xfrm>
        </p:grpSpPr>
        <p:sp>
          <p:nvSpPr>
            <p:cNvPr name="Freeform 12" id="12"/>
            <p:cNvSpPr/>
            <p:nvPr/>
          </p:nvSpPr>
          <p:spPr>
            <a:xfrm flipH="false" flipV="false" rot="0">
              <a:off x="0" y="0"/>
              <a:ext cx="4572000" cy="571500"/>
            </a:xfrm>
            <a:custGeom>
              <a:avLst/>
              <a:gdLst/>
              <a:ahLst/>
              <a:cxnLst/>
              <a:rect r="r" b="b" t="t" l="l"/>
              <a:pathLst>
                <a:path h="571500" w="4572000">
                  <a:moveTo>
                    <a:pt x="0" y="0"/>
                  </a:moveTo>
                  <a:lnTo>
                    <a:pt x="4572000" y="0"/>
                  </a:lnTo>
                  <a:lnTo>
                    <a:pt x="4572000" y="571500"/>
                  </a:lnTo>
                  <a:lnTo>
                    <a:pt x="0" y="571500"/>
                  </a:lnTo>
                  <a:close/>
                </a:path>
              </a:pathLst>
            </a:custGeom>
            <a:solidFill>
              <a:srgbClr val="000000">
                <a:alpha val="0"/>
              </a:srgbClr>
            </a:solidFill>
          </p:spPr>
        </p:sp>
        <p:sp>
          <p:nvSpPr>
            <p:cNvPr name="TextBox 13" id="13"/>
            <p:cNvSpPr txBox="true"/>
            <p:nvPr/>
          </p:nvSpPr>
          <p:spPr>
            <a:xfrm>
              <a:off x="0" y="-19050"/>
              <a:ext cx="4572000" cy="590550"/>
            </a:xfrm>
            <a:prstGeom prst="rect">
              <a:avLst/>
            </a:prstGeom>
          </p:spPr>
          <p:txBody>
            <a:bodyPr anchor="t" rtlCol="false" tIns="0" lIns="0" bIns="0" rIns="0"/>
            <a:lstStyle/>
            <a:p>
              <a:pPr algn="l">
                <a:lnSpc>
                  <a:spcPts val="3374"/>
                </a:lnSpc>
              </a:pPr>
              <a:r>
                <a:rPr lang="en-US" sz="2687" b="true">
                  <a:solidFill>
                    <a:srgbClr val="D7D4CC"/>
                  </a:solidFill>
                  <a:latin typeface="Comfortaa Bold"/>
                  <a:ea typeface="Comfortaa Bold"/>
                  <a:cs typeface="Comfortaa Bold"/>
                  <a:sym typeface="Comfortaa Bold"/>
                </a:rPr>
                <a:t>Text Fields</a:t>
              </a:r>
            </a:p>
          </p:txBody>
        </p:sp>
      </p:grpSp>
      <p:grpSp>
        <p:nvGrpSpPr>
          <p:cNvPr name="Group 14" id="14"/>
          <p:cNvGrpSpPr/>
          <p:nvPr/>
        </p:nvGrpSpPr>
        <p:grpSpPr>
          <a:xfrm rot="0">
            <a:off x="1080046" y="7838480"/>
            <a:ext cx="5067300" cy="1481435"/>
            <a:chOff x="0" y="0"/>
            <a:chExt cx="6756400" cy="1975247"/>
          </a:xfrm>
        </p:grpSpPr>
        <p:sp>
          <p:nvSpPr>
            <p:cNvPr name="Freeform 15" id="15"/>
            <p:cNvSpPr/>
            <p:nvPr/>
          </p:nvSpPr>
          <p:spPr>
            <a:xfrm flipH="false" flipV="false" rot="0">
              <a:off x="0" y="0"/>
              <a:ext cx="6756400" cy="1975247"/>
            </a:xfrm>
            <a:custGeom>
              <a:avLst/>
              <a:gdLst/>
              <a:ahLst/>
              <a:cxnLst/>
              <a:rect r="r" b="b" t="t" l="l"/>
              <a:pathLst>
                <a:path h="1975247" w="6756400">
                  <a:moveTo>
                    <a:pt x="0" y="0"/>
                  </a:moveTo>
                  <a:lnTo>
                    <a:pt x="6756400" y="0"/>
                  </a:lnTo>
                  <a:lnTo>
                    <a:pt x="6756400" y="1975247"/>
                  </a:lnTo>
                  <a:lnTo>
                    <a:pt x="0" y="1975247"/>
                  </a:lnTo>
                  <a:close/>
                </a:path>
              </a:pathLst>
            </a:custGeom>
            <a:solidFill>
              <a:srgbClr val="000000">
                <a:alpha val="0"/>
              </a:srgbClr>
            </a:solidFill>
          </p:spPr>
        </p:sp>
        <p:sp>
          <p:nvSpPr>
            <p:cNvPr name="TextBox 16" id="16"/>
            <p:cNvSpPr txBox="true"/>
            <p:nvPr/>
          </p:nvSpPr>
          <p:spPr>
            <a:xfrm>
              <a:off x="0" y="-104775"/>
              <a:ext cx="6756400" cy="2080022"/>
            </a:xfrm>
            <a:prstGeom prst="rect">
              <a:avLst/>
            </a:prstGeom>
          </p:spPr>
          <p:txBody>
            <a:bodyPr anchor="t" rtlCol="false" tIns="0" lIns="0" bIns="0" rIns="0"/>
            <a:lstStyle/>
            <a:p>
              <a:pPr algn="l">
                <a:lnSpc>
                  <a:spcPts val="3875"/>
                </a:lnSpc>
              </a:pPr>
              <a:r>
                <a:rPr lang="en-US" sz="2375" b="true">
                  <a:solidFill>
                    <a:srgbClr val="D7D4CC"/>
                  </a:solidFill>
                  <a:latin typeface="Raleway Medium"/>
                  <a:ea typeface="Raleway Medium"/>
                  <a:cs typeface="Raleway Medium"/>
                  <a:sym typeface="Raleway Medium"/>
                </a:rPr>
                <a:t>Capture single-line text input for names, addresses, or short descriptions.</a:t>
              </a:r>
            </a:p>
          </p:txBody>
        </p:sp>
      </p:grpSp>
      <p:sp>
        <p:nvSpPr>
          <p:cNvPr name="Freeform 17" id="17" descr="preencoded.png"/>
          <p:cNvSpPr/>
          <p:nvPr/>
        </p:nvSpPr>
        <p:spPr>
          <a:xfrm flipH="false" flipV="false" rot="0">
            <a:off x="6610201" y="6144666"/>
            <a:ext cx="771525" cy="771525"/>
          </a:xfrm>
          <a:custGeom>
            <a:avLst/>
            <a:gdLst/>
            <a:ahLst/>
            <a:cxnLst/>
            <a:rect r="r" b="b" t="t" l="l"/>
            <a:pathLst>
              <a:path h="771525" w="771525">
                <a:moveTo>
                  <a:pt x="0" y="0"/>
                </a:moveTo>
                <a:lnTo>
                  <a:pt x="771525" y="0"/>
                </a:lnTo>
                <a:lnTo>
                  <a:pt x="771525" y="771525"/>
                </a:lnTo>
                <a:lnTo>
                  <a:pt x="0" y="771525"/>
                </a:lnTo>
                <a:lnTo>
                  <a:pt x="0" y="0"/>
                </a:lnTo>
                <a:close/>
              </a:path>
            </a:pathLst>
          </a:custGeom>
          <a:blipFill>
            <a:blip r:embed="rId4"/>
            <a:stretch>
              <a:fillRect l="0" t="0" r="0" b="0"/>
            </a:stretch>
          </a:blipFill>
        </p:spPr>
      </p:sp>
      <p:grpSp>
        <p:nvGrpSpPr>
          <p:cNvPr name="Group 18" id="18"/>
          <p:cNvGrpSpPr/>
          <p:nvPr/>
        </p:nvGrpSpPr>
        <p:grpSpPr>
          <a:xfrm rot="0">
            <a:off x="6610201" y="7224712"/>
            <a:ext cx="3429000" cy="428625"/>
            <a:chOff x="0" y="0"/>
            <a:chExt cx="4572000" cy="571500"/>
          </a:xfrm>
        </p:grpSpPr>
        <p:sp>
          <p:nvSpPr>
            <p:cNvPr name="Freeform 19" id="19"/>
            <p:cNvSpPr/>
            <p:nvPr/>
          </p:nvSpPr>
          <p:spPr>
            <a:xfrm flipH="false" flipV="false" rot="0">
              <a:off x="0" y="0"/>
              <a:ext cx="4572000" cy="571500"/>
            </a:xfrm>
            <a:custGeom>
              <a:avLst/>
              <a:gdLst/>
              <a:ahLst/>
              <a:cxnLst/>
              <a:rect r="r" b="b" t="t" l="l"/>
              <a:pathLst>
                <a:path h="571500" w="4572000">
                  <a:moveTo>
                    <a:pt x="0" y="0"/>
                  </a:moveTo>
                  <a:lnTo>
                    <a:pt x="4572000" y="0"/>
                  </a:lnTo>
                  <a:lnTo>
                    <a:pt x="4572000" y="571500"/>
                  </a:lnTo>
                  <a:lnTo>
                    <a:pt x="0" y="571500"/>
                  </a:lnTo>
                  <a:close/>
                </a:path>
              </a:pathLst>
            </a:custGeom>
            <a:solidFill>
              <a:srgbClr val="000000">
                <a:alpha val="0"/>
              </a:srgbClr>
            </a:solidFill>
          </p:spPr>
        </p:sp>
        <p:sp>
          <p:nvSpPr>
            <p:cNvPr name="TextBox 20" id="20"/>
            <p:cNvSpPr txBox="true"/>
            <p:nvPr/>
          </p:nvSpPr>
          <p:spPr>
            <a:xfrm>
              <a:off x="0" y="-19050"/>
              <a:ext cx="4572000" cy="590550"/>
            </a:xfrm>
            <a:prstGeom prst="rect">
              <a:avLst/>
            </a:prstGeom>
          </p:spPr>
          <p:txBody>
            <a:bodyPr anchor="t" rtlCol="false" tIns="0" lIns="0" bIns="0" rIns="0"/>
            <a:lstStyle/>
            <a:p>
              <a:pPr algn="l">
                <a:lnSpc>
                  <a:spcPts val="3374"/>
                </a:lnSpc>
              </a:pPr>
              <a:r>
                <a:rPr lang="en-US" sz="2687" b="true">
                  <a:solidFill>
                    <a:srgbClr val="D7D4CC"/>
                  </a:solidFill>
                  <a:latin typeface="Comfortaa Bold"/>
                  <a:ea typeface="Comfortaa Bold"/>
                  <a:cs typeface="Comfortaa Bold"/>
                  <a:sym typeface="Comfortaa Bold"/>
                </a:rPr>
                <a:t>Text Areas</a:t>
              </a:r>
            </a:p>
          </p:txBody>
        </p:sp>
      </p:grpSp>
      <p:grpSp>
        <p:nvGrpSpPr>
          <p:cNvPr name="Group 21" id="21"/>
          <p:cNvGrpSpPr/>
          <p:nvPr/>
        </p:nvGrpSpPr>
        <p:grpSpPr>
          <a:xfrm rot="0">
            <a:off x="6610201" y="7838480"/>
            <a:ext cx="5067449" cy="1481435"/>
            <a:chOff x="0" y="0"/>
            <a:chExt cx="6756598" cy="1975247"/>
          </a:xfrm>
        </p:grpSpPr>
        <p:sp>
          <p:nvSpPr>
            <p:cNvPr name="Freeform 22" id="22"/>
            <p:cNvSpPr/>
            <p:nvPr/>
          </p:nvSpPr>
          <p:spPr>
            <a:xfrm flipH="false" flipV="false" rot="0">
              <a:off x="0" y="0"/>
              <a:ext cx="6756598" cy="1975247"/>
            </a:xfrm>
            <a:custGeom>
              <a:avLst/>
              <a:gdLst/>
              <a:ahLst/>
              <a:cxnLst/>
              <a:rect r="r" b="b" t="t" l="l"/>
              <a:pathLst>
                <a:path h="1975247" w="6756598">
                  <a:moveTo>
                    <a:pt x="0" y="0"/>
                  </a:moveTo>
                  <a:lnTo>
                    <a:pt x="6756598" y="0"/>
                  </a:lnTo>
                  <a:lnTo>
                    <a:pt x="6756598" y="1975247"/>
                  </a:lnTo>
                  <a:lnTo>
                    <a:pt x="0" y="1975247"/>
                  </a:lnTo>
                  <a:close/>
                </a:path>
              </a:pathLst>
            </a:custGeom>
            <a:solidFill>
              <a:srgbClr val="000000">
                <a:alpha val="0"/>
              </a:srgbClr>
            </a:solidFill>
          </p:spPr>
        </p:sp>
        <p:sp>
          <p:nvSpPr>
            <p:cNvPr name="TextBox 23" id="23"/>
            <p:cNvSpPr txBox="true"/>
            <p:nvPr/>
          </p:nvSpPr>
          <p:spPr>
            <a:xfrm>
              <a:off x="0" y="-104775"/>
              <a:ext cx="6756598" cy="2080022"/>
            </a:xfrm>
            <a:prstGeom prst="rect">
              <a:avLst/>
            </a:prstGeom>
          </p:spPr>
          <p:txBody>
            <a:bodyPr anchor="t" rtlCol="false" tIns="0" lIns="0" bIns="0" rIns="0"/>
            <a:lstStyle/>
            <a:p>
              <a:pPr algn="l">
                <a:lnSpc>
                  <a:spcPts val="3875"/>
                </a:lnSpc>
              </a:pPr>
              <a:r>
                <a:rPr lang="en-US" sz="2375" b="true">
                  <a:solidFill>
                    <a:srgbClr val="D7D4CC"/>
                  </a:solidFill>
                  <a:latin typeface="Raleway Medium"/>
                  <a:ea typeface="Raleway Medium"/>
                  <a:cs typeface="Raleway Medium"/>
                  <a:sym typeface="Raleway Medium"/>
                </a:rPr>
                <a:t>Allow for multi-line text input, suitable for longer descriptions, notes, or comments.</a:t>
              </a:r>
            </a:p>
          </p:txBody>
        </p:sp>
      </p:grpSp>
      <p:sp>
        <p:nvSpPr>
          <p:cNvPr name="Freeform 24" id="24" descr="preencoded.png"/>
          <p:cNvSpPr/>
          <p:nvPr/>
        </p:nvSpPr>
        <p:spPr>
          <a:xfrm flipH="false" flipV="false" rot="0">
            <a:off x="12140505" y="6144666"/>
            <a:ext cx="771525" cy="771525"/>
          </a:xfrm>
          <a:custGeom>
            <a:avLst/>
            <a:gdLst/>
            <a:ahLst/>
            <a:cxnLst/>
            <a:rect r="r" b="b" t="t" l="l"/>
            <a:pathLst>
              <a:path h="771525" w="771525">
                <a:moveTo>
                  <a:pt x="0" y="0"/>
                </a:moveTo>
                <a:lnTo>
                  <a:pt x="771525" y="0"/>
                </a:lnTo>
                <a:lnTo>
                  <a:pt x="771525" y="771525"/>
                </a:lnTo>
                <a:lnTo>
                  <a:pt x="0" y="771525"/>
                </a:lnTo>
                <a:lnTo>
                  <a:pt x="0" y="0"/>
                </a:lnTo>
                <a:close/>
              </a:path>
            </a:pathLst>
          </a:custGeom>
          <a:blipFill>
            <a:blip r:embed="rId5"/>
            <a:stretch>
              <a:fillRect l="0" t="0" r="0" b="0"/>
            </a:stretch>
          </a:blipFill>
        </p:spPr>
      </p:sp>
      <p:grpSp>
        <p:nvGrpSpPr>
          <p:cNvPr name="Group 25" id="25"/>
          <p:cNvGrpSpPr/>
          <p:nvPr/>
        </p:nvGrpSpPr>
        <p:grpSpPr>
          <a:xfrm rot="0">
            <a:off x="12140505" y="7224712"/>
            <a:ext cx="3429000" cy="428625"/>
            <a:chOff x="0" y="0"/>
            <a:chExt cx="4572000" cy="571500"/>
          </a:xfrm>
        </p:grpSpPr>
        <p:sp>
          <p:nvSpPr>
            <p:cNvPr name="Freeform 26" id="26"/>
            <p:cNvSpPr/>
            <p:nvPr/>
          </p:nvSpPr>
          <p:spPr>
            <a:xfrm flipH="false" flipV="false" rot="0">
              <a:off x="0" y="0"/>
              <a:ext cx="4572000" cy="571500"/>
            </a:xfrm>
            <a:custGeom>
              <a:avLst/>
              <a:gdLst/>
              <a:ahLst/>
              <a:cxnLst/>
              <a:rect r="r" b="b" t="t" l="l"/>
              <a:pathLst>
                <a:path h="571500" w="4572000">
                  <a:moveTo>
                    <a:pt x="0" y="0"/>
                  </a:moveTo>
                  <a:lnTo>
                    <a:pt x="4572000" y="0"/>
                  </a:lnTo>
                  <a:lnTo>
                    <a:pt x="4572000" y="571500"/>
                  </a:lnTo>
                  <a:lnTo>
                    <a:pt x="0" y="571500"/>
                  </a:lnTo>
                  <a:close/>
                </a:path>
              </a:pathLst>
            </a:custGeom>
            <a:solidFill>
              <a:srgbClr val="000000">
                <a:alpha val="0"/>
              </a:srgbClr>
            </a:solidFill>
          </p:spPr>
        </p:sp>
        <p:sp>
          <p:nvSpPr>
            <p:cNvPr name="TextBox 27" id="27"/>
            <p:cNvSpPr txBox="true"/>
            <p:nvPr/>
          </p:nvSpPr>
          <p:spPr>
            <a:xfrm>
              <a:off x="0" y="-19050"/>
              <a:ext cx="4572000" cy="590550"/>
            </a:xfrm>
            <a:prstGeom prst="rect">
              <a:avLst/>
            </a:prstGeom>
          </p:spPr>
          <p:txBody>
            <a:bodyPr anchor="t" rtlCol="false" tIns="0" lIns="0" bIns="0" rIns="0"/>
            <a:lstStyle/>
            <a:p>
              <a:pPr algn="l">
                <a:lnSpc>
                  <a:spcPts val="3374"/>
                </a:lnSpc>
              </a:pPr>
              <a:r>
                <a:rPr lang="en-US" sz="2687" b="true">
                  <a:solidFill>
                    <a:srgbClr val="D7D4CC"/>
                  </a:solidFill>
                  <a:latin typeface="Comfortaa Bold"/>
                  <a:ea typeface="Comfortaa Bold"/>
                  <a:cs typeface="Comfortaa Bold"/>
                  <a:sym typeface="Comfortaa Bold"/>
                </a:rPr>
                <a:t>Number Fields</a:t>
              </a:r>
            </a:p>
          </p:txBody>
        </p:sp>
      </p:grpSp>
      <p:grpSp>
        <p:nvGrpSpPr>
          <p:cNvPr name="Group 28" id="28"/>
          <p:cNvGrpSpPr/>
          <p:nvPr/>
        </p:nvGrpSpPr>
        <p:grpSpPr>
          <a:xfrm rot="0">
            <a:off x="12140505" y="7838480"/>
            <a:ext cx="5067300" cy="1481435"/>
            <a:chOff x="0" y="0"/>
            <a:chExt cx="6756400" cy="1975247"/>
          </a:xfrm>
        </p:grpSpPr>
        <p:sp>
          <p:nvSpPr>
            <p:cNvPr name="Freeform 29" id="29"/>
            <p:cNvSpPr/>
            <p:nvPr/>
          </p:nvSpPr>
          <p:spPr>
            <a:xfrm flipH="false" flipV="false" rot="0">
              <a:off x="0" y="0"/>
              <a:ext cx="6756400" cy="1975247"/>
            </a:xfrm>
            <a:custGeom>
              <a:avLst/>
              <a:gdLst/>
              <a:ahLst/>
              <a:cxnLst/>
              <a:rect r="r" b="b" t="t" l="l"/>
              <a:pathLst>
                <a:path h="1975247" w="6756400">
                  <a:moveTo>
                    <a:pt x="0" y="0"/>
                  </a:moveTo>
                  <a:lnTo>
                    <a:pt x="6756400" y="0"/>
                  </a:lnTo>
                  <a:lnTo>
                    <a:pt x="6756400" y="1975247"/>
                  </a:lnTo>
                  <a:lnTo>
                    <a:pt x="0" y="1975247"/>
                  </a:lnTo>
                  <a:close/>
                </a:path>
              </a:pathLst>
            </a:custGeom>
            <a:solidFill>
              <a:srgbClr val="000000">
                <a:alpha val="0"/>
              </a:srgbClr>
            </a:solidFill>
          </p:spPr>
        </p:sp>
        <p:sp>
          <p:nvSpPr>
            <p:cNvPr name="TextBox 30" id="30"/>
            <p:cNvSpPr txBox="true"/>
            <p:nvPr/>
          </p:nvSpPr>
          <p:spPr>
            <a:xfrm>
              <a:off x="0" y="-104775"/>
              <a:ext cx="6756400" cy="2080022"/>
            </a:xfrm>
            <a:prstGeom prst="rect">
              <a:avLst/>
            </a:prstGeom>
          </p:spPr>
          <p:txBody>
            <a:bodyPr anchor="t" rtlCol="false" tIns="0" lIns="0" bIns="0" rIns="0"/>
            <a:lstStyle/>
            <a:p>
              <a:pPr algn="l">
                <a:lnSpc>
                  <a:spcPts val="3875"/>
                </a:lnSpc>
              </a:pPr>
              <a:r>
                <a:rPr lang="en-US" sz="2375" b="true">
                  <a:solidFill>
                    <a:srgbClr val="D7D4CC"/>
                  </a:solidFill>
                  <a:latin typeface="Raleway Medium"/>
                  <a:ea typeface="Raleway Medium"/>
                  <a:cs typeface="Raleway Medium"/>
                  <a:sym typeface="Raleway Medium"/>
                </a:rPr>
                <a:t>Restrict input to numeric values, providing validation and ensuring data integrity.</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B1B1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7272B"/>
            </a:solidFill>
          </p:spPr>
        </p:sp>
      </p:grpSp>
      <p:sp>
        <p:nvSpPr>
          <p:cNvPr name="Freeform 6" id="6" descr="preencoded.png"/>
          <p:cNvSpPr/>
          <p:nvPr/>
        </p:nvSpPr>
        <p:spPr>
          <a:xfrm flipH="false" flipV="false" rot="0">
            <a:off x="0" y="0"/>
            <a:ext cx="18288000" cy="3169592"/>
          </a:xfrm>
          <a:custGeom>
            <a:avLst/>
            <a:gdLst/>
            <a:ahLst/>
            <a:cxnLst/>
            <a:rect r="r" b="b" t="t" l="l"/>
            <a:pathLst>
              <a:path h="3169592" w="18288000">
                <a:moveTo>
                  <a:pt x="0" y="0"/>
                </a:moveTo>
                <a:lnTo>
                  <a:pt x="18288000" y="0"/>
                </a:lnTo>
                <a:lnTo>
                  <a:pt x="18288000" y="3169592"/>
                </a:lnTo>
                <a:lnTo>
                  <a:pt x="0" y="3169592"/>
                </a:lnTo>
                <a:lnTo>
                  <a:pt x="0" y="0"/>
                </a:lnTo>
                <a:close/>
              </a:path>
            </a:pathLst>
          </a:custGeom>
          <a:blipFill>
            <a:blip r:embed="rId2"/>
            <a:stretch>
              <a:fillRect l="0" t="-35" r="0" b="-35"/>
            </a:stretch>
          </a:blipFill>
        </p:spPr>
      </p:sp>
      <p:grpSp>
        <p:nvGrpSpPr>
          <p:cNvPr name="Group 7" id="7"/>
          <p:cNvGrpSpPr/>
          <p:nvPr/>
        </p:nvGrpSpPr>
        <p:grpSpPr>
          <a:xfrm rot="0">
            <a:off x="887462" y="3867596"/>
            <a:ext cx="15720715" cy="704255"/>
            <a:chOff x="0" y="0"/>
            <a:chExt cx="20960953" cy="939007"/>
          </a:xfrm>
        </p:grpSpPr>
        <p:sp>
          <p:nvSpPr>
            <p:cNvPr name="Freeform 8" id="8"/>
            <p:cNvSpPr/>
            <p:nvPr/>
          </p:nvSpPr>
          <p:spPr>
            <a:xfrm flipH="false" flipV="false" rot="0">
              <a:off x="0" y="0"/>
              <a:ext cx="20960953" cy="939007"/>
            </a:xfrm>
            <a:custGeom>
              <a:avLst/>
              <a:gdLst/>
              <a:ahLst/>
              <a:cxnLst/>
              <a:rect r="r" b="b" t="t" l="l"/>
              <a:pathLst>
                <a:path h="939007" w="20960953">
                  <a:moveTo>
                    <a:pt x="0" y="0"/>
                  </a:moveTo>
                  <a:lnTo>
                    <a:pt x="20960953" y="0"/>
                  </a:lnTo>
                  <a:lnTo>
                    <a:pt x="20960953" y="939007"/>
                  </a:lnTo>
                  <a:lnTo>
                    <a:pt x="0" y="939007"/>
                  </a:lnTo>
                  <a:close/>
                </a:path>
              </a:pathLst>
            </a:custGeom>
            <a:solidFill>
              <a:srgbClr val="000000">
                <a:alpha val="0"/>
              </a:srgbClr>
            </a:solidFill>
          </p:spPr>
        </p:sp>
        <p:sp>
          <p:nvSpPr>
            <p:cNvPr name="TextBox 9" id="9"/>
            <p:cNvSpPr txBox="true"/>
            <p:nvPr/>
          </p:nvSpPr>
          <p:spPr>
            <a:xfrm>
              <a:off x="0" y="-38100"/>
              <a:ext cx="20960953" cy="977107"/>
            </a:xfrm>
            <a:prstGeom prst="rect">
              <a:avLst/>
            </a:prstGeom>
          </p:spPr>
          <p:txBody>
            <a:bodyPr anchor="t" rtlCol="false" tIns="0" lIns="0" bIns="0" rIns="0"/>
            <a:lstStyle/>
            <a:p>
              <a:pPr algn="l">
                <a:lnSpc>
                  <a:spcPts val="5500"/>
                </a:lnSpc>
              </a:pPr>
              <a:r>
                <a:rPr lang="en-US" sz="4375" b="true">
                  <a:solidFill>
                    <a:srgbClr val="FFE14D"/>
                  </a:solidFill>
                  <a:latin typeface="Comfortaa Bold"/>
                  <a:ea typeface="Comfortaa Bold"/>
                  <a:cs typeface="Comfortaa Bold"/>
                  <a:sym typeface="Comfortaa Bold"/>
                </a:rPr>
                <a:t>Data Binding and Loading: Powering Forms with Data</a:t>
              </a:r>
            </a:p>
          </p:txBody>
        </p:sp>
      </p:grpSp>
      <p:grpSp>
        <p:nvGrpSpPr>
          <p:cNvPr name="Group 10" id="10"/>
          <p:cNvGrpSpPr/>
          <p:nvPr/>
        </p:nvGrpSpPr>
        <p:grpSpPr>
          <a:xfrm rot="0">
            <a:off x="9129712" y="4952108"/>
            <a:ext cx="28575" cy="4636889"/>
            <a:chOff x="0" y="0"/>
            <a:chExt cx="38100" cy="6182518"/>
          </a:xfrm>
        </p:grpSpPr>
        <p:sp>
          <p:nvSpPr>
            <p:cNvPr name="Freeform 11" id="11"/>
            <p:cNvSpPr/>
            <p:nvPr/>
          </p:nvSpPr>
          <p:spPr>
            <a:xfrm flipH="false" flipV="false" rot="0">
              <a:off x="0" y="0"/>
              <a:ext cx="38100" cy="6182487"/>
            </a:xfrm>
            <a:custGeom>
              <a:avLst/>
              <a:gdLst/>
              <a:ahLst/>
              <a:cxnLst/>
              <a:rect r="r" b="b" t="t" l="l"/>
              <a:pathLst>
                <a:path h="6182487" w="38100">
                  <a:moveTo>
                    <a:pt x="0" y="19050"/>
                  </a:moveTo>
                  <a:cubicBezTo>
                    <a:pt x="0" y="8509"/>
                    <a:pt x="8509" y="0"/>
                    <a:pt x="19050" y="0"/>
                  </a:cubicBezTo>
                  <a:cubicBezTo>
                    <a:pt x="29591" y="0"/>
                    <a:pt x="38100" y="8509"/>
                    <a:pt x="38100" y="19050"/>
                  </a:cubicBezTo>
                  <a:lnTo>
                    <a:pt x="38100" y="6163437"/>
                  </a:lnTo>
                  <a:cubicBezTo>
                    <a:pt x="38100" y="6173978"/>
                    <a:pt x="29591" y="6182487"/>
                    <a:pt x="19050" y="6182487"/>
                  </a:cubicBezTo>
                  <a:cubicBezTo>
                    <a:pt x="8509" y="6182487"/>
                    <a:pt x="0" y="6173978"/>
                    <a:pt x="0" y="6163437"/>
                  </a:cubicBezTo>
                  <a:close/>
                </a:path>
              </a:pathLst>
            </a:custGeom>
            <a:solidFill>
              <a:srgbClr val="5F5F63"/>
            </a:solidFill>
          </p:spPr>
        </p:sp>
      </p:grpSp>
      <p:grpSp>
        <p:nvGrpSpPr>
          <p:cNvPr name="Group 12" id="12"/>
          <p:cNvGrpSpPr/>
          <p:nvPr/>
        </p:nvGrpSpPr>
        <p:grpSpPr>
          <a:xfrm rot="0">
            <a:off x="8126685" y="5508129"/>
            <a:ext cx="760660" cy="28575"/>
            <a:chOff x="0" y="0"/>
            <a:chExt cx="1014213" cy="38100"/>
          </a:xfrm>
        </p:grpSpPr>
        <p:sp>
          <p:nvSpPr>
            <p:cNvPr name="Freeform 13" id="13"/>
            <p:cNvSpPr/>
            <p:nvPr/>
          </p:nvSpPr>
          <p:spPr>
            <a:xfrm flipH="false" flipV="false" rot="0">
              <a:off x="0" y="0"/>
              <a:ext cx="1014222" cy="38100"/>
            </a:xfrm>
            <a:custGeom>
              <a:avLst/>
              <a:gdLst/>
              <a:ahLst/>
              <a:cxnLst/>
              <a:rect r="r" b="b" t="t" l="l"/>
              <a:pathLst>
                <a:path h="38100" w="1014222">
                  <a:moveTo>
                    <a:pt x="0" y="19050"/>
                  </a:moveTo>
                  <a:cubicBezTo>
                    <a:pt x="0" y="8509"/>
                    <a:pt x="8509" y="0"/>
                    <a:pt x="19050" y="0"/>
                  </a:cubicBezTo>
                  <a:lnTo>
                    <a:pt x="995172" y="0"/>
                  </a:lnTo>
                  <a:cubicBezTo>
                    <a:pt x="1005713" y="0"/>
                    <a:pt x="1014222" y="8509"/>
                    <a:pt x="1014222" y="19050"/>
                  </a:cubicBezTo>
                  <a:cubicBezTo>
                    <a:pt x="1014222" y="29591"/>
                    <a:pt x="1005713" y="38100"/>
                    <a:pt x="995172" y="38100"/>
                  </a:cubicBezTo>
                  <a:lnTo>
                    <a:pt x="19050" y="38100"/>
                  </a:lnTo>
                  <a:cubicBezTo>
                    <a:pt x="8509" y="38100"/>
                    <a:pt x="0" y="29591"/>
                    <a:pt x="0" y="19050"/>
                  </a:cubicBezTo>
                  <a:close/>
                </a:path>
              </a:pathLst>
            </a:custGeom>
            <a:solidFill>
              <a:srgbClr val="5F5F63"/>
            </a:solidFill>
          </p:spPr>
        </p:sp>
      </p:grpSp>
      <p:grpSp>
        <p:nvGrpSpPr>
          <p:cNvPr name="Group 14" id="14"/>
          <p:cNvGrpSpPr/>
          <p:nvPr/>
        </p:nvGrpSpPr>
        <p:grpSpPr>
          <a:xfrm rot="0">
            <a:off x="8858771" y="5237261"/>
            <a:ext cx="570459" cy="570459"/>
            <a:chOff x="0" y="0"/>
            <a:chExt cx="760612" cy="760612"/>
          </a:xfrm>
        </p:grpSpPr>
        <p:sp>
          <p:nvSpPr>
            <p:cNvPr name="Freeform 15" id="15"/>
            <p:cNvSpPr/>
            <p:nvPr/>
          </p:nvSpPr>
          <p:spPr>
            <a:xfrm flipH="false" flipV="false" rot="0">
              <a:off x="0" y="0"/>
              <a:ext cx="760603" cy="760603"/>
            </a:xfrm>
            <a:custGeom>
              <a:avLst/>
              <a:gdLst/>
              <a:ahLst/>
              <a:cxnLst/>
              <a:rect r="r" b="b" t="t" l="l"/>
              <a:pathLst>
                <a:path h="760603" w="760603">
                  <a:moveTo>
                    <a:pt x="0" y="380365"/>
                  </a:moveTo>
                  <a:cubicBezTo>
                    <a:pt x="0" y="170307"/>
                    <a:pt x="170307" y="0"/>
                    <a:pt x="380365" y="0"/>
                  </a:cubicBezTo>
                  <a:cubicBezTo>
                    <a:pt x="590423" y="0"/>
                    <a:pt x="760603" y="170307"/>
                    <a:pt x="760603" y="380365"/>
                  </a:cubicBezTo>
                  <a:cubicBezTo>
                    <a:pt x="760603" y="590423"/>
                    <a:pt x="590296" y="760603"/>
                    <a:pt x="380365" y="760603"/>
                  </a:cubicBezTo>
                  <a:cubicBezTo>
                    <a:pt x="170434" y="760603"/>
                    <a:pt x="0" y="590296"/>
                    <a:pt x="0" y="380365"/>
                  </a:cubicBezTo>
                  <a:close/>
                </a:path>
              </a:pathLst>
            </a:custGeom>
            <a:solidFill>
              <a:srgbClr val="46464A"/>
            </a:solidFill>
          </p:spPr>
        </p:sp>
      </p:grpSp>
      <p:grpSp>
        <p:nvGrpSpPr>
          <p:cNvPr name="Group 16" id="16"/>
          <p:cNvGrpSpPr/>
          <p:nvPr/>
        </p:nvGrpSpPr>
        <p:grpSpPr>
          <a:xfrm rot="0">
            <a:off x="8974931" y="5311155"/>
            <a:ext cx="337989" cy="422522"/>
            <a:chOff x="0" y="0"/>
            <a:chExt cx="450652" cy="563363"/>
          </a:xfrm>
        </p:grpSpPr>
        <p:sp>
          <p:nvSpPr>
            <p:cNvPr name="Freeform 17" id="17"/>
            <p:cNvSpPr/>
            <p:nvPr/>
          </p:nvSpPr>
          <p:spPr>
            <a:xfrm flipH="false" flipV="false" rot="0">
              <a:off x="0" y="0"/>
              <a:ext cx="450652" cy="563363"/>
            </a:xfrm>
            <a:custGeom>
              <a:avLst/>
              <a:gdLst/>
              <a:ahLst/>
              <a:cxnLst/>
              <a:rect r="r" b="b" t="t" l="l"/>
              <a:pathLst>
                <a:path h="563363" w="450652">
                  <a:moveTo>
                    <a:pt x="0" y="0"/>
                  </a:moveTo>
                  <a:lnTo>
                    <a:pt x="450652" y="0"/>
                  </a:lnTo>
                  <a:lnTo>
                    <a:pt x="450652" y="563363"/>
                  </a:lnTo>
                  <a:lnTo>
                    <a:pt x="0" y="563363"/>
                  </a:lnTo>
                  <a:close/>
                </a:path>
              </a:pathLst>
            </a:custGeom>
            <a:solidFill>
              <a:srgbClr val="000000">
                <a:alpha val="0"/>
              </a:srgbClr>
            </a:solidFill>
          </p:spPr>
        </p:sp>
        <p:sp>
          <p:nvSpPr>
            <p:cNvPr name="TextBox 18" id="18"/>
            <p:cNvSpPr txBox="true"/>
            <p:nvPr/>
          </p:nvSpPr>
          <p:spPr>
            <a:xfrm>
              <a:off x="0" y="47625"/>
              <a:ext cx="450652" cy="515738"/>
            </a:xfrm>
            <a:prstGeom prst="rect">
              <a:avLst/>
            </a:prstGeom>
          </p:spPr>
          <p:txBody>
            <a:bodyPr anchor="t" rtlCol="false" tIns="0" lIns="0" bIns="0" rIns="0"/>
            <a:lstStyle/>
            <a:p>
              <a:pPr algn="ctr">
                <a:lnSpc>
                  <a:spcPts val="2625"/>
                </a:lnSpc>
              </a:pPr>
              <a:r>
                <a:rPr lang="en-US" sz="2625" b="true">
                  <a:solidFill>
                    <a:srgbClr val="D7D4CC"/>
                  </a:solidFill>
                  <a:latin typeface="Comfortaa Bold"/>
                  <a:ea typeface="Comfortaa Bold"/>
                  <a:cs typeface="Comfortaa Bold"/>
                  <a:sym typeface="Comfortaa Bold"/>
                </a:rPr>
                <a:t>1</a:t>
              </a:r>
            </a:p>
          </p:txBody>
        </p:sp>
      </p:grpSp>
      <p:grpSp>
        <p:nvGrpSpPr>
          <p:cNvPr name="Group 19" id="19"/>
          <p:cNvGrpSpPr/>
          <p:nvPr/>
        </p:nvGrpSpPr>
        <p:grpSpPr>
          <a:xfrm rot="0">
            <a:off x="5058668" y="5205561"/>
            <a:ext cx="2817465" cy="352128"/>
            <a:chOff x="0" y="0"/>
            <a:chExt cx="3756620" cy="469503"/>
          </a:xfrm>
        </p:grpSpPr>
        <p:sp>
          <p:nvSpPr>
            <p:cNvPr name="Freeform 20" id="20"/>
            <p:cNvSpPr/>
            <p:nvPr/>
          </p:nvSpPr>
          <p:spPr>
            <a:xfrm flipH="false" flipV="false" rot="0">
              <a:off x="0" y="0"/>
              <a:ext cx="3756620" cy="469503"/>
            </a:xfrm>
            <a:custGeom>
              <a:avLst/>
              <a:gdLst/>
              <a:ahLst/>
              <a:cxnLst/>
              <a:rect r="r" b="b" t="t" l="l"/>
              <a:pathLst>
                <a:path h="469503" w="3756620">
                  <a:moveTo>
                    <a:pt x="0" y="0"/>
                  </a:moveTo>
                  <a:lnTo>
                    <a:pt x="3756620" y="0"/>
                  </a:lnTo>
                  <a:lnTo>
                    <a:pt x="3756620" y="469503"/>
                  </a:lnTo>
                  <a:lnTo>
                    <a:pt x="0" y="469503"/>
                  </a:lnTo>
                  <a:close/>
                </a:path>
              </a:pathLst>
            </a:custGeom>
            <a:solidFill>
              <a:srgbClr val="000000">
                <a:alpha val="0"/>
              </a:srgbClr>
            </a:solidFill>
          </p:spPr>
        </p:sp>
        <p:sp>
          <p:nvSpPr>
            <p:cNvPr name="TextBox 21" id="21"/>
            <p:cNvSpPr txBox="true"/>
            <p:nvPr/>
          </p:nvSpPr>
          <p:spPr>
            <a:xfrm>
              <a:off x="0" y="-19050"/>
              <a:ext cx="3756620" cy="488553"/>
            </a:xfrm>
            <a:prstGeom prst="rect">
              <a:avLst/>
            </a:prstGeom>
          </p:spPr>
          <p:txBody>
            <a:bodyPr anchor="t" rtlCol="false" tIns="0" lIns="0" bIns="0" rIns="0"/>
            <a:lstStyle/>
            <a:p>
              <a:pPr algn="r">
                <a:lnSpc>
                  <a:spcPts val="2750"/>
                </a:lnSpc>
              </a:pPr>
              <a:r>
                <a:rPr lang="en-US" sz="2187" b="true">
                  <a:solidFill>
                    <a:srgbClr val="D7D4CC"/>
                  </a:solidFill>
                  <a:latin typeface="Comfortaa Bold"/>
                  <a:ea typeface="Comfortaa Bold"/>
                  <a:cs typeface="Comfortaa Bold"/>
                  <a:sym typeface="Comfortaa Bold"/>
                </a:rPr>
                <a:t>Data Model</a:t>
              </a:r>
            </a:p>
          </p:txBody>
        </p:sp>
      </p:grpSp>
      <p:grpSp>
        <p:nvGrpSpPr>
          <p:cNvPr name="Group 22" id="22"/>
          <p:cNvGrpSpPr/>
          <p:nvPr/>
        </p:nvGrpSpPr>
        <p:grpSpPr>
          <a:xfrm rot="0">
            <a:off x="887462" y="5709791"/>
            <a:ext cx="6988671" cy="811411"/>
            <a:chOff x="0" y="0"/>
            <a:chExt cx="9318228" cy="1081882"/>
          </a:xfrm>
        </p:grpSpPr>
        <p:sp>
          <p:nvSpPr>
            <p:cNvPr name="Freeform 23" id="23"/>
            <p:cNvSpPr/>
            <p:nvPr/>
          </p:nvSpPr>
          <p:spPr>
            <a:xfrm flipH="false" flipV="false" rot="0">
              <a:off x="0" y="0"/>
              <a:ext cx="9318228" cy="1081882"/>
            </a:xfrm>
            <a:custGeom>
              <a:avLst/>
              <a:gdLst/>
              <a:ahLst/>
              <a:cxnLst/>
              <a:rect r="r" b="b" t="t" l="l"/>
              <a:pathLst>
                <a:path h="1081882" w="9318228">
                  <a:moveTo>
                    <a:pt x="0" y="0"/>
                  </a:moveTo>
                  <a:lnTo>
                    <a:pt x="9318228" y="0"/>
                  </a:lnTo>
                  <a:lnTo>
                    <a:pt x="9318228" y="1081882"/>
                  </a:lnTo>
                  <a:lnTo>
                    <a:pt x="0" y="1081882"/>
                  </a:lnTo>
                  <a:close/>
                </a:path>
              </a:pathLst>
            </a:custGeom>
            <a:solidFill>
              <a:srgbClr val="000000">
                <a:alpha val="0"/>
              </a:srgbClr>
            </a:solidFill>
          </p:spPr>
        </p:sp>
        <p:sp>
          <p:nvSpPr>
            <p:cNvPr name="TextBox 24" id="24"/>
            <p:cNvSpPr txBox="true"/>
            <p:nvPr/>
          </p:nvSpPr>
          <p:spPr>
            <a:xfrm>
              <a:off x="0" y="-85725"/>
              <a:ext cx="9318228" cy="1167607"/>
            </a:xfrm>
            <a:prstGeom prst="rect">
              <a:avLst/>
            </a:prstGeom>
          </p:spPr>
          <p:txBody>
            <a:bodyPr anchor="t" rtlCol="false" tIns="0" lIns="0" bIns="0" rIns="0"/>
            <a:lstStyle/>
            <a:p>
              <a:pPr algn="r">
                <a:lnSpc>
                  <a:spcPts val="3187"/>
                </a:lnSpc>
              </a:pPr>
              <a:r>
                <a:rPr lang="en-US" sz="1937" b="true">
                  <a:solidFill>
                    <a:srgbClr val="D7D4CC"/>
                  </a:solidFill>
                  <a:latin typeface="Raleway Medium"/>
                  <a:ea typeface="Raleway Medium"/>
                  <a:cs typeface="Raleway Medium"/>
                  <a:sym typeface="Raleway Medium"/>
                </a:rPr>
                <a:t>Create a data model to represent the structure and properties of the data being loaded into the form.</a:t>
              </a:r>
            </a:p>
          </p:txBody>
        </p:sp>
      </p:grpSp>
      <p:grpSp>
        <p:nvGrpSpPr>
          <p:cNvPr name="Group 25" id="25"/>
          <p:cNvGrpSpPr/>
          <p:nvPr/>
        </p:nvGrpSpPr>
        <p:grpSpPr>
          <a:xfrm rot="0">
            <a:off x="9400654" y="6775848"/>
            <a:ext cx="760660" cy="28575"/>
            <a:chOff x="0" y="0"/>
            <a:chExt cx="1014213" cy="38100"/>
          </a:xfrm>
        </p:grpSpPr>
        <p:sp>
          <p:nvSpPr>
            <p:cNvPr name="Freeform 26" id="26"/>
            <p:cNvSpPr/>
            <p:nvPr/>
          </p:nvSpPr>
          <p:spPr>
            <a:xfrm flipH="false" flipV="false" rot="0">
              <a:off x="0" y="0"/>
              <a:ext cx="1014222" cy="38100"/>
            </a:xfrm>
            <a:custGeom>
              <a:avLst/>
              <a:gdLst/>
              <a:ahLst/>
              <a:cxnLst/>
              <a:rect r="r" b="b" t="t" l="l"/>
              <a:pathLst>
                <a:path h="38100" w="1014222">
                  <a:moveTo>
                    <a:pt x="0" y="19050"/>
                  </a:moveTo>
                  <a:cubicBezTo>
                    <a:pt x="0" y="8509"/>
                    <a:pt x="8509" y="0"/>
                    <a:pt x="19050" y="0"/>
                  </a:cubicBezTo>
                  <a:lnTo>
                    <a:pt x="995172" y="0"/>
                  </a:lnTo>
                  <a:cubicBezTo>
                    <a:pt x="1005713" y="0"/>
                    <a:pt x="1014222" y="8509"/>
                    <a:pt x="1014222" y="19050"/>
                  </a:cubicBezTo>
                  <a:cubicBezTo>
                    <a:pt x="1014222" y="29591"/>
                    <a:pt x="1005713" y="38100"/>
                    <a:pt x="995172" y="38100"/>
                  </a:cubicBezTo>
                  <a:lnTo>
                    <a:pt x="19050" y="38100"/>
                  </a:lnTo>
                  <a:cubicBezTo>
                    <a:pt x="8509" y="38100"/>
                    <a:pt x="0" y="29591"/>
                    <a:pt x="0" y="19050"/>
                  </a:cubicBezTo>
                  <a:close/>
                </a:path>
              </a:pathLst>
            </a:custGeom>
            <a:solidFill>
              <a:srgbClr val="5F5F63"/>
            </a:solidFill>
          </p:spPr>
        </p:sp>
      </p:grpSp>
      <p:grpSp>
        <p:nvGrpSpPr>
          <p:cNvPr name="Group 27" id="27"/>
          <p:cNvGrpSpPr/>
          <p:nvPr/>
        </p:nvGrpSpPr>
        <p:grpSpPr>
          <a:xfrm rot="0">
            <a:off x="8858771" y="6504980"/>
            <a:ext cx="570459" cy="570459"/>
            <a:chOff x="0" y="0"/>
            <a:chExt cx="760612" cy="760612"/>
          </a:xfrm>
        </p:grpSpPr>
        <p:sp>
          <p:nvSpPr>
            <p:cNvPr name="Freeform 28" id="28"/>
            <p:cNvSpPr/>
            <p:nvPr/>
          </p:nvSpPr>
          <p:spPr>
            <a:xfrm flipH="false" flipV="false" rot="0">
              <a:off x="0" y="0"/>
              <a:ext cx="760603" cy="760603"/>
            </a:xfrm>
            <a:custGeom>
              <a:avLst/>
              <a:gdLst/>
              <a:ahLst/>
              <a:cxnLst/>
              <a:rect r="r" b="b" t="t" l="l"/>
              <a:pathLst>
                <a:path h="760603" w="760603">
                  <a:moveTo>
                    <a:pt x="0" y="380365"/>
                  </a:moveTo>
                  <a:cubicBezTo>
                    <a:pt x="0" y="170307"/>
                    <a:pt x="170307" y="0"/>
                    <a:pt x="380365" y="0"/>
                  </a:cubicBezTo>
                  <a:cubicBezTo>
                    <a:pt x="590423" y="0"/>
                    <a:pt x="760603" y="170307"/>
                    <a:pt x="760603" y="380365"/>
                  </a:cubicBezTo>
                  <a:cubicBezTo>
                    <a:pt x="760603" y="590423"/>
                    <a:pt x="590296" y="760603"/>
                    <a:pt x="380365" y="760603"/>
                  </a:cubicBezTo>
                  <a:cubicBezTo>
                    <a:pt x="170434" y="760603"/>
                    <a:pt x="0" y="590296"/>
                    <a:pt x="0" y="380365"/>
                  </a:cubicBezTo>
                  <a:close/>
                </a:path>
              </a:pathLst>
            </a:custGeom>
            <a:solidFill>
              <a:srgbClr val="46464A"/>
            </a:solidFill>
          </p:spPr>
        </p:sp>
      </p:grpSp>
      <p:grpSp>
        <p:nvGrpSpPr>
          <p:cNvPr name="Group 29" id="29"/>
          <p:cNvGrpSpPr/>
          <p:nvPr/>
        </p:nvGrpSpPr>
        <p:grpSpPr>
          <a:xfrm rot="0">
            <a:off x="8974931" y="6578872"/>
            <a:ext cx="337989" cy="422522"/>
            <a:chOff x="0" y="0"/>
            <a:chExt cx="450652" cy="563363"/>
          </a:xfrm>
        </p:grpSpPr>
        <p:sp>
          <p:nvSpPr>
            <p:cNvPr name="Freeform 30" id="30"/>
            <p:cNvSpPr/>
            <p:nvPr/>
          </p:nvSpPr>
          <p:spPr>
            <a:xfrm flipH="false" flipV="false" rot="0">
              <a:off x="0" y="0"/>
              <a:ext cx="450652" cy="563363"/>
            </a:xfrm>
            <a:custGeom>
              <a:avLst/>
              <a:gdLst/>
              <a:ahLst/>
              <a:cxnLst/>
              <a:rect r="r" b="b" t="t" l="l"/>
              <a:pathLst>
                <a:path h="563363" w="450652">
                  <a:moveTo>
                    <a:pt x="0" y="0"/>
                  </a:moveTo>
                  <a:lnTo>
                    <a:pt x="450652" y="0"/>
                  </a:lnTo>
                  <a:lnTo>
                    <a:pt x="450652" y="563363"/>
                  </a:lnTo>
                  <a:lnTo>
                    <a:pt x="0" y="563363"/>
                  </a:lnTo>
                  <a:close/>
                </a:path>
              </a:pathLst>
            </a:custGeom>
            <a:solidFill>
              <a:srgbClr val="000000">
                <a:alpha val="0"/>
              </a:srgbClr>
            </a:solidFill>
          </p:spPr>
        </p:sp>
        <p:sp>
          <p:nvSpPr>
            <p:cNvPr name="TextBox 31" id="31"/>
            <p:cNvSpPr txBox="true"/>
            <p:nvPr/>
          </p:nvSpPr>
          <p:spPr>
            <a:xfrm>
              <a:off x="0" y="47625"/>
              <a:ext cx="450652" cy="515738"/>
            </a:xfrm>
            <a:prstGeom prst="rect">
              <a:avLst/>
            </a:prstGeom>
          </p:spPr>
          <p:txBody>
            <a:bodyPr anchor="t" rtlCol="false" tIns="0" lIns="0" bIns="0" rIns="0"/>
            <a:lstStyle/>
            <a:p>
              <a:pPr algn="ctr">
                <a:lnSpc>
                  <a:spcPts val="2625"/>
                </a:lnSpc>
              </a:pPr>
              <a:r>
                <a:rPr lang="en-US" sz="2625" b="true">
                  <a:solidFill>
                    <a:srgbClr val="D7D4CC"/>
                  </a:solidFill>
                  <a:latin typeface="Comfortaa Bold"/>
                  <a:ea typeface="Comfortaa Bold"/>
                  <a:cs typeface="Comfortaa Bold"/>
                  <a:sym typeface="Comfortaa Bold"/>
                </a:rPr>
                <a:t>2</a:t>
              </a:r>
            </a:p>
          </p:txBody>
        </p:sp>
      </p:grpSp>
      <p:grpSp>
        <p:nvGrpSpPr>
          <p:cNvPr name="Group 32" id="32"/>
          <p:cNvGrpSpPr/>
          <p:nvPr/>
        </p:nvGrpSpPr>
        <p:grpSpPr>
          <a:xfrm rot="0">
            <a:off x="10411866" y="6473279"/>
            <a:ext cx="2817465" cy="352128"/>
            <a:chOff x="0" y="0"/>
            <a:chExt cx="3756620" cy="469503"/>
          </a:xfrm>
        </p:grpSpPr>
        <p:sp>
          <p:nvSpPr>
            <p:cNvPr name="Freeform 33" id="33"/>
            <p:cNvSpPr/>
            <p:nvPr/>
          </p:nvSpPr>
          <p:spPr>
            <a:xfrm flipH="false" flipV="false" rot="0">
              <a:off x="0" y="0"/>
              <a:ext cx="3756620" cy="469503"/>
            </a:xfrm>
            <a:custGeom>
              <a:avLst/>
              <a:gdLst/>
              <a:ahLst/>
              <a:cxnLst/>
              <a:rect r="r" b="b" t="t" l="l"/>
              <a:pathLst>
                <a:path h="469503" w="3756620">
                  <a:moveTo>
                    <a:pt x="0" y="0"/>
                  </a:moveTo>
                  <a:lnTo>
                    <a:pt x="3756620" y="0"/>
                  </a:lnTo>
                  <a:lnTo>
                    <a:pt x="3756620" y="469503"/>
                  </a:lnTo>
                  <a:lnTo>
                    <a:pt x="0" y="469503"/>
                  </a:lnTo>
                  <a:close/>
                </a:path>
              </a:pathLst>
            </a:custGeom>
            <a:solidFill>
              <a:srgbClr val="000000">
                <a:alpha val="0"/>
              </a:srgbClr>
            </a:solidFill>
          </p:spPr>
        </p:sp>
        <p:sp>
          <p:nvSpPr>
            <p:cNvPr name="TextBox 34" id="34"/>
            <p:cNvSpPr txBox="true"/>
            <p:nvPr/>
          </p:nvSpPr>
          <p:spPr>
            <a:xfrm>
              <a:off x="0" y="-19050"/>
              <a:ext cx="3756620" cy="488553"/>
            </a:xfrm>
            <a:prstGeom prst="rect">
              <a:avLst/>
            </a:prstGeom>
          </p:spPr>
          <p:txBody>
            <a:bodyPr anchor="t" rtlCol="false" tIns="0" lIns="0" bIns="0" rIns="0"/>
            <a:lstStyle/>
            <a:p>
              <a:pPr algn="l">
                <a:lnSpc>
                  <a:spcPts val="2750"/>
                </a:lnSpc>
              </a:pPr>
              <a:r>
                <a:rPr lang="en-US" sz="2187" b="true">
                  <a:solidFill>
                    <a:srgbClr val="D7D4CC"/>
                  </a:solidFill>
                  <a:latin typeface="Comfortaa Bold"/>
                  <a:ea typeface="Comfortaa Bold"/>
                  <a:cs typeface="Comfortaa Bold"/>
                  <a:sym typeface="Comfortaa Bold"/>
                </a:rPr>
                <a:t>AJAX Request</a:t>
              </a:r>
            </a:p>
          </p:txBody>
        </p:sp>
      </p:grpSp>
      <p:grpSp>
        <p:nvGrpSpPr>
          <p:cNvPr name="Group 35" id="35"/>
          <p:cNvGrpSpPr/>
          <p:nvPr/>
        </p:nvGrpSpPr>
        <p:grpSpPr>
          <a:xfrm rot="0">
            <a:off x="10411866" y="6977509"/>
            <a:ext cx="6988671" cy="811411"/>
            <a:chOff x="0" y="0"/>
            <a:chExt cx="9318228" cy="1081882"/>
          </a:xfrm>
        </p:grpSpPr>
        <p:sp>
          <p:nvSpPr>
            <p:cNvPr name="Freeform 36" id="36"/>
            <p:cNvSpPr/>
            <p:nvPr/>
          </p:nvSpPr>
          <p:spPr>
            <a:xfrm flipH="false" flipV="false" rot="0">
              <a:off x="0" y="0"/>
              <a:ext cx="9318228" cy="1081882"/>
            </a:xfrm>
            <a:custGeom>
              <a:avLst/>
              <a:gdLst/>
              <a:ahLst/>
              <a:cxnLst/>
              <a:rect r="r" b="b" t="t" l="l"/>
              <a:pathLst>
                <a:path h="1081882" w="9318228">
                  <a:moveTo>
                    <a:pt x="0" y="0"/>
                  </a:moveTo>
                  <a:lnTo>
                    <a:pt x="9318228" y="0"/>
                  </a:lnTo>
                  <a:lnTo>
                    <a:pt x="9318228" y="1081882"/>
                  </a:lnTo>
                  <a:lnTo>
                    <a:pt x="0" y="1081882"/>
                  </a:lnTo>
                  <a:close/>
                </a:path>
              </a:pathLst>
            </a:custGeom>
            <a:solidFill>
              <a:srgbClr val="000000">
                <a:alpha val="0"/>
              </a:srgbClr>
            </a:solidFill>
          </p:spPr>
        </p:sp>
        <p:sp>
          <p:nvSpPr>
            <p:cNvPr name="TextBox 37" id="37"/>
            <p:cNvSpPr txBox="true"/>
            <p:nvPr/>
          </p:nvSpPr>
          <p:spPr>
            <a:xfrm>
              <a:off x="0" y="-85725"/>
              <a:ext cx="9318228" cy="1167607"/>
            </a:xfrm>
            <a:prstGeom prst="rect">
              <a:avLst/>
            </a:prstGeom>
          </p:spPr>
          <p:txBody>
            <a:bodyPr anchor="t" rtlCol="false" tIns="0" lIns="0" bIns="0" rIns="0"/>
            <a:lstStyle/>
            <a:p>
              <a:pPr algn="l">
                <a:lnSpc>
                  <a:spcPts val="3187"/>
                </a:lnSpc>
              </a:pPr>
              <a:r>
                <a:rPr lang="en-US" sz="1937" b="true">
                  <a:solidFill>
                    <a:srgbClr val="D7D4CC"/>
                  </a:solidFill>
                  <a:latin typeface="Raleway Medium"/>
                  <a:ea typeface="Raleway Medium"/>
                  <a:cs typeface="Raleway Medium"/>
                  <a:sym typeface="Raleway Medium"/>
                </a:rPr>
                <a:t>Fetch data from a server endpoint using AJAX requests to populate the form with dynamic content.</a:t>
              </a:r>
            </a:p>
          </p:txBody>
        </p:sp>
      </p:grpSp>
      <p:grpSp>
        <p:nvGrpSpPr>
          <p:cNvPr name="Group 38" id="38"/>
          <p:cNvGrpSpPr/>
          <p:nvPr/>
        </p:nvGrpSpPr>
        <p:grpSpPr>
          <a:xfrm rot="0">
            <a:off x="8126685" y="7916764"/>
            <a:ext cx="760660" cy="28575"/>
            <a:chOff x="0" y="0"/>
            <a:chExt cx="1014213" cy="38100"/>
          </a:xfrm>
        </p:grpSpPr>
        <p:sp>
          <p:nvSpPr>
            <p:cNvPr name="Freeform 39" id="39"/>
            <p:cNvSpPr/>
            <p:nvPr/>
          </p:nvSpPr>
          <p:spPr>
            <a:xfrm flipH="false" flipV="false" rot="0">
              <a:off x="0" y="0"/>
              <a:ext cx="1014222" cy="38100"/>
            </a:xfrm>
            <a:custGeom>
              <a:avLst/>
              <a:gdLst/>
              <a:ahLst/>
              <a:cxnLst/>
              <a:rect r="r" b="b" t="t" l="l"/>
              <a:pathLst>
                <a:path h="38100" w="1014222">
                  <a:moveTo>
                    <a:pt x="0" y="19050"/>
                  </a:moveTo>
                  <a:cubicBezTo>
                    <a:pt x="0" y="8509"/>
                    <a:pt x="8509" y="0"/>
                    <a:pt x="19050" y="0"/>
                  </a:cubicBezTo>
                  <a:lnTo>
                    <a:pt x="995172" y="0"/>
                  </a:lnTo>
                  <a:cubicBezTo>
                    <a:pt x="1005713" y="0"/>
                    <a:pt x="1014222" y="8509"/>
                    <a:pt x="1014222" y="19050"/>
                  </a:cubicBezTo>
                  <a:cubicBezTo>
                    <a:pt x="1014222" y="29591"/>
                    <a:pt x="1005713" y="38100"/>
                    <a:pt x="995172" y="38100"/>
                  </a:cubicBezTo>
                  <a:lnTo>
                    <a:pt x="19050" y="38100"/>
                  </a:lnTo>
                  <a:cubicBezTo>
                    <a:pt x="8509" y="38100"/>
                    <a:pt x="0" y="29591"/>
                    <a:pt x="0" y="19050"/>
                  </a:cubicBezTo>
                  <a:close/>
                </a:path>
              </a:pathLst>
            </a:custGeom>
            <a:solidFill>
              <a:srgbClr val="5F5F63"/>
            </a:solidFill>
          </p:spPr>
        </p:sp>
      </p:grpSp>
      <p:grpSp>
        <p:nvGrpSpPr>
          <p:cNvPr name="Group 40" id="40"/>
          <p:cNvGrpSpPr/>
          <p:nvPr/>
        </p:nvGrpSpPr>
        <p:grpSpPr>
          <a:xfrm rot="0">
            <a:off x="8858771" y="7645896"/>
            <a:ext cx="570459" cy="570459"/>
            <a:chOff x="0" y="0"/>
            <a:chExt cx="760612" cy="760612"/>
          </a:xfrm>
        </p:grpSpPr>
        <p:sp>
          <p:nvSpPr>
            <p:cNvPr name="Freeform 41" id="41"/>
            <p:cNvSpPr/>
            <p:nvPr/>
          </p:nvSpPr>
          <p:spPr>
            <a:xfrm flipH="false" flipV="false" rot="0">
              <a:off x="0" y="0"/>
              <a:ext cx="760603" cy="760603"/>
            </a:xfrm>
            <a:custGeom>
              <a:avLst/>
              <a:gdLst/>
              <a:ahLst/>
              <a:cxnLst/>
              <a:rect r="r" b="b" t="t" l="l"/>
              <a:pathLst>
                <a:path h="760603" w="760603">
                  <a:moveTo>
                    <a:pt x="0" y="380365"/>
                  </a:moveTo>
                  <a:cubicBezTo>
                    <a:pt x="0" y="170307"/>
                    <a:pt x="170307" y="0"/>
                    <a:pt x="380365" y="0"/>
                  </a:cubicBezTo>
                  <a:cubicBezTo>
                    <a:pt x="590423" y="0"/>
                    <a:pt x="760603" y="170307"/>
                    <a:pt x="760603" y="380365"/>
                  </a:cubicBezTo>
                  <a:cubicBezTo>
                    <a:pt x="760603" y="590423"/>
                    <a:pt x="590296" y="760603"/>
                    <a:pt x="380365" y="760603"/>
                  </a:cubicBezTo>
                  <a:cubicBezTo>
                    <a:pt x="170434" y="760603"/>
                    <a:pt x="0" y="590296"/>
                    <a:pt x="0" y="380365"/>
                  </a:cubicBezTo>
                  <a:close/>
                </a:path>
              </a:pathLst>
            </a:custGeom>
            <a:solidFill>
              <a:srgbClr val="46464A"/>
            </a:solidFill>
          </p:spPr>
        </p:sp>
      </p:grpSp>
      <p:grpSp>
        <p:nvGrpSpPr>
          <p:cNvPr name="Group 42" id="42"/>
          <p:cNvGrpSpPr/>
          <p:nvPr/>
        </p:nvGrpSpPr>
        <p:grpSpPr>
          <a:xfrm rot="0">
            <a:off x="8974931" y="7719789"/>
            <a:ext cx="337989" cy="422522"/>
            <a:chOff x="0" y="0"/>
            <a:chExt cx="450652" cy="563363"/>
          </a:xfrm>
        </p:grpSpPr>
        <p:sp>
          <p:nvSpPr>
            <p:cNvPr name="Freeform 43" id="43"/>
            <p:cNvSpPr/>
            <p:nvPr/>
          </p:nvSpPr>
          <p:spPr>
            <a:xfrm flipH="false" flipV="false" rot="0">
              <a:off x="0" y="0"/>
              <a:ext cx="450652" cy="563363"/>
            </a:xfrm>
            <a:custGeom>
              <a:avLst/>
              <a:gdLst/>
              <a:ahLst/>
              <a:cxnLst/>
              <a:rect r="r" b="b" t="t" l="l"/>
              <a:pathLst>
                <a:path h="563363" w="450652">
                  <a:moveTo>
                    <a:pt x="0" y="0"/>
                  </a:moveTo>
                  <a:lnTo>
                    <a:pt x="450652" y="0"/>
                  </a:lnTo>
                  <a:lnTo>
                    <a:pt x="450652" y="563363"/>
                  </a:lnTo>
                  <a:lnTo>
                    <a:pt x="0" y="563363"/>
                  </a:lnTo>
                  <a:close/>
                </a:path>
              </a:pathLst>
            </a:custGeom>
            <a:solidFill>
              <a:srgbClr val="000000">
                <a:alpha val="0"/>
              </a:srgbClr>
            </a:solidFill>
          </p:spPr>
        </p:sp>
        <p:sp>
          <p:nvSpPr>
            <p:cNvPr name="TextBox 44" id="44"/>
            <p:cNvSpPr txBox="true"/>
            <p:nvPr/>
          </p:nvSpPr>
          <p:spPr>
            <a:xfrm>
              <a:off x="0" y="47625"/>
              <a:ext cx="450652" cy="515738"/>
            </a:xfrm>
            <a:prstGeom prst="rect">
              <a:avLst/>
            </a:prstGeom>
          </p:spPr>
          <p:txBody>
            <a:bodyPr anchor="t" rtlCol="false" tIns="0" lIns="0" bIns="0" rIns="0"/>
            <a:lstStyle/>
            <a:p>
              <a:pPr algn="ctr">
                <a:lnSpc>
                  <a:spcPts val="2625"/>
                </a:lnSpc>
              </a:pPr>
              <a:r>
                <a:rPr lang="en-US" sz="2625" b="true">
                  <a:solidFill>
                    <a:srgbClr val="D7D4CC"/>
                  </a:solidFill>
                  <a:latin typeface="Comfortaa Bold"/>
                  <a:ea typeface="Comfortaa Bold"/>
                  <a:cs typeface="Comfortaa Bold"/>
                  <a:sym typeface="Comfortaa Bold"/>
                </a:rPr>
                <a:t>3</a:t>
              </a:r>
            </a:p>
          </p:txBody>
        </p:sp>
      </p:grpSp>
      <p:grpSp>
        <p:nvGrpSpPr>
          <p:cNvPr name="Group 45" id="45"/>
          <p:cNvGrpSpPr/>
          <p:nvPr/>
        </p:nvGrpSpPr>
        <p:grpSpPr>
          <a:xfrm rot="0">
            <a:off x="5058668" y="7614196"/>
            <a:ext cx="2817465" cy="352128"/>
            <a:chOff x="0" y="0"/>
            <a:chExt cx="3756620" cy="469503"/>
          </a:xfrm>
        </p:grpSpPr>
        <p:sp>
          <p:nvSpPr>
            <p:cNvPr name="Freeform 46" id="46"/>
            <p:cNvSpPr/>
            <p:nvPr/>
          </p:nvSpPr>
          <p:spPr>
            <a:xfrm flipH="false" flipV="false" rot="0">
              <a:off x="0" y="0"/>
              <a:ext cx="3756620" cy="469503"/>
            </a:xfrm>
            <a:custGeom>
              <a:avLst/>
              <a:gdLst/>
              <a:ahLst/>
              <a:cxnLst/>
              <a:rect r="r" b="b" t="t" l="l"/>
              <a:pathLst>
                <a:path h="469503" w="3756620">
                  <a:moveTo>
                    <a:pt x="0" y="0"/>
                  </a:moveTo>
                  <a:lnTo>
                    <a:pt x="3756620" y="0"/>
                  </a:lnTo>
                  <a:lnTo>
                    <a:pt x="3756620" y="469503"/>
                  </a:lnTo>
                  <a:lnTo>
                    <a:pt x="0" y="469503"/>
                  </a:lnTo>
                  <a:close/>
                </a:path>
              </a:pathLst>
            </a:custGeom>
            <a:solidFill>
              <a:srgbClr val="000000">
                <a:alpha val="0"/>
              </a:srgbClr>
            </a:solidFill>
          </p:spPr>
        </p:sp>
        <p:sp>
          <p:nvSpPr>
            <p:cNvPr name="TextBox 47" id="47"/>
            <p:cNvSpPr txBox="true"/>
            <p:nvPr/>
          </p:nvSpPr>
          <p:spPr>
            <a:xfrm>
              <a:off x="0" y="-19050"/>
              <a:ext cx="3756620" cy="488553"/>
            </a:xfrm>
            <a:prstGeom prst="rect">
              <a:avLst/>
            </a:prstGeom>
          </p:spPr>
          <p:txBody>
            <a:bodyPr anchor="t" rtlCol="false" tIns="0" lIns="0" bIns="0" rIns="0"/>
            <a:lstStyle/>
            <a:p>
              <a:pPr algn="r">
                <a:lnSpc>
                  <a:spcPts val="2750"/>
                </a:lnSpc>
              </a:pPr>
              <a:r>
                <a:rPr lang="en-US" sz="2187" b="true">
                  <a:solidFill>
                    <a:srgbClr val="D7D4CC"/>
                  </a:solidFill>
                  <a:latin typeface="Comfortaa Bold"/>
                  <a:ea typeface="Comfortaa Bold"/>
                  <a:cs typeface="Comfortaa Bold"/>
                  <a:sym typeface="Comfortaa Bold"/>
                </a:rPr>
                <a:t>Form Loading</a:t>
              </a:r>
            </a:p>
          </p:txBody>
        </p:sp>
      </p:grpSp>
      <p:grpSp>
        <p:nvGrpSpPr>
          <p:cNvPr name="Group 48" id="48"/>
          <p:cNvGrpSpPr/>
          <p:nvPr/>
        </p:nvGrpSpPr>
        <p:grpSpPr>
          <a:xfrm rot="0">
            <a:off x="887462" y="8118425"/>
            <a:ext cx="6988671" cy="1217116"/>
            <a:chOff x="0" y="0"/>
            <a:chExt cx="9318228" cy="1622822"/>
          </a:xfrm>
        </p:grpSpPr>
        <p:sp>
          <p:nvSpPr>
            <p:cNvPr name="Freeform 49" id="49"/>
            <p:cNvSpPr/>
            <p:nvPr/>
          </p:nvSpPr>
          <p:spPr>
            <a:xfrm flipH="false" flipV="false" rot="0">
              <a:off x="0" y="0"/>
              <a:ext cx="9318228" cy="1622822"/>
            </a:xfrm>
            <a:custGeom>
              <a:avLst/>
              <a:gdLst/>
              <a:ahLst/>
              <a:cxnLst/>
              <a:rect r="r" b="b" t="t" l="l"/>
              <a:pathLst>
                <a:path h="1622822" w="9318228">
                  <a:moveTo>
                    <a:pt x="0" y="0"/>
                  </a:moveTo>
                  <a:lnTo>
                    <a:pt x="9318228" y="0"/>
                  </a:lnTo>
                  <a:lnTo>
                    <a:pt x="9318228" y="1622822"/>
                  </a:lnTo>
                  <a:lnTo>
                    <a:pt x="0" y="1622822"/>
                  </a:lnTo>
                  <a:close/>
                </a:path>
              </a:pathLst>
            </a:custGeom>
            <a:solidFill>
              <a:srgbClr val="000000">
                <a:alpha val="0"/>
              </a:srgbClr>
            </a:solidFill>
          </p:spPr>
        </p:sp>
        <p:sp>
          <p:nvSpPr>
            <p:cNvPr name="TextBox 50" id="50"/>
            <p:cNvSpPr txBox="true"/>
            <p:nvPr/>
          </p:nvSpPr>
          <p:spPr>
            <a:xfrm>
              <a:off x="0" y="-85725"/>
              <a:ext cx="9318228" cy="1708547"/>
            </a:xfrm>
            <a:prstGeom prst="rect">
              <a:avLst/>
            </a:prstGeom>
          </p:spPr>
          <p:txBody>
            <a:bodyPr anchor="t" rtlCol="false" tIns="0" lIns="0" bIns="0" rIns="0"/>
            <a:lstStyle/>
            <a:p>
              <a:pPr algn="r">
                <a:lnSpc>
                  <a:spcPts val="3187"/>
                </a:lnSpc>
              </a:pPr>
              <a:r>
                <a:rPr lang="en-US" sz="1937" b="true">
                  <a:solidFill>
                    <a:srgbClr val="D7D4CC"/>
                  </a:solidFill>
                  <a:latin typeface="Raleway Medium"/>
                  <a:ea typeface="Raleway Medium"/>
                  <a:cs typeface="Raleway Medium"/>
                  <a:sym typeface="Raleway Medium"/>
                </a:rPr>
                <a:t>Load the fetched data into the form using `form.loadRecord()` to populate fields with appropriate values.</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B1B1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7272B"/>
            </a:solidFill>
          </p:spPr>
        </p:sp>
      </p:grpSp>
      <p:sp>
        <p:nvSpPr>
          <p:cNvPr name="Freeform 6" id="6" descr="preencoded.png"/>
          <p:cNvSpPr/>
          <p:nvPr/>
        </p:nvSpPr>
        <p:spPr>
          <a:xfrm flipH="false" flipV="false" rot="0">
            <a:off x="0" y="0"/>
            <a:ext cx="6858000" cy="10287000"/>
          </a:xfrm>
          <a:custGeom>
            <a:avLst/>
            <a:gdLst/>
            <a:ahLst/>
            <a:cxnLst/>
            <a:rect r="r" b="b" t="t" l="l"/>
            <a:pathLst>
              <a:path h="10287000" w="6858000">
                <a:moveTo>
                  <a:pt x="0" y="0"/>
                </a:moveTo>
                <a:lnTo>
                  <a:pt x="6858000" y="0"/>
                </a:lnTo>
                <a:lnTo>
                  <a:pt x="6858000" y="10287000"/>
                </a:lnTo>
                <a:lnTo>
                  <a:pt x="0" y="10287000"/>
                </a:lnTo>
                <a:lnTo>
                  <a:pt x="0" y="0"/>
                </a:lnTo>
                <a:close/>
              </a:path>
            </a:pathLst>
          </a:custGeom>
          <a:blipFill>
            <a:blip r:embed="rId2"/>
            <a:stretch>
              <a:fillRect l="0" t="0" r="0" b="0"/>
            </a:stretch>
          </a:blipFill>
        </p:spPr>
      </p:sp>
      <p:grpSp>
        <p:nvGrpSpPr>
          <p:cNvPr name="Group 7" id="7"/>
          <p:cNvGrpSpPr/>
          <p:nvPr/>
        </p:nvGrpSpPr>
        <p:grpSpPr>
          <a:xfrm rot="0">
            <a:off x="7938046" y="1342579"/>
            <a:ext cx="9269909" cy="1714500"/>
            <a:chOff x="0" y="0"/>
            <a:chExt cx="12359878" cy="2286000"/>
          </a:xfrm>
        </p:grpSpPr>
        <p:sp>
          <p:nvSpPr>
            <p:cNvPr name="Freeform 8" id="8"/>
            <p:cNvSpPr/>
            <p:nvPr/>
          </p:nvSpPr>
          <p:spPr>
            <a:xfrm flipH="false" flipV="false" rot="0">
              <a:off x="0" y="0"/>
              <a:ext cx="12359878" cy="2286000"/>
            </a:xfrm>
            <a:custGeom>
              <a:avLst/>
              <a:gdLst/>
              <a:ahLst/>
              <a:cxnLst/>
              <a:rect r="r" b="b" t="t" l="l"/>
              <a:pathLst>
                <a:path h="2286000" w="12359878">
                  <a:moveTo>
                    <a:pt x="0" y="0"/>
                  </a:moveTo>
                  <a:lnTo>
                    <a:pt x="12359878" y="0"/>
                  </a:lnTo>
                  <a:lnTo>
                    <a:pt x="12359878" y="2286000"/>
                  </a:lnTo>
                  <a:lnTo>
                    <a:pt x="0" y="2286000"/>
                  </a:lnTo>
                  <a:close/>
                </a:path>
              </a:pathLst>
            </a:custGeom>
            <a:solidFill>
              <a:srgbClr val="000000">
                <a:alpha val="0"/>
              </a:srgbClr>
            </a:solidFill>
          </p:spPr>
        </p:sp>
        <p:sp>
          <p:nvSpPr>
            <p:cNvPr name="TextBox 9" id="9"/>
            <p:cNvSpPr txBox="true"/>
            <p:nvPr/>
          </p:nvSpPr>
          <p:spPr>
            <a:xfrm>
              <a:off x="0" y="-38100"/>
              <a:ext cx="12359878" cy="2324100"/>
            </a:xfrm>
            <a:prstGeom prst="rect">
              <a:avLst/>
            </a:prstGeom>
          </p:spPr>
          <p:txBody>
            <a:bodyPr anchor="t" rtlCol="false" tIns="0" lIns="0" bIns="0" rIns="0"/>
            <a:lstStyle/>
            <a:p>
              <a:pPr algn="l">
                <a:lnSpc>
                  <a:spcPts val="6749"/>
                </a:lnSpc>
              </a:pPr>
              <a:r>
                <a:rPr lang="en-US" sz="5374" b="true">
                  <a:solidFill>
                    <a:srgbClr val="FFE14D"/>
                  </a:solidFill>
                  <a:latin typeface="Comfortaa Bold"/>
                  <a:ea typeface="Comfortaa Bold"/>
                  <a:cs typeface="Comfortaa Bold"/>
                  <a:sym typeface="Comfortaa Bold"/>
                </a:rPr>
                <a:t>Form Validation: Ensuring Data Accuracy</a:t>
              </a:r>
            </a:p>
          </p:txBody>
        </p:sp>
      </p:grpSp>
      <p:sp>
        <p:nvSpPr>
          <p:cNvPr name="Freeform 10" id="10" descr="preencoded.png"/>
          <p:cNvSpPr/>
          <p:nvPr/>
        </p:nvSpPr>
        <p:spPr>
          <a:xfrm flipH="false" flipV="false" rot="0">
            <a:off x="7938046" y="3519934"/>
            <a:ext cx="1543050" cy="2712244"/>
          </a:xfrm>
          <a:custGeom>
            <a:avLst/>
            <a:gdLst/>
            <a:ahLst/>
            <a:cxnLst/>
            <a:rect r="r" b="b" t="t" l="l"/>
            <a:pathLst>
              <a:path h="2712244" w="1543050">
                <a:moveTo>
                  <a:pt x="0" y="0"/>
                </a:moveTo>
                <a:lnTo>
                  <a:pt x="1543050" y="0"/>
                </a:lnTo>
                <a:lnTo>
                  <a:pt x="1543050" y="2712243"/>
                </a:lnTo>
                <a:lnTo>
                  <a:pt x="0" y="2712243"/>
                </a:lnTo>
                <a:lnTo>
                  <a:pt x="0" y="0"/>
                </a:lnTo>
                <a:close/>
              </a:path>
            </a:pathLst>
          </a:custGeom>
          <a:blipFill>
            <a:blip r:embed="rId3"/>
            <a:stretch>
              <a:fillRect l="0" t="-43" r="0" b="-43"/>
            </a:stretch>
          </a:blipFill>
        </p:spPr>
      </p:sp>
      <p:grpSp>
        <p:nvGrpSpPr>
          <p:cNvPr name="Group 11" id="11"/>
          <p:cNvGrpSpPr/>
          <p:nvPr/>
        </p:nvGrpSpPr>
        <p:grpSpPr>
          <a:xfrm rot="0">
            <a:off x="9943951" y="3828455"/>
            <a:ext cx="3917007" cy="428625"/>
            <a:chOff x="0" y="0"/>
            <a:chExt cx="5222677" cy="571500"/>
          </a:xfrm>
        </p:grpSpPr>
        <p:sp>
          <p:nvSpPr>
            <p:cNvPr name="Freeform 12" id="12"/>
            <p:cNvSpPr/>
            <p:nvPr/>
          </p:nvSpPr>
          <p:spPr>
            <a:xfrm flipH="false" flipV="false" rot="0">
              <a:off x="0" y="0"/>
              <a:ext cx="5222677" cy="571500"/>
            </a:xfrm>
            <a:custGeom>
              <a:avLst/>
              <a:gdLst/>
              <a:ahLst/>
              <a:cxnLst/>
              <a:rect r="r" b="b" t="t" l="l"/>
              <a:pathLst>
                <a:path h="571500" w="5222677">
                  <a:moveTo>
                    <a:pt x="0" y="0"/>
                  </a:moveTo>
                  <a:lnTo>
                    <a:pt x="5222677" y="0"/>
                  </a:lnTo>
                  <a:lnTo>
                    <a:pt x="5222677" y="571500"/>
                  </a:lnTo>
                  <a:lnTo>
                    <a:pt x="0" y="571500"/>
                  </a:lnTo>
                  <a:close/>
                </a:path>
              </a:pathLst>
            </a:custGeom>
            <a:solidFill>
              <a:srgbClr val="000000">
                <a:alpha val="0"/>
              </a:srgbClr>
            </a:solidFill>
          </p:spPr>
        </p:sp>
        <p:sp>
          <p:nvSpPr>
            <p:cNvPr name="TextBox 13" id="13"/>
            <p:cNvSpPr txBox="true"/>
            <p:nvPr/>
          </p:nvSpPr>
          <p:spPr>
            <a:xfrm>
              <a:off x="0" y="-19050"/>
              <a:ext cx="5222677" cy="590550"/>
            </a:xfrm>
            <a:prstGeom prst="rect">
              <a:avLst/>
            </a:prstGeom>
          </p:spPr>
          <p:txBody>
            <a:bodyPr anchor="t" rtlCol="false" tIns="0" lIns="0" bIns="0" rIns="0"/>
            <a:lstStyle/>
            <a:p>
              <a:pPr algn="l">
                <a:lnSpc>
                  <a:spcPts val="3374"/>
                </a:lnSpc>
              </a:pPr>
              <a:r>
                <a:rPr lang="en-US" sz="2687" b="true">
                  <a:solidFill>
                    <a:srgbClr val="D7D4CC"/>
                  </a:solidFill>
                  <a:latin typeface="Comfortaa Bold"/>
                  <a:ea typeface="Comfortaa Bold"/>
                  <a:cs typeface="Comfortaa Bold"/>
                  <a:sym typeface="Comfortaa Bold"/>
                </a:rPr>
                <a:t>Client-Side Validation</a:t>
              </a:r>
            </a:p>
          </p:txBody>
        </p:sp>
      </p:grpSp>
      <p:grpSp>
        <p:nvGrpSpPr>
          <p:cNvPr name="Group 14" id="14"/>
          <p:cNvGrpSpPr/>
          <p:nvPr/>
        </p:nvGrpSpPr>
        <p:grpSpPr>
          <a:xfrm rot="0">
            <a:off x="9943951" y="4442222"/>
            <a:ext cx="7264004" cy="1481435"/>
            <a:chOff x="0" y="0"/>
            <a:chExt cx="9685338" cy="1975247"/>
          </a:xfrm>
        </p:grpSpPr>
        <p:sp>
          <p:nvSpPr>
            <p:cNvPr name="Freeform 15" id="15"/>
            <p:cNvSpPr/>
            <p:nvPr/>
          </p:nvSpPr>
          <p:spPr>
            <a:xfrm flipH="false" flipV="false" rot="0">
              <a:off x="0" y="0"/>
              <a:ext cx="9685338" cy="1975247"/>
            </a:xfrm>
            <a:custGeom>
              <a:avLst/>
              <a:gdLst/>
              <a:ahLst/>
              <a:cxnLst/>
              <a:rect r="r" b="b" t="t" l="l"/>
              <a:pathLst>
                <a:path h="1975247" w="9685338">
                  <a:moveTo>
                    <a:pt x="0" y="0"/>
                  </a:moveTo>
                  <a:lnTo>
                    <a:pt x="9685338" y="0"/>
                  </a:lnTo>
                  <a:lnTo>
                    <a:pt x="9685338" y="1975247"/>
                  </a:lnTo>
                  <a:lnTo>
                    <a:pt x="0" y="1975247"/>
                  </a:lnTo>
                  <a:close/>
                </a:path>
              </a:pathLst>
            </a:custGeom>
            <a:solidFill>
              <a:srgbClr val="000000">
                <a:alpha val="0"/>
              </a:srgbClr>
            </a:solidFill>
          </p:spPr>
        </p:sp>
        <p:sp>
          <p:nvSpPr>
            <p:cNvPr name="TextBox 16" id="16"/>
            <p:cNvSpPr txBox="true"/>
            <p:nvPr/>
          </p:nvSpPr>
          <p:spPr>
            <a:xfrm>
              <a:off x="0" y="-104775"/>
              <a:ext cx="9685338" cy="2080022"/>
            </a:xfrm>
            <a:prstGeom prst="rect">
              <a:avLst/>
            </a:prstGeom>
          </p:spPr>
          <p:txBody>
            <a:bodyPr anchor="t" rtlCol="false" tIns="0" lIns="0" bIns="0" rIns="0"/>
            <a:lstStyle/>
            <a:p>
              <a:pPr algn="l">
                <a:lnSpc>
                  <a:spcPts val="3875"/>
                </a:lnSpc>
              </a:pPr>
              <a:r>
                <a:rPr lang="en-US" sz="2375" b="true">
                  <a:solidFill>
                    <a:srgbClr val="D7D4CC"/>
                  </a:solidFill>
                  <a:latin typeface="Raleway Medium"/>
                  <a:ea typeface="Raleway Medium"/>
                  <a:cs typeface="Raleway Medium"/>
                  <a:sym typeface="Raleway Medium"/>
                </a:rPr>
                <a:t>Use built-in validation rules like `allowBlank`, `regex`, and `vtype` to check data integrity at the user's input.</a:t>
              </a:r>
            </a:p>
          </p:txBody>
        </p:sp>
      </p:grpSp>
      <p:sp>
        <p:nvSpPr>
          <p:cNvPr name="Freeform 17" id="17" descr="preencoded.png"/>
          <p:cNvSpPr/>
          <p:nvPr/>
        </p:nvSpPr>
        <p:spPr>
          <a:xfrm flipH="false" flipV="false" rot="0">
            <a:off x="7938046" y="6232177"/>
            <a:ext cx="1543050" cy="2712244"/>
          </a:xfrm>
          <a:custGeom>
            <a:avLst/>
            <a:gdLst/>
            <a:ahLst/>
            <a:cxnLst/>
            <a:rect r="r" b="b" t="t" l="l"/>
            <a:pathLst>
              <a:path h="2712244" w="1543050">
                <a:moveTo>
                  <a:pt x="0" y="0"/>
                </a:moveTo>
                <a:lnTo>
                  <a:pt x="1543050" y="0"/>
                </a:lnTo>
                <a:lnTo>
                  <a:pt x="1543050" y="2712244"/>
                </a:lnTo>
                <a:lnTo>
                  <a:pt x="0" y="2712244"/>
                </a:lnTo>
                <a:lnTo>
                  <a:pt x="0" y="0"/>
                </a:lnTo>
                <a:close/>
              </a:path>
            </a:pathLst>
          </a:custGeom>
          <a:blipFill>
            <a:blip r:embed="rId4"/>
            <a:stretch>
              <a:fillRect l="0" t="-43" r="0" b="-43"/>
            </a:stretch>
          </a:blipFill>
        </p:spPr>
      </p:sp>
      <p:grpSp>
        <p:nvGrpSpPr>
          <p:cNvPr name="Group 18" id="18"/>
          <p:cNvGrpSpPr/>
          <p:nvPr/>
        </p:nvGrpSpPr>
        <p:grpSpPr>
          <a:xfrm rot="0">
            <a:off x="9943951" y="6540699"/>
            <a:ext cx="3429000" cy="428625"/>
            <a:chOff x="0" y="0"/>
            <a:chExt cx="4572000" cy="571500"/>
          </a:xfrm>
        </p:grpSpPr>
        <p:sp>
          <p:nvSpPr>
            <p:cNvPr name="Freeform 19" id="19"/>
            <p:cNvSpPr/>
            <p:nvPr/>
          </p:nvSpPr>
          <p:spPr>
            <a:xfrm flipH="false" flipV="false" rot="0">
              <a:off x="0" y="0"/>
              <a:ext cx="4572000" cy="571500"/>
            </a:xfrm>
            <a:custGeom>
              <a:avLst/>
              <a:gdLst/>
              <a:ahLst/>
              <a:cxnLst/>
              <a:rect r="r" b="b" t="t" l="l"/>
              <a:pathLst>
                <a:path h="571500" w="4572000">
                  <a:moveTo>
                    <a:pt x="0" y="0"/>
                  </a:moveTo>
                  <a:lnTo>
                    <a:pt x="4572000" y="0"/>
                  </a:lnTo>
                  <a:lnTo>
                    <a:pt x="4572000" y="571500"/>
                  </a:lnTo>
                  <a:lnTo>
                    <a:pt x="0" y="571500"/>
                  </a:lnTo>
                  <a:close/>
                </a:path>
              </a:pathLst>
            </a:custGeom>
            <a:solidFill>
              <a:srgbClr val="000000">
                <a:alpha val="0"/>
              </a:srgbClr>
            </a:solidFill>
          </p:spPr>
        </p:sp>
        <p:sp>
          <p:nvSpPr>
            <p:cNvPr name="TextBox 20" id="20"/>
            <p:cNvSpPr txBox="true"/>
            <p:nvPr/>
          </p:nvSpPr>
          <p:spPr>
            <a:xfrm>
              <a:off x="0" y="-19050"/>
              <a:ext cx="4572000" cy="590550"/>
            </a:xfrm>
            <a:prstGeom prst="rect">
              <a:avLst/>
            </a:prstGeom>
          </p:spPr>
          <p:txBody>
            <a:bodyPr anchor="t" rtlCol="false" tIns="0" lIns="0" bIns="0" rIns="0"/>
            <a:lstStyle/>
            <a:p>
              <a:pPr algn="l">
                <a:lnSpc>
                  <a:spcPts val="3374"/>
                </a:lnSpc>
              </a:pPr>
              <a:r>
                <a:rPr lang="en-US" sz="2687" b="true">
                  <a:solidFill>
                    <a:srgbClr val="D7D4CC"/>
                  </a:solidFill>
                  <a:latin typeface="Comfortaa Bold"/>
                  <a:ea typeface="Comfortaa Bold"/>
                  <a:cs typeface="Comfortaa Bold"/>
                  <a:sym typeface="Comfortaa Bold"/>
                </a:rPr>
                <a:t>Error Messages</a:t>
              </a:r>
            </a:p>
          </p:txBody>
        </p:sp>
      </p:grpSp>
      <p:grpSp>
        <p:nvGrpSpPr>
          <p:cNvPr name="Group 21" id="21"/>
          <p:cNvGrpSpPr/>
          <p:nvPr/>
        </p:nvGrpSpPr>
        <p:grpSpPr>
          <a:xfrm rot="0">
            <a:off x="9943951" y="7154466"/>
            <a:ext cx="7264004" cy="1481435"/>
            <a:chOff x="0" y="0"/>
            <a:chExt cx="9685338" cy="1975247"/>
          </a:xfrm>
        </p:grpSpPr>
        <p:sp>
          <p:nvSpPr>
            <p:cNvPr name="Freeform 22" id="22"/>
            <p:cNvSpPr/>
            <p:nvPr/>
          </p:nvSpPr>
          <p:spPr>
            <a:xfrm flipH="false" flipV="false" rot="0">
              <a:off x="0" y="0"/>
              <a:ext cx="9685338" cy="1975247"/>
            </a:xfrm>
            <a:custGeom>
              <a:avLst/>
              <a:gdLst/>
              <a:ahLst/>
              <a:cxnLst/>
              <a:rect r="r" b="b" t="t" l="l"/>
              <a:pathLst>
                <a:path h="1975247" w="9685338">
                  <a:moveTo>
                    <a:pt x="0" y="0"/>
                  </a:moveTo>
                  <a:lnTo>
                    <a:pt x="9685338" y="0"/>
                  </a:lnTo>
                  <a:lnTo>
                    <a:pt x="9685338" y="1975247"/>
                  </a:lnTo>
                  <a:lnTo>
                    <a:pt x="0" y="1975247"/>
                  </a:lnTo>
                  <a:close/>
                </a:path>
              </a:pathLst>
            </a:custGeom>
            <a:solidFill>
              <a:srgbClr val="000000">
                <a:alpha val="0"/>
              </a:srgbClr>
            </a:solidFill>
          </p:spPr>
        </p:sp>
        <p:sp>
          <p:nvSpPr>
            <p:cNvPr name="TextBox 23" id="23"/>
            <p:cNvSpPr txBox="true"/>
            <p:nvPr/>
          </p:nvSpPr>
          <p:spPr>
            <a:xfrm>
              <a:off x="0" y="-104775"/>
              <a:ext cx="9685338" cy="2080022"/>
            </a:xfrm>
            <a:prstGeom prst="rect">
              <a:avLst/>
            </a:prstGeom>
          </p:spPr>
          <p:txBody>
            <a:bodyPr anchor="t" rtlCol="false" tIns="0" lIns="0" bIns="0" rIns="0"/>
            <a:lstStyle/>
            <a:p>
              <a:pPr algn="l">
                <a:lnSpc>
                  <a:spcPts val="3875"/>
                </a:lnSpc>
              </a:pPr>
              <a:r>
                <a:rPr lang="en-US" sz="2375" b="true">
                  <a:solidFill>
                    <a:srgbClr val="D7D4CC"/>
                  </a:solidFill>
                  <a:latin typeface="Raleway Medium"/>
                  <a:ea typeface="Raleway Medium"/>
                  <a:cs typeface="Raleway Medium"/>
                  <a:sym typeface="Raleway Medium"/>
                </a:rPr>
                <a:t>Display clear and informative error messages using `msgTarget` and `markInvalid()` to guide users and correct data entry errors.</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B1B1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7272B"/>
            </a:solidFill>
          </p:spPr>
        </p:sp>
      </p:grpSp>
      <p:sp>
        <p:nvSpPr>
          <p:cNvPr name="Freeform 6" id="6" descr="preencoded.png">
            <a:hlinkClick r:id="rId3" tooltip="https://gamma.app/?utm_source=made-with-gamma"/>
          </p:cNvPr>
          <p:cNvSpPr/>
          <p:nvPr/>
        </p:nvSpPr>
        <p:spPr>
          <a:xfrm flipH="false" flipV="false" rot="0">
            <a:off x="16049019" y="9686925"/>
            <a:ext cx="2153256" cy="514350"/>
          </a:xfrm>
          <a:custGeom>
            <a:avLst/>
            <a:gdLst/>
            <a:ahLst/>
            <a:cxnLst/>
            <a:rect r="r" b="b" t="t" l="l"/>
            <a:pathLst>
              <a:path h="514350" w="2153256">
                <a:moveTo>
                  <a:pt x="0" y="0"/>
                </a:moveTo>
                <a:lnTo>
                  <a:pt x="2153256" y="0"/>
                </a:lnTo>
                <a:lnTo>
                  <a:pt x="2153256" y="514350"/>
                </a:lnTo>
                <a:lnTo>
                  <a:pt x="0" y="514350"/>
                </a:lnTo>
                <a:lnTo>
                  <a:pt x="0" y="0"/>
                </a:lnTo>
                <a:close/>
              </a:path>
            </a:pathLst>
          </a:custGeom>
          <a:blipFill>
            <a:blip r:embed="rId2"/>
            <a:stretch>
              <a:fillRect l="0" t="0" r="0" b="0"/>
            </a:stretch>
          </a:blipFill>
        </p:spPr>
      </p:sp>
      <p:sp>
        <p:nvSpPr>
          <p:cNvPr name="Freeform 7" id="7" descr="preencoded.png"/>
          <p:cNvSpPr/>
          <p:nvPr/>
        </p:nvSpPr>
        <p:spPr>
          <a:xfrm flipH="false" flipV="false" rot="0">
            <a:off x="11430000" y="0"/>
            <a:ext cx="6858000" cy="10289381"/>
          </a:xfrm>
          <a:custGeom>
            <a:avLst/>
            <a:gdLst/>
            <a:ahLst/>
            <a:cxnLst/>
            <a:rect r="r" b="b" t="t" l="l"/>
            <a:pathLst>
              <a:path h="10289381" w="6858000">
                <a:moveTo>
                  <a:pt x="0" y="0"/>
                </a:moveTo>
                <a:lnTo>
                  <a:pt x="6858000" y="0"/>
                </a:lnTo>
                <a:lnTo>
                  <a:pt x="6858000" y="10289381"/>
                </a:lnTo>
                <a:lnTo>
                  <a:pt x="0" y="10289381"/>
                </a:lnTo>
                <a:lnTo>
                  <a:pt x="0" y="0"/>
                </a:lnTo>
                <a:close/>
              </a:path>
            </a:pathLst>
          </a:custGeom>
          <a:blipFill>
            <a:blip r:embed="rId4"/>
            <a:stretch>
              <a:fillRect l="-11" t="0" r="-11" b="0"/>
            </a:stretch>
          </a:blipFill>
        </p:spPr>
      </p:sp>
      <p:grpSp>
        <p:nvGrpSpPr>
          <p:cNvPr name="Group 8" id="8"/>
          <p:cNvGrpSpPr/>
          <p:nvPr/>
        </p:nvGrpSpPr>
        <p:grpSpPr>
          <a:xfrm rot="0">
            <a:off x="1062335" y="834629"/>
            <a:ext cx="9305330" cy="2529334"/>
            <a:chOff x="0" y="0"/>
            <a:chExt cx="12407107" cy="3372445"/>
          </a:xfrm>
        </p:grpSpPr>
        <p:sp>
          <p:nvSpPr>
            <p:cNvPr name="Freeform 9" id="9"/>
            <p:cNvSpPr/>
            <p:nvPr/>
          </p:nvSpPr>
          <p:spPr>
            <a:xfrm flipH="false" flipV="false" rot="0">
              <a:off x="0" y="0"/>
              <a:ext cx="12407107" cy="3372445"/>
            </a:xfrm>
            <a:custGeom>
              <a:avLst/>
              <a:gdLst/>
              <a:ahLst/>
              <a:cxnLst/>
              <a:rect r="r" b="b" t="t" l="l"/>
              <a:pathLst>
                <a:path h="3372445" w="12407107">
                  <a:moveTo>
                    <a:pt x="0" y="0"/>
                  </a:moveTo>
                  <a:lnTo>
                    <a:pt x="12407107" y="0"/>
                  </a:lnTo>
                  <a:lnTo>
                    <a:pt x="12407107" y="3372445"/>
                  </a:lnTo>
                  <a:lnTo>
                    <a:pt x="0" y="3372445"/>
                  </a:lnTo>
                  <a:close/>
                </a:path>
              </a:pathLst>
            </a:custGeom>
            <a:solidFill>
              <a:srgbClr val="000000">
                <a:alpha val="0"/>
              </a:srgbClr>
            </a:solidFill>
          </p:spPr>
        </p:sp>
        <p:sp>
          <p:nvSpPr>
            <p:cNvPr name="TextBox 10" id="10"/>
            <p:cNvSpPr txBox="true"/>
            <p:nvPr/>
          </p:nvSpPr>
          <p:spPr>
            <a:xfrm>
              <a:off x="0" y="-38100"/>
              <a:ext cx="12407107" cy="3410545"/>
            </a:xfrm>
            <a:prstGeom prst="rect">
              <a:avLst/>
            </a:prstGeom>
          </p:spPr>
          <p:txBody>
            <a:bodyPr anchor="t" rtlCol="false" tIns="0" lIns="0" bIns="0" rIns="0"/>
            <a:lstStyle/>
            <a:p>
              <a:pPr algn="l">
                <a:lnSpc>
                  <a:spcPts val="6625"/>
                </a:lnSpc>
              </a:pPr>
              <a:r>
                <a:rPr lang="en-US" sz="5250" b="true">
                  <a:solidFill>
                    <a:srgbClr val="FFE14D"/>
                  </a:solidFill>
                  <a:latin typeface="Comfortaa Bold"/>
                  <a:ea typeface="Comfortaa Bold"/>
                  <a:cs typeface="Comfortaa Bold"/>
                  <a:sym typeface="Comfortaa Bold"/>
                </a:rPr>
                <a:t>Form Submission: Sending Data to the Server</a:t>
              </a:r>
            </a:p>
          </p:txBody>
        </p:sp>
      </p:grpSp>
      <p:grpSp>
        <p:nvGrpSpPr>
          <p:cNvPr name="Group 11" id="11"/>
          <p:cNvGrpSpPr/>
          <p:nvPr/>
        </p:nvGrpSpPr>
        <p:grpSpPr>
          <a:xfrm rot="0">
            <a:off x="1062335" y="3819227"/>
            <a:ext cx="227559" cy="1575047"/>
            <a:chOff x="0" y="0"/>
            <a:chExt cx="303412" cy="2100063"/>
          </a:xfrm>
        </p:grpSpPr>
        <p:sp>
          <p:nvSpPr>
            <p:cNvPr name="Freeform 12" id="12"/>
            <p:cNvSpPr/>
            <p:nvPr/>
          </p:nvSpPr>
          <p:spPr>
            <a:xfrm flipH="false" flipV="false" rot="0">
              <a:off x="0" y="0"/>
              <a:ext cx="303403" cy="2100072"/>
            </a:xfrm>
            <a:custGeom>
              <a:avLst/>
              <a:gdLst/>
              <a:ahLst/>
              <a:cxnLst/>
              <a:rect r="r" b="b" t="t" l="l"/>
              <a:pathLst>
                <a:path h="2100072" w="303403">
                  <a:moveTo>
                    <a:pt x="0" y="151765"/>
                  </a:moveTo>
                  <a:cubicBezTo>
                    <a:pt x="0" y="67945"/>
                    <a:pt x="67945" y="0"/>
                    <a:pt x="151765" y="0"/>
                  </a:cubicBezTo>
                  <a:cubicBezTo>
                    <a:pt x="235585" y="0"/>
                    <a:pt x="303403" y="67945"/>
                    <a:pt x="303403" y="151765"/>
                  </a:cubicBezTo>
                  <a:lnTo>
                    <a:pt x="303403" y="1948307"/>
                  </a:lnTo>
                  <a:cubicBezTo>
                    <a:pt x="303403" y="2032127"/>
                    <a:pt x="235458" y="2100072"/>
                    <a:pt x="151638" y="2100072"/>
                  </a:cubicBezTo>
                  <a:cubicBezTo>
                    <a:pt x="67818" y="2100072"/>
                    <a:pt x="0" y="2032127"/>
                    <a:pt x="0" y="1948307"/>
                  </a:cubicBezTo>
                  <a:close/>
                </a:path>
              </a:pathLst>
            </a:custGeom>
            <a:solidFill>
              <a:srgbClr val="46464A"/>
            </a:solidFill>
          </p:spPr>
        </p:sp>
      </p:grpSp>
      <p:grpSp>
        <p:nvGrpSpPr>
          <p:cNvPr name="Group 13" id="13"/>
          <p:cNvGrpSpPr/>
          <p:nvPr/>
        </p:nvGrpSpPr>
        <p:grpSpPr>
          <a:xfrm rot="0">
            <a:off x="1745159" y="3819227"/>
            <a:ext cx="3372742" cy="421481"/>
            <a:chOff x="0" y="0"/>
            <a:chExt cx="4496990" cy="561975"/>
          </a:xfrm>
        </p:grpSpPr>
        <p:sp>
          <p:nvSpPr>
            <p:cNvPr name="Freeform 14" id="14"/>
            <p:cNvSpPr/>
            <p:nvPr/>
          </p:nvSpPr>
          <p:spPr>
            <a:xfrm flipH="false" flipV="false" rot="0">
              <a:off x="0" y="0"/>
              <a:ext cx="4496990" cy="561975"/>
            </a:xfrm>
            <a:custGeom>
              <a:avLst/>
              <a:gdLst/>
              <a:ahLst/>
              <a:cxnLst/>
              <a:rect r="r" b="b" t="t" l="l"/>
              <a:pathLst>
                <a:path h="561975" w="4496990">
                  <a:moveTo>
                    <a:pt x="0" y="0"/>
                  </a:moveTo>
                  <a:lnTo>
                    <a:pt x="4496990" y="0"/>
                  </a:lnTo>
                  <a:lnTo>
                    <a:pt x="4496990" y="561975"/>
                  </a:lnTo>
                  <a:lnTo>
                    <a:pt x="0" y="561975"/>
                  </a:lnTo>
                  <a:close/>
                </a:path>
              </a:pathLst>
            </a:custGeom>
            <a:solidFill>
              <a:srgbClr val="000000">
                <a:alpha val="0"/>
              </a:srgbClr>
            </a:solidFill>
          </p:spPr>
        </p:sp>
        <p:sp>
          <p:nvSpPr>
            <p:cNvPr name="TextBox 15" id="15"/>
            <p:cNvSpPr txBox="true"/>
            <p:nvPr/>
          </p:nvSpPr>
          <p:spPr>
            <a:xfrm>
              <a:off x="0" y="-19050"/>
              <a:ext cx="4496990" cy="581025"/>
            </a:xfrm>
            <a:prstGeom prst="rect">
              <a:avLst/>
            </a:prstGeom>
          </p:spPr>
          <p:txBody>
            <a:bodyPr anchor="t" rtlCol="false" tIns="0" lIns="0" bIns="0" rIns="0"/>
            <a:lstStyle/>
            <a:p>
              <a:pPr algn="l">
                <a:lnSpc>
                  <a:spcPts val="3312"/>
                </a:lnSpc>
              </a:pPr>
              <a:r>
                <a:rPr lang="en-US" sz="2625" b="true">
                  <a:solidFill>
                    <a:srgbClr val="D7D4CC"/>
                  </a:solidFill>
                  <a:latin typeface="Comfortaa Bold"/>
                  <a:ea typeface="Comfortaa Bold"/>
                  <a:cs typeface="Comfortaa Bold"/>
                  <a:sym typeface="Comfortaa Bold"/>
                </a:rPr>
                <a:t>Form Submission</a:t>
              </a:r>
            </a:p>
          </p:txBody>
        </p:sp>
      </p:grpSp>
      <p:grpSp>
        <p:nvGrpSpPr>
          <p:cNvPr name="Group 16" id="16"/>
          <p:cNvGrpSpPr/>
          <p:nvPr/>
        </p:nvGrpSpPr>
        <p:grpSpPr>
          <a:xfrm rot="0">
            <a:off x="1745159" y="4422725"/>
            <a:ext cx="8622506" cy="971550"/>
            <a:chOff x="0" y="0"/>
            <a:chExt cx="11496675" cy="1295400"/>
          </a:xfrm>
        </p:grpSpPr>
        <p:sp>
          <p:nvSpPr>
            <p:cNvPr name="Freeform 17" id="17"/>
            <p:cNvSpPr/>
            <p:nvPr/>
          </p:nvSpPr>
          <p:spPr>
            <a:xfrm flipH="false" flipV="false" rot="0">
              <a:off x="0" y="0"/>
              <a:ext cx="11496675" cy="1295400"/>
            </a:xfrm>
            <a:custGeom>
              <a:avLst/>
              <a:gdLst/>
              <a:ahLst/>
              <a:cxnLst/>
              <a:rect r="r" b="b" t="t" l="l"/>
              <a:pathLst>
                <a:path h="1295400" w="11496675">
                  <a:moveTo>
                    <a:pt x="0" y="0"/>
                  </a:moveTo>
                  <a:lnTo>
                    <a:pt x="11496675" y="0"/>
                  </a:lnTo>
                  <a:lnTo>
                    <a:pt x="11496675" y="1295400"/>
                  </a:lnTo>
                  <a:lnTo>
                    <a:pt x="0" y="1295400"/>
                  </a:lnTo>
                  <a:close/>
                </a:path>
              </a:pathLst>
            </a:custGeom>
            <a:solidFill>
              <a:srgbClr val="000000">
                <a:alpha val="0"/>
              </a:srgbClr>
            </a:solidFill>
          </p:spPr>
        </p:sp>
        <p:sp>
          <p:nvSpPr>
            <p:cNvPr name="TextBox 18" id="18"/>
            <p:cNvSpPr txBox="true"/>
            <p:nvPr/>
          </p:nvSpPr>
          <p:spPr>
            <a:xfrm>
              <a:off x="0" y="-104775"/>
              <a:ext cx="11496675" cy="1400175"/>
            </a:xfrm>
            <a:prstGeom prst="rect">
              <a:avLst/>
            </a:prstGeom>
          </p:spPr>
          <p:txBody>
            <a:bodyPr anchor="t" rtlCol="false" tIns="0" lIns="0" bIns="0" rIns="0"/>
            <a:lstStyle/>
            <a:p>
              <a:pPr algn="l">
                <a:lnSpc>
                  <a:spcPts val="3812"/>
                </a:lnSpc>
              </a:pPr>
              <a:r>
                <a:rPr lang="en-US" sz="2375" b="true">
                  <a:solidFill>
                    <a:srgbClr val="D7D4CC"/>
                  </a:solidFill>
                  <a:latin typeface="Raleway Medium"/>
                  <a:ea typeface="Raleway Medium"/>
                  <a:cs typeface="Raleway Medium"/>
                  <a:sym typeface="Raleway Medium"/>
                </a:rPr>
                <a:t>Initiate form submission using `form.submit()` to send the collected data to the specified server endpoint.</a:t>
              </a:r>
            </a:p>
          </p:txBody>
        </p:sp>
      </p:grpSp>
      <p:grpSp>
        <p:nvGrpSpPr>
          <p:cNvPr name="Group 19" id="19"/>
          <p:cNvGrpSpPr/>
          <p:nvPr/>
        </p:nvGrpSpPr>
        <p:grpSpPr>
          <a:xfrm rot="0">
            <a:off x="1517600" y="5697736"/>
            <a:ext cx="227559" cy="1575047"/>
            <a:chOff x="0" y="0"/>
            <a:chExt cx="303412" cy="2100063"/>
          </a:xfrm>
        </p:grpSpPr>
        <p:sp>
          <p:nvSpPr>
            <p:cNvPr name="Freeform 20" id="20"/>
            <p:cNvSpPr/>
            <p:nvPr/>
          </p:nvSpPr>
          <p:spPr>
            <a:xfrm flipH="false" flipV="false" rot="0">
              <a:off x="0" y="0"/>
              <a:ext cx="303403" cy="2100072"/>
            </a:xfrm>
            <a:custGeom>
              <a:avLst/>
              <a:gdLst/>
              <a:ahLst/>
              <a:cxnLst/>
              <a:rect r="r" b="b" t="t" l="l"/>
              <a:pathLst>
                <a:path h="2100072" w="303403">
                  <a:moveTo>
                    <a:pt x="0" y="151765"/>
                  </a:moveTo>
                  <a:cubicBezTo>
                    <a:pt x="0" y="67945"/>
                    <a:pt x="67945" y="0"/>
                    <a:pt x="151765" y="0"/>
                  </a:cubicBezTo>
                  <a:cubicBezTo>
                    <a:pt x="235585" y="0"/>
                    <a:pt x="303403" y="67945"/>
                    <a:pt x="303403" y="151765"/>
                  </a:cubicBezTo>
                  <a:lnTo>
                    <a:pt x="303403" y="1948307"/>
                  </a:lnTo>
                  <a:cubicBezTo>
                    <a:pt x="303403" y="2032127"/>
                    <a:pt x="235458" y="2100072"/>
                    <a:pt x="151638" y="2100072"/>
                  </a:cubicBezTo>
                  <a:cubicBezTo>
                    <a:pt x="67818" y="2100072"/>
                    <a:pt x="0" y="2032127"/>
                    <a:pt x="0" y="1948307"/>
                  </a:cubicBezTo>
                  <a:close/>
                </a:path>
              </a:pathLst>
            </a:custGeom>
            <a:solidFill>
              <a:srgbClr val="46464A"/>
            </a:solidFill>
          </p:spPr>
        </p:sp>
      </p:grpSp>
      <p:grpSp>
        <p:nvGrpSpPr>
          <p:cNvPr name="Group 21" id="21"/>
          <p:cNvGrpSpPr/>
          <p:nvPr/>
        </p:nvGrpSpPr>
        <p:grpSpPr>
          <a:xfrm rot="0">
            <a:off x="2200424" y="5697736"/>
            <a:ext cx="3372742" cy="421481"/>
            <a:chOff x="0" y="0"/>
            <a:chExt cx="4496990" cy="561975"/>
          </a:xfrm>
        </p:grpSpPr>
        <p:sp>
          <p:nvSpPr>
            <p:cNvPr name="Freeform 22" id="22"/>
            <p:cNvSpPr/>
            <p:nvPr/>
          </p:nvSpPr>
          <p:spPr>
            <a:xfrm flipH="false" flipV="false" rot="0">
              <a:off x="0" y="0"/>
              <a:ext cx="4496990" cy="561975"/>
            </a:xfrm>
            <a:custGeom>
              <a:avLst/>
              <a:gdLst/>
              <a:ahLst/>
              <a:cxnLst/>
              <a:rect r="r" b="b" t="t" l="l"/>
              <a:pathLst>
                <a:path h="561975" w="4496990">
                  <a:moveTo>
                    <a:pt x="0" y="0"/>
                  </a:moveTo>
                  <a:lnTo>
                    <a:pt x="4496990" y="0"/>
                  </a:lnTo>
                  <a:lnTo>
                    <a:pt x="4496990" y="561975"/>
                  </a:lnTo>
                  <a:lnTo>
                    <a:pt x="0" y="561975"/>
                  </a:lnTo>
                  <a:close/>
                </a:path>
              </a:pathLst>
            </a:custGeom>
            <a:solidFill>
              <a:srgbClr val="000000">
                <a:alpha val="0"/>
              </a:srgbClr>
            </a:solidFill>
          </p:spPr>
        </p:sp>
        <p:sp>
          <p:nvSpPr>
            <p:cNvPr name="TextBox 23" id="23"/>
            <p:cNvSpPr txBox="true"/>
            <p:nvPr/>
          </p:nvSpPr>
          <p:spPr>
            <a:xfrm>
              <a:off x="0" y="-19050"/>
              <a:ext cx="4496990" cy="581025"/>
            </a:xfrm>
            <a:prstGeom prst="rect">
              <a:avLst/>
            </a:prstGeom>
          </p:spPr>
          <p:txBody>
            <a:bodyPr anchor="t" rtlCol="false" tIns="0" lIns="0" bIns="0" rIns="0"/>
            <a:lstStyle/>
            <a:p>
              <a:pPr algn="l">
                <a:lnSpc>
                  <a:spcPts val="3312"/>
                </a:lnSpc>
              </a:pPr>
              <a:r>
                <a:rPr lang="en-US" sz="2625" b="true">
                  <a:solidFill>
                    <a:srgbClr val="D7D4CC"/>
                  </a:solidFill>
                  <a:latin typeface="Comfortaa Bold"/>
                  <a:ea typeface="Comfortaa Bold"/>
                  <a:cs typeface="Comfortaa Bold"/>
                  <a:sym typeface="Comfortaa Bold"/>
                </a:rPr>
                <a:t>Server Interaction</a:t>
              </a:r>
            </a:p>
          </p:txBody>
        </p:sp>
      </p:grpSp>
      <p:grpSp>
        <p:nvGrpSpPr>
          <p:cNvPr name="Group 24" id="24"/>
          <p:cNvGrpSpPr/>
          <p:nvPr/>
        </p:nvGrpSpPr>
        <p:grpSpPr>
          <a:xfrm rot="0">
            <a:off x="2200424" y="6301234"/>
            <a:ext cx="8167241" cy="971550"/>
            <a:chOff x="0" y="0"/>
            <a:chExt cx="10889655" cy="1295400"/>
          </a:xfrm>
        </p:grpSpPr>
        <p:sp>
          <p:nvSpPr>
            <p:cNvPr name="Freeform 25" id="25"/>
            <p:cNvSpPr/>
            <p:nvPr/>
          </p:nvSpPr>
          <p:spPr>
            <a:xfrm flipH="false" flipV="false" rot="0">
              <a:off x="0" y="0"/>
              <a:ext cx="10889655" cy="1295400"/>
            </a:xfrm>
            <a:custGeom>
              <a:avLst/>
              <a:gdLst/>
              <a:ahLst/>
              <a:cxnLst/>
              <a:rect r="r" b="b" t="t" l="l"/>
              <a:pathLst>
                <a:path h="1295400" w="10889655">
                  <a:moveTo>
                    <a:pt x="0" y="0"/>
                  </a:moveTo>
                  <a:lnTo>
                    <a:pt x="10889655" y="0"/>
                  </a:lnTo>
                  <a:lnTo>
                    <a:pt x="10889655" y="1295400"/>
                  </a:lnTo>
                  <a:lnTo>
                    <a:pt x="0" y="1295400"/>
                  </a:lnTo>
                  <a:close/>
                </a:path>
              </a:pathLst>
            </a:custGeom>
            <a:solidFill>
              <a:srgbClr val="000000">
                <a:alpha val="0"/>
              </a:srgbClr>
            </a:solidFill>
          </p:spPr>
        </p:sp>
        <p:sp>
          <p:nvSpPr>
            <p:cNvPr name="TextBox 26" id="26"/>
            <p:cNvSpPr txBox="true"/>
            <p:nvPr/>
          </p:nvSpPr>
          <p:spPr>
            <a:xfrm>
              <a:off x="0" y="-104775"/>
              <a:ext cx="10889655" cy="1400175"/>
            </a:xfrm>
            <a:prstGeom prst="rect">
              <a:avLst/>
            </a:prstGeom>
          </p:spPr>
          <p:txBody>
            <a:bodyPr anchor="t" rtlCol="false" tIns="0" lIns="0" bIns="0" rIns="0"/>
            <a:lstStyle/>
            <a:p>
              <a:pPr algn="l">
                <a:lnSpc>
                  <a:spcPts val="3812"/>
                </a:lnSpc>
              </a:pPr>
              <a:r>
                <a:rPr lang="en-US" sz="2375" b="true">
                  <a:solidFill>
                    <a:srgbClr val="D7D4CC"/>
                  </a:solidFill>
                  <a:latin typeface="Raleway Medium"/>
                  <a:ea typeface="Raleway Medium"/>
                  <a:cs typeface="Raleway Medium"/>
                  <a:sym typeface="Raleway Medium"/>
                </a:rPr>
                <a:t>The form sends the data using HTTP methods like POST or GET, triggering server-side processing and logic.</a:t>
              </a:r>
            </a:p>
          </p:txBody>
        </p:sp>
      </p:grpSp>
      <p:grpSp>
        <p:nvGrpSpPr>
          <p:cNvPr name="Group 27" id="27"/>
          <p:cNvGrpSpPr/>
          <p:nvPr/>
        </p:nvGrpSpPr>
        <p:grpSpPr>
          <a:xfrm rot="0">
            <a:off x="1972865" y="7576245"/>
            <a:ext cx="227559" cy="1575047"/>
            <a:chOff x="0" y="0"/>
            <a:chExt cx="303412" cy="2100063"/>
          </a:xfrm>
        </p:grpSpPr>
        <p:sp>
          <p:nvSpPr>
            <p:cNvPr name="Freeform 28" id="28"/>
            <p:cNvSpPr/>
            <p:nvPr/>
          </p:nvSpPr>
          <p:spPr>
            <a:xfrm flipH="false" flipV="false" rot="0">
              <a:off x="0" y="0"/>
              <a:ext cx="303403" cy="2100072"/>
            </a:xfrm>
            <a:custGeom>
              <a:avLst/>
              <a:gdLst/>
              <a:ahLst/>
              <a:cxnLst/>
              <a:rect r="r" b="b" t="t" l="l"/>
              <a:pathLst>
                <a:path h="2100072" w="303403">
                  <a:moveTo>
                    <a:pt x="0" y="151765"/>
                  </a:moveTo>
                  <a:cubicBezTo>
                    <a:pt x="0" y="67945"/>
                    <a:pt x="67945" y="0"/>
                    <a:pt x="151765" y="0"/>
                  </a:cubicBezTo>
                  <a:cubicBezTo>
                    <a:pt x="235585" y="0"/>
                    <a:pt x="303403" y="67945"/>
                    <a:pt x="303403" y="151765"/>
                  </a:cubicBezTo>
                  <a:lnTo>
                    <a:pt x="303403" y="1948307"/>
                  </a:lnTo>
                  <a:cubicBezTo>
                    <a:pt x="303403" y="2032127"/>
                    <a:pt x="235458" y="2100072"/>
                    <a:pt x="151638" y="2100072"/>
                  </a:cubicBezTo>
                  <a:cubicBezTo>
                    <a:pt x="67818" y="2100072"/>
                    <a:pt x="0" y="2032127"/>
                    <a:pt x="0" y="1948307"/>
                  </a:cubicBezTo>
                  <a:close/>
                </a:path>
              </a:pathLst>
            </a:custGeom>
            <a:solidFill>
              <a:srgbClr val="46464A"/>
            </a:solidFill>
          </p:spPr>
        </p:sp>
      </p:grpSp>
      <p:grpSp>
        <p:nvGrpSpPr>
          <p:cNvPr name="Group 29" id="29"/>
          <p:cNvGrpSpPr/>
          <p:nvPr/>
        </p:nvGrpSpPr>
        <p:grpSpPr>
          <a:xfrm rot="0">
            <a:off x="2655689" y="7576245"/>
            <a:ext cx="3439417" cy="421481"/>
            <a:chOff x="0" y="0"/>
            <a:chExt cx="4585890" cy="561975"/>
          </a:xfrm>
        </p:grpSpPr>
        <p:sp>
          <p:nvSpPr>
            <p:cNvPr name="Freeform 30" id="30"/>
            <p:cNvSpPr/>
            <p:nvPr/>
          </p:nvSpPr>
          <p:spPr>
            <a:xfrm flipH="false" flipV="false" rot="0">
              <a:off x="0" y="0"/>
              <a:ext cx="4585890" cy="561975"/>
            </a:xfrm>
            <a:custGeom>
              <a:avLst/>
              <a:gdLst/>
              <a:ahLst/>
              <a:cxnLst/>
              <a:rect r="r" b="b" t="t" l="l"/>
              <a:pathLst>
                <a:path h="561975" w="4585890">
                  <a:moveTo>
                    <a:pt x="0" y="0"/>
                  </a:moveTo>
                  <a:lnTo>
                    <a:pt x="4585890" y="0"/>
                  </a:lnTo>
                  <a:lnTo>
                    <a:pt x="4585890" y="561975"/>
                  </a:lnTo>
                  <a:lnTo>
                    <a:pt x="0" y="561975"/>
                  </a:lnTo>
                  <a:close/>
                </a:path>
              </a:pathLst>
            </a:custGeom>
            <a:solidFill>
              <a:srgbClr val="000000">
                <a:alpha val="0"/>
              </a:srgbClr>
            </a:solidFill>
          </p:spPr>
        </p:sp>
        <p:sp>
          <p:nvSpPr>
            <p:cNvPr name="TextBox 31" id="31"/>
            <p:cNvSpPr txBox="true"/>
            <p:nvPr/>
          </p:nvSpPr>
          <p:spPr>
            <a:xfrm>
              <a:off x="0" y="-19050"/>
              <a:ext cx="4585890" cy="581025"/>
            </a:xfrm>
            <a:prstGeom prst="rect">
              <a:avLst/>
            </a:prstGeom>
          </p:spPr>
          <p:txBody>
            <a:bodyPr anchor="t" rtlCol="false" tIns="0" lIns="0" bIns="0" rIns="0"/>
            <a:lstStyle/>
            <a:p>
              <a:pPr algn="l">
                <a:lnSpc>
                  <a:spcPts val="3312"/>
                </a:lnSpc>
              </a:pPr>
              <a:r>
                <a:rPr lang="en-US" sz="2625" b="true">
                  <a:solidFill>
                    <a:srgbClr val="D7D4CC"/>
                  </a:solidFill>
                  <a:latin typeface="Comfortaa Bold"/>
                  <a:ea typeface="Comfortaa Bold"/>
                  <a:cs typeface="Comfortaa Bold"/>
                  <a:sym typeface="Comfortaa Bold"/>
                </a:rPr>
                <a:t>Response Handling</a:t>
              </a:r>
            </a:p>
          </p:txBody>
        </p:sp>
      </p:grpSp>
      <p:grpSp>
        <p:nvGrpSpPr>
          <p:cNvPr name="Group 32" id="32"/>
          <p:cNvGrpSpPr/>
          <p:nvPr/>
        </p:nvGrpSpPr>
        <p:grpSpPr>
          <a:xfrm rot="0">
            <a:off x="2655689" y="8179742"/>
            <a:ext cx="7711976" cy="971550"/>
            <a:chOff x="0" y="0"/>
            <a:chExt cx="10282635" cy="1295400"/>
          </a:xfrm>
        </p:grpSpPr>
        <p:sp>
          <p:nvSpPr>
            <p:cNvPr name="Freeform 33" id="33"/>
            <p:cNvSpPr/>
            <p:nvPr/>
          </p:nvSpPr>
          <p:spPr>
            <a:xfrm flipH="false" flipV="false" rot="0">
              <a:off x="0" y="0"/>
              <a:ext cx="10282635" cy="1295400"/>
            </a:xfrm>
            <a:custGeom>
              <a:avLst/>
              <a:gdLst/>
              <a:ahLst/>
              <a:cxnLst/>
              <a:rect r="r" b="b" t="t" l="l"/>
              <a:pathLst>
                <a:path h="1295400" w="10282635">
                  <a:moveTo>
                    <a:pt x="0" y="0"/>
                  </a:moveTo>
                  <a:lnTo>
                    <a:pt x="10282635" y="0"/>
                  </a:lnTo>
                  <a:lnTo>
                    <a:pt x="10282635" y="1295400"/>
                  </a:lnTo>
                  <a:lnTo>
                    <a:pt x="0" y="1295400"/>
                  </a:lnTo>
                  <a:close/>
                </a:path>
              </a:pathLst>
            </a:custGeom>
            <a:solidFill>
              <a:srgbClr val="000000">
                <a:alpha val="0"/>
              </a:srgbClr>
            </a:solidFill>
          </p:spPr>
        </p:sp>
        <p:sp>
          <p:nvSpPr>
            <p:cNvPr name="TextBox 34" id="34"/>
            <p:cNvSpPr txBox="true"/>
            <p:nvPr/>
          </p:nvSpPr>
          <p:spPr>
            <a:xfrm>
              <a:off x="0" y="-104775"/>
              <a:ext cx="10282635" cy="1400175"/>
            </a:xfrm>
            <a:prstGeom prst="rect">
              <a:avLst/>
            </a:prstGeom>
          </p:spPr>
          <p:txBody>
            <a:bodyPr anchor="t" rtlCol="false" tIns="0" lIns="0" bIns="0" rIns="0"/>
            <a:lstStyle/>
            <a:p>
              <a:pPr algn="l">
                <a:lnSpc>
                  <a:spcPts val="3812"/>
                </a:lnSpc>
              </a:pPr>
              <a:r>
                <a:rPr lang="en-US" sz="2375" b="true">
                  <a:solidFill>
                    <a:srgbClr val="D7D4CC"/>
                  </a:solidFill>
                  <a:latin typeface="Raleway Medium"/>
                  <a:ea typeface="Raleway Medium"/>
                  <a:cs typeface="Raleway Medium"/>
                  <a:sym typeface="Raleway Medium"/>
                </a:rPr>
                <a:t>Handle the server's response, providing feedback to the user on the success or failure of the submission.</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B1B1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7272B"/>
            </a:solidFill>
          </p:spPr>
        </p:sp>
      </p:grpSp>
      <p:grpSp>
        <p:nvGrpSpPr>
          <p:cNvPr name="Group 6" id="6"/>
          <p:cNvGrpSpPr/>
          <p:nvPr/>
        </p:nvGrpSpPr>
        <p:grpSpPr>
          <a:xfrm rot="0">
            <a:off x="961430" y="797867"/>
            <a:ext cx="16310223" cy="763041"/>
            <a:chOff x="0" y="0"/>
            <a:chExt cx="21746963" cy="1017388"/>
          </a:xfrm>
        </p:grpSpPr>
        <p:sp>
          <p:nvSpPr>
            <p:cNvPr name="Freeform 7" id="7"/>
            <p:cNvSpPr/>
            <p:nvPr/>
          </p:nvSpPr>
          <p:spPr>
            <a:xfrm flipH="false" flipV="false" rot="0">
              <a:off x="0" y="0"/>
              <a:ext cx="21746964" cy="1017388"/>
            </a:xfrm>
            <a:custGeom>
              <a:avLst/>
              <a:gdLst/>
              <a:ahLst/>
              <a:cxnLst/>
              <a:rect r="r" b="b" t="t" l="l"/>
              <a:pathLst>
                <a:path h="1017388" w="21746964">
                  <a:moveTo>
                    <a:pt x="0" y="0"/>
                  </a:moveTo>
                  <a:lnTo>
                    <a:pt x="21746964" y="0"/>
                  </a:lnTo>
                  <a:lnTo>
                    <a:pt x="21746964" y="1017388"/>
                  </a:lnTo>
                  <a:lnTo>
                    <a:pt x="0" y="1017388"/>
                  </a:lnTo>
                  <a:close/>
                </a:path>
              </a:pathLst>
            </a:custGeom>
            <a:solidFill>
              <a:srgbClr val="000000">
                <a:alpha val="0"/>
              </a:srgbClr>
            </a:solidFill>
          </p:spPr>
        </p:sp>
        <p:sp>
          <p:nvSpPr>
            <p:cNvPr name="TextBox 8" id="8"/>
            <p:cNvSpPr txBox="true"/>
            <p:nvPr/>
          </p:nvSpPr>
          <p:spPr>
            <a:xfrm>
              <a:off x="0" y="-38100"/>
              <a:ext cx="21746963" cy="1055488"/>
            </a:xfrm>
            <a:prstGeom prst="rect">
              <a:avLst/>
            </a:prstGeom>
          </p:spPr>
          <p:txBody>
            <a:bodyPr anchor="t" rtlCol="false" tIns="0" lIns="0" bIns="0" rIns="0"/>
            <a:lstStyle/>
            <a:p>
              <a:pPr algn="l">
                <a:lnSpc>
                  <a:spcPts val="6000"/>
                </a:lnSpc>
              </a:pPr>
              <a:r>
                <a:rPr lang="en-US" sz="4750" b="true">
                  <a:solidFill>
                    <a:srgbClr val="FFE14D"/>
                  </a:solidFill>
                  <a:latin typeface="Comfortaa Bold"/>
                  <a:ea typeface="Comfortaa Bold"/>
                  <a:cs typeface="Comfortaa Bold"/>
                  <a:sym typeface="Comfortaa Bold"/>
                </a:rPr>
                <a:t>Extending Form Capabilities: Advanced Techniques</a:t>
              </a:r>
            </a:p>
          </p:txBody>
        </p:sp>
      </p:grpSp>
      <p:sp>
        <p:nvSpPr>
          <p:cNvPr name="Freeform 9" id="9" descr="preencoded.png"/>
          <p:cNvSpPr/>
          <p:nvPr/>
        </p:nvSpPr>
        <p:spPr>
          <a:xfrm flipH="false" flipV="false" rot="0">
            <a:off x="3702546" y="2110234"/>
            <a:ext cx="2700189" cy="2413844"/>
          </a:xfrm>
          <a:custGeom>
            <a:avLst/>
            <a:gdLst/>
            <a:ahLst/>
            <a:cxnLst/>
            <a:rect r="r" b="b" t="t" l="l"/>
            <a:pathLst>
              <a:path h="2413844" w="2700189">
                <a:moveTo>
                  <a:pt x="0" y="0"/>
                </a:moveTo>
                <a:lnTo>
                  <a:pt x="2700189" y="0"/>
                </a:lnTo>
                <a:lnTo>
                  <a:pt x="2700189" y="2413843"/>
                </a:lnTo>
                <a:lnTo>
                  <a:pt x="0" y="2413843"/>
                </a:lnTo>
                <a:lnTo>
                  <a:pt x="0" y="0"/>
                </a:lnTo>
                <a:close/>
              </a:path>
            </a:pathLst>
          </a:custGeom>
          <a:blipFill>
            <a:blip r:embed="rId2"/>
            <a:stretch>
              <a:fillRect l="0" t="-2" r="0" b="-2"/>
            </a:stretch>
          </a:blipFill>
        </p:spPr>
      </p:sp>
      <p:grpSp>
        <p:nvGrpSpPr>
          <p:cNvPr name="Group 10" id="10"/>
          <p:cNvGrpSpPr/>
          <p:nvPr/>
        </p:nvGrpSpPr>
        <p:grpSpPr>
          <a:xfrm rot="0">
            <a:off x="4859536" y="3396555"/>
            <a:ext cx="386209" cy="482799"/>
            <a:chOff x="0" y="0"/>
            <a:chExt cx="514945" cy="643732"/>
          </a:xfrm>
        </p:grpSpPr>
        <p:sp>
          <p:nvSpPr>
            <p:cNvPr name="Freeform 11" id="11"/>
            <p:cNvSpPr/>
            <p:nvPr/>
          </p:nvSpPr>
          <p:spPr>
            <a:xfrm flipH="false" flipV="false" rot="0">
              <a:off x="0" y="0"/>
              <a:ext cx="514945" cy="643732"/>
            </a:xfrm>
            <a:custGeom>
              <a:avLst/>
              <a:gdLst/>
              <a:ahLst/>
              <a:cxnLst/>
              <a:rect r="r" b="b" t="t" l="l"/>
              <a:pathLst>
                <a:path h="643732" w="514945">
                  <a:moveTo>
                    <a:pt x="0" y="0"/>
                  </a:moveTo>
                  <a:lnTo>
                    <a:pt x="514945" y="0"/>
                  </a:lnTo>
                  <a:lnTo>
                    <a:pt x="514945" y="643732"/>
                  </a:lnTo>
                  <a:lnTo>
                    <a:pt x="0" y="643732"/>
                  </a:lnTo>
                  <a:close/>
                </a:path>
              </a:pathLst>
            </a:custGeom>
            <a:solidFill>
              <a:srgbClr val="000000">
                <a:alpha val="0"/>
              </a:srgbClr>
            </a:solidFill>
          </p:spPr>
        </p:sp>
        <p:sp>
          <p:nvSpPr>
            <p:cNvPr name="TextBox 12" id="12"/>
            <p:cNvSpPr txBox="true"/>
            <p:nvPr/>
          </p:nvSpPr>
          <p:spPr>
            <a:xfrm>
              <a:off x="0" y="-123825"/>
              <a:ext cx="514945" cy="767557"/>
            </a:xfrm>
            <a:prstGeom prst="rect">
              <a:avLst/>
            </a:prstGeom>
          </p:spPr>
          <p:txBody>
            <a:bodyPr anchor="t" rtlCol="false" tIns="0" lIns="0" bIns="0" rIns="0"/>
            <a:lstStyle/>
            <a:p>
              <a:pPr algn="ctr">
                <a:lnSpc>
                  <a:spcPts val="4812"/>
                </a:lnSpc>
              </a:pPr>
              <a:r>
                <a:rPr lang="en-US" sz="3000" b="true">
                  <a:solidFill>
                    <a:srgbClr val="D7D4CC"/>
                  </a:solidFill>
                  <a:latin typeface="Comfortaa Bold"/>
                  <a:ea typeface="Comfortaa Bold"/>
                  <a:cs typeface="Comfortaa Bold"/>
                  <a:sym typeface="Comfortaa Bold"/>
                </a:rPr>
                <a:t>1</a:t>
              </a:r>
            </a:p>
          </p:txBody>
        </p:sp>
      </p:grpSp>
      <p:grpSp>
        <p:nvGrpSpPr>
          <p:cNvPr name="Group 13" id="13"/>
          <p:cNvGrpSpPr/>
          <p:nvPr/>
        </p:nvGrpSpPr>
        <p:grpSpPr>
          <a:xfrm rot="0">
            <a:off x="6677322" y="2604492"/>
            <a:ext cx="3052316" cy="381446"/>
            <a:chOff x="0" y="0"/>
            <a:chExt cx="4069755" cy="508595"/>
          </a:xfrm>
        </p:grpSpPr>
        <p:sp>
          <p:nvSpPr>
            <p:cNvPr name="Freeform 14" id="14"/>
            <p:cNvSpPr/>
            <p:nvPr/>
          </p:nvSpPr>
          <p:spPr>
            <a:xfrm flipH="false" flipV="false" rot="0">
              <a:off x="0" y="0"/>
              <a:ext cx="4069755" cy="508595"/>
            </a:xfrm>
            <a:custGeom>
              <a:avLst/>
              <a:gdLst/>
              <a:ahLst/>
              <a:cxnLst/>
              <a:rect r="r" b="b" t="t" l="l"/>
              <a:pathLst>
                <a:path h="508595" w="4069755">
                  <a:moveTo>
                    <a:pt x="0" y="0"/>
                  </a:moveTo>
                  <a:lnTo>
                    <a:pt x="4069755" y="0"/>
                  </a:lnTo>
                  <a:lnTo>
                    <a:pt x="4069755" y="508595"/>
                  </a:lnTo>
                  <a:lnTo>
                    <a:pt x="0" y="508595"/>
                  </a:lnTo>
                  <a:close/>
                </a:path>
              </a:pathLst>
            </a:custGeom>
            <a:solidFill>
              <a:srgbClr val="000000">
                <a:alpha val="0"/>
              </a:srgbClr>
            </a:solidFill>
          </p:spPr>
        </p:sp>
        <p:sp>
          <p:nvSpPr>
            <p:cNvPr name="TextBox 15" id="15"/>
            <p:cNvSpPr txBox="true"/>
            <p:nvPr/>
          </p:nvSpPr>
          <p:spPr>
            <a:xfrm>
              <a:off x="0" y="-28575"/>
              <a:ext cx="4069755" cy="537170"/>
            </a:xfrm>
            <a:prstGeom prst="rect">
              <a:avLst/>
            </a:prstGeom>
          </p:spPr>
          <p:txBody>
            <a:bodyPr anchor="t" rtlCol="false" tIns="0" lIns="0" bIns="0" rIns="0"/>
            <a:lstStyle/>
            <a:p>
              <a:pPr algn="l">
                <a:lnSpc>
                  <a:spcPts val="3000"/>
                </a:lnSpc>
              </a:pPr>
              <a:r>
                <a:rPr lang="en-US" sz="2375" b="true">
                  <a:solidFill>
                    <a:srgbClr val="D7D4CC"/>
                  </a:solidFill>
                  <a:latin typeface="Comfortaa Bold"/>
                  <a:ea typeface="Comfortaa Bold"/>
                  <a:cs typeface="Comfortaa Bold"/>
                  <a:sym typeface="Comfortaa Bold"/>
                </a:rPr>
                <a:t>Dynamic Forms</a:t>
              </a:r>
            </a:p>
          </p:txBody>
        </p:sp>
      </p:grpSp>
      <p:grpSp>
        <p:nvGrpSpPr>
          <p:cNvPr name="Group 16" id="16"/>
          <p:cNvGrpSpPr/>
          <p:nvPr/>
        </p:nvGrpSpPr>
        <p:grpSpPr>
          <a:xfrm rot="0">
            <a:off x="6677322" y="3150691"/>
            <a:ext cx="10374660" cy="878979"/>
            <a:chOff x="0" y="0"/>
            <a:chExt cx="13832880" cy="1171972"/>
          </a:xfrm>
        </p:grpSpPr>
        <p:sp>
          <p:nvSpPr>
            <p:cNvPr name="Freeform 17" id="17"/>
            <p:cNvSpPr/>
            <p:nvPr/>
          </p:nvSpPr>
          <p:spPr>
            <a:xfrm flipH="false" flipV="false" rot="0">
              <a:off x="0" y="0"/>
              <a:ext cx="13832880" cy="1171972"/>
            </a:xfrm>
            <a:custGeom>
              <a:avLst/>
              <a:gdLst/>
              <a:ahLst/>
              <a:cxnLst/>
              <a:rect r="r" b="b" t="t" l="l"/>
              <a:pathLst>
                <a:path h="1171972" w="13832880">
                  <a:moveTo>
                    <a:pt x="0" y="0"/>
                  </a:moveTo>
                  <a:lnTo>
                    <a:pt x="13832880" y="0"/>
                  </a:lnTo>
                  <a:lnTo>
                    <a:pt x="13832880" y="1171972"/>
                  </a:lnTo>
                  <a:lnTo>
                    <a:pt x="0" y="1171972"/>
                  </a:lnTo>
                  <a:close/>
                </a:path>
              </a:pathLst>
            </a:custGeom>
            <a:solidFill>
              <a:srgbClr val="000000">
                <a:alpha val="0"/>
              </a:srgbClr>
            </a:solidFill>
          </p:spPr>
        </p:sp>
        <p:sp>
          <p:nvSpPr>
            <p:cNvPr name="TextBox 18" id="18"/>
            <p:cNvSpPr txBox="true"/>
            <p:nvPr/>
          </p:nvSpPr>
          <p:spPr>
            <a:xfrm>
              <a:off x="0" y="-104775"/>
              <a:ext cx="13832880" cy="1276747"/>
            </a:xfrm>
            <a:prstGeom prst="rect">
              <a:avLst/>
            </a:prstGeom>
          </p:spPr>
          <p:txBody>
            <a:bodyPr anchor="t" rtlCol="false" tIns="0" lIns="0" bIns="0" rIns="0"/>
            <a:lstStyle/>
            <a:p>
              <a:pPr algn="l">
                <a:lnSpc>
                  <a:spcPts val="3437"/>
                </a:lnSpc>
              </a:pPr>
              <a:r>
                <a:rPr lang="en-US" sz="2125" b="true">
                  <a:solidFill>
                    <a:srgbClr val="D7D4CC"/>
                  </a:solidFill>
                  <a:latin typeface="Raleway Medium"/>
                  <a:ea typeface="Raleway Medium"/>
                  <a:cs typeface="Raleway Medium"/>
                  <a:sym typeface="Raleway Medium"/>
                </a:rPr>
                <a:t>Create forms that adapt to user interactions by dynamically adding or removing fields based on specific conditions.</a:t>
              </a:r>
            </a:p>
          </p:txBody>
        </p:sp>
      </p:grpSp>
      <p:grpSp>
        <p:nvGrpSpPr>
          <p:cNvPr name="Group 19" id="19"/>
          <p:cNvGrpSpPr/>
          <p:nvPr/>
        </p:nvGrpSpPr>
        <p:grpSpPr>
          <a:xfrm rot="0">
            <a:off x="6471345" y="4539258"/>
            <a:ext cx="10786616" cy="19050"/>
            <a:chOff x="0" y="0"/>
            <a:chExt cx="14382155" cy="25400"/>
          </a:xfrm>
        </p:grpSpPr>
        <p:sp>
          <p:nvSpPr>
            <p:cNvPr name="Freeform 20" id="20"/>
            <p:cNvSpPr/>
            <p:nvPr/>
          </p:nvSpPr>
          <p:spPr>
            <a:xfrm flipH="false" flipV="false" rot="0">
              <a:off x="0" y="0"/>
              <a:ext cx="14382114" cy="25400"/>
            </a:xfrm>
            <a:custGeom>
              <a:avLst/>
              <a:gdLst/>
              <a:ahLst/>
              <a:cxnLst/>
              <a:rect r="r" b="b" t="t" l="l"/>
              <a:pathLst>
                <a:path h="25400" w="14382114">
                  <a:moveTo>
                    <a:pt x="0" y="12700"/>
                  </a:moveTo>
                  <a:cubicBezTo>
                    <a:pt x="0" y="5715"/>
                    <a:pt x="5715" y="0"/>
                    <a:pt x="12700" y="0"/>
                  </a:cubicBezTo>
                  <a:lnTo>
                    <a:pt x="14369414" y="0"/>
                  </a:lnTo>
                  <a:cubicBezTo>
                    <a:pt x="14376400" y="0"/>
                    <a:pt x="14382114" y="5715"/>
                    <a:pt x="14382114" y="12700"/>
                  </a:cubicBezTo>
                  <a:cubicBezTo>
                    <a:pt x="14382114" y="19685"/>
                    <a:pt x="14376400" y="25400"/>
                    <a:pt x="14369414" y="25400"/>
                  </a:cubicBezTo>
                  <a:lnTo>
                    <a:pt x="12700" y="25400"/>
                  </a:lnTo>
                  <a:cubicBezTo>
                    <a:pt x="5715" y="25400"/>
                    <a:pt x="0" y="19685"/>
                    <a:pt x="0" y="12700"/>
                  </a:cubicBezTo>
                  <a:close/>
                </a:path>
              </a:pathLst>
            </a:custGeom>
            <a:solidFill>
              <a:srgbClr val="5F5F63"/>
            </a:solidFill>
          </p:spPr>
        </p:sp>
      </p:grpSp>
      <p:sp>
        <p:nvSpPr>
          <p:cNvPr name="Freeform 21" id="21" descr="preencoded.png"/>
          <p:cNvSpPr/>
          <p:nvPr/>
        </p:nvSpPr>
        <p:spPr>
          <a:xfrm flipH="false" flipV="false" rot="0">
            <a:off x="2352378" y="4592688"/>
            <a:ext cx="5400377" cy="2413844"/>
          </a:xfrm>
          <a:custGeom>
            <a:avLst/>
            <a:gdLst/>
            <a:ahLst/>
            <a:cxnLst/>
            <a:rect r="r" b="b" t="t" l="l"/>
            <a:pathLst>
              <a:path h="2413844" w="5400377">
                <a:moveTo>
                  <a:pt x="0" y="0"/>
                </a:moveTo>
                <a:lnTo>
                  <a:pt x="5400377" y="0"/>
                </a:lnTo>
                <a:lnTo>
                  <a:pt x="5400377" y="2413843"/>
                </a:lnTo>
                <a:lnTo>
                  <a:pt x="0" y="2413843"/>
                </a:lnTo>
                <a:lnTo>
                  <a:pt x="0" y="0"/>
                </a:lnTo>
                <a:close/>
              </a:path>
            </a:pathLst>
          </a:custGeom>
          <a:blipFill>
            <a:blip r:embed="rId3"/>
            <a:stretch>
              <a:fillRect l="-86" t="0" r="-86" b="0"/>
            </a:stretch>
          </a:blipFill>
        </p:spPr>
      </p:sp>
      <p:grpSp>
        <p:nvGrpSpPr>
          <p:cNvPr name="Group 22" id="22"/>
          <p:cNvGrpSpPr/>
          <p:nvPr/>
        </p:nvGrpSpPr>
        <p:grpSpPr>
          <a:xfrm rot="0">
            <a:off x="4859388" y="5558135"/>
            <a:ext cx="386209" cy="482799"/>
            <a:chOff x="0" y="0"/>
            <a:chExt cx="514945" cy="643732"/>
          </a:xfrm>
        </p:grpSpPr>
        <p:sp>
          <p:nvSpPr>
            <p:cNvPr name="Freeform 23" id="23"/>
            <p:cNvSpPr/>
            <p:nvPr/>
          </p:nvSpPr>
          <p:spPr>
            <a:xfrm flipH="false" flipV="false" rot="0">
              <a:off x="0" y="0"/>
              <a:ext cx="514945" cy="643732"/>
            </a:xfrm>
            <a:custGeom>
              <a:avLst/>
              <a:gdLst/>
              <a:ahLst/>
              <a:cxnLst/>
              <a:rect r="r" b="b" t="t" l="l"/>
              <a:pathLst>
                <a:path h="643732" w="514945">
                  <a:moveTo>
                    <a:pt x="0" y="0"/>
                  </a:moveTo>
                  <a:lnTo>
                    <a:pt x="514945" y="0"/>
                  </a:lnTo>
                  <a:lnTo>
                    <a:pt x="514945" y="643732"/>
                  </a:lnTo>
                  <a:lnTo>
                    <a:pt x="0" y="643732"/>
                  </a:lnTo>
                  <a:close/>
                </a:path>
              </a:pathLst>
            </a:custGeom>
            <a:solidFill>
              <a:srgbClr val="000000">
                <a:alpha val="0"/>
              </a:srgbClr>
            </a:solidFill>
          </p:spPr>
        </p:sp>
        <p:sp>
          <p:nvSpPr>
            <p:cNvPr name="TextBox 24" id="24"/>
            <p:cNvSpPr txBox="true"/>
            <p:nvPr/>
          </p:nvSpPr>
          <p:spPr>
            <a:xfrm>
              <a:off x="0" y="-123825"/>
              <a:ext cx="514945" cy="767557"/>
            </a:xfrm>
            <a:prstGeom prst="rect">
              <a:avLst/>
            </a:prstGeom>
          </p:spPr>
          <p:txBody>
            <a:bodyPr anchor="t" rtlCol="false" tIns="0" lIns="0" bIns="0" rIns="0"/>
            <a:lstStyle/>
            <a:p>
              <a:pPr algn="ctr">
                <a:lnSpc>
                  <a:spcPts val="4812"/>
                </a:lnSpc>
              </a:pPr>
              <a:r>
                <a:rPr lang="en-US" sz="3000" b="true">
                  <a:solidFill>
                    <a:srgbClr val="D7D4CC"/>
                  </a:solidFill>
                  <a:latin typeface="Comfortaa Bold"/>
                  <a:ea typeface="Comfortaa Bold"/>
                  <a:cs typeface="Comfortaa Bold"/>
                  <a:sym typeface="Comfortaa Bold"/>
                </a:rPr>
                <a:t>2</a:t>
              </a:r>
            </a:p>
          </p:txBody>
        </p:sp>
      </p:grpSp>
      <p:grpSp>
        <p:nvGrpSpPr>
          <p:cNvPr name="Group 25" id="25"/>
          <p:cNvGrpSpPr/>
          <p:nvPr/>
        </p:nvGrpSpPr>
        <p:grpSpPr>
          <a:xfrm rot="0">
            <a:off x="8027342" y="5086945"/>
            <a:ext cx="3052316" cy="381446"/>
            <a:chOff x="0" y="0"/>
            <a:chExt cx="4069755" cy="508595"/>
          </a:xfrm>
        </p:grpSpPr>
        <p:sp>
          <p:nvSpPr>
            <p:cNvPr name="Freeform 26" id="26"/>
            <p:cNvSpPr/>
            <p:nvPr/>
          </p:nvSpPr>
          <p:spPr>
            <a:xfrm flipH="false" flipV="false" rot="0">
              <a:off x="0" y="0"/>
              <a:ext cx="4069755" cy="508595"/>
            </a:xfrm>
            <a:custGeom>
              <a:avLst/>
              <a:gdLst/>
              <a:ahLst/>
              <a:cxnLst/>
              <a:rect r="r" b="b" t="t" l="l"/>
              <a:pathLst>
                <a:path h="508595" w="4069755">
                  <a:moveTo>
                    <a:pt x="0" y="0"/>
                  </a:moveTo>
                  <a:lnTo>
                    <a:pt x="4069755" y="0"/>
                  </a:lnTo>
                  <a:lnTo>
                    <a:pt x="4069755" y="508595"/>
                  </a:lnTo>
                  <a:lnTo>
                    <a:pt x="0" y="508595"/>
                  </a:lnTo>
                  <a:close/>
                </a:path>
              </a:pathLst>
            </a:custGeom>
            <a:solidFill>
              <a:srgbClr val="000000">
                <a:alpha val="0"/>
              </a:srgbClr>
            </a:solidFill>
          </p:spPr>
        </p:sp>
        <p:sp>
          <p:nvSpPr>
            <p:cNvPr name="TextBox 27" id="27"/>
            <p:cNvSpPr txBox="true"/>
            <p:nvPr/>
          </p:nvSpPr>
          <p:spPr>
            <a:xfrm>
              <a:off x="0" y="-28575"/>
              <a:ext cx="4069755" cy="537170"/>
            </a:xfrm>
            <a:prstGeom prst="rect">
              <a:avLst/>
            </a:prstGeom>
          </p:spPr>
          <p:txBody>
            <a:bodyPr anchor="t" rtlCol="false" tIns="0" lIns="0" bIns="0" rIns="0"/>
            <a:lstStyle/>
            <a:p>
              <a:pPr algn="l">
                <a:lnSpc>
                  <a:spcPts val="3000"/>
                </a:lnSpc>
              </a:pPr>
              <a:r>
                <a:rPr lang="en-US" sz="2375" b="true">
                  <a:solidFill>
                    <a:srgbClr val="D7D4CC"/>
                  </a:solidFill>
                  <a:latin typeface="Comfortaa Bold"/>
                  <a:ea typeface="Comfortaa Bold"/>
                  <a:cs typeface="Comfortaa Bold"/>
                  <a:sym typeface="Comfortaa Bold"/>
                </a:rPr>
                <a:t>Form Wizards</a:t>
              </a:r>
            </a:p>
          </p:txBody>
        </p:sp>
      </p:grpSp>
      <p:grpSp>
        <p:nvGrpSpPr>
          <p:cNvPr name="Group 28" id="28"/>
          <p:cNvGrpSpPr/>
          <p:nvPr/>
        </p:nvGrpSpPr>
        <p:grpSpPr>
          <a:xfrm rot="0">
            <a:off x="8027342" y="5633145"/>
            <a:ext cx="9024640" cy="878979"/>
            <a:chOff x="0" y="0"/>
            <a:chExt cx="12032853" cy="1171972"/>
          </a:xfrm>
        </p:grpSpPr>
        <p:sp>
          <p:nvSpPr>
            <p:cNvPr name="Freeform 29" id="29"/>
            <p:cNvSpPr/>
            <p:nvPr/>
          </p:nvSpPr>
          <p:spPr>
            <a:xfrm flipH="false" flipV="false" rot="0">
              <a:off x="0" y="0"/>
              <a:ext cx="12032853" cy="1171972"/>
            </a:xfrm>
            <a:custGeom>
              <a:avLst/>
              <a:gdLst/>
              <a:ahLst/>
              <a:cxnLst/>
              <a:rect r="r" b="b" t="t" l="l"/>
              <a:pathLst>
                <a:path h="1171972" w="12032853">
                  <a:moveTo>
                    <a:pt x="0" y="0"/>
                  </a:moveTo>
                  <a:lnTo>
                    <a:pt x="12032853" y="0"/>
                  </a:lnTo>
                  <a:lnTo>
                    <a:pt x="12032853" y="1171972"/>
                  </a:lnTo>
                  <a:lnTo>
                    <a:pt x="0" y="1171972"/>
                  </a:lnTo>
                  <a:close/>
                </a:path>
              </a:pathLst>
            </a:custGeom>
            <a:solidFill>
              <a:srgbClr val="000000">
                <a:alpha val="0"/>
              </a:srgbClr>
            </a:solidFill>
          </p:spPr>
        </p:sp>
        <p:sp>
          <p:nvSpPr>
            <p:cNvPr name="TextBox 30" id="30"/>
            <p:cNvSpPr txBox="true"/>
            <p:nvPr/>
          </p:nvSpPr>
          <p:spPr>
            <a:xfrm>
              <a:off x="0" y="-104775"/>
              <a:ext cx="12032853" cy="1276747"/>
            </a:xfrm>
            <a:prstGeom prst="rect">
              <a:avLst/>
            </a:prstGeom>
          </p:spPr>
          <p:txBody>
            <a:bodyPr anchor="t" rtlCol="false" tIns="0" lIns="0" bIns="0" rIns="0"/>
            <a:lstStyle/>
            <a:p>
              <a:pPr algn="l">
                <a:lnSpc>
                  <a:spcPts val="3437"/>
                </a:lnSpc>
              </a:pPr>
              <a:r>
                <a:rPr lang="en-US" sz="2125" b="true">
                  <a:solidFill>
                    <a:srgbClr val="D7D4CC"/>
                  </a:solidFill>
                  <a:latin typeface="Raleway Medium"/>
                  <a:ea typeface="Raleway Medium"/>
                  <a:cs typeface="Raleway Medium"/>
                  <a:sym typeface="Raleway Medium"/>
                </a:rPr>
                <a:t>Guide users through complex forms by breaking them down into multiple steps with clear navigation.</a:t>
              </a:r>
            </a:p>
          </p:txBody>
        </p:sp>
      </p:grpSp>
      <p:grpSp>
        <p:nvGrpSpPr>
          <p:cNvPr name="Group 31" id="31"/>
          <p:cNvGrpSpPr/>
          <p:nvPr/>
        </p:nvGrpSpPr>
        <p:grpSpPr>
          <a:xfrm rot="0">
            <a:off x="7821365" y="7021711"/>
            <a:ext cx="9436596" cy="19050"/>
            <a:chOff x="0" y="0"/>
            <a:chExt cx="12582128" cy="25400"/>
          </a:xfrm>
        </p:grpSpPr>
        <p:sp>
          <p:nvSpPr>
            <p:cNvPr name="Freeform 32" id="32"/>
            <p:cNvSpPr/>
            <p:nvPr/>
          </p:nvSpPr>
          <p:spPr>
            <a:xfrm flipH="false" flipV="false" rot="0">
              <a:off x="0" y="0"/>
              <a:ext cx="12582144" cy="25400"/>
            </a:xfrm>
            <a:custGeom>
              <a:avLst/>
              <a:gdLst/>
              <a:ahLst/>
              <a:cxnLst/>
              <a:rect r="r" b="b" t="t" l="l"/>
              <a:pathLst>
                <a:path h="25400" w="12582144">
                  <a:moveTo>
                    <a:pt x="0" y="12700"/>
                  </a:moveTo>
                  <a:cubicBezTo>
                    <a:pt x="0" y="5715"/>
                    <a:pt x="5715" y="0"/>
                    <a:pt x="12700" y="0"/>
                  </a:cubicBezTo>
                  <a:lnTo>
                    <a:pt x="12569444" y="0"/>
                  </a:lnTo>
                  <a:cubicBezTo>
                    <a:pt x="12576428" y="0"/>
                    <a:pt x="12582144" y="5715"/>
                    <a:pt x="12582144" y="12700"/>
                  </a:cubicBezTo>
                  <a:cubicBezTo>
                    <a:pt x="12582144" y="19685"/>
                    <a:pt x="12576428" y="25400"/>
                    <a:pt x="12569444" y="25400"/>
                  </a:cubicBezTo>
                  <a:lnTo>
                    <a:pt x="12700" y="25400"/>
                  </a:lnTo>
                  <a:cubicBezTo>
                    <a:pt x="5715" y="25400"/>
                    <a:pt x="0" y="19685"/>
                    <a:pt x="0" y="12700"/>
                  </a:cubicBezTo>
                  <a:close/>
                </a:path>
              </a:pathLst>
            </a:custGeom>
            <a:solidFill>
              <a:srgbClr val="5F5F63"/>
            </a:solidFill>
          </p:spPr>
        </p:sp>
      </p:grpSp>
      <p:sp>
        <p:nvSpPr>
          <p:cNvPr name="Freeform 33" id="33" descr="preencoded.png"/>
          <p:cNvSpPr/>
          <p:nvPr/>
        </p:nvSpPr>
        <p:spPr>
          <a:xfrm flipH="false" flipV="false" rot="0">
            <a:off x="1002209" y="7075140"/>
            <a:ext cx="8100715" cy="2413844"/>
          </a:xfrm>
          <a:custGeom>
            <a:avLst/>
            <a:gdLst/>
            <a:ahLst/>
            <a:cxnLst/>
            <a:rect r="r" b="b" t="t" l="l"/>
            <a:pathLst>
              <a:path h="2413844" w="8100715">
                <a:moveTo>
                  <a:pt x="0" y="0"/>
                </a:moveTo>
                <a:lnTo>
                  <a:pt x="8100715" y="0"/>
                </a:lnTo>
                <a:lnTo>
                  <a:pt x="8100715" y="2413844"/>
                </a:lnTo>
                <a:lnTo>
                  <a:pt x="0" y="2413844"/>
                </a:lnTo>
                <a:lnTo>
                  <a:pt x="0" y="0"/>
                </a:lnTo>
                <a:close/>
              </a:path>
            </a:pathLst>
          </a:custGeom>
          <a:blipFill>
            <a:blip r:embed="rId4"/>
            <a:stretch>
              <a:fillRect l="-55" t="0" r="-55" b="0"/>
            </a:stretch>
          </a:blipFill>
        </p:spPr>
      </p:sp>
      <p:grpSp>
        <p:nvGrpSpPr>
          <p:cNvPr name="Group 34" id="34"/>
          <p:cNvGrpSpPr/>
          <p:nvPr/>
        </p:nvGrpSpPr>
        <p:grpSpPr>
          <a:xfrm rot="0">
            <a:off x="4859388" y="8040589"/>
            <a:ext cx="386209" cy="482799"/>
            <a:chOff x="0" y="0"/>
            <a:chExt cx="514945" cy="643732"/>
          </a:xfrm>
        </p:grpSpPr>
        <p:sp>
          <p:nvSpPr>
            <p:cNvPr name="Freeform 35" id="35"/>
            <p:cNvSpPr/>
            <p:nvPr/>
          </p:nvSpPr>
          <p:spPr>
            <a:xfrm flipH="false" flipV="false" rot="0">
              <a:off x="0" y="0"/>
              <a:ext cx="514945" cy="643732"/>
            </a:xfrm>
            <a:custGeom>
              <a:avLst/>
              <a:gdLst/>
              <a:ahLst/>
              <a:cxnLst/>
              <a:rect r="r" b="b" t="t" l="l"/>
              <a:pathLst>
                <a:path h="643732" w="514945">
                  <a:moveTo>
                    <a:pt x="0" y="0"/>
                  </a:moveTo>
                  <a:lnTo>
                    <a:pt x="514945" y="0"/>
                  </a:lnTo>
                  <a:lnTo>
                    <a:pt x="514945" y="643732"/>
                  </a:lnTo>
                  <a:lnTo>
                    <a:pt x="0" y="643732"/>
                  </a:lnTo>
                  <a:close/>
                </a:path>
              </a:pathLst>
            </a:custGeom>
            <a:solidFill>
              <a:srgbClr val="000000">
                <a:alpha val="0"/>
              </a:srgbClr>
            </a:solidFill>
          </p:spPr>
        </p:sp>
        <p:sp>
          <p:nvSpPr>
            <p:cNvPr name="TextBox 36" id="36"/>
            <p:cNvSpPr txBox="true"/>
            <p:nvPr/>
          </p:nvSpPr>
          <p:spPr>
            <a:xfrm>
              <a:off x="0" y="-123825"/>
              <a:ext cx="514945" cy="767557"/>
            </a:xfrm>
            <a:prstGeom prst="rect">
              <a:avLst/>
            </a:prstGeom>
          </p:spPr>
          <p:txBody>
            <a:bodyPr anchor="t" rtlCol="false" tIns="0" lIns="0" bIns="0" rIns="0"/>
            <a:lstStyle/>
            <a:p>
              <a:pPr algn="ctr">
                <a:lnSpc>
                  <a:spcPts val="4812"/>
                </a:lnSpc>
              </a:pPr>
              <a:r>
                <a:rPr lang="en-US" sz="3000" b="true">
                  <a:solidFill>
                    <a:srgbClr val="D7D4CC"/>
                  </a:solidFill>
                  <a:latin typeface="Comfortaa Bold"/>
                  <a:ea typeface="Comfortaa Bold"/>
                  <a:cs typeface="Comfortaa Bold"/>
                  <a:sym typeface="Comfortaa Bold"/>
                </a:rPr>
                <a:t>3</a:t>
              </a:r>
            </a:p>
          </p:txBody>
        </p:sp>
      </p:grpSp>
      <p:grpSp>
        <p:nvGrpSpPr>
          <p:cNvPr name="Group 37" id="37"/>
          <p:cNvGrpSpPr/>
          <p:nvPr/>
        </p:nvGrpSpPr>
        <p:grpSpPr>
          <a:xfrm rot="0">
            <a:off x="9377511" y="7349727"/>
            <a:ext cx="3052316" cy="381446"/>
            <a:chOff x="0" y="0"/>
            <a:chExt cx="4069755" cy="508595"/>
          </a:xfrm>
        </p:grpSpPr>
        <p:sp>
          <p:nvSpPr>
            <p:cNvPr name="Freeform 38" id="38"/>
            <p:cNvSpPr/>
            <p:nvPr/>
          </p:nvSpPr>
          <p:spPr>
            <a:xfrm flipH="false" flipV="false" rot="0">
              <a:off x="0" y="0"/>
              <a:ext cx="4069755" cy="508595"/>
            </a:xfrm>
            <a:custGeom>
              <a:avLst/>
              <a:gdLst/>
              <a:ahLst/>
              <a:cxnLst/>
              <a:rect r="r" b="b" t="t" l="l"/>
              <a:pathLst>
                <a:path h="508595" w="4069755">
                  <a:moveTo>
                    <a:pt x="0" y="0"/>
                  </a:moveTo>
                  <a:lnTo>
                    <a:pt x="4069755" y="0"/>
                  </a:lnTo>
                  <a:lnTo>
                    <a:pt x="4069755" y="508595"/>
                  </a:lnTo>
                  <a:lnTo>
                    <a:pt x="0" y="508595"/>
                  </a:lnTo>
                  <a:close/>
                </a:path>
              </a:pathLst>
            </a:custGeom>
            <a:solidFill>
              <a:srgbClr val="000000">
                <a:alpha val="0"/>
              </a:srgbClr>
            </a:solidFill>
          </p:spPr>
        </p:sp>
        <p:sp>
          <p:nvSpPr>
            <p:cNvPr name="TextBox 39" id="39"/>
            <p:cNvSpPr txBox="true"/>
            <p:nvPr/>
          </p:nvSpPr>
          <p:spPr>
            <a:xfrm>
              <a:off x="0" y="-28575"/>
              <a:ext cx="4069755" cy="537170"/>
            </a:xfrm>
            <a:prstGeom prst="rect">
              <a:avLst/>
            </a:prstGeom>
          </p:spPr>
          <p:txBody>
            <a:bodyPr anchor="t" rtlCol="false" tIns="0" lIns="0" bIns="0" rIns="0"/>
            <a:lstStyle/>
            <a:p>
              <a:pPr algn="l">
                <a:lnSpc>
                  <a:spcPts val="3000"/>
                </a:lnSpc>
              </a:pPr>
              <a:r>
                <a:rPr lang="en-US" sz="2375" b="true">
                  <a:solidFill>
                    <a:srgbClr val="D7D4CC"/>
                  </a:solidFill>
                  <a:latin typeface="Comfortaa Bold"/>
                  <a:ea typeface="Comfortaa Bold"/>
                  <a:cs typeface="Comfortaa Bold"/>
                  <a:sym typeface="Comfortaa Bold"/>
                </a:rPr>
                <a:t>File Uploads</a:t>
              </a:r>
            </a:p>
          </p:txBody>
        </p:sp>
      </p:grpSp>
      <p:grpSp>
        <p:nvGrpSpPr>
          <p:cNvPr name="Group 40" id="40"/>
          <p:cNvGrpSpPr/>
          <p:nvPr/>
        </p:nvGrpSpPr>
        <p:grpSpPr>
          <a:xfrm rot="0">
            <a:off x="9377511" y="7895927"/>
            <a:ext cx="7674471" cy="1318469"/>
            <a:chOff x="0" y="0"/>
            <a:chExt cx="10232628" cy="1757958"/>
          </a:xfrm>
        </p:grpSpPr>
        <p:sp>
          <p:nvSpPr>
            <p:cNvPr name="Freeform 41" id="41"/>
            <p:cNvSpPr/>
            <p:nvPr/>
          </p:nvSpPr>
          <p:spPr>
            <a:xfrm flipH="false" flipV="false" rot="0">
              <a:off x="0" y="0"/>
              <a:ext cx="10232628" cy="1757958"/>
            </a:xfrm>
            <a:custGeom>
              <a:avLst/>
              <a:gdLst/>
              <a:ahLst/>
              <a:cxnLst/>
              <a:rect r="r" b="b" t="t" l="l"/>
              <a:pathLst>
                <a:path h="1757958" w="10232628">
                  <a:moveTo>
                    <a:pt x="0" y="0"/>
                  </a:moveTo>
                  <a:lnTo>
                    <a:pt x="10232628" y="0"/>
                  </a:lnTo>
                  <a:lnTo>
                    <a:pt x="10232628" y="1757958"/>
                  </a:lnTo>
                  <a:lnTo>
                    <a:pt x="0" y="1757958"/>
                  </a:lnTo>
                  <a:close/>
                </a:path>
              </a:pathLst>
            </a:custGeom>
            <a:solidFill>
              <a:srgbClr val="000000">
                <a:alpha val="0"/>
              </a:srgbClr>
            </a:solidFill>
          </p:spPr>
        </p:sp>
        <p:sp>
          <p:nvSpPr>
            <p:cNvPr name="TextBox 42" id="42"/>
            <p:cNvSpPr txBox="true"/>
            <p:nvPr/>
          </p:nvSpPr>
          <p:spPr>
            <a:xfrm>
              <a:off x="0" y="-104775"/>
              <a:ext cx="10232628" cy="1862733"/>
            </a:xfrm>
            <a:prstGeom prst="rect">
              <a:avLst/>
            </a:prstGeom>
          </p:spPr>
          <p:txBody>
            <a:bodyPr anchor="t" rtlCol="false" tIns="0" lIns="0" bIns="0" rIns="0"/>
            <a:lstStyle/>
            <a:p>
              <a:pPr algn="l">
                <a:lnSpc>
                  <a:spcPts val="3437"/>
                </a:lnSpc>
              </a:pPr>
              <a:r>
                <a:rPr lang="en-US" sz="2125" b="true">
                  <a:solidFill>
                    <a:srgbClr val="D7D4CC"/>
                  </a:solidFill>
                  <a:latin typeface="Raleway Medium"/>
                  <a:ea typeface="Raleway Medium"/>
                  <a:cs typeface="Raleway Medium"/>
                  <a:sym typeface="Raleway Medium"/>
                </a:rPr>
                <a:t>Enable users to upload files seamlessly through forms, integrating with file handling mechanisms and server-side processing.</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DAGhH9G1seI</dc:identifier>
  <dcterms:modified xsi:type="dcterms:W3CDTF">2011-08-01T06:04:30Z</dcterms:modified>
  <cp:revision>1</cp:revision>
  <dc:title>ExtJs_Forms</dc:title>
</cp:coreProperties>
</file>