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DEE864E-7482-4B1B-8852-16C83ABA0ABE}">
  <a:tblStyle styleId="{7DEE864E-7482-4B1B-8852-16C83ABA0A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ProximaNova-bold.fntdata"/><Relationship Id="rId10" Type="http://schemas.openxmlformats.org/officeDocument/2006/relationships/slide" Target="slides/slide4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c4631e328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c4631e32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4631e328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4631e32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results are easy to understand, but to get at fairness it requires additional processing (e.g. seeing what words are most correlated with what races &amp; seeing if those words are </a:t>
            </a:r>
            <a:r>
              <a:rPr lang="en"/>
              <a:t>disproportionately</a:t>
            </a:r>
            <a:r>
              <a:rPr lang="en"/>
              <a:t> flagged)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c1be6404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c1be6404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c1be6404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c1be6404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c4631e32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c4631e32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c1be6404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c1be6404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b5d2761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b5d2761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c4631e3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c4631e3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4631e3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4631e3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cbc1036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acbc1036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4631e32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4631e32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c1be6404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c1be6404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sure what to get from this page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4631e32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4631e32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verse.mpi-sws.org/dataset.xhtml?persistentId=doi:10.5072/FK2/ZDTEMN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hyperlink" Target="https://github.com/propublica/compas-analysi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hUnRCxnydCc" TargetMode="External"/><Relationship Id="rId4" Type="http://schemas.openxmlformats.org/officeDocument/2006/relationships/hyperlink" Target="https://www.youtube.com/watch?v=X1NsrcaRQTE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Explainable AI Techniques Explain Unfairness?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Kiana Alikhademi, Emma Drobina, Brianna Richardson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819775" y="36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XAI Model Evaluation - AIF360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61525" y="1008225"/>
            <a:ext cx="406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Considers the </a:t>
            </a:r>
            <a:r>
              <a:rPr lang="en"/>
              <a:t>fairness</a:t>
            </a:r>
            <a:r>
              <a:rPr lang="en"/>
              <a:t> and parity between user-determined unprivileged and privileged groups.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Looking into explanations across different subgroups.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Detects imbalanced data and bias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980533" y="4581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075" y="1157625"/>
            <a:ext cx="4465875" cy="35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XAI Model Evaluation - Logistic Regression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0" y="1403350"/>
            <a:ext cx="3524250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Easy to understand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For fairness, requires additional processing!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scores in each category associated to survival rates?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Are there disproportional representations of data?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Rubric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6" name="Google Shape;156;p24"/>
          <p:cNvGraphicFramePr/>
          <p:nvPr/>
        </p:nvGraphicFramePr>
        <p:xfrm>
          <a:off x="2264138" y="4513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{7DEE864E-7482-4B1B-8852-16C83ABA0ABE}</a:tableStyleId>
              </a:tblPr>
              <a:tblGrid>
                <a:gridCol w="1746325"/>
                <a:gridCol w="1302225"/>
                <a:gridCol w="930425"/>
                <a:gridCol w="1094200"/>
                <a:gridCol w="1551550"/>
              </a:tblGrid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Random Forest 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LIME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Fairness 360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Ad-hoc explainability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29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/>
                        <a:t>Model used</a:t>
                      </a:r>
                      <a:endParaRPr b="1" i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Random Forest</a:t>
                      </a:r>
                      <a:endParaRPr sz="1100"/>
                    </a:p>
                  </a:txBody>
                  <a:tcPr marT="63500" marB="63500" marR="63500" marL="63500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Deep learning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Logistic Regression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667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Issues with  Biased Data</a:t>
                      </a:r>
                      <a:endParaRPr b="1"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Imbalanced data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Influential variable identification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Preprocessing issues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Sensitive attributes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7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Issues involved in Machine Learning Models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Model-Specific influences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 equity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7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Issues involved with XAI results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Target audience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Presentation of explanations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Conclusion/</a:t>
            </a:r>
            <a:r>
              <a:rPr lang="en"/>
              <a:t>Future Work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 current XAI tools have the data and the model, they still are lacking when it comes to a thorough investigation of issues involved in the results.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Incorporate WHATIF/AI Explainability 360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 a more detailed way to quantify the level of explainability each of these tools yield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more sensitive attributes and how we can provide global explanations across all of them. </a:t>
            </a:r>
            <a:endParaRPr/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Bellamy, R.K., Dey, K., Hind, M., Hoffman, S.C., Houde, S., Kannan, K., Lohia, P., Martino, J., Mehta, S., Mojsilovic, A. and Nagar, S., 2018. AI fairness 360: An extensible toolkit for detecting, understanding, and mitigating unwanted algorithmic bias. arXiv preprint arXiv:1810.01943.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Tulio Ribeiro, M., Singh, S., &amp; Guestrin, C. (2016). " Why Should I Trust You?": Explaining the Predictions of Any Classifier. </a:t>
            </a:r>
            <a:r>
              <a:rPr i="1" lang="en" sz="1400">
                <a:solidFill>
                  <a:srgbClr val="434343"/>
                </a:solidFill>
              </a:rPr>
              <a:t>arXiv preprint arXiv:1602.04938</a:t>
            </a:r>
            <a:r>
              <a:rPr lang="en" sz="1400">
                <a:solidFill>
                  <a:srgbClr val="434343"/>
                </a:solidFill>
              </a:rPr>
              <a:t>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Agniel, D., Kohane, I. S., and Weber, G. M.Biases in electronic health record data due to processes within the healthcare system:  retrospective observational study. BMJ 361(2018).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1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a rubric for evaluating XAI tools in terms of their use in evaluating fairness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this rubric to three case studies: COMPAS, Hate Speech, Patient Survival rates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3174150"/>
            <a:ext cx="85206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holistic fairness rubrics with respect to the access and capabilities of XAI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 the state-of-the art fairness tools with respects to our comprehensive rubrics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Outline the gaps withins this area</a:t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77500" y="255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Fairness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the literature to distinguish major recurring issues of fairness involved in machine learning.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Distinguished four major areas of need: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Biased data &amp; bias that are reflected in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Pre-processing procedures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Selection and optimization of ML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Perception of ML results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92050" y="10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Data</a:t>
            </a:r>
            <a:r>
              <a:rPr baseline="30000" lang="en"/>
              <a:t>3</a:t>
            </a:r>
            <a:endParaRPr baseline="300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0" y="8635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Patients had decreased survival rate when: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Tests run early in the morning,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Tests ordered on the weekend,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Consecutive tests ordered in shorter period of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Healthcare processes could be a better predictor than actual lab values.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585350" y="4436925"/>
            <a:ext cx="7734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</a:rPr>
              <a:t>3. Agniel, D., Kohane, I. S., and Weber, G. M.Biases in electronic health record data due to processes within the healthcare system:  retrospective observational study. BMJ 361(2018).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50" y="843625"/>
            <a:ext cx="3692819" cy="345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133800" y="1288375"/>
            <a:ext cx="24213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Based on previous research indicating racial bias in abusive language detection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Unique because we trained on data that did not include race &amp; tested on data that did include race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Only slight differences in how our model classified different races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81175" y="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Data</a:t>
            </a:r>
            <a:r>
              <a:rPr baseline="30000" lang="en"/>
              <a:t>2</a:t>
            </a:r>
            <a:endParaRPr baseline="30000"/>
          </a:p>
        </p:txBody>
      </p:sp>
      <p:sp>
        <p:nvSpPr>
          <p:cNvPr id="93" name="Google Shape;93;p17"/>
          <p:cNvSpPr txBox="1"/>
          <p:nvPr/>
        </p:nvSpPr>
        <p:spPr>
          <a:xfrm>
            <a:off x="598225" y="4625000"/>
            <a:ext cx="7734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</a:rPr>
              <a:t>2. </a:t>
            </a:r>
            <a:r>
              <a:rPr lang="en" sz="1100" u="sng">
                <a:solidFill>
                  <a:srgbClr val="999999"/>
                </a:solidFill>
                <a:hlinkClick r:id="rId3"/>
              </a:rPr>
              <a:t>https://dataverse.mpi-sws.org/dataset.xhtml?persistentId=doi:10.5072/FK2/ZDTEMN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807900" y="3992600"/>
            <a:ext cx="3722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Proportion of derogatory tweets by race (for random forest classifier)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7500" y="798725"/>
            <a:ext cx="6284102" cy="301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81175" y="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COMPAS Data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334550" y="3688325"/>
            <a:ext cx="45054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violent score overpredicts recidivism for black defendants by 77.3% compared to white defendants.</a:t>
            </a:r>
            <a:endParaRPr sz="14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00" y="830375"/>
            <a:ext cx="3988448" cy="2912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276000" y="3688325"/>
            <a:ext cx="354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Black defendants do recidivate at higher rates according to race specific Kaplan Meier plots.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550" y="830375"/>
            <a:ext cx="4505551" cy="23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4371975" y="1724950"/>
            <a:ext cx="2452500" cy="169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273475" y="4576800"/>
            <a:ext cx="7734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rgbClr val="999999"/>
                </a:solidFill>
                <a:hlinkClick r:id="rId5"/>
              </a:rPr>
              <a:t>https://github.com/propublica/compas-analysis/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XAI Tools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explainable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Explainable AI tools: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LIME [2][</a:t>
            </a:r>
            <a:r>
              <a:rPr lang="en" u="sng">
                <a:solidFill>
                  <a:schemeClr val="hlink"/>
                </a:solidFill>
                <a:hlinkClick r:id="rId3"/>
              </a:rPr>
              <a:t>video</a:t>
            </a:r>
            <a:r>
              <a:rPr lang="en"/>
              <a:t>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 Fairness 360(AIF 360) [1][</a:t>
            </a:r>
            <a:r>
              <a:rPr lang="en" u="sng">
                <a:solidFill>
                  <a:schemeClr val="hlink"/>
                </a:solidFill>
                <a:hlinkClick r:id="rId4"/>
              </a:rPr>
              <a:t>video</a:t>
            </a:r>
            <a:r>
              <a:rPr lang="en"/>
              <a:t>]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0861" y="2609050"/>
            <a:ext cx="2221426" cy="15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990425"/>
            <a:ext cx="1847651" cy="219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23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XAI Model Evaluation - Random Forests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791975"/>
            <a:ext cx="36004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300" y="846725"/>
            <a:ext cx="3732774" cy="413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4385400" y="3435350"/>
            <a:ext cx="41565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Easy to implement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Needs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additional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processing to come up with presentation of explanations and feature importance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Proxima Nova"/>
                <a:ea typeface="Proxima Nova"/>
                <a:cs typeface="Proxima Nova"/>
                <a:sym typeface="Proxima Nova"/>
              </a:rPr>
            </a:b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XAI Model Evaluation - LIME</a:t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50" y="1411675"/>
            <a:ext cx="7771067" cy="334069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3941025" y="1017725"/>
            <a:ext cx="45315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Explains one sample at a time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 extract relevant fairness information, more processing needed!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Its lack of global awareness is a weakness, but it gives detailed information on why a sample belongs to a given class (output is similar to logistic regression)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