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84" r:id="rId4"/>
    <p:sldId id="283" r:id="rId5"/>
    <p:sldId id="285" r:id="rId6"/>
    <p:sldId id="286" r:id="rId7"/>
    <p:sldId id="289" r:id="rId8"/>
    <p:sldId id="287" r:id="rId9"/>
    <p:sldId id="297" r:id="rId10"/>
    <p:sldId id="290" r:id="rId11"/>
    <p:sldId id="291" r:id="rId12"/>
    <p:sldId id="292" r:id="rId13"/>
    <p:sldId id="293" r:id="rId14"/>
    <p:sldId id="294" r:id="rId15"/>
    <p:sldId id="295" r:id="rId16"/>
    <p:sldId id="29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5E7B1-489B-4286-9323-D3A98A3020EB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6BF93-EA51-4C17-88C1-D3AB97AB2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59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F8377-3E9F-49DE-87C8-3C8F9C231AF0}" type="datetime1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E605-AB98-4CE1-A70E-D2E0FA86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89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A39D-ADD8-4289-B06E-DD3AFB212701}" type="datetime1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E605-AB98-4CE1-A70E-D2E0FA86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9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45E8-7DF5-4064-A557-90C05388FE08}" type="datetime1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E605-AB98-4CE1-A70E-D2E0FA86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2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19EF9-DD10-4B3D-AF42-077EECEB1FAD}" type="datetime1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E605-AB98-4CE1-A70E-D2E0FA86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4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9800-2EBF-4CCD-9055-8BB0DE39002E}" type="datetime1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E605-AB98-4CE1-A70E-D2E0FA86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6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663F-E3C1-40F3-BE69-6FA1D202BDD2}" type="datetime1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E605-AB98-4CE1-A70E-D2E0FA86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01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0139-4E22-4777-A0A7-8F37434E088A}" type="datetime1">
              <a:rPr lang="en-US" smtClean="0"/>
              <a:t>6/11/2019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E605-AB98-4CE1-A70E-D2E0FA86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3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5681-F0CF-4BF9-AC87-55C068EFF0AF}" type="datetime1">
              <a:rPr lang="en-US" smtClean="0"/>
              <a:t>6/11/2019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E605-AB98-4CE1-A70E-D2E0FA86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3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2DA5D-3DA6-40FA-9CA0-39A94997DCDC}" type="datetime1">
              <a:rPr lang="en-US" smtClean="0"/>
              <a:t>6/11/2019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E605-AB98-4CE1-A70E-D2E0FA86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09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FD9A-57F6-4450-8BD9-AD163CCED082}" type="datetime1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E605-AB98-4CE1-A70E-D2E0FA86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02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1E6F-1341-4377-8093-F5321614745C}" type="datetime1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E605-AB98-4CE1-A70E-D2E0FA86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7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4000">
              <a:schemeClr val="bg1"/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DDB50-E174-4731-B1FB-6F558BF33443}" type="datetime1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5E605-AB98-4CE1-A70E-D2E0FA86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1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edureka.co/blog/smart-contracts/" TargetMode="Externa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reka.co/blog/smart-contract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hyperlink" Target="https://www.google.com/url?sa=i&amp;rct=j&amp;q=&amp;esrc=s&amp;source=images&amp;cd=&amp;cad=rja&amp;uact=8&amp;ved=2ahUKEwjcr92L1-HiAhUM448KHVI5A_gQjB16BAgBEAQ&amp;url=http%3A%2F%2Fetherworld.co%2F2017%2F04%2F16%2Fproof-of-work-pow%2F&amp;psig=AOvVaw0QUwWNEQgzLq6RJO82mlTE&amp;ust=156035100143830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429193"/>
            <a:ext cx="12192000" cy="1091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          Smart Contract Based Decentralized Parking Management </a:t>
            </a:r>
            <a:r>
              <a:rPr lang="en-US" sz="2800" b="1" dirty="0">
                <a:solidFill>
                  <a:schemeClr val="tx1"/>
                </a:solidFill>
              </a:rPr>
              <a:t>in ITS 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   </a:t>
            </a:r>
          </a:p>
        </p:txBody>
      </p:sp>
      <p:sp>
        <p:nvSpPr>
          <p:cNvPr id="9" name="Rectangle 8"/>
          <p:cNvSpPr/>
          <p:nvPr/>
        </p:nvSpPr>
        <p:spPr>
          <a:xfrm>
            <a:off x="1831136" y="3912853"/>
            <a:ext cx="8828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MSSBX10"/>
              </a:rPr>
              <a:t>Pranav   Kumar  </a:t>
            </a:r>
            <a:r>
              <a:rPr lang="pt-BR" dirty="0" smtClean="0">
                <a:latin typeface="CMSSBX10"/>
              </a:rPr>
              <a:t>Singh, Roshan  Singh, Sunit  </a:t>
            </a:r>
            <a:r>
              <a:rPr lang="pt-BR" dirty="0">
                <a:latin typeface="CMSSBX10"/>
              </a:rPr>
              <a:t>Kumar </a:t>
            </a:r>
            <a:r>
              <a:rPr lang="pt-BR" dirty="0" smtClean="0">
                <a:latin typeface="CMSSBX10"/>
              </a:rPr>
              <a:t>Nandi and  </a:t>
            </a:r>
            <a:r>
              <a:rPr lang="pt-BR" dirty="0">
                <a:latin typeface="CMSSBX10"/>
              </a:rPr>
              <a:t>Sukumar   </a:t>
            </a:r>
            <a:r>
              <a:rPr lang="pt-BR" dirty="0" smtClean="0">
                <a:latin typeface="CMSSBX10"/>
              </a:rPr>
              <a:t>Nandi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05708" y="5815057"/>
            <a:ext cx="100496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08080"/>
                </a:solidFill>
                <a:latin typeface="CMSSBX10"/>
              </a:rPr>
              <a:t>Department </a:t>
            </a:r>
            <a:r>
              <a:rPr lang="en-US" sz="2000" dirty="0" smtClean="0">
                <a:solidFill>
                  <a:srgbClr val="808080"/>
                </a:solidFill>
                <a:latin typeface="CMSSBX10"/>
              </a:rPr>
              <a:t>Computer Science and </a:t>
            </a:r>
            <a:r>
              <a:rPr lang="en-US" sz="2000" dirty="0">
                <a:solidFill>
                  <a:srgbClr val="808080"/>
                </a:solidFill>
                <a:latin typeface="CMSSBX10"/>
              </a:rPr>
              <a:t>Engineering, </a:t>
            </a:r>
            <a:r>
              <a:rPr lang="en-US" sz="2000" dirty="0" smtClean="0">
                <a:solidFill>
                  <a:srgbClr val="808080"/>
                </a:solidFill>
                <a:latin typeface="CMSSBX10"/>
              </a:rPr>
              <a:t>IITG, CITK and NIT AP, India</a:t>
            </a:r>
            <a:endParaRPr lang="en-US" sz="2000" dirty="0">
              <a:solidFill>
                <a:srgbClr val="808080"/>
              </a:solidFill>
              <a:latin typeface="CMSSBX1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6588999"/>
            <a:ext cx="6400418" cy="26900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Smart Contract Based Decentralized Parking Management in ITS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00418" y="6588999"/>
            <a:ext cx="2350044" cy="26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I4CS 2019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750462" y="6588999"/>
            <a:ext cx="3441538" cy="269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JUNE 24, 2019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287594" y="6562584"/>
            <a:ext cx="2743200" cy="365125"/>
          </a:xfrm>
        </p:spPr>
        <p:txBody>
          <a:bodyPr/>
          <a:lstStyle/>
          <a:p>
            <a:fld id="{07C5E605-AB98-4CE1-A70E-D2E0FA86B1B9}" type="slidenum">
              <a:rPr lang="en-US" sz="1600" b="1" smtClean="0">
                <a:solidFill>
                  <a:schemeClr val="bg1"/>
                </a:solidFill>
              </a:rPr>
              <a:t>1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2429192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9630" y="4635862"/>
            <a:ext cx="878782" cy="910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552" y="4614197"/>
            <a:ext cx="716866" cy="10036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904" y="4497112"/>
            <a:ext cx="986503" cy="10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7792"/>
            <a:ext cx="10493892" cy="7671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 smtClean="0">
                <a:solidFill>
                  <a:srgbClr val="C00000"/>
                </a:solidFill>
              </a:rPr>
              <a:t>        Experimental Setup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287594" y="6562584"/>
            <a:ext cx="2743200" cy="365125"/>
          </a:xfrm>
        </p:spPr>
        <p:txBody>
          <a:bodyPr/>
          <a:lstStyle/>
          <a:p>
            <a:fld id="{07C5E605-AB98-4CE1-A70E-D2E0FA86B1B9}" type="slidenum">
              <a:rPr lang="en-US" sz="1600" b="1" smtClean="0">
                <a:solidFill>
                  <a:schemeClr val="bg1"/>
                </a:solidFill>
              </a:rPr>
              <a:t>10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31444" y="5019674"/>
            <a:ext cx="9964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latin typeface="CMSS1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 smtClean="0">
              <a:latin typeface="CMSS10"/>
            </a:endParaRPr>
          </a:p>
          <a:p>
            <a:endParaRPr lang="en-US" sz="2400" dirty="0">
              <a:latin typeface="CMSS1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892" y="-7974"/>
            <a:ext cx="1698108" cy="105294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6588999"/>
            <a:ext cx="6400418" cy="26900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Smart Contract Based Decentralized Parking Management in ITS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00418" y="6588999"/>
            <a:ext cx="2350044" cy="26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I4CS 2019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750462" y="6588999"/>
            <a:ext cx="3441538" cy="269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JUNE 24, 2019 </a:t>
            </a:r>
          </a:p>
        </p:txBody>
      </p:sp>
      <p:sp>
        <p:nvSpPr>
          <p:cNvPr id="10" name="Rectangle 9"/>
          <p:cNvSpPr/>
          <p:nvPr/>
        </p:nvSpPr>
        <p:spPr>
          <a:xfrm>
            <a:off x="-1" y="0"/>
            <a:ext cx="6041985" cy="27779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                                                   Experimental Setup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41985" y="0"/>
            <a:ext cx="4451907" cy="2777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Testbed Implementation</a:t>
            </a:r>
          </a:p>
        </p:txBody>
      </p:sp>
      <p:pic>
        <p:nvPicPr>
          <p:cNvPr id="3074" name="Picture 2" descr="https://lh4.googleusercontent.com/qPz73hz-sEmZvO4CLMcu298cjOsmwBcbrgKwtwy6ZOTF1xz56Z2AjwBuyqHDkuYcjjCN3GIRD5ME_afzKGgiRrLS84-9kilqpdRI6ubdrQHvCXckHCDIN_AaLG718PBiu-hkAeOft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39" y="1201981"/>
            <a:ext cx="2914500" cy="223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3.googleusercontent.com/VtyQRR-CueTxR9fhOYxrcFvVNmhEffoTFP-VzO1UyOSiDr5Lmmc2tg4GVjhdTlHeErg7NXBEJAB00U2oGkkU4K3pRluSzdSdNK--_0j5JZ3dXvEAyDuauHYOt9EKFZosksoS5J4KNjU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657" y="1201981"/>
            <a:ext cx="3216217" cy="223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lh3.googleusercontent.com/pOzECeKCWol2-FKJmH7QgHtJm5GC48XclzPYu2b_TFiG8YpWdW54o3CRTb-I72YAQC9ZOFyOwncX-Cw10qAFWWfVkIP8hMFjRfnP7hrsj9SilRmYNsyVjd6ODY1vWfAKtu2v02Xwk4c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44" y="1233927"/>
            <a:ext cx="3214062" cy="228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721139" y="35107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CMBX9"/>
              </a:rPr>
              <a:t>Fig. 3. </a:t>
            </a:r>
            <a:r>
              <a:rPr lang="en-US" dirty="0">
                <a:latin typeface="CMR9"/>
              </a:rPr>
              <a:t>Full node and miner setup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374657" y="3524557"/>
            <a:ext cx="3360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MBX9"/>
              </a:rPr>
              <a:t>Fig. 5. </a:t>
            </a:r>
            <a:r>
              <a:rPr lang="en-US" dirty="0" err="1">
                <a:latin typeface="CMR9"/>
              </a:rPr>
              <a:t>IoT</a:t>
            </a:r>
            <a:r>
              <a:rPr lang="en-US" dirty="0">
                <a:latin typeface="CMR9"/>
              </a:rPr>
              <a:t> device at parking lot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930109" y="3523843"/>
            <a:ext cx="2223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MBX9"/>
              </a:rPr>
              <a:t>Fig. 4. </a:t>
            </a:r>
            <a:r>
              <a:rPr lang="en-US" dirty="0">
                <a:latin typeface="CMR9"/>
              </a:rPr>
              <a:t>Vehicle OBU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436" y="3984337"/>
            <a:ext cx="5581221" cy="244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0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7792"/>
            <a:ext cx="10493892" cy="7671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         System Characteristics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287594" y="6562584"/>
            <a:ext cx="2743200" cy="365125"/>
          </a:xfrm>
        </p:spPr>
        <p:txBody>
          <a:bodyPr/>
          <a:lstStyle/>
          <a:p>
            <a:fld id="{07C5E605-AB98-4CE1-A70E-D2E0FA86B1B9}" type="slidenum">
              <a:rPr lang="en-US" sz="1600" b="1" smtClean="0">
                <a:solidFill>
                  <a:schemeClr val="bg1"/>
                </a:solidFill>
              </a:rPr>
              <a:t>11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892" y="-7974"/>
            <a:ext cx="1698108" cy="105294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6588999"/>
            <a:ext cx="6400418" cy="26900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Smart Contract Based Decentralized Parking Management in ITS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00418" y="6588999"/>
            <a:ext cx="2350044" cy="26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I4CS 2019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750462" y="6588999"/>
            <a:ext cx="3441538" cy="269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JUNE 24, 2019 </a:t>
            </a:r>
          </a:p>
        </p:txBody>
      </p:sp>
      <p:sp>
        <p:nvSpPr>
          <p:cNvPr id="10" name="Rectangle 9"/>
          <p:cNvSpPr/>
          <p:nvPr/>
        </p:nvSpPr>
        <p:spPr>
          <a:xfrm>
            <a:off x="-1" y="0"/>
            <a:ext cx="6041985" cy="27779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		Experimental </a:t>
            </a:r>
            <a:r>
              <a:rPr lang="en-US" dirty="0"/>
              <a:t>Setup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41985" y="0"/>
            <a:ext cx="4451907" cy="2777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GUI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659" y="1454514"/>
            <a:ext cx="4718538" cy="341418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71717" y="1413972"/>
            <a:ext cx="712694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CMSS10"/>
              </a:rPr>
              <a:t>Search  for availability of a </a:t>
            </a:r>
            <a:r>
              <a:rPr lang="en-US" sz="2400" dirty="0" smtClean="0">
                <a:latin typeface="CMSS10"/>
              </a:rPr>
              <a:t>parking </a:t>
            </a:r>
            <a:r>
              <a:rPr lang="en-US" sz="2400" dirty="0">
                <a:latin typeface="CMSS10"/>
              </a:rPr>
              <a:t>lot in </a:t>
            </a:r>
            <a:r>
              <a:rPr lang="en-US" sz="2400" dirty="0" smtClean="0">
                <a:latin typeface="CMSS10"/>
              </a:rPr>
              <a:t> an </a:t>
            </a:r>
            <a:r>
              <a:rPr lang="en-US" sz="2400" dirty="0">
                <a:latin typeface="CMSS10"/>
              </a:rPr>
              <a:t>area. </a:t>
            </a:r>
          </a:p>
          <a:p>
            <a:endParaRPr lang="en-US" sz="2400" dirty="0">
              <a:latin typeface="CMSS1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CMSS10"/>
              </a:rPr>
              <a:t>Can view the price charged </a:t>
            </a:r>
            <a:r>
              <a:rPr lang="en-US" sz="2400" dirty="0" smtClean="0">
                <a:latin typeface="CMSS10"/>
              </a:rPr>
              <a:t>by </a:t>
            </a:r>
            <a:r>
              <a:rPr lang="en-US" sz="2400" dirty="0">
                <a:latin typeface="CMSS10"/>
              </a:rPr>
              <a:t>a parking lot.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 smtClean="0">
              <a:latin typeface="CMSS1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latin typeface="CMSS1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CMSS10"/>
              </a:rPr>
              <a:t>A driver can </a:t>
            </a:r>
            <a:r>
              <a:rPr lang="en-US" sz="2400" dirty="0" smtClean="0">
                <a:latin typeface="CMSS10"/>
              </a:rPr>
              <a:t>book a </a:t>
            </a:r>
            <a:r>
              <a:rPr lang="en-US" sz="2400" dirty="0">
                <a:latin typeface="CMSS10"/>
              </a:rPr>
              <a:t>parking lot. </a:t>
            </a:r>
            <a:endParaRPr lang="en-US" sz="2400" dirty="0" smtClean="0">
              <a:latin typeface="CMSS1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 smtClean="0">
              <a:latin typeface="CMSS1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latin typeface="CMSS1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MSS10"/>
              </a:rPr>
              <a:t>A </a:t>
            </a:r>
            <a:r>
              <a:rPr lang="en-US" sz="2400" dirty="0">
                <a:latin typeface="CMSS10"/>
              </a:rPr>
              <a:t>driver can cancel </a:t>
            </a:r>
            <a:r>
              <a:rPr lang="en-US" sz="2400" dirty="0" smtClean="0">
                <a:latin typeface="CMSS10"/>
              </a:rPr>
              <a:t>a </a:t>
            </a:r>
            <a:r>
              <a:rPr lang="en-US" sz="2400" dirty="0">
                <a:latin typeface="CMSS10"/>
              </a:rPr>
              <a:t>booking. </a:t>
            </a:r>
            <a:endParaRPr lang="en-US" dirty="0">
              <a:latin typeface="CMSS1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02752" y="4922401"/>
            <a:ext cx="3198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MBX9"/>
              </a:rPr>
              <a:t>Fig. 6. </a:t>
            </a:r>
            <a:r>
              <a:rPr lang="en-US" dirty="0">
                <a:latin typeface="CMR9"/>
              </a:rPr>
              <a:t>GUI at the vehicle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8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7792"/>
            <a:ext cx="10493892" cy="7671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         </a:t>
            </a:r>
            <a:r>
              <a:rPr lang="en-US" sz="3600" dirty="0" smtClean="0">
                <a:solidFill>
                  <a:srgbClr val="C00000"/>
                </a:solidFill>
              </a:rPr>
              <a:t>Results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287594" y="6562584"/>
            <a:ext cx="2743200" cy="365125"/>
          </a:xfrm>
        </p:spPr>
        <p:txBody>
          <a:bodyPr/>
          <a:lstStyle/>
          <a:p>
            <a:fld id="{07C5E605-AB98-4CE1-A70E-D2E0FA86B1B9}" type="slidenum">
              <a:rPr lang="en-US" sz="1600" b="1" smtClean="0">
                <a:solidFill>
                  <a:schemeClr val="bg1"/>
                </a:solidFill>
              </a:rPr>
              <a:t>12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31444" y="5019674"/>
            <a:ext cx="9964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latin typeface="CMSS1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 smtClean="0">
              <a:latin typeface="CMSS10"/>
            </a:endParaRPr>
          </a:p>
          <a:p>
            <a:endParaRPr lang="en-US" sz="2400" dirty="0">
              <a:latin typeface="CMSS1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892" y="-7974"/>
            <a:ext cx="1698108" cy="105294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6588999"/>
            <a:ext cx="6400418" cy="26900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Smart Contract Based Decentralized Parking Management in ITS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00418" y="6588999"/>
            <a:ext cx="2350044" cy="26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I4CS 2019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750462" y="6588999"/>
            <a:ext cx="3441538" cy="269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JUNE 24, 2019 </a:t>
            </a:r>
          </a:p>
        </p:txBody>
      </p:sp>
      <p:sp>
        <p:nvSpPr>
          <p:cNvPr id="10" name="Rectangle 9"/>
          <p:cNvSpPr/>
          <p:nvPr/>
        </p:nvSpPr>
        <p:spPr>
          <a:xfrm>
            <a:off x="-1" y="0"/>
            <a:ext cx="6041985" cy="27779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		Results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41985" y="0"/>
            <a:ext cx="4451907" cy="2777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Performance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392" y="1141522"/>
            <a:ext cx="712694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CMSS10"/>
              </a:rPr>
              <a:t>We analyze the performance </a:t>
            </a:r>
            <a:r>
              <a:rPr lang="en-US" sz="2400" dirty="0" smtClean="0">
                <a:latin typeface="CMSS10"/>
              </a:rPr>
              <a:t>by </a:t>
            </a:r>
            <a:r>
              <a:rPr lang="en-US" sz="2400" dirty="0">
                <a:latin typeface="CMSS10"/>
              </a:rPr>
              <a:t>evaluating the average throughput </a:t>
            </a:r>
          </a:p>
          <a:p>
            <a:endParaRPr lang="en-US" sz="2400" dirty="0">
              <a:latin typeface="CMSS1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MSS10"/>
              </a:rPr>
              <a:t>Consider </a:t>
            </a:r>
            <a:r>
              <a:rPr lang="en-US" sz="2400" dirty="0">
                <a:latin typeface="CMSS10"/>
              </a:rPr>
              <a:t>throughput as the number of successful transactions per </a:t>
            </a:r>
            <a:r>
              <a:rPr lang="en-US" sz="2400" dirty="0" smtClean="0">
                <a:latin typeface="CMSS10"/>
              </a:rPr>
              <a:t>second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latin typeface="CMSS1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CMSS10"/>
              </a:rPr>
              <a:t>Average throughput </a:t>
            </a:r>
            <a:r>
              <a:rPr lang="en-US" sz="2400" dirty="0" smtClean="0">
                <a:latin typeface="CMSS10"/>
              </a:rPr>
              <a:t>= An </a:t>
            </a:r>
            <a:r>
              <a:rPr lang="en-US" sz="2400" dirty="0">
                <a:latin typeface="CMSS10"/>
              </a:rPr>
              <a:t>average of throughput over </a:t>
            </a:r>
            <a:r>
              <a:rPr lang="en-US" sz="2400" dirty="0" smtClean="0">
                <a:latin typeface="CMSS10"/>
              </a:rPr>
              <a:t>execution time.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dirty="0">
              <a:latin typeface="CMSS1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MSS10"/>
              </a:rPr>
              <a:t>Batch of </a:t>
            </a:r>
            <a:r>
              <a:rPr lang="en-US" sz="2400" dirty="0" err="1" smtClean="0">
                <a:latin typeface="CMSS10"/>
              </a:rPr>
              <a:t>Tx</a:t>
            </a:r>
            <a:r>
              <a:rPr lang="en-US" sz="2400" dirty="0">
                <a:latin typeface="CMSS10"/>
              </a:rPr>
              <a:t> = 1, 10, 50, 100, 250, 500, 750, 1000, 1100, 1200, </a:t>
            </a:r>
            <a:r>
              <a:rPr lang="en-US" sz="2400" dirty="0" smtClean="0">
                <a:latin typeface="CMSS10"/>
              </a:rPr>
              <a:t>1300, 1400 </a:t>
            </a:r>
            <a:r>
              <a:rPr lang="en-US" sz="2400" dirty="0">
                <a:latin typeface="CMSS10"/>
              </a:rPr>
              <a:t>and 1500 </a:t>
            </a:r>
            <a:endParaRPr lang="en-US" sz="2400" dirty="0" smtClean="0">
              <a:latin typeface="CMSS1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 smtClean="0">
              <a:latin typeface="CMSS1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CMSS10"/>
              </a:rPr>
              <a:t>A</a:t>
            </a:r>
            <a:r>
              <a:rPr lang="en-US" sz="2400" dirty="0" smtClean="0">
                <a:latin typeface="CMSS10"/>
              </a:rPr>
              <a:t>verage </a:t>
            </a:r>
            <a:r>
              <a:rPr lang="en-US" sz="2400" dirty="0">
                <a:latin typeface="CMSS10"/>
              </a:rPr>
              <a:t>was calculated over five independent </a:t>
            </a:r>
            <a:r>
              <a:rPr lang="en-US" sz="2400" dirty="0" smtClean="0">
                <a:latin typeface="CMSS10"/>
              </a:rPr>
              <a:t>runs for </a:t>
            </a:r>
            <a:r>
              <a:rPr lang="en-US" sz="2400" dirty="0">
                <a:latin typeface="CMSS10"/>
              </a:rPr>
              <a:t>each set of transactions.</a:t>
            </a:r>
            <a:endParaRPr lang="en-US" dirty="0">
              <a:latin typeface="CMSS1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334" y="1662196"/>
            <a:ext cx="5052666" cy="394452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818762" y="5791216"/>
            <a:ext cx="2937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MBX9"/>
              </a:rPr>
              <a:t>Fig. 7. </a:t>
            </a:r>
            <a:r>
              <a:rPr lang="en-US" dirty="0">
                <a:latin typeface="CMR9"/>
              </a:rPr>
              <a:t>Average throughput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98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7792"/>
            <a:ext cx="10493892" cy="7671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         </a:t>
            </a:r>
            <a:r>
              <a:rPr lang="en-US" sz="3600" dirty="0" smtClean="0">
                <a:solidFill>
                  <a:srgbClr val="C00000"/>
                </a:solidFill>
              </a:rPr>
              <a:t>Discussion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287594" y="6562584"/>
            <a:ext cx="2743200" cy="365125"/>
          </a:xfrm>
        </p:spPr>
        <p:txBody>
          <a:bodyPr/>
          <a:lstStyle/>
          <a:p>
            <a:fld id="{07C5E605-AB98-4CE1-A70E-D2E0FA86B1B9}" type="slidenum">
              <a:rPr lang="en-US" sz="1600" b="1" smtClean="0">
                <a:solidFill>
                  <a:schemeClr val="bg1"/>
                </a:solidFill>
              </a:rPr>
              <a:t>13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31444" y="5019674"/>
            <a:ext cx="9964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latin typeface="CMSS1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 smtClean="0">
              <a:latin typeface="CMSS10"/>
            </a:endParaRPr>
          </a:p>
          <a:p>
            <a:endParaRPr lang="en-US" sz="2400" dirty="0">
              <a:latin typeface="CMSS1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892" y="-7974"/>
            <a:ext cx="1698108" cy="105294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6588999"/>
            <a:ext cx="6400418" cy="26900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Smart Contract Based Decentralized Parking Management in ITS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00418" y="6588999"/>
            <a:ext cx="2350044" cy="26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I4CS 2019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750462" y="6588999"/>
            <a:ext cx="3441538" cy="269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JUNE 24, 2019 </a:t>
            </a:r>
          </a:p>
        </p:txBody>
      </p:sp>
      <p:sp>
        <p:nvSpPr>
          <p:cNvPr id="10" name="Rectangle 9"/>
          <p:cNvSpPr/>
          <p:nvPr/>
        </p:nvSpPr>
        <p:spPr>
          <a:xfrm>
            <a:off x="-1" y="0"/>
            <a:ext cx="6041985" cy="27779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		Results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41985" y="0"/>
            <a:ext cx="4451907" cy="2777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Discussion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716" y="1413972"/>
            <a:ext cx="118782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MSS10"/>
              </a:rPr>
              <a:t>From the results, we can say that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latin typeface="CMSS1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MSS10"/>
              </a:rPr>
              <a:t>The behavior of the proposed system follows the properties of </a:t>
            </a:r>
            <a:r>
              <a:rPr lang="en-US" sz="2400" dirty="0" err="1" smtClean="0">
                <a:latin typeface="CMSS10"/>
              </a:rPr>
              <a:t>ethereum</a:t>
            </a:r>
            <a:r>
              <a:rPr lang="en-US" sz="2400" dirty="0" smtClean="0">
                <a:latin typeface="CMSS10"/>
              </a:rPr>
              <a:t> </a:t>
            </a:r>
            <a:r>
              <a:rPr lang="en-US" sz="2400" dirty="0" err="1" smtClean="0">
                <a:latin typeface="CMSS10"/>
              </a:rPr>
              <a:t>blockchain</a:t>
            </a:r>
            <a:r>
              <a:rPr lang="en-US" sz="2400" dirty="0" smtClean="0">
                <a:latin typeface="CMSS10"/>
              </a:rPr>
              <a:t> and performance remains same.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dirty="0">
              <a:latin typeface="CMSS1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MSS10"/>
              </a:rPr>
              <a:t>Even for large set of transactions the average throughput is almost consistent. </a:t>
            </a:r>
            <a:endParaRPr lang="en-US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147289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7792"/>
            <a:ext cx="10493892" cy="7671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         </a:t>
            </a:r>
            <a:r>
              <a:rPr lang="en-US" sz="3600" dirty="0" smtClean="0">
                <a:solidFill>
                  <a:srgbClr val="C00000"/>
                </a:solidFill>
              </a:rPr>
              <a:t>Conclusion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287594" y="6562584"/>
            <a:ext cx="2743200" cy="365125"/>
          </a:xfrm>
        </p:spPr>
        <p:txBody>
          <a:bodyPr/>
          <a:lstStyle/>
          <a:p>
            <a:fld id="{07C5E605-AB98-4CE1-A70E-D2E0FA86B1B9}" type="slidenum">
              <a:rPr lang="en-US" sz="1600" b="1" smtClean="0">
                <a:solidFill>
                  <a:schemeClr val="bg1"/>
                </a:solidFill>
              </a:rPr>
              <a:t>14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892" y="-7974"/>
            <a:ext cx="1698108" cy="105294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6588999"/>
            <a:ext cx="6400418" cy="26900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Smart Contract Based Decentralized Parking Management in ITS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00418" y="6588999"/>
            <a:ext cx="2350044" cy="26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I4CS 2019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750462" y="6588999"/>
            <a:ext cx="3441538" cy="269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JUNE 24, 2019 </a:t>
            </a:r>
          </a:p>
        </p:txBody>
      </p:sp>
      <p:sp>
        <p:nvSpPr>
          <p:cNvPr id="10" name="Rectangle 9"/>
          <p:cNvSpPr/>
          <p:nvPr/>
        </p:nvSpPr>
        <p:spPr>
          <a:xfrm>
            <a:off x="-1" y="0"/>
            <a:ext cx="10493893" cy="27779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1716" y="1413972"/>
            <a:ext cx="1187823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MSS10"/>
              </a:rPr>
              <a:t>Our work </a:t>
            </a:r>
            <a:r>
              <a:rPr lang="en-US" sz="2400" dirty="0">
                <a:latin typeface="CMSS10"/>
              </a:rPr>
              <a:t>presented </a:t>
            </a:r>
            <a:r>
              <a:rPr lang="en-US" sz="2400" dirty="0" smtClean="0">
                <a:latin typeface="CMSS10"/>
              </a:rPr>
              <a:t>a </a:t>
            </a:r>
            <a:r>
              <a:rPr lang="en-US" sz="2400" dirty="0">
                <a:latin typeface="CMSS10"/>
              </a:rPr>
              <a:t>framework and </a:t>
            </a:r>
            <a:r>
              <a:rPr lang="en-US" sz="2400" dirty="0" smtClean="0">
                <a:latin typeface="CMSS10"/>
              </a:rPr>
              <a:t>a prototype </a:t>
            </a:r>
            <a:r>
              <a:rPr lang="en-US" sz="2400" dirty="0">
                <a:latin typeface="CMSS10"/>
              </a:rPr>
              <a:t>implementation  of a </a:t>
            </a:r>
            <a:r>
              <a:rPr lang="en-US" sz="2400" dirty="0" smtClean="0">
                <a:latin typeface="CMSS10"/>
              </a:rPr>
              <a:t>decentralized  </a:t>
            </a:r>
            <a:r>
              <a:rPr lang="en-US" sz="2400" dirty="0">
                <a:latin typeface="CMSS10"/>
              </a:rPr>
              <a:t>parking management  in ITS using </a:t>
            </a:r>
            <a:r>
              <a:rPr lang="en-US" sz="2400" dirty="0" err="1">
                <a:latin typeface="CMSS10"/>
              </a:rPr>
              <a:t>blockchain</a:t>
            </a:r>
            <a:r>
              <a:rPr lang="en-US" sz="2400" dirty="0">
                <a:latin typeface="CMSS10"/>
              </a:rPr>
              <a:t>. </a:t>
            </a:r>
            <a:endParaRPr lang="en-US" sz="2400" dirty="0" smtClean="0">
              <a:latin typeface="CMSS1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latin typeface="CMSS1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MSS10"/>
              </a:rPr>
              <a:t>Proposed system </a:t>
            </a:r>
            <a:r>
              <a:rPr lang="en-US" sz="2400" dirty="0">
                <a:latin typeface="CMSS10"/>
              </a:rPr>
              <a:t>allowed </a:t>
            </a:r>
            <a:r>
              <a:rPr lang="en-US" sz="2400" dirty="0" smtClean="0">
                <a:latin typeface="CMSS10"/>
              </a:rPr>
              <a:t>drivers to find </a:t>
            </a:r>
            <a:r>
              <a:rPr lang="en-US" sz="2400" dirty="0">
                <a:latin typeface="CMSS10"/>
              </a:rPr>
              <a:t>the best parking lot of their choice.  </a:t>
            </a:r>
            <a:endParaRPr lang="en-US" sz="2400" dirty="0" smtClean="0">
              <a:latin typeface="CMSS1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latin typeface="CMSS1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MSS10"/>
              </a:rPr>
              <a:t>It can provide common  </a:t>
            </a:r>
            <a:r>
              <a:rPr lang="en-US" sz="2400" dirty="0">
                <a:latin typeface="CMSS10"/>
              </a:rPr>
              <a:t>platform </a:t>
            </a:r>
            <a:r>
              <a:rPr lang="en-US" sz="2400" dirty="0" smtClean="0">
                <a:latin typeface="CMSS10"/>
              </a:rPr>
              <a:t>to various </a:t>
            </a:r>
            <a:r>
              <a:rPr lang="en-US" sz="2400" dirty="0">
                <a:latin typeface="CMSS10"/>
              </a:rPr>
              <a:t>PZMs</a:t>
            </a:r>
            <a:r>
              <a:rPr lang="en-US" sz="2400" dirty="0" smtClean="0">
                <a:latin typeface="CMSS10"/>
              </a:rPr>
              <a:t> to attract vehicles  </a:t>
            </a:r>
            <a:r>
              <a:rPr lang="en-US" sz="2400" dirty="0">
                <a:latin typeface="CMSS10"/>
              </a:rPr>
              <a:t>to use their parking area thus helping them to generate </a:t>
            </a:r>
            <a:r>
              <a:rPr lang="en-US" sz="2400" dirty="0" smtClean="0">
                <a:latin typeface="CMSS10"/>
              </a:rPr>
              <a:t>money</a:t>
            </a:r>
            <a:r>
              <a:rPr lang="en-US" sz="2400" dirty="0">
                <a:latin typeface="CMSS10"/>
              </a:rPr>
              <a:t>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 smtClean="0">
              <a:latin typeface="CMSS1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MSS10"/>
              </a:rPr>
              <a:t>The </a:t>
            </a:r>
            <a:r>
              <a:rPr lang="en-US" sz="2400" dirty="0">
                <a:latin typeface="CMSS10"/>
              </a:rPr>
              <a:t>lower transaction throughput and the power consuming  </a:t>
            </a:r>
            <a:r>
              <a:rPr lang="en-US" sz="2400" dirty="0" err="1">
                <a:latin typeface="CMSS10"/>
              </a:rPr>
              <a:t>PoW</a:t>
            </a:r>
            <a:r>
              <a:rPr lang="en-US" sz="2400" dirty="0">
                <a:latin typeface="CMSS10"/>
              </a:rPr>
              <a:t> based  consensus  mechanism  used  for maintaining true decentralized  </a:t>
            </a:r>
            <a:r>
              <a:rPr lang="en-US" sz="2400" dirty="0" err="1">
                <a:latin typeface="CMSS10"/>
              </a:rPr>
              <a:t>blockchain</a:t>
            </a:r>
            <a:r>
              <a:rPr lang="en-US" sz="2400" dirty="0">
                <a:latin typeface="CMSS10"/>
              </a:rPr>
              <a:t> </a:t>
            </a:r>
            <a:r>
              <a:rPr lang="en-US" sz="2400" dirty="0" smtClean="0">
                <a:latin typeface="CMSS10"/>
              </a:rPr>
              <a:t>can be a </a:t>
            </a:r>
            <a:r>
              <a:rPr lang="en-US" sz="2400" dirty="0">
                <a:latin typeface="CMSS10"/>
              </a:rPr>
              <a:t>bottleneck in its public grade implementation. </a:t>
            </a:r>
            <a:endParaRPr lang="en-US" sz="2400" dirty="0" smtClean="0">
              <a:latin typeface="CMSS1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latin typeface="CMSS1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102633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7792"/>
            <a:ext cx="10493892" cy="7671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         </a:t>
            </a:r>
            <a:r>
              <a:rPr lang="en-US" sz="3600" dirty="0" smtClean="0">
                <a:solidFill>
                  <a:srgbClr val="C00000"/>
                </a:solidFill>
              </a:rPr>
              <a:t>Future Work 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287594" y="6562584"/>
            <a:ext cx="2743200" cy="365125"/>
          </a:xfrm>
        </p:spPr>
        <p:txBody>
          <a:bodyPr/>
          <a:lstStyle/>
          <a:p>
            <a:fld id="{07C5E605-AB98-4CE1-A70E-D2E0FA86B1B9}" type="slidenum">
              <a:rPr lang="en-US" sz="1600" b="1" smtClean="0">
                <a:solidFill>
                  <a:schemeClr val="bg1"/>
                </a:solidFill>
              </a:rPr>
              <a:t>15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892" y="-7974"/>
            <a:ext cx="1698108" cy="105294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6588999"/>
            <a:ext cx="6400418" cy="26900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Smart Contract Based Decentralized Parking Management in ITS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00418" y="6588999"/>
            <a:ext cx="2350044" cy="26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I4CS 2019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750462" y="6588999"/>
            <a:ext cx="3441538" cy="269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JUNE 24, 2019 </a:t>
            </a:r>
          </a:p>
        </p:txBody>
      </p:sp>
      <p:sp>
        <p:nvSpPr>
          <p:cNvPr id="10" name="Rectangle 9"/>
          <p:cNvSpPr/>
          <p:nvPr/>
        </p:nvSpPr>
        <p:spPr>
          <a:xfrm>
            <a:off x="-1" y="0"/>
            <a:ext cx="10493893" cy="27779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38770" y="2497911"/>
            <a:ext cx="1187823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CMSS10"/>
              </a:rPr>
              <a:t>As a future work, we will try to integrate more features in our current system and will introduce more decentralized  ITS related services.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latin typeface="CMSS1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CMSS10"/>
              </a:rPr>
              <a:t>We will also explore other low power consuming  consensus   mechanism s for implementation.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latin typeface="CMSS1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149024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7792"/>
            <a:ext cx="10493892" cy="7671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         </a:t>
            </a:r>
            <a:r>
              <a:rPr lang="en-US" sz="3600" dirty="0" smtClean="0">
                <a:solidFill>
                  <a:srgbClr val="C00000"/>
                </a:solidFill>
              </a:rPr>
              <a:t>References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287594" y="6562584"/>
            <a:ext cx="2743200" cy="365125"/>
          </a:xfrm>
        </p:spPr>
        <p:txBody>
          <a:bodyPr/>
          <a:lstStyle/>
          <a:p>
            <a:fld id="{07C5E605-AB98-4CE1-A70E-D2E0FA86B1B9}" type="slidenum">
              <a:rPr lang="en-US" sz="1600" b="1" smtClean="0">
                <a:solidFill>
                  <a:schemeClr val="bg1"/>
                </a:solidFill>
              </a:rPr>
              <a:t>16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892" y="-7974"/>
            <a:ext cx="1698108" cy="105294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6588999"/>
            <a:ext cx="6400418" cy="26900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Smart Contract Based Decentralized Parking Management in ITS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00418" y="6588999"/>
            <a:ext cx="2350044" cy="26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I4CS 2019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750462" y="6588999"/>
            <a:ext cx="3441538" cy="269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JUNE 24, 2019 </a:t>
            </a:r>
          </a:p>
        </p:txBody>
      </p:sp>
      <p:sp>
        <p:nvSpPr>
          <p:cNvPr id="10" name="Rectangle 9"/>
          <p:cNvSpPr/>
          <p:nvPr/>
        </p:nvSpPr>
        <p:spPr>
          <a:xfrm>
            <a:off x="-1" y="0"/>
            <a:ext cx="10493893" cy="27779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36594" y="1215992"/>
            <a:ext cx="1205540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200" dirty="0">
                <a:latin typeface="CMSS8"/>
              </a:rPr>
              <a:t>1. </a:t>
            </a:r>
            <a:r>
              <a:rPr lang="en-IN" sz="1200" dirty="0" err="1">
                <a:latin typeface="CMSS8"/>
              </a:rPr>
              <a:t>Alam</a:t>
            </a:r>
            <a:r>
              <a:rPr lang="en-IN" sz="1200" dirty="0">
                <a:latin typeface="CMSS8"/>
              </a:rPr>
              <a:t>, M., et al.: Real-time smart parking systems integration in distributed its </a:t>
            </a:r>
            <a:r>
              <a:rPr lang="en-IN" sz="1200" dirty="0" smtClean="0">
                <a:latin typeface="CMSS8"/>
              </a:rPr>
              <a:t>for smart </a:t>
            </a:r>
            <a:r>
              <a:rPr lang="en-IN" sz="1200" dirty="0">
                <a:latin typeface="CMSS8"/>
              </a:rPr>
              <a:t>cities. J. Adv. Transp. 2018 (2018)</a:t>
            </a:r>
          </a:p>
          <a:p>
            <a:pPr algn="just"/>
            <a:r>
              <a:rPr lang="en-IN" sz="1200" dirty="0">
                <a:latin typeface="CMSS8"/>
              </a:rPr>
              <a:t>2. Amato, G., Carrara, F., </a:t>
            </a:r>
            <a:r>
              <a:rPr lang="en-IN" sz="1200" dirty="0" err="1">
                <a:latin typeface="CMSS8"/>
              </a:rPr>
              <a:t>Falchi</a:t>
            </a:r>
            <a:r>
              <a:rPr lang="en-IN" sz="1200" dirty="0">
                <a:latin typeface="CMSS8"/>
              </a:rPr>
              <a:t>, F., </a:t>
            </a:r>
            <a:r>
              <a:rPr lang="en-IN" sz="1200" dirty="0" err="1">
                <a:latin typeface="CMSS8"/>
              </a:rPr>
              <a:t>Gennaro</a:t>
            </a:r>
            <a:r>
              <a:rPr lang="en-IN" sz="1200" dirty="0">
                <a:latin typeface="CMSS8"/>
              </a:rPr>
              <a:t>, C., </a:t>
            </a:r>
            <a:r>
              <a:rPr lang="en-IN" sz="1200" dirty="0" err="1">
                <a:latin typeface="CMSS8"/>
              </a:rPr>
              <a:t>Meghini</a:t>
            </a:r>
            <a:r>
              <a:rPr lang="en-IN" sz="1200" dirty="0">
                <a:latin typeface="CMSS8"/>
              </a:rPr>
              <a:t>, C., </a:t>
            </a:r>
            <a:r>
              <a:rPr lang="en-IN" sz="1200" dirty="0" err="1">
                <a:latin typeface="CMSS8"/>
              </a:rPr>
              <a:t>Vairo</a:t>
            </a:r>
            <a:r>
              <a:rPr lang="en-IN" sz="1200" dirty="0">
                <a:latin typeface="CMSS8"/>
              </a:rPr>
              <a:t>, C.: </a:t>
            </a:r>
            <a:r>
              <a:rPr lang="en-IN" sz="1200" dirty="0" smtClean="0">
                <a:latin typeface="CMSS8"/>
              </a:rPr>
              <a:t>Deep learning </a:t>
            </a:r>
            <a:r>
              <a:rPr lang="en-IN" sz="1200" dirty="0">
                <a:latin typeface="CMSS8"/>
              </a:rPr>
              <a:t>for decentralized parking lot occupancy detection. Expert Syst. Appl. </a:t>
            </a:r>
            <a:r>
              <a:rPr lang="en-IN" sz="1200" dirty="0" smtClean="0">
                <a:latin typeface="CMSS8"/>
              </a:rPr>
              <a:t>72, 327–334 </a:t>
            </a:r>
            <a:r>
              <a:rPr lang="en-IN" sz="1200" dirty="0">
                <a:latin typeface="CMSS8"/>
              </a:rPr>
              <a:t>(2017)</a:t>
            </a:r>
          </a:p>
          <a:p>
            <a:pPr algn="just"/>
            <a:r>
              <a:rPr lang="en-IN" sz="1200" dirty="0">
                <a:latin typeface="CMSS8"/>
              </a:rPr>
              <a:t>3. Kong, X.T., Xu, S.X., Cheng, M., Huang, G.Q.: </a:t>
            </a:r>
            <a:r>
              <a:rPr lang="en-IN" sz="1200" dirty="0" err="1">
                <a:latin typeface="CMSS8"/>
              </a:rPr>
              <a:t>Iot</a:t>
            </a:r>
            <a:r>
              <a:rPr lang="en-IN" sz="1200" dirty="0">
                <a:latin typeface="CMSS8"/>
              </a:rPr>
              <a:t>-enabled parking space </a:t>
            </a:r>
            <a:r>
              <a:rPr lang="en-IN" sz="1200" dirty="0" smtClean="0">
                <a:latin typeface="CMSS8"/>
              </a:rPr>
              <a:t>sharing and </a:t>
            </a:r>
            <a:r>
              <a:rPr lang="en-IN" sz="1200" dirty="0">
                <a:latin typeface="CMSS8"/>
              </a:rPr>
              <a:t>allocation mechanisms. IEEE Trans. </a:t>
            </a:r>
            <a:r>
              <a:rPr lang="en-IN" sz="1200" dirty="0" err="1">
                <a:latin typeface="CMSS8"/>
              </a:rPr>
              <a:t>Autom</a:t>
            </a:r>
            <a:r>
              <a:rPr lang="en-IN" sz="1200" dirty="0">
                <a:latin typeface="CMSS8"/>
              </a:rPr>
              <a:t>. Sci. Eng. 99, 1–11 (2018)</a:t>
            </a:r>
          </a:p>
          <a:p>
            <a:pPr algn="just"/>
            <a:r>
              <a:rPr lang="en-IN" sz="1200" dirty="0">
                <a:latin typeface="CMSS8"/>
              </a:rPr>
              <a:t>4. </a:t>
            </a:r>
            <a:r>
              <a:rPr lang="en-IN" sz="1200" dirty="0" err="1">
                <a:latin typeface="CMSS8"/>
              </a:rPr>
              <a:t>Kosba</a:t>
            </a:r>
            <a:r>
              <a:rPr lang="en-IN" sz="1200" dirty="0">
                <a:latin typeface="CMSS8"/>
              </a:rPr>
              <a:t>, A., Miller, A., Shi, E., Wen, Z., </a:t>
            </a:r>
            <a:r>
              <a:rPr lang="en-IN" sz="1200" dirty="0" err="1">
                <a:latin typeface="CMSS8"/>
              </a:rPr>
              <a:t>Papamanthou</a:t>
            </a:r>
            <a:r>
              <a:rPr lang="en-IN" sz="1200" dirty="0">
                <a:latin typeface="CMSS8"/>
              </a:rPr>
              <a:t>, C.: Hawk: The </a:t>
            </a:r>
            <a:r>
              <a:rPr lang="en-IN" sz="1200" dirty="0" err="1" smtClean="0">
                <a:latin typeface="CMSS8"/>
              </a:rPr>
              <a:t>blockchain</a:t>
            </a:r>
            <a:r>
              <a:rPr lang="en-IN" sz="1200" dirty="0" smtClean="0">
                <a:latin typeface="CMSS8"/>
              </a:rPr>
              <a:t> model </a:t>
            </a:r>
            <a:r>
              <a:rPr lang="en-IN" sz="1200" dirty="0">
                <a:latin typeface="CMSS8"/>
              </a:rPr>
              <a:t>of cryptography and privacy-preserving smart contracts. In: 2016 IEEE</a:t>
            </a:r>
          </a:p>
          <a:p>
            <a:pPr algn="just"/>
            <a:r>
              <a:rPr lang="en-IN" sz="1200" dirty="0">
                <a:latin typeface="CMSS8"/>
              </a:rPr>
              <a:t>Symposium on Security and Privacy (SP), pp. 839–858. IEEE (</a:t>
            </a:r>
            <a:r>
              <a:rPr lang="en-IN" sz="1200" dirty="0" smtClean="0">
                <a:latin typeface="CMSS8"/>
              </a:rPr>
              <a:t>2016) </a:t>
            </a:r>
          </a:p>
          <a:p>
            <a:pPr algn="just"/>
            <a:r>
              <a:rPr lang="en-IN" sz="1200" dirty="0" smtClean="0">
                <a:latin typeface="CMSS8"/>
              </a:rPr>
              <a:t>5</a:t>
            </a:r>
            <a:r>
              <a:rPr lang="en-IN" sz="1200" dirty="0">
                <a:latin typeface="CMSS8"/>
              </a:rPr>
              <a:t>. </a:t>
            </a:r>
            <a:r>
              <a:rPr lang="en-IN" sz="1200" dirty="0" err="1">
                <a:latin typeface="CMSS8"/>
              </a:rPr>
              <a:t>Kubler</a:t>
            </a:r>
            <a:r>
              <a:rPr lang="en-IN" sz="1200" dirty="0">
                <a:latin typeface="CMSS8"/>
              </a:rPr>
              <a:t>, S., Robert, J., </a:t>
            </a:r>
            <a:r>
              <a:rPr lang="en-IN" sz="1200" dirty="0" err="1">
                <a:latin typeface="CMSS8"/>
              </a:rPr>
              <a:t>Hefnawy</a:t>
            </a:r>
            <a:r>
              <a:rPr lang="en-IN" sz="1200" dirty="0">
                <a:latin typeface="CMSS8"/>
              </a:rPr>
              <a:t>, A., </a:t>
            </a:r>
            <a:r>
              <a:rPr lang="en-IN" sz="1200" dirty="0" err="1">
                <a:latin typeface="CMSS8"/>
              </a:rPr>
              <a:t>Cherifi</a:t>
            </a:r>
            <a:r>
              <a:rPr lang="en-IN" sz="1200" dirty="0">
                <a:latin typeface="CMSS8"/>
              </a:rPr>
              <a:t>, C., </a:t>
            </a:r>
            <a:r>
              <a:rPr lang="en-IN" sz="1200" dirty="0" err="1">
                <a:latin typeface="CMSS8"/>
              </a:rPr>
              <a:t>Bouras</a:t>
            </a:r>
            <a:r>
              <a:rPr lang="en-IN" sz="1200" dirty="0">
                <a:latin typeface="CMSS8"/>
              </a:rPr>
              <a:t>, A., </a:t>
            </a:r>
            <a:r>
              <a:rPr lang="en-IN" sz="1200" dirty="0" err="1">
                <a:latin typeface="CMSS8"/>
              </a:rPr>
              <a:t>Fr¨amling</a:t>
            </a:r>
            <a:r>
              <a:rPr lang="en-IN" sz="1200" dirty="0">
                <a:latin typeface="CMSS8"/>
              </a:rPr>
              <a:t>, K.: </a:t>
            </a:r>
            <a:r>
              <a:rPr lang="en-IN" sz="1200" dirty="0" err="1" smtClean="0">
                <a:latin typeface="CMSS8"/>
              </a:rPr>
              <a:t>IoT</a:t>
            </a:r>
            <a:r>
              <a:rPr lang="en-IN" sz="1200" dirty="0" smtClean="0">
                <a:latin typeface="CMSS8"/>
              </a:rPr>
              <a:t> based smart </a:t>
            </a:r>
            <a:r>
              <a:rPr lang="en-IN" sz="1200" dirty="0">
                <a:latin typeface="CMSS8"/>
              </a:rPr>
              <a:t>parking system for sporting event management. In: Proceedings of</a:t>
            </a:r>
          </a:p>
          <a:p>
            <a:pPr algn="just"/>
            <a:r>
              <a:rPr lang="en-IN" sz="1200" dirty="0">
                <a:latin typeface="CMSS8"/>
              </a:rPr>
              <a:t>the 13th International Conference on Mobile and Ubiquitous Systems: </a:t>
            </a:r>
            <a:r>
              <a:rPr lang="en-IN" sz="1200" dirty="0" smtClean="0">
                <a:latin typeface="CMSS8"/>
              </a:rPr>
              <a:t>Computing, Networking </a:t>
            </a:r>
            <a:r>
              <a:rPr lang="en-IN" sz="1200" dirty="0">
                <a:latin typeface="CMSS8"/>
              </a:rPr>
              <a:t>and Services, pp. 104–114. ACM (2016)</a:t>
            </a:r>
          </a:p>
          <a:p>
            <a:pPr algn="just"/>
            <a:r>
              <a:rPr lang="en-IN" sz="1200" dirty="0">
                <a:latin typeface="CMSS8"/>
              </a:rPr>
              <a:t>6. Lin, T., </a:t>
            </a:r>
            <a:r>
              <a:rPr lang="en-IN" sz="1200" dirty="0" err="1">
                <a:latin typeface="CMSS8"/>
              </a:rPr>
              <a:t>Rivano</a:t>
            </a:r>
            <a:r>
              <a:rPr lang="en-IN" sz="1200" dirty="0">
                <a:latin typeface="CMSS8"/>
              </a:rPr>
              <a:t>, H., Le </a:t>
            </a:r>
            <a:r>
              <a:rPr lang="en-IN" sz="1200" dirty="0" err="1">
                <a:latin typeface="CMSS8"/>
              </a:rPr>
              <a:t>Mou¨el</a:t>
            </a:r>
            <a:r>
              <a:rPr lang="en-IN" sz="1200" dirty="0">
                <a:latin typeface="CMSS8"/>
              </a:rPr>
              <a:t>, F.: A survey of smart parking solutions. </a:t>
            </a:r>
            <a:r>
              <a:rPr lang="en-IN" sz="1200" dirty="0" smtClean="0">
                <a:latin typeface="CMSS8"/>
              </a:rPr>
              <a:t>IEEE Trans</a:t>
            </a:r>
            <a:r>
              <a:rPr lang="en-IN" sz="1200" dirty="0">
                <a:latin typeface="CMSS8"/>
              </a:rPr>
              <a:t>. </a:t>
            </a:r>
            <a:r>
              <a:rPr lang="en-IN" sz="1200" dirty="0" err="1">
                <a:latin typeface="CMSS8"/>
              </a:rPr>
              <a:t>Intell</a:t>
            </a:r>
            <a:r>
              <a:rPr lang="en-IN" sz="1200" dirty="0">
                <a:latin typeface="CMSS8"/>
              </a:rPr>
              <a:t> Transp. Syst. 18(12), 3229–3253 (2017)</a:t>
            </a:r>
          </a:p>
          <a:p>
            <a:pPr algn="just"/>
            <a:r>
              <a:rPr lang="en-IN" sz="1200" dirty="0">
                <a:latin typeface="CMSS8"/>
              </a:rPr>
              <a:t>7. Lu, R., Lin, X., Zhu, H., Shen, X.: SPARK: a new VANET-based smart </a:t>
            </a:r>
            <a:r>
              <a:rPr lang="en-IN" sz="1200" dirty="0" smtClean="0">
                <a:latin typeface="CMSS8"/>
              </a:rPr>
              <a:t>parking scheme </a:t>
            </a:r>
            <a:r>
              <a:rPr lang="en-IN" sz="1200" dirty="0">
                <a:latin typeface="CMSS8"/>
              </a:rPr>
              <a:t>for large parking lots. In: IEEE INFOCOM 2009, pp. 1413–1421. IEEE</a:t>
            </a:r>
          </a:p>
          <a:p>
            <a:pPr algn="just"/>
            <a:r>
              <a:rPr lang="en-IN" sz="1200" dirty="0">
                <a:latin typeface="CMSS8"/>
              </a:rPr>
              <a:t>(2009)</a:t>
            </a:r>
          </a:p>
          <a:p>
            <a:pPr algn="just"/>
            <a:r>
              <a:rPr lang="en-IN" sz="1200" dirty="0">
                <a:latin typeface="CMSS8"/>
              </a:rPr>
              <a:t>8. Mei, Z., Feng, C., Ding, W., Zhang, L., Wang, D.: Better lucky than rich? </a:t>
            </a:r>
            <a:r>
              <a:rPr lang="en-IN" sz="1200" dirty="0" smtClean="0">
                <a:latin typeface="CMSS8"/>
              </a:rPr>
              <a:t>Comparative analysis </a:t>
            </a:r>
            <a:r>
              <a:rPr lang="en-IN" sz="1200" dirty="0">
                <a:latin typeface="CMSS8"/>
              </a:rPr>
              <a:t>of parking reservation and parking charge. Transp. Policy 75, 47–56</a:t>
            </a:r>
          </a:p>
          <a:p>
            <a:pPr algn="just"/>
            <a:r>
              <a:rPr lang="en-IN" sz="1200" dirty="0">
                <a:latin typeface="CMSS8"/>
              </a:rPr>
              <a:t>(2019)</a:t>
            </a:r>
          </a:p>
          <a:p>
            <a:pPr algn="just"/>
            <a:r>
              <a:rPr lang="en-IN" sz="1200" dirty="0" smtClean="0">
                <a:latin typeface="CMSS8"/>
              </a:rPr>
              <a:t>9</a:t>
            </a:r>
            <a:r>
              <a:rPr lang="en-IN" sz="1200" dirty="0">
                <a:latin typeface="CMSS8"/>
              </a:rPr>
              <a:t>. </a:t>
            </a:r>
            <a:r>
              <a:rPr lang="en-IN" sz="1200" dirty="0" err="1">
                <a:latin typeface="CMSS8"/>
              </a:rPr>
              <a:t>Nakamoto</a:t>
            </a:r>
            <a:r>
              <a:rPr lang="en-IN" sz="1200" dirty="0">
                <a:latin typeface="CMSS8"/>
              </a:rPr>
              <a:t>, S., et al.: Bitcoin: a peer-to-peer electronic cash system (2008)</a:t>
            </a:r>
          </a:p>
          <a:p>
            <a:pPr algn="just"/>
            <a:r>
              <a:rPr lang="en-IN" sz="1200" dirty="0">
                <a:latin typeface="CMSS8"/>
              </a:rPr>
              <a:t>10. Pala, Z., </a:t>
            </a:r>
            <a:r>
              <a:rPr lang="en-IN" sz="1200" dirty="0" err="1">
                <a:latin typeface="CMSS8"/>
              </a:rPr>
              <a:t>Inanc</a:t>
            </a:r>
            <a:r>
              <a:rPr lang="en-IN" sz="1200" dirty="0">
                <a:latin typeface="CMSS8"/>
              </a:rPr>
              <a:t>, N.: Utilizing RFID for smart parking applications. </a:t>
            </a:r>
            <a:r>
              <a:rPr lang="en-IN" sz="1200" dirty="0" err="1">
                <a:latin typeface="CMSS8"/>
              </a:rPr>
              <a:t>Facta</a:t>
            </a:r>
            <a:r>
              <a:rPr lang="en-IN" sz="1200" dirty="0">
                <a:latin typeface="CMSS8"/>
              </a:rPr>
              <a:t> Univ.-</a:t>
            </a:r>
            <a:r>
              <a:rPr lang="en-IN" sz="1200" dirty="0" smtClean="0">
                <a:latin typeface="CMSS8"/>
              </a:rPr>
              <a:t>Ser. Mech</a:t>
            </a:r>
            <a:r>
              <a:rPr lang="en-IN" sz="1200" dirty="0">
                <a:latin typeface="CMSS8"/>
              </a:rPr>
              <a:t>. Eng. 7(1), 101–118 (2009)</a:t>
            </a:r>
          </a:p>
          <a:p>
            <a:pPr algn="just"/>
            <a:r>
              <a:rPr lang="en-IN" sz="1200" dirty="0">
                <a:latin typeface="CMSS8"/>
              </a:rPr>
              <a:t>11. Szabo, N.: Formalizing and securing relationships on public networks. First </a:t>
            </a:r>
            <a:r>
              <a:rPr lang="en-IN" sz="1200" dirty="0" smtClean="0">
                <a:latin typeface="CMSS8"/>
              </a:rPr>
              <a:t>Monday 2(9</a:t>
            </a:r>
            <a:r>
              <a:rPr lang="en-IN" sz="1200" dirty="0">
                <a:latin typeface="CMSS8"/>
              </a:rPr>
              <a:t>), (1997)</a:t>
            </a:r>
          </a:p>
          <a:p>
            <a:pPr algn="just"/>
            <a:r>
              <a:rPr lang="en-IN" sz="1200" dirty="0">
                <a:latin typeface="CMSS8"/>
              </a:rPr>
              <a:t>12. Tang, V.W., Zheng, Y., Cao, J.: An intelligent car park management system </a:t>
            </a:r>
            <a:r>
              <a:rPr lang="en-IN" sz="1200" dirty="0" smtClean="0">
                <a:latin typeface="CMSS8"/>
              </a:rPr>
              <a:t>based on </a:t>
            </a:r>
            <a:r>
              <a:rPr lang="en-IN" sz="1200" dirty="0">
                <a:latin typeface="CMSS8"/>
              </a:rPr>
              <a:t>wireless sensor networks. In: 2006 First International Symposium on Pervasive</a:t>
            </a:r>
          </a:p>
          <a:p>
            <a:pPr algn="just"/>
            <a:r>
              <a:rPr lang="en-IN" sz="1200" dirty="0">
                <a:latin typeface="CMSS8"/>
              </a:rPr>
              <a:t>Computing and Applications, pp. 65–70. IEEE (2006)</a:t>
            </a:r>
          </a:p>
          <a:p>
            <a:pPr algn="just"/>
            <a:r>
              <a:rPr lang="en-IN" sz="1200" dirty="0">
                <a:latin typeface="CMSS8"/>
              </a:rPr>
              <a:t>13. Wood, G.: </a:t>
            </a:r>
            <a:r>
              <a:rPr lang="en-IN" sz="1200" dirty="0" err="1">
                <a:latin typeface="CMSS8"/>
              </a:rPr>
              <a:t>Ethereum</a:t>
            </a:r>
            <a:r>
              <a:rPr lang="en-IN" sz="1200" dirty="0">
                <a:latin typeface="CMSS8"/>
              </a:rPr>
              <a:t>: a secure decentralised generalised transaction </a:t>
            </a:r>
            <a:r>
              <a:rPr lang="en-IN" sz="1200" dirty="0" smtClean="0">
                <a:latin typeface="CMSS8"/>
              </a:rPr>
              <a:t>ledger. </a:t>
            </a:r>
            <a:r>
              <a:rPr lang="en-IN" sz="1200" dirty="0" err="1" smtClean="0">
                <a:latin typeface="CMSS8"/>
              </a:rPr>
              <a:t>Ethereum</a:t>
            </a:r>
            <a:r>
              <a:rPr lang="en-IN" sz="1200" dirty="0" smtClean="0">
                <a:latin typeface="CMSS8"/>
              </a:rPr>
              <a:t> </a:t>
            </a:r>
            <a:r>
              <a:rPr lang="en-IN" sz="1200" dirty="0" err="1">
                <a:latin typeface="CMSS8"/>
              </a:rPr>
              <a:t>Proj</a:t>
            </a:r>
            <a:r>
              <a:rPr lang="en-IN" sz="1200" dirty="0">
                <a:latin typeface="CMSS8"/>
              </a:rPr>
              <a:t>. Yellow Pap. 151, 1–32 (2014)</a:t>
            </a:r>
          </a:p>
          <a:p>
            <a:pPr algn="just"/>
            <a:r>
              <a:rPr lang="en-IN" sz="1200" dirty="0">
                <a:latin typeface="CMSS8"/>
              </a:rPr>
              <a:t>14. Yan, G., Yang, W., </a:t>
            </a:r>
            <a:r>
              <a:rPr lang="en-IN" sz="1200" dirty="0" err="1">
                <a:latin typeface="CMSS8"/>
              </a:rPr>
              <a:t>Rawat</a:t>
            </a:r>
            <a:r>
              <a:rPr lang="en-IN" sz="1200" dirty="0">
                <a:latin typeface="CMSS8"/>
              </a:rPr>
              <a:t>, D.B., </a:t>
            </a:r>
            <a:r>
              <a:rPr lang="en-IN" sz="1200" dirty="0" err="1">
                <a:latin typeface="CMSS8"/>
              </a:rPr>
              <a:t>Olariu</a:t>
            </a:r>
            <a:r>
              <a:rPr lang="en-IN" sz="1200" dirty="0">
                <a:latin typeface="CMSS8"/>
              </a:rPr>
              <a:t>, S.: </a:t>
            </a:r>
            <a:r>
              <a:rPr lang="en-IN" sz="1200" dirty="0" err="1">
                <a:latin typeface="CMSS8"/>
              </a:rPr>
              <a:t>Smartparking</a:t>
            </a:r>
            <a:r>
              <a:rPr lang="en-IN" sz="1200" dirty="0">
                <a:latin typeface="CMSS8"/>
              </a:rPr>
              <a:t>: a secure and </a:t>
            </a:r>
            <a:r>
              <a:rPr lang="en-IN" sz="1200" dirty="0" smtClean="0">
                <a:latin typeface="CMSS8"/>
              </a:rPr>
              <a:t>intelligent parking </a:t>
            </a:r>
            <a:r>
              <a:rPr lang="en-IN" sz="1200" dirty="0">
                <a:latin typeface="CMSS8"/>
              </a:rPr>
              <a:t>system. IEEE </a:t>
            </a:r>
            <a:r>
              <a:rPr lang="en-IN" sz="1200" dirty="0" err="1">
                <a:latin typeface="CMSS8"/>
              </a:rPr>
              <a:t>Intell</a:t>
            </a:r>
            <a:r>
              <a:rPr lang="en-IN" sz="1200" dirty="0">
                <a:latin typeface="CMSS8"/>
              </a:rPr>
              <a:t>. Transp. Syst. Mag. 3(1), 18–30 (2011)</a:t>
            </a:r>
          </a:p>
          <a:p>
            <a:pPr algn="just"/>
            <a:r>
              <a:rPr lang="en-IN" sz="1200" dirty="0">
                <a:latin typeface="CMSS8"/>
              </a:rPr>
              <a:t>15. Yang, J., </a:t>
            </a:r>
            <a:r>
              <a:rPr lang="en-IN" sz="1200" dirty="0" err="1">
                <a:latin typeface="CMSS8"/>
              </a:rPr>
              <a:t>Portilla</a:t>
            </a:r>
            <a:r>
              <a:rPr lang="en-IN" sz="1200" dirty="0">
                <a:latin typeface="CMSS8"/>
              </a:rPr>
              <a:t>, J., </a:t>
            </a:r>
            <a:r>
              <a:rPr lang="en-IN" sz="1200" dirty="0" err="1">
                <a:latin typeface="CMSS8"/>
              </a:rPr>
              <a:t>Riesgo</a:t>
            </a:r>
            <a:r>
              <a:rPr lang="en-IN" sz="1200" dirty="0">
                <a:latin typeface="CMSS8"/>
              </a:rPr>
              <a:t>, T.: Smart parking service based on wireless </a:t>
            </a:r>
            <a:r>
              <a:rPr lang="en-IN" sz="1200" dirty="0" smtClean="0">
                <a:latin typeface="CMSS8"/>
              </a:rPr>
              <a:t>sensor networks</a:t>
            </a:r>
            <a:r>
              <a:rPr lang="en-IN" sz="1200" dirty="0">
                <a:latin typeface="CMSS8"/>
              </a:rPr>
              <a:t>. In: 38th Annual Conference on IEEE Industrial Electronics Society,</a:t>
            </a:r>
          </a:p>
          <a:p>
            <a:pPr algn="just"/>
            <a:r>
              <a:rPr lang="en-IN" sz="1200" dirty="0">
                <a:latin typeface="CMSS8"/>
              </a:rPr>
              <a:t>IECON 2012, pp. 6029–6034. IEEE (</a:t>
            </a:r>
            <a:r>
              <a:rPr lang="en-IN" sz="1200" dirty="0" smtClean="0">
                <a:latin typeface="CMSS8"/>
              </a:rPr>
              <a:t>2012) </a:t>
            </a:r>
          </a:p>
          <a:p>
            <a:pPr algn="just"/>
            <a:r>
              <a:rPr lang="en-IN" sz="1200" dirty="0" smtClean="0">
                <a:latin typeface="CMSS8"/>
              </a:rPr>
              <a:t>16</a:t>
            </a:r>
            <a:r>
              <a:rPr lang="en-IN" sz="1200" dirty="0">
                <a:latin typeface="CMSS8"/>
              </a:rPr>
              <a:t>. Yuan, C., </a:t>
            </a:r>
            <a:r>
              <a:rPr lang="en-IN" sz="1200" dirty="0" err="1">
                <a:latin typeface="CMSS8"/>
              </a:rPr>
              <a:t>Fei</a:t>
            </a:r>
            <a:r>
              <a:rPr lang="en-IN" sz="1200" dirty="0">
                <a:latin typeface="CMSS8"/>
              </a:rPr>
              <a:t>, L., </a:t>
            </a:r>
            <a:r>
              <a:rPr lang="en-IN" sz="1200" dirty="0" err="1">
                <a:latin typeface="CMSS8"/>
              </a:rPr>
              <a:t>Jianxin</a:t>
            </a:r>
            <a:r>
              <a:rPr lang="en-IN" sz="1200" dirty="0">
                <a:latin typeface="CMSS8"/>
              </a:rPr>
              <a:t>, C., Wei, J.: A smart parking system using </a:t>
            </a:r>
            <a:r>
              <a:rPr lang="en-IN" sz="1200" dirty="0" err="1">
                <a:latin typeface="CMSS8"/>
              </a:rPr>
              <a:t>WiFi</a:t>
            </a:r>
            <a:r>
              <a:rPr lang="en-IN" sz="1200" dirty="0">
                <a:latin typeface="CMSS8"/>
              </a:rPr>
              <a:t> </a:t>
            </a:r>
            <a:r>
              <a:rPr lang="en-IN" sz="1200" dirty="0" smtClean="0">
                <a:latin typeface="CMSS8"/>
              </a:rPr>
              <a:t>and wireless </a:t>
            </a:r>
            <a:r>
              <a:rPr lang="en-IN" sz="1200" dirty="0">
                <a:latin typeface="CMSS8"/>
              </a:rPr>
              <a:t>sensor network. In: 2016 IEEE International Conference on Consumer</a:t>
            </a:r>
          </a:p>
          <a:p>
            <a:pPr algn="just"/>
            <a:r>
              <a:rPr lang="en-IN" sz="1200" dirty="0">
                <a:latin typeface="CMSS8"/>
              </a:rPr>
              <a:t>Electronics-Taiwan (ICCE-TW), pp. 1–2. IEEE (</a:t>
            </a:r>
            <a:r>
              <a:rPr lang="en-IN" sz="1200" dirty="0" smtClean="0">
                <a:latin typeface="CMSS8"/>
              </a:rPr>
              <a:t>2016) </a:t>
            </a:r>
          </a:p>
          <a:p>
            <a:pPr algn="just"/>
            <a:r>
              <a:rPr lang="en-IN" sz="1200" dirty="0" smtClean="0">
                <a:latin typeface="CMSS8"/>
              </a:rPr>
              <a:t>17</a:t>
            </a:r>
            <a:r>
              <a:rPr lang="en-IN" sz="1200" dirty="0">
                <a:latin typeface="CMSS8"/>
              </a:rPr>
              <a:t>. Zhang, J., Wang, F.Y., Wang, K., Lin, W.H., Xu, X., Chen, C.: Data-driven </a:t>
            </a:r>
            <a:r>
              <a:rPr lang="en-IN" sz="1200" dirty="0" smtClean="0">
                <a:latin typeface="CMSS8"/>
              </a:rPr>
              <a:t>intelligent transportation </a:t>
            </a:r>
            <a:r>
              <a:rPr lang="en-IN" sz="1200" dirty="0">
                <a:latin typeface="CMSS8"/>
              </a:rPr>
              <a:t>systems: a survey. IEEE Trans. </a:t>
            </a:r>
            <a:r>
              <a:rPr lang="en-IN" sz="1200" dirty="0" err="1">
                <a:latin typeface="CMSS8"/>
              </a:rPr>
              <a:t>Intell</a:t>
            </a:r>
            <a:r>
              <a:rPr lang="en-IN" sz="1200" dirty="0">
                <a:latin typeface="CMSS8"/>
              </a:rPr>
              <a:t>. Transp. Syst. 12(4),</a:t>
            </a:r>
          </a:p>
          <a:p>
            <a:pPr algn="just"/>
            <a:r>
              <a:rPr lang="en-IN" sz="1200" dirty="0">
                <a:latin typeface="CMSS8"/>
              </a:rPr>
              <a:t>1624–1639 (</a:t>
            </a:r>
            <a:r>
              <a:rPr lang="en-IN" sz="1200" dirty="0" smtClean="0">
                <a:latin typeface="CMSS8"/>
              </a:rPr>
              <a:t>2011) </a:t>
            </a:r>
          </a:p>
          <a:p>
            <a:pPr algn="just"/>
            <a:r>
              <a:rPr lang="en-IN" sz="1200" dirty="0" smtClean="0">
                <a:latin typeface="CMSS8"/>
              </a:rPr>
              <a:t>18</a:t>
            </a:r>
            <a:r>
              <a:rPr lang="en-IN" sz="1200" dirty="0">
                <a:latin typeface="CMSS8"/>
              </a:rPr>
              <a:t>. Zhang, Z., Li, X., Yuan, H., Yu, F.: A street parking system using wireless </a:t>
            </a:r>
            <a:r>
              <a:rPr lang="en-IN" sz="1200" dirty="0" smtClean="0">
                <a:latin typeface="CMSS8"/>
              </a:rPr>
              <a:t>sensor networks</a:t>
            </a:r>
            <a:r>
              <a:rPr lang="en-IN" sz="1200" dirty="0">
                <a:latin typeface="CMSS8"/>
              </a:rPr>
              <a:t>. Int. J. </a:t>
            </a:r>
            <a:r>
              <a:rPr lang="en-IN" sz="1200" dirty="0" err="1">
                <a:latin typeface="CMSS8"/>
              </a:rPr>
              <a:t>Distrib</a:t>
            </a:r>
            <a:r>
              <a:rPr lang="en-IN" sz="1200" dirty="0">
                <a:latin typeface="CMSS8"/>
              </a:rPr>
              <a:t>. Sens. </a:t>
            </a:r>
            <a:r>
              <a:rPr lang="en-IN" sz="1200" dirty="0" err="1">
                <a:latin typeface="CMSS8"/>
              </a:rPr>
              <a:t>Netw</a:t>
            </a:r>
            <a:r>
              <a:rPr lang="en-IN" sz="1200" dirty="0">
                <a:latin typeface="CMSS8"/>
              </a:rPr>
              <a:t>. 9(6), 107975 (2013)</a:t>
            </a:r>
            <a:endParaRPr lang="en-US" sz="1200" dirty="0" smtClean="0">
              <a:latin typeface="CMSS8"/>
            </a:endParaRPr>
          </a:p>
        </p:txBody>
      </p:sp>
    </p:spTree>
    <p:extLst>
      <p:ext uri="{BB962C8B-B14F-4D97-AF65-F5344CB8AC3E}">
        <p14:creationId xmlns:p14="http://schemas.microsoft.com/office/powerpoint/2010/main" val="380779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7792"/>
            <a:ext cx="10493892" cy="7671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C00000"/>
                </a:solidFill>
              </a:rPr>
              <a:t>        Overview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287594" y="6562584"/>
            <a:ext cx="2743200" cy="365125"/>
          </a:xfrm>
        </p:spPr>
        <p:txBody>
          <a:bodyPr/>
          <a:lstStyle/>
          <a:p>
            <a:fld id="{07C5E605-AB98-4CE1-A70E-D2E0FA86B1B9}" type="slidenum">
              <a:rPr lang="en-US" sz="1600" b="1" smtClean="0">
                <a:solidFill>
                  <a:schemeClr val="bg1"/>
                </a:solidFill>
              </a:rPr>
              <a:t>2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1"/>
            <a:ext cx="10493892" cy="27779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Smart Contract Based Decentralized Parking Management in ITS </a:t>
            </a:r>
          </a:p>
        </p:txBody>
      </p:sp>
      <p:sp>
        <p:nvSpPr>
          <p:cNvPr id="5" name="Rectangle 4"/>
          <p:cNvSpPr/>
          <p:nvPr/>
        </p:nvSpPr>
        <p:spPr>
          <a:xfrm>
            <a:off x="1591397" y="1044975"/>
            <a:ext cx="706583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MSS10"/>
              </a:rPr>
              <a:t>Introduction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latin typeface="CMSS1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MSS10"/>
              </a:rPr>
              <a:t>Problem Statement</a:t>
            </a:r>
          </a:p>
          <a:p>
            <a:endParaRPr lang="en-US" sz="2400" dirty="0">
              <a:latin typeface="CMSS1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MSS10"/>
              </a:rPr>
              <a:t>Motivation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latin typeface="CMSS1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MSS10"/>
              </a:rPr>
              <a:t>Related Work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latin typeface="CMSS1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MSS10"/>
              </a:rPr>
              <a:t>Proposed Mechanism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latin typeface="CMSS1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MSS10"/>
              </a:rPr>
              <a:t>Experimental Setup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latin typeface="CMSS1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MSS10"/>
              </a:rPr>
              <a:t>Results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latin typeface="CMSS1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MSS10"/>
              </a:rPr>
              <a:t>Conclusion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892" y="-7974"/>
            <a:ext cx="1698108" cy="105294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6588999"/>
            <a:ext cx="6400418" cy="26900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Smart Contract Based Decentralized Parking Management in ITS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00418" y="6588999"/>
            <a:ext cx="2350044" cy="26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I4CS 2019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750462" y="6588999"/>
            <a:ext cx="3441538" cy="269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JUNE 24, 2019 </a:t>
            </a:r>
          </a:p>
        </p:txBody>
      </p:sp>
    </p:spTree>
    <p:extLst>
      <p:ext uri="{BB962C8B-B14F-4D97-AF65-F5344CB8AC3E}">
        <p14:creationId xmlns:p14="http://schemas.microsoft.com/office/powerpoint/2010/main" val="268915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7792"/>
            <a:ext cx="10493892" cy="7671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C00000"/>
                </a:solidFill>
              </a:rPr>
              <a:t>         Parking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287594" y="6562584"/>
            <a:ext cx="2743200" cy="365125"/>
          </a:xfrm>
        </p:spPr>
        <p:txBody>
          <a:bodyPr/>
          <a:lstStyle/>
          <a:p>
            <a:fld id="{07C5E605-AB98-4CE1-A70E-D2E0FA86B1B9}" type="slidenum">
              <a:rPr lang="en-US" sz="1600" b="1" smtClean="0">
                <a:solidFill>
                  <a:schemeClr val="bg1"/>
                </a:solidFill>
              </a:rPr>
              <a:t>3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081086"/>
            <a:ext cx="1219199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MSS10"/>
              </a:rPr>
              <a:t>Due to rise in </a:t>
            </a:r>
            <a:r>
              <a:rPr lang="en-US" sz="2400" dirty="0">
                <a:latin typeface="CMSS10"/>
              </a:rPr>
              <a:t>the number of smart vehicles on the road, </a:t>
            </a:r>
            <a:r>
              <a:rPr lang="en-US" sz="2400" dirty="0" smtClean="0">
                <a:latin typeface="CMSS10"/>
              </a:rPr>
              <a:t>ITS is </a:t>
            </a:r>
            <a:r>
              <a:rPr lang="en-US" sz="2400" dirty="0">
                <a:latin typeface="CMSS10"/>
              </a:rPr>
              <a:t>becoming a necessity</a:t>
            </a:r>
            <a:r>
              <a:rPr lang="en-US" sz="2400" dirty="0" smtClean="0">
                <a:latin typeface="CMSS1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latin typeface="CMSS1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CMSS10"/>
              </a:rPr>
              <a:t>P</a:t>
            </a:r>
            <a:r>
              <a:rPr lang="en-US" sz="2400" dirty="0" smtClean="0">
                <a:solidFill>
                  <a:srgbClr val="002060"/>
                </a:solidFill>
                <a:latin typeface="CMSS10"/>
              </a:rPr>
              <a:t>roblem of Parking</a:t>
            </a:r>
            <a:r>
              <a:rPr lang="en-US" sz="2400" dirty="0" smtClean="0">
                <a:latin typeface="CMSS10"/>
              </a:rPr>
              <a:t>: Much more prominent </a:t>
            </a:r>
            <a:r>
              <a:rPr lang="en-US" sz="2400" dirty="0">
                <a:latin typeface="CMSS10"/>
              </a:rPr>
              <a:t>in urban </a:t>
            </a:r>
            <a:r>
              <a:rPr lang="en-US" sz="2400" dirty="0" smtClean="0">
                <a:latin typeface="CMSS10"/>
              </a:rPr>
              <a:t>areas and </a:t>
            </a:r>
            <a:r>
              <a:rPr lang="en-US" sz="2400" dirty="0">
                <a:latin typeface="CMSS10"/>
              </a:rPr>
              <a:t>major causes of </a:t>
            </a:r>
            <a:r>
              <a:rPr lang="en-US" sz="2400" dirty="0" smtClean="0">
                <a:latin typeface="CMSS10"/>
              </a:rPr>
              <a:t>traffic </a:t>
            </a:r>
            <a:r>
              <a:rPr lang="en-US" sz="2400" dirty="0">
                <a:latin typeface="CMSS10"/>
              </a:rPr>
              <a:t>congestion and air pollution</a:t>
            </a:r>
            <a:endParaRPr lang="en-US" sz="2400" dirty="0" smtClean="0">
              <a:latin typeface="CMSS1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latin typeface="CMSS1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  <a:latin typeface="CMSS10"/>
              </a:rPr>
              <a:t>Finding space: </a:t>
            </a:r>
            <a:r>
              <a:rPr lang="en-US" sz="2400" dirty="0" smtClean="0">
                <a:latin typeface="CMSS10"/>
              </a:rPr>
              <a:t>Much </a:t>
            </a:r>
            <a:r>
              <a:rPr lang="en-US" sz="2400" dirty="0">
                <a:latin typeface="CMSS10"/>
              </a:rPr>
              <a:t>more </a:t>
            </a:r>
            <a:r>
              <a:rPr lang="en-US" sz="2400" dirty="0" smtClean="0">
                <a:latin typeface="CMSS10"/>
              </a:rPr>
              <a:t>difficult and </a:t>
            </a:r>
            <a:r>
              <a:rPr lang="en-US" sz="2400" dirty="0">
                <a:latin typeface="CMSS10"/>
              </a:rPr>
              <a:t>frustrating to the drivers</a:t>
            </a:r>
            <a:r>
              <a:rPr lang="en-US" sz="2400" dirty="0" smtClean="0">
                <a:latin typeface="CMSS10"/>
              </a:rPr>
              <a:t>.</a:t>
            </a:r>
          </a:p>
          <a:p>
            <a:endParaRPr lang="en-US" sz="2400" dirty="0">
              <a:latin typeface="CMSS1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892" y="-7974"/>
            <a:ext cx="1698108" cy="105294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6588999"/>
            <a:ext cx="6400418" cy="26900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Smart Contract Based Decentralized Parking Management in ITS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00418" y="6588999"/>
            <a:ext cx="2350044" cy="26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I4CS 2019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750462" y="6588999"/>
            <a:ext cx="3441538" cy="269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JUNE 24, 2019 </a:t>
            </a:r>
          </a:p>
        </p:txBody>
      </p:sp>
      <p:sp>
        <p:nvSpPr>
          <p:cNvPr id="10" name="Rectangle 9"/>
          <p:cNvSpPr/>
          <p:nvPr/>
        </p:nvSpPr>
        <p:spPr>
          <a:xfrm>
            <a:off x="-1" y="0"/>
            <a:ext cx="6041985" cy="27779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                                                                      Introduction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41985" y="0"/>
            <a:ext cx="4451907" cy="2777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Parking and ITS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190" y="3481754"/>
            <a:ext cx="6555678" cy="303753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003321" y="6284095"/>
            <a:ext cx="15969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Source: styleweekly.com</a:t>
            </a:r>
          </a:p>
        </p:txBody>
      </p:sp>
    </p:spTree>
    <p:extLst>
      <p:ext uri="{BB962C8B-B14F-4D97-AF65-F5344CB8AC3E}">
        <p14:creationId xmlns:p14="http://schemas.microsoft.com/office/powerpoint/2010/main" val="424733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7792"/>
            <a:ext cx="10493892" cy="7671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C00000"/>
                </a:solidFill>
              </a:rPr>
              <a:t>         Problem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287594" y="6562584"/>
            <a:ext cx="2743200" cy="365125"/>
          </a:xfrm>
        </p:spPr>
        <p:txBody>
          <a:bodyPr/>
          <a:lstStyle/>
          <a:p>
            <a:fld id="{07C5E605-AB98-4CE1-A70E-D2E0FA86B1B9}" type="slidenum">
              <a:rPr lang="en-US" sz="1600" b="1" smtClean="0">
                <a:solidFill>
                  <a:schemeClr val="bg1"/>
                </a:solidFill>
              </a:rPr>
              <a:t>4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081086"/>
            <a:ext cx="1219199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CMSS10"/>
              </a:rPr>
              <a:t>Current cloud based </a:t>
            </a:r>
            <a:r>
              <a:rPr lang="en-US" sz="2400" dirty="0" smtClean="0">
                <a:latin typeface="CMSS10"/>
              </a:rPr>
              <a:t>Parking Services are </a:t>
            </a:r>
            <a:r>
              <a:rPr lang="en-US" sz="2400" dirty="0">
                <a:latin typeface="CMSS10"/>
              </a:rPr>
              <a:t>prone to single point of </a:t>
            </a:r>
            <a:r>
              <a:rPr lang="en-US" sz="2400" dirty="0" smtClean="0">
                <a:latin typeface="CMSS10"/>
              </a:rPr>
              <a:t>failure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latin typeface="CMSS1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CMSS10"/>
              </a:rPr>
              <a:t>H</a:t>
            </a:r>
            <a:r>
              <a:rPr lang="en-US" sz="2400" dirty="0" smtClean="0">
                <a:latin typeface="CMSS10"/>
              </a:rPr>
              <a:t>ave  </a:t>
            </a:r>
            <a:r>
              <a:rPr lang="en-US" sz="2400" dirty="0">
                <a:latin typeface="CMSS10"/>
              </a:rPr>
              <a:t>availability </a:t>
            </a:r>
            <a:r>
              <a:rPr lang="en-US" sz="2400" dirty="0" smtClean="0">
                <a:latin typeface="CMSS10"/>
              </a:rPr>
              <a:t>issues.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latin typeface="CMSS1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MSS10"/>
              </a:rPr>
              <a:t>Customers  does not have freedom to </a:t>
            </a:r>
            <a:r>
              <a:rPr lang="en-US" sz="2400" dirty="0">
                <a:latin typeface="CMSS10"/>
              </a:rPr>
              <a:t>compare  </a:t>
            </a:r>
            <a:endParaRPr lang="en-US" sz="2400" dirty="0" smtClean="0">
              <a:latin typeface="CMSS10"/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MSS10"/>
              </a:rPr>
              <a:t>Quality </a:t>
            </a:r>
            <a:r>
              <a:rPr lang="en-US" sz="2400" dirty="0">
                <a:latin typeface="CMSS10"/>
              </a:rPr>
              <a:t>and </a:t>
            </a:r>
            <a:endParaRPr lang="en-US" sz="2400" dirty="0" smtClean="0">
              <a:latin typeface="CMSS10"/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MSS10"/>
              </a:rPr>
              <a:t>Cost </a:t>
            </a:r>
            <a:r>
              <a:rPr lang="en-US" sz="2400" dirty="0">
                <a:latin typeface="CMSS10"/>
              </a:rPr>
              <a:t>of </a:t>
            </a:r>
            <a:r>
              <a:rPr lang="en-US" sz="2400" dirty="0" smtClean="0">
                <a:latin typeface="CMSS10"/>
              </a:rPr>
              <a:t>services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endParaRPr lang="en-US" sz="2400" dirty="0">
              <a:latin typeface="CMSS1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CMSS10"/>
              </a:rPr>
              <a:t>Installation and </a:t>
            </a:r>
            <a:r>
              <a:rPr lang="en-US" sz="2400" dirty="0" smtClean="0">
                <a:latin typeface="CMSS10"/>
              </a:rPr>
              <a:t>Maintenance are costly.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latin typeface="CMSS1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MSS10"/>
              </a:rPr>
              <a:t>Lack </a:t>
            </a:r>
            <a:r>
              <a:rPr lang="en-US" sz="2400" dirty="0">
                <a:latin typeface="CMSS10"/>
              </a:rPr>
              <a:t>of </a:t>
            </a:r>
            <a:r>
              <a:rPr lang="en-US" sz="2400" dirty="0" smtClean="0">
                <a:latin typeface="CMSS10"/>
              </a:rPr>
              <a:t>transparency</a:t>
            </a:r>
            <a:endParaRPr lang="en-US" sz="2400" dirty="0">
              <a:latin typeface="CMSS1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latin typeface="CMSS1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 smtClean="0">
              <a:latin typeface="CMSS10"/>
            </a:endParaRPr>
          </a:p>
          <a:p>
            <a:endParaRPr lang="en-US" sz="2400" dirty="0">
              <a:latin typeface="CMSS1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892" y="-7974"/>
            <a:ext cx="1698108" cy="105294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6588999"/>
            <a:ext cx="6400418" cy="26900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Smart Contract Based Decentralized Parking Management in ITS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00418" y="6588999"/>
            <a:ext cx="2350044" cy="26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I4CS 2019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750462" y="6588999"/>
            <a:ext cx="3441538" cy="269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JUNE 24, 2019 </a:t>
            </a:r>
          </a:p>
        </p:txBody>
      </p:sp>
      <p:sp>
        <p:nvSpPr>
          <p:cNvPr id="10" name="Rectangle 9"/>
          <p:cNvSpPr/>
          <p:nvPr/>
        </p:nvSpPr>
        <p:spPr>
          <a:xfrm>
            <a:off x="-1" y="0"/>
            <a:ext cx="6041985" cy="27779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                                                                      Problem Statement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41985" y="0"/>
            <a:ext cx="4451907" cy="2777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State-of-the-Art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805" y="1807155"/>
            <a:ext cx="4917989" cy="278242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029336" y="4197246"/>
            <a:ext cx="1947969" cy="530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b="1" dirty="0" smtClean="0"/>
          </a:p>
          <a:p>
            <a:r>
              <a:rPr lang="en-US" sz="1050" b="1" dirty="0" smtClean="0">
                <a:solidFill>
                  <a:srgbClr val="FF0000"/>
                </a:solidFill>
              </a:rPr>
              <a:t>Source: China </a:t>
            </a:r>
            <a:r>
              <a:rPr lang="en-US" sz="1050" b="1" dirty="0">
                <a:solidFill>
                  <a:srgbClr val="FF0000"/>
                </a:solidFill>
              </a:rPr>
              <a:t>Unicom Shanghai</a:t>
            </a:r>
          </a:p>
        </p:txBody>
      </p:sp>
    </p:spTree>
    <p:extLst>
      <p:ext uri="{BB962C8B-B14F-4D97-AF65-F5344CB8AC3E}">
        <p14:creationId xmlns:p14="http://schemas.microsoft.com/office/powerpoint/2010/main" val="315922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7792"/>
            <a:ext cx="10493892" cy="7671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C00000"/>
                </a:solidFill>
              </a:rPr>
              <a:t>         Motivation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287594" y="6562584"/>
            <a:ext cx="2743200" cy="365125"/>
          </a:xfrm>
        </p:spPr>
        <p:txBody>
          <a:bodyPr/>
          <a:lstStyle/>
          <a:p>
            <a:fld id="{07C5E605-AB98-4CE1-A70E-D2E0FA86B1B9}" type="slidenum">
              <a:rPr lang="en-US" sz="1600" b="1" smtClean="0">
                <a:solidFill>
                  <a:schemeClr val="bg1"/>
                </a:solidFill>
              </a:rPr>
              <a:t>5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081086"/>
            <a:ext cx="1219199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MSS10"/>
              </a:rPr>
              <a:t>Implement </a:t>
            </a:r>
            <a:r>
              <a:rPr lang="en-US" sz="2400" dirty="0">
                <a:latin typeface="CMSS10"/>
              </a:rPr>
              <a:t>a </a:t>
            </a:r>
            <a:r>
              <a:rPr lang="en-US" sz="2400" dirty="0" smtClean="0">
                <a:latin typeface="CMSS10"/>
              </a:rPr>
              <a:t>Decentralized System to provide </a:t>
            </a:r>
          </a:p>
          <a:p>
            <a:endParaRPr lang="en-US" sz="2400" dirty="0" smtClean="0">
              <a:latin typeface="CMSS10"/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MSS10"/>
              </a:rPr>
              <a:t>High availability</a:t>
            </a:r>
            <a:r>
              <a:rPr lang="en-US" sz="2400" dirty="0">
                <a:latin typeface="CMSS10"/>
              </a:rPr>
              <a:t>.</a:t>
            </a:r>
            <a:endParaRPr lang="en-US" sz="2400" dirty="0" smtClean="0">
              <a:latin typeface="CMSS10"/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endParaRPr lang="en-US" sz="2400" dirty="0" smtClean="0">
              <a:latin typeface="CMSS10"/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MSS10"/>
              </a:rPr>
              <a:t>Transparency </a:t>
            </a:r>
            <a:r>
              <a:rPr lang="en-US" sz="2400" dirty="0">
                <a:latin typeface="CMSS10"/>
              </a:rPr>
              <a:t>to the system</a:t>
            </a:r>
            <a:r>
              <a:rPr lang="en-US" sz="2400" dirty="0" smtClean="0">
                <a:latin typeface="CMSS10"/>
              </a:rPr>
              <a:t>.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endParaRPr lang="en-US" sz="2400" dirty="0">
              <a:latin typeface="CMSS10"/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MSS10"/>
              </a:rPr>
              <a:t>Common Platform </a:t>
            </a:r>
            <a:r>
              <a:rPr lang="en-US" sz="2400" dirty="0">
                <a:latin typeface="CMSS10"/>
              </a:rPr>
              <a:t>to service providers and </a:t>
            </a:r>
            <a:r>
              <a:rPr lang="en-US" sz="2400" dirty="0" smtClean="0">
                <a:latin typeface="CMSS10"/>
              </a:rPr>
              <a:t>customers.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endParaRPr lang="en-US" sz="2400" dirty="0">
              <a:latin typeface="CMSS10"/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MSS10"/>
              </a:rPr>
              <a:t>Better </a:t>
            </a:r>
            <a:r>
              <a:rPr lang="en-US" sz="2400" dirty="0">
                <a:latin typeface="CMSS10"/>
              </a:rPr>
              <a:t>parking services to the drivers</a:t>
            </a:r>
            <a:r>
              <a:rPr lang="en-US" sz="2400" dirty="0" smtClean="0">
                <a:latin typeface="CMSS10"/>
              </a:rPr>
              <a:t>.</a:t>
            </a:r>
            <a:endParaRPr lang="en-US" sz="2400" dirty="0">
              <a:latin typeface="CMSS10"/>
            </a:endParaRPr>
          </a:p>
          <a:p>
            <a:endParaRPr lang="en-US" sz="2400" dirty="0">
              <a:latin typeface="CMSS1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MSS10"/>
              </a:rPr>
              <a:t>Enable Individuals/small parking lots provider a platform to provide the service.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latin typeface="CMSS1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MSS10"/>
              </a:rPr>
              <a:t>Removing the need of trust on untrusted </a:t>
            </a:r>
            <a:r>
              <a:rPr lang="en-US" sz="2400" dirty="0">
                <a:latin typeface="CMSS10"/>
              </a:rPr>
              <a:t>and unknown parties.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latin typeface="CMSS1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 smtClean="0">
              <a:latin typeface="CMSS10"/>
            </a:endParaRPr>
          </a:p>
          <a:p>
            <a:endParaRPr lang="en-US" sz="2400" dirty="0">
              <a:latin typeface="CMSS1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892" y="-7974"/>
            <a:ext cx="1698108" cy="105294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6588999"/>
            <a:ext cx="6400418" cy="26900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Smart Contract Based Decentralized Parking Management in ITS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00418" y="6588999"/>
            <a:ext cx="2350044" cy="26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I4CS 2019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750462" y="6588999"/>
            <a:ext cx="3441538" cy="269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JUNE 24, 2019 </a:t>
            </a:r>
          </a:p>
        </p:txBody>
      </p:sp>
      <p:sp>
        <p:nvSpPr>
          <p:cNvPr id="10" name="Rectangle 9"/>
          <p:cNvSpPr/>
          <p:nvPr/>
        </p:nvSpPr>
        <p:spPr>
          <a:xfrm>
            <a:off x="-1" y="0"/>
            <a:ext cx="6041985" cy="27779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                                                                      Motivation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41985" y="0"/>
            <a:ext cx="4451907" cy="2777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40058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7792"/>
            <a:ext cx="10493892" cy="7671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C00000"/>
                </a:solidFill>
              </a:rPr>
              <a:t>         Related Work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287594" y="6562584"/>
            <a:ext cx="2743200" cy="365125"/>
          </a:xfrm>
        </p:spPr>
        <p:txBody>
          <a:bodyPr/>
          <a:lstStyle/>
          <a:p>
            <a:fld id="{07C5E605-AB98-4CE1-A70E-D2E0FA86B1B9}" type="slidenum">
              <a:rPr lang="en-US" sz="1600" b="1" smtClean="0">
                <a:solidFill>
                  <a:schemeClr val="bg1"/>
                </a:solidFill>
              </a:rPr>
              <a:t>6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081086"/>
            <a:ext cx="12191999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MSS10"/>
              </a:rPr>
              <a:t>There </a:t>
            </a:r>
            <a:r>
              <a:rPr lang="en-US" sz="2400" dirty="0">
                <a:latin typeface="CMSS10"/>
              </a:rPr>
              <a:t>exist a significant number of work </a:t>
            </a:r>
            <a:r>
              <a:rPr lang="en-US" sz="2400" dirty="0" smtClean="0">
                <a:latin typeface="CMSS10"/>
              </a:rPr>
              <a:t>for centralized parking </a:t>
            </a:r>
            <a:r>
              <a:rPr lang="en-US" sz="2400" dirty="0">
                <a:latin typeface="CMSS10"/>
              </a:rPr>
              <a:t>management </a:t>
            </a:r>
            <a:r>
              <a:rPr lang="en-US" sz="2400" dirty="0" smtClean="0">
                <a:latin typeface="CMSS10"/>
              </a:rPr>
              <a:t>using  technologies </a:t>
            </a:r>
            <a:r>
              <a:rPr lang="en-US" sz="2400" dirty="0">
                <a:latin typeface="CMSS10"/>
              </a:rPr>
              <a:t>such as </a:t>
            </a:r>
            <a:endParaRPr lang="en-US" sz="2400" dirty="0" smtClean="0">
              <a:latin typeface="CMSS10"/>
            </a:endParaRP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MSS10"/>
              </a:rPr>
              <a:t>Wi-Fi</a:t>
            </a:r>
            <a:r>
              <a:rPr lang="en-US" dirty="0" smtClean="0">
                <a:latin typeface="CMSS10"/>
              </a:rPr>
              <a:t>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MSS10"/>
              </a:rPr>
              <a:t>WSNs. </a:t>
            </a:r>
            <a:r>
              <a:rPr lang="en-US" dirty="0"/>
              <a:t>[</a:t>
            </a:r>
            <a:r>
              <a:rPr lang="en-US" dirty="0" smtClean="0"/>
              <a:t>12, 15, 18]</a:t>
            </a:r>
            <a:endParaRPr lang="en-US" sz="2400" dirty="0" smtClean="0">
              <a:latin typeface="CMSS10"/>
            </a:endParaRP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MSS10"/>
              </a:rPr>
              <a:t>RFID. </a:t>
            </a:r>
            <a:r>
              <a:rPr lang="en-US" sz="1600" dirty="0" smtClean="0">
                <a:latin typeface="CMSS10"/>
              </a:rPr>
              <a:t>[10]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CMSS10"/>
              </a:rPr>
              <a:t>IoT</a:t>
            </a:r>
            <a:r>
              <a:rPr lang="en-US" sz="2400" dirty="0" smtClean="0">
                <a:latin typeface="CMSS10"/>
              </a:rPr>
              <a:t> </a:t>
            </a:r>
            <a:r>
              <a:rPr lang="en-US" dirty="0"/>
              <a:t>[3,5,14]</a:t>
            </a:r>
            <a:endParaRPr lang="en-US" sz="2400" dirty="0" smtClean="0">
              <a:latin typeface="CMSS10"/>
            </a:endParaRPr>
          </a:p>
          <a:p>
            <a:pPr lvl="1"/>
            <a:endParaRPr lang="en-US" sz="2400" dirty="0" smtClean="0">
              <a:latin typeface="CMSS1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MSS10"/>
              </a:rPr>
              <a:t>Very Few Studies proposed decentralized architecture. [1]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 smtClean="0">
              <a:latin typeface="CMSS1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MSS10"/>
              </a:rPr>
              <a:t>No significant contribution </a:t>
            </a:r>
            <a:r>
              <a:rPr lang="en-US" sz="2400" dirty="0">
                <a:latin typeface="CMSS10"/>
              </a:rPr>
              <a:t>in the domain of parking management systems using </a:t>
            </a:r>
            <a:r>
              <a:rPr lang="en-US" sz="2400" dirty="0" err="1" smtClean="0">
                <a:latin typeface="CMSS10"/>
              </a:rPr>
              <a:t>blockchain</a:t>
            </a:r>
            <a:r>
              <a:rPr lang="en-US" sz="2400" dirty="0" smtClean="0">
                <a:latin typeface="CMSS10"/>
              </a:rPr>
              <a:t> technology [2]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latin typeface="CMSS1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CMSS10"/>
              </a:rPr>
              <a:t>Blockchain</a:t>
            </a:r>
            <a:r>
              <a:rPr lang="en-US" sz="2400" dirty="0" smtClean="0">
                <a:latin typeface="CMSS10"/>
              </a:rPr>
              <a:t> with </a:t>
            </a:r>
            <a:r>
              <a:rPr lang="en-US" sz="2400" dirty="0">
                <a:latin typeface="CMSS10"/>
              </a:rPr>
              <a:t>smart contracts has the potential to felicitate security (from inside </a:t>
            </a:r>
            <a:r>
              <a:rPr lang="en-US" sz="2400" dirty="0" smtClean="0">
                <a:latin typeface="CMSS10"/>
              </a:rPr>
              <a:t>and outside </a:t>
            </a:r>
            <a:r>
              <a:rPr lang="en-US" sz="2400" dirty="0">
                <a:latin typeface="CMSS10"/>
              </a:rPr>
              <a:t>attack), availability, reliability, and trust in the parking systems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latin typeface="CMSS1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 smtClean="0">
              <a:latin typeface="CMSS10"/>
            </a:endParaRPr>
          </a:p>
          <a:p>
            <a:endParaRPr lang="en-US" sz="2400" dirty="0">
              <a:latin typeface="CMSS1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892" y="-7974"/>
            <a:ext cx="1698108" cy="105294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6588999"/>
            <a:ext cx="6400418" cy="26900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Smart Contract Based Decentralized Parking Management in ITS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00418" y="6588999"/>
            <a:ext cx="2350044" cy="26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I4CS 2019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750462" y="6588999"/>
            <a:ext cx="3441538" cy="269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JUNE 24, 2019 </a:t>
            </a:r>
          </a:p>
        </p:txBody>
      </p:sp>
      <p:sp>
        <p:nvSpPr>
          <p:cNvPr id="10" name="Rectangle 9"/>
          <p:cNvSpPr/>
          <p:nvPr/>
        </p:nvSpPr>
        <p:spPr>
          <a:xfrm>
            <a:off x="-1" y="0"/>
            <a:ext cx="6041985" cy="27779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                                                                      Related Work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41985" y="0"/>
            <a:ext cx="4451907" cy="2777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171362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7792"/>
            <a:ext cx="10493892" cy="7671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         </a:t>
            </a:r>
            <a:r>
              <a:rPr lang="en-US" sz="3600" dirty="0" smtClean="0">
                <a:solidFill>
                  <a:srgbClr val="C00000"/>
                </a:solidFill>
              </a:rPr>
              <a:t>Proposed System </a:t>
            </a:r>
            <a:r>
              <a:rPr lang="en-US" sz="3600" dirty="0">
                <a:solidFill>
                  <a:srgbClr val="C00000"/>
                </a:solidFill>
              </a:rPr>
              <a:t>Architecture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287594" y="6562584"/>
            <a:ext cx="2743200" cy="365125"/>
          </a:xfrm>
        </p:spPr>
        <p:txBody>
          <a:bodyPr/>
          <a:lstStyle/>
          <a:p>
            <a:fld id="{07C5E605-AB98-4CE1-A70E-D2E0FA86B1B9}" type="slidenum">
              <a:rPr lang="en-US" sz="1600" b="1" smtClean="0">
                <a:solidFill>
                  <a:schemeClr val="bg1"/>
                </a:solidFill>
              </a:rPr>
              <a:t>7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31444" y="5019674"/>
            <a:ext cx="9964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latin typeface="CMSS1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 smtClean="0">
              <a:latin typeface="CMSS10"/>
            </a:endParaRPr>
          </a:p>
          <a:p>
            <a:endParaRPr lang="en-US" sz="2400" dirty="0">
              <a:latin typeface="CMSS1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892" y="-7974"/>
            <a:ext cx="1698108" cy="105294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6588999"/>
            <a:ext cx="6400418" cy="26900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Smart Contract Based Decentralized Parking Management in ITS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00418" y="6588999"/>
            <a:ext cx="2350044" cy="26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I4CS 2019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750462" y="6588999"/>
            <a:ext cx="3441538" cy="269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JUNE 24, 2019 </a:t>
            </a:r>
          </a:p>
        </p:txBody>
      </p:sp>
      <p:sp>
        <p:nvSpPr>
          <p:cNvPr id="10" name="Rectangle 9"/>
          <p:cNvSpPr/>
          <p:nvPr/>
        </p:nvSpPr>
        <p:spPr>
          <a:xfrm>
            <a:off x="-1" y="0"/>
            <a:ext cx="6041985" cy="27779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                                                   Proposed Mechanism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41985" y="0"/>
            <a:ext cx="4451907" cy="2777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System Architecture</a:t>
            </a:r>
          </a:p>
        </p:txBody>
      </p:sp>
      <p:pic>
        <p:nvPicPr>
          <p:cNvPr id="1026" name="Picture 2" descr="https://lh6.googleusercontent.com/-Cb-adeKxiIv-IrT-Ae6NHrJ6G_eu5CliJl8_GOpsGaBEiKnBrXwuESeFJ7E11-xMoekOr96_btMfRSJuGsD_MpKw_l1q73f4p_KsEhn_fxPDnLGo8QvXGsCm-LnFTkbYueclB3aWm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396" y="1310441"/>
            <a:ext cx="6019232" cy="502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1718" y="1413971"/>
            <a:ext cx="6096000" cy="57861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CMSS10"/>
              </a:rPr>
              <a:t>Traffic Authority  : 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dirty="0">
                <a:latin typeface="CMSS10"/>
              </a:rPr>
              <a:t>Deploys RSU and Smart Contract, 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dirty="0">
                <a:latin typeface="CMSS10"/>
              </a:rPr>
              <a:t>Does vehicle registration, 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dirty="0">
                <a:latin typeface="CMSS10"/>
              </a:rPr>
              <a:t>Does parking lot registration.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latin typeface="CMSS1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B050"/>
                </a:solidFill>
                <a:latin typeface="CMSS10"/>
              </a:rPr>
              <a:t>RSUs:      </a:t>
            </a:r>
            <a:endParaRPr lang="en-US" sz="2400" dirty="0" smtClean="0">
              <a:solidFill>
                <a:srgbClr val="00B050"/>
              </a:solidFill>
              <a:latin typeface="CMSS1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CMSS10"/>
              </a:rPr>
              <a:t>Primarily </a:t>
            </a:r>
            <a:r>
              <a:rPr lang="en-US" sz="2000" dirty="0">
                <a:latin typeface="CMSS10"/>
              </a:rPr>
              <a:t>maintains the </a:t>
            </a:r>
            <a:r>
              <a:rPr lang="en-US" sz="2000" dirty="0" err="1">
                <a:latin typeface="CMSS10"/>
              </a:rPr>
              <a:t>Blockchain</a:t>
            </a:r>
            <a:r>
              <a:rPr lang="en-US" sz="2000" dirty="0">
                <a:latin typeface="CMSS10"/>
              </a:rPr>
              <a:t> </a:t>
            </a:r>
            <a:r>
              <a:rPr lang="en-US" sz="2400" dirty="0">
                <a:latin typeface="CMSS1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latin typeface="CMSS1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7030A0"/>
                </a:solidFill>
                <a:latin typeface="CMSS10"/>
              </a:rPr>
              <a:t>IoT</a:t>
            </a:r>
            <a:r>
              <a:rPr lang="en-US" sz="2400" dirty="0">
                <a:solidFill>
                  <a:srgbClr val="7030A0"/>
                </a:solidFill>
                <a:latin typeface="CMSS10"/>
              </a:rPr>
              <a:t> Device at Parking Lot :  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dirty="0">
                <a:latin typeface="CMSS10"/>
              </a:rPr>
              <a:t>Senses the vehicle address and checks status </a:t>
            </a:r>
            <a:r>
              <a:rPr lang="en-US" dirty="0" smtClean="0">
                <a:latin typeface="CMSS10"/>
              </a:rPr>
              <a:t>from </a:t>
            </a:r>
            <a:r>
              <a:rPr lang="en-US" dirty="0">
                <a:latin typeface="CMSS10"/>
              </a:rPr>
              <a:t>the </a:t>
            </a:r>
            <a:r>
              <a:rPr lang="en-US" dirty="0" err="1">
                <a:latin typeface="CMSS10"/>
              </a:rPr>
              <a:t>blockchain</a:t>
            </a:r>
            <a:r>
              <a:rPr lang="en-US" dirty="0">
                <a:latin typeface="CMSS1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latin typeface="CMSS1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B0F0"/>
                </a:solidFill>
                <a:latin typeface="CMSS10"/>
              </a:rPr>
              <a:t>Intelligent Vehicle  : 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1600" dirty="0">
                <a:latin typeface="CMSS10"/>
              </a:rPr>
              <a:t>Executes  </a:t>
            </a:r>
            <a:r>
              <a:rPr lang="en-US" sz="1600" dirty="0" smtClean="0">
                <a:latin typeface="CMSS10"/>
              </a:rPr>
              <a:t>transactions </a:t>
            </a:r>
            <a:r>
              <a:rPr lang="en-US" sz="1600" dirty="0">
                <a:latin typeface="CMSS10"/>
              </a:rPr>
              <a:t>for various </a:t>
            </a:r>
            <a:r>
              <a:rPr lang="en-US" sz="1600" dirty="0" smtClean="0">
                <a:latin typeface="CMSS10"/>
              </a:rPr>
              <a:t>Parking </a:t>
            </a:r>
            <a:r>
              <a:rPr lang="en-US" sz="1600" dirty="0">
                <a:latin typeface="CMSS10"/>
              </a:rPr>
              <a:t>processes.</a:t>
            </a:r>
          </a:p>
          <a:p>
            <a:r>
              <a:rPr lang="en-US" sz="2400" dirty="0">
                <a:latin typeface="CMSS1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latin typeface="CMSS1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327382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7792"/>
            <a:ext cx="10493892" cy="7671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         </a:t>
            </a:r>
            <a:r>
              <a:rPr lang="en-US" sz="3600" dirty="0" err="1" smtClean="0">
                <a:solidFill>
                  <a:srgbClr val="C00000"/>
                </a:solidFill>
              </a:rPr>
              <a:t>Blockchain</a:t>
            </a:r>
            <a:r>
              <a:rPr lang="en-US" sz="3600" dirty="0" smtClean="0">
                <a:solidFill>
                  <a:srgbClr val="C00000"/>
                </a:solidFill>
              </a:rPr>
              <a:t> Technologies Used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287594" y="6562584"/>
            <a:ext cx="2743200" cy="365125"/>
          </a:xfrm>
        </p:spPr>
        <p:txBody>
          <a:bodyPr/>
          <a:lstStyle/>
          <a:p>
            <a:fld id="{07C5E605-AB98-4CE1-A70E-D2E0FA86B1B9}" type="slidenum">
              <a:rPr lang="en-US" sz="1600" b="1" smtClean="0">
                <a:solidFill>
                  <a:schemeClr val="bg1"/>
                </a:solidFill>
              </a:rPr>
              <a:t>8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31444" y="5019674"/>
            <a:ext cx="9964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latin typeface="CMSS1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 smtClean="0">
              <a:latin typeface="CMSS10"/>
            </a:endParaRPr>
          </a:p>
          <a:p>
            <a:endParaRPr lang="en-US" sz="2400" dirty="0">
              <a:latin typeface="CMSS1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892" y="-7974"/>
            <a:ext cx="1698108" cy="105294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6588999"/>
            <a:ext cx="6400418" cy="26900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Smart Contract Based Decentralized Parking Management in ITS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00418" y="6588999"/>
            <a:ext cx="2350044" cy="26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I4CS 2019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750462" y="6588999"/>
            <a:ext cx="3441538" cy="269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JUNE 24, 2019 </a:t>
            </a:r>
          </a:p>
        </p:txBody>
      </p:sp>
      <p:sp>
        <p:nvSpPr>
          <p:cNvPr id="10" name="Rectangle 9"/>
          <p:cNvSpPr/>
          <p:nvPr/>
        </p:nvSpPr>
        <p:spPr>
          <a:xfrm>
            <a:off x="-1" y="0"/>
            <a:ext cx="6041985" cy="27779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                                                   Proposed Mechanism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41985" y="0"/>
            <a:ext cx="4451907" cy="2777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Technologies Used</a:t>
            </a:r>
          </a:p>
        </p:txBody>
      </p:sp>
      <p:sp>
        <p:nvSpPr>
          <p:cNvPr id="2" name="Rectangle 1"/>
          <p:cNvSpPr/>
          <p:nvPr/>
        </p:nvSpPr>
        <p:spPr>
          <a:xfrm>
            <a:off x="71717" y="1413971"/>
            <a:ext cx="10121154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rgbClr val="FF0000"/>
                </a:solidFill>
                <a:latin typeface="CMSS10"/>
              </a:rPr>
              <a:t>Ethereum</a:t>
            </a:r>
            <a:r>
              <a:rPr lang="en-US" sz="2400" dirty="0" smtClean="0">
                <a:solidFill>
                  <a:srgbClr val="FF0000"/>
                </a:solidFill>
                <a:latin typeface="CMSS10"/>
              </a:rPr>
              <a:t>: </a:t>
            </a:r>
          </a:p>
          <a:p>
            <a:endParaRPr lang="en-US" sz="2000" dirty="0">
              <a:solidFill>
                <a:srgbClr val="FF0000"/>
              </a:solidFill>
              <a:latin typeface="CMSS10"/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CMSS10"/>
              </a:rPr>
              <a:t>Public </a:t>
            </a:r>
            <a:r>
              <a:rPr lang="en-US" sz="2000" dirty="0" err="1">
                <a:latin typeface="CMSS10"/>
              </a:rPr>
              <a:t>permissionless</a:t>
            </a:r>
            <a:r>
              <a:rPr lang="en-US" sz="2000" dirty="0">
                <a:latin typeface="CMSS10"/>
              </a:rPr>
              <a:t>  </a:t>
            </a:r>
            <a:r>
              <a:rPr lang="en-US" sz="2000" dirty="0" err="1">
                <a:latin typeface="CMSS10"/>
              </a:rPr>
              <a:t>blockchain</a:t>
            </a:r>
            <a:r>
              <a:rPr lang="en-US" sz="2000" dirty="0">
                <a:latin typeface="CMSS10"/>
              </a:rPr>
              <a:t> platform </a:t>
            </a:r>
            <a:r>
              <a:rPr lang="en-US" sz="2000" dirty="0" smtClean="0">
                <a:latin typeface="CMSS10"/>
              </a:rPr>
              <a:t>allows </a:t>
            </a:r>
            <a:r>
              <a:rPr lang="en-US" sz="2000" dirty="0">
                <a:latin typeface="CMSS10"/>
              </a:rPr>
              <a:t>to setup a private and permissioned </a:t>
            </a:r>
            <a:r>
              <a:rPr lang="en-US" sz="2000" dirty="0" smtClean="0">
                <a:latin typeface="CMSS10"/>
              </a:rPr>
              <a:t>instance </a:t>
            </a:r>
            <a:r>
              <a:rPr lang="en-US" sz="2000" dirty="0">
                <a:latin typeface="CMSS10"/>
              </a:rPr>
              <a:t>of the </a:t>
            </a:r>
            <a:r>
              <a:rPr lang="en-US" sz="2000" dirty="0" smtClean="0">
                <a:latin typeface="CMSS10"/>
              </a:rPr>
              <a:t>chain. </a:t>
            </a:r>
          </a:p>
          <a:p>
            <a:pPr lvl="1"/>
            <a:endParaRPr lang="en-US" sz="2000" dirty="0" smtClean="0">
              <a:latin typeface="CMSS10"/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CMSS10"/>
              </a:rPr>
              <a:t>Supports smart contracts (application specific  code  deployed  on the </a:t>
            </a:r>
            <a:r>
              <a:rPr lang="en-US" sz="2000" dirty="0" err="1">
                <a:latin typeface="CMSS10"/>
              </a:rPr>
              <a:t>blockchain</a:t>
            </a:r>
            <a:r>
              <a:rPr lang="en-US" sz="2000" dirty="0">
                <a:latin typeface="CMSS10"/>
              </a:rPr>
              <a:t>). </a:t>
            </a:r>
          </a:p>
          <a:p>
            <a:endParaRPr lang="en-US" sz="2400" dirty="0">
              <a:latin typeface="CMSS1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B050"/>
                </a:solidFill>
                <a:latin typeface="CMSS10"/>
              </a:rPr>
              <a:t>Smart Contract:      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CMSS10"/>
              </a:rPr>
              <a:t>A bunch </a:t>
            </a:r>
            <a:r>
              <a:rPr lang="en-US" sz="2000" dirty="0">
                <a:latin typeface="CMSS10"/>
              </a:rPr>
              <a:t>of self-executable code sitting on top of </a:t>
            </a:r>
            <a:r>
              <a:rPr lang="en-US" sz="2000" dirty="0" smtClean="0">
                <a:latin typeface="CMSS10"/>
              </a:rPr>
              <a:t>a </a:t>
            </a:r>
            <a:r>
              <a:rPr lang="en-US" sz="2000" dirty="0" err="1" smtClean="0">
                <a:latin typeface="CMSS10"/>
              </a:rPr>
              <a:t>blockchain</a:t>
            </a:r>
            <a:r>
              <a:rPr lang="en-US" sz="2000" dirty="0">
                <a:latin typeface="CMSS10"/>
              </a:rPr>
              <a:t>. </a:t>
            </a:r>
            <a:endParaRPr lang="en-US" sz="2000" dirty="0" smtClean="0">
              <a:latin typeface="CMSS1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sz="2000" dirty="0">
              <a:latin typeface="CMSS1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CMSS10"/>
              </a:rPr>
              <a:t>Consists </a:t>
            </a:r>
            <a:r>
              <a:rPr lang="en-US" sz="2000" dirty="0">
                <a:latin typeface="CMSS10"/>
              </a:rPr>
              <a:t>of well-defined conditions and their corresponding actions</a:t>
            </a:r>
            <a:r>
              <a:rPr lang="en-US" sz="2000" dirty="0" smtClean="0">
                <a:latin typeface="CMSS10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sz="2000" dirty="0">
              <a:latin typeface="CMSS1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CMSS10"/>
              </a:rPr>
              <a:t>Triggered by the Transactions. </a:t>
            </a:r>
            <a:endParaRPr lang="en-US" sz="2400" dirty="0">
              <a:latin typeface="CMSS10"/>
            </a:endParaRPr>
          </a:p>
          <a:p>
            <a:r>
              <a:rPr lang="en-US" sz="2400" dirty="0" smtClean="0">
                <a:latin typeface="CMSS10"/>
              </a:rPr>
              <a:t> </a:t>
            </a:r>
            <a:endParaRPr lang="en-US" sz="2400" dirty="0">
              <a:latin typeface="CMSS10"/>
            </a:endParaRPr>
          </a:p>
        </p:txBody>
      </p:sp>
      <p:pic>
        <p:nvPicPr>
          <p:cNvPr id="1030" name="Picture 6" descr="https://lh5.googleusercontent.com/oOEfreTZD40cTGwN37lL17OpjJ5ZROluxJiDzU5mhuz24YYdoAHu63yEhivFifmgoVCdPqFf6YcGHyOpBkJO2b3UnBaZW53vRUoQ90TdejkwnKMdTu4drza-33vQ6DUpoCgO1Q2z3s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070" y="1071390"/>
            <a:ext cx="2052652" cy="136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386" y="2837909"/>
            <a:ext cx="3541614" cy="364117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484237" y="6265417"/>
            <a:ext cx="10294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hlinkClick r:id="rId5"/>
              </a:rPr>
              <a:t>Source: </a:t>
            </a:r>
            <a:r>
              <a:rPr lang="en-US" sz="1000" dirty="0" err="1" smtClean="0">
                <a:hlinkClick r:id="rId5"/>
              </a:rPr>
              <a:t>Edureka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3729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7792"/>
            <a:ext cx="10493892" cy="7671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         </a:t>
            </a:r>
            <a:r>
              <a:rPr lang="en-US" sz="3600" dirty="0" smtClean="0">
                <a:solidFill>
                  <a:srgbClr val="C00000"/>
                </a:solidFill>
              </a:rPr>
              <a:t>Consensus Mechanism Used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287594" y="6562584"/>
            <a:ext cx="2743200" cy="365125"/>
          </a:xfrm>
        </p:spPr>
        <p:txBody>
          <a:bodyPr/>
          <a:lstStyle/>
          <a:p>
            <a:fld id="{07C5E605-AB98-4CE1-A70E-D2E0FA86B1B9}" type="slidenum">
              <a:rPr lang="en-US" sz="1600" b="1" smtClean="0">
                <a:solidFill>
                  <a:schemeClr val="bg1"/>
                </a:solidFill>
              </a:rPr>
              <a:t>9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31444" y="5019674"/>
            <a:ext cx="9964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latin typeface="CMSS1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 smtClean="0">
              <a:latin typeface="CMSS10"/>
            </a:endParaRPr>
          </a:p>
          <a:p>
            <a:endParaRPr lang="en-US" sz="2400" dirty="0">
              <a:latin typeface="CMSS1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892" y="-7974"/>
            <a:ext cx="1698108" cy="105294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6588999"/>
            <a:ext cx="6400418" cy="26900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Smart Contract Based Decentralized Parking Management in ITS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00418" y="6588999"/>
            <a:ext cx="2350044" cy="26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I4CS 2019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750462" y="6588999"/>
            <a:ext cx="3441538" cy="269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JUNE 24, 2019 </a:t>
            </a:r>
          </a:p>
        </p:txBody>
      </p:sp>
      <p:sp>
        <p:nvSpPr>
          <p:cNvPr id="10" name="Rectangle 9"/>
          <p:cNvSpPr/>
          <p:nvPr/>
        </p:nvSpPr>
        <p:spPr>
          <a:xfrm>
            <a:off x="-1" y="0"/>
            <a:ext cx="6041985" cy="27779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                                                   Proposed Mechanism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41985" y="0"/>
            <a:ext cx="4451907" cy="2777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Technologies Used</a:t>
            </a:r>
          </a:p>
        </p:txBody>
      </p:sp>
      <p:sp>
        <p:nvSpPr>
          <p:cNvPr id="2" name="Rectangle 1"/>
          <p:cNvSpPr/>
          <p:nvPr/>
        </p:nvSpPr>
        <p:spPr>
          <a:xfrm>
            <a:off x="-73702" y="1150462"/>
            <a:ext cx="6474119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  <a:latin typeface="CMSS10"/>
              </a:rPr>
              <a:t>Proof-of-Work (</a:t>
            </a:r>
            <a:r>
              <a:rPr lang="en-US" sz="2400" dirty="0" err="1" smtClean="0">
                <a:solidFill>
                  <a:srgbClr val="FF0000"/>
                </a:solidFill>
                <a:latin typeface="CMSS10"/>
              </a:rPr>
              <a:t>PoW</a:t>
            </a:r>
            <a:r>
              <a:rPr lang="en-US" sz="2400" dirty="0" smtClean="0">
                <a:solidFill>
                  <a:srgbClr val="FF0000"/>
                </a:solidFill>
                <a:latin typeface="CMSS10"/>
              </a:rPr>
              <a:t>): </a:t>
            </a:r>
            <a:endParaRPr lang="en-US" sz="2400" dirty="0" smtClean="0">
              <a:solidFill>
                <a:srgbClr val="FF0000"/>
              </a:solidFill>
              <a:latin typeface="CMSS10"/>
            </a:endParaRPr>
          </a:p>
          <a:p>
            <a:endParaRPr lang="en-US" sz="2000" dirty="0">
              <a:solidFill>
                <a:srgbClr val="FF0000"/>
              </a:solidFill>
              <a:latin typeface="CMSS10"/>
            </a:endParaRPr>
          </a:p>
          <a:p>
            <a:pPr marL="914400" lvl="1" indent="-457200" algn="just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CMSS10"/>
              </a:rPr>
              <a:t>Use </a:t>
            </a:r>
            <a:r>
              <a:rPr lang="en-US" sz="2000" dirty="0" err="1" smtClean="0">
                <a:latin typeface="CMSS10"/>
              </a:rPr>
              <a:t>PoW</a:t>
            </a:r>
            <a:r>
              <a:rPr lang="en-US" sz="2000" dirty="0" smtClean="0">
                <a:latin typeface="CMSS10"/>
              </a:rPr>
              <a:t> consensus  </a:t>
            </a:r>
            <a:r>
              <a:rPr lang="en-US" sz="2000" dirty="0">
                <a:latin typeface="CMSS10"/>
              </a:rPr>
              <a:t>mechanism </a:t>
            </a:r>
            <a:r>
              <a:rPr lang="en-US" sz="2000" dirty="0" smtClean="0">
                <a:latin typeface="CMSS10"/>
              </a:rPr>
              <a:t>for </a:t>
            </a:r>
            <a:r>
              <a:rPr lang="en-US" sz="2000" dirty="0">
                <a:latin typeface="CMSS10"/>
              </a:rPr>
              <a:t>agreeing onto the state of the data </a:t>
            </a:r>
          </a:p>
          <a:p>
            <a:pPr marL="914400" lvl="1" indent="-457200" algn="just">
              <a:buFont typeface="Wingdings" panose="05000000000000000000" pitchFamily="2" charset="2"/>
              <a:buChar char="q"/>
            </a:pPr>
            <a:endParaRPr lang="en-US" sz="2000" dirty="0">
              <a:latin typeface="CMSS10"/>
            </a:endParaRPr>
          </a:p>
          <a:p>
            <a:pPr marL="914400" lvl="1" indent="-4572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CMSS10"/>
              </a:rPr>
              <a:t>Have a variety of nodes  such as full node, miner node, light node.</a:t>
            </a:r>
          </a:p>
          <a:p>
            <a:pPr marL="914400" lvl="1" indent="-457200" algn="just">
              <a:buFont typeface="Wingdings" panose="05000000000000000000" pitchFamily="2" charset="2"/>
              <a:buChar char="q"/>
            </a:pPr>
            <a:endParaRPr lang="en-US" sz="2000" dirty="0">
              <a:latin typeface="CMSS10"/>
            </a:endParaRPr>
          </a:p>
          <a:p>
            <a:pPr marL="914400" lvl="1" indent="-4572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CMSS10"/>
              </a:rPr>
              <a:t>In </a:t>
            </a:r>
            <a:r>
              <a:rPr lang="en-US" sz="2000" dirty="0" err="1">
                <a:latin typeface="CMSS10"/>
              </a:rPr>
              <a:t>PoW</a:t>
            </a:r>
            <a:r>
              <a:rPr lang="en-US" sz="2000" dirty="0">
                <a:latin typeface="CMSS10"/>
              </a:rPr>
              <a:t> </a:t>
            </a:r>
            <a:r>
              <a:rPr lang="en-US" sz="2000" dirty="0" smtClean="0">
                <a:latin typeface="CMSS10"/>
              </a:rPr>
              <a:t>mechanism, miners </a:t>
            </a:r>
            <a:r>
              <a:rPr lang="en-US" sz="2000" dirty="0">
                <a:latin typeface="CMSS10"/>
              </a:rPr>
              <a:t>are responsible  for maintaining the </a:t>
            </a:r>
            <a:r>
              <a:rPr lang="en-US" sz="2000" dirty="0" err="1">
                <a:latin typeface="CMSS10"/>
              </a:rPr>
              <a:t>blockchain</a:t>
            </a:r>
            <a:r>
              <a:rPr lang="en-US" sz="2000" dirty="0" smtClean="0">
                <a:latin typeface="CMSS10"/>
              </a:rPr>
              <a:t>.</a:t>
            </a:r>
          </a:p>
          <a:p>
            <a:pPr marL="914400" lvl="1" indent="-457200" algn="just">
              <a:buFont typeface="Wingdings" panose="05000000000000000000" pitchFamily="2" charset="2"/>
              <a:buChar char="q"/>
            </a:pPr>
            <a:endParaRPr lang="en-US" sz="2000" dirty="0">
              <a:latin typeface="CMSS10"/>
            </a:endParaRPr>
          </a:p>
          <a:p>
            <a:pPr marL="914400" lvl="1" indent="-457200" algn="just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CMSS10"/>
              </a:rPr>
              <a:t>Miners perform cryptographically hard and computationally resource intensive operations.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endParaRPr lang="en-US" sz="2000" dirty="0">
              <a:latin typeface="CMSS10"/>
            </a:endParaRPr>
          </a:p>
          <a:p>
            <a:pPr lvl="1"/>
            <a:endParaRPr lang="en-US" sz="2000" dirty="0">
              <a:latin typeface="CMSS10"/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endParaRPr lang="en-US" sz="2000" dirty="0">
              <a:latin typeface="CMSS10"/>
            </a:endParaRPr>
          </a:p>
          <a:p>
            <a:endParaRPr lang="en-US" sz="2400" dirty="0">
              <a:latin typeface="CMSS1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11131" y="5142449"/>
            <a:ext cx="13628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hlinkClick r:id="rId3"/>
              </a:rPr>
              <a:t>Source: </a:t>
            </a:r>
            <a:r>
              <a:rPr lang="en-US" sz="1000" dirty="0">
                <a:hlinkClick r:id="rId4"/>
              </a:rPr>
              <a:t>EtherWorld.co</a:t>
            </a:r>
            <a:endParaRPr lang="en-US" sz="1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973" y="1858584"/>
            <a:ext cx="5330468" cy="316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97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1830</Words>
  <Application>Microsoft Office PowerPoint</Application>
  <PresentationFormat>Widescreen</PresentationFormat>
  <Paragraphs>278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CMBX9</vt:lpstr>
      <vt:lpstr>CMR9</vt:lpstr>
      <vt:lpstr>CMSS10</vt:lpstr>
      <vt:lpstr>CMSS8</vt:lpstr>
      <vt:lpstr>CMSSBX10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</dc:creator>
  <cp:lastModifiedBy>Pranav Singh</cp:lastModifiedBy>
  <cp:revision>187</cp:revision>
  <dcterms:created xsi:type="dcterms:W3CDTF">2018-10-23T06:16:41Z</dcterms:created>
  <dcterms:modified xsi:type="dcterms:W3CDTF">2019-06-12T03:25:52Z</dcterms:modified>
</cp:coreProperties>
</file>