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4fd0ca0e9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64fd0ca0e9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4fd0ca0e9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64fd0ca0e9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B3D1EC"/>
            </a:gs>
            <a:gs pos="14000">
              <a:schemeClr val="lt1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hyperlink" Target="https://www.edureka.co/blog/smart-contracts/" TargetMode="External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dureka.co/blog/smart-contracts/" TargetMode="External"/><Relationship Id="rId4" Type="http://schemas.openxmlformats.org/officeDocument/2006/relationships/hyperlink" Target="https://www.google.com/url?sa=i&amp;rct=j&amp;q=&amp;esrc=s&amp;source=images&amp;cd=&amp;cad=rja&amp;uact=8&amp;ved=2ahUKEwjcr92L1-HiAhUM448KHVI5A_gQjB16BAgBEAQ&amp;url=http://etherworld.co/2017/04/16/proof-of-work-pow/&amp;psig=AOvVaw0QUwWNEQgzLq6RJO82mlTE&amp;ust=1560351001438300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95738" y="3824313"/>
            <a:ext cx="1169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Pranav Kumar Singh, Roshan  Singh, Gwmsrang</a:t>
            </a:r>
            <a:r>
              <a:rPr lang="en-US" sz="1800">
                <a:solidFill>
                  <a:schemeClr val="dk1"/>
                </a:solidFill>
              </a:rPr>
              <a:t> Muchahary, Mridutpal Lahon,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Sunit Nandi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umar  Nandi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705708" y="5815057"/>
            <a:ext cx="100496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Department Computer Science and Engineering, IITG, CITK and NIT AP, India</a:t>
            </a:r>
            <a:endParaRPr sz="200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2092768"/>
            <a:ext cx="12192000" cy="1091700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-1" y="6588999"/>
            <a:ext cx="7140152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140152" y="6588999"/>
            <a:ext cx="1610309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b="1"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630" y="4635862"/>
            <a:ext cx="878782" cy="910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3552" y="4614197"/>
            <a:ext cx="716866" cy="1003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6904" y="4497112"/>
            <a:ext cx="986503" cy="102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12192000" cy="14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Generic Algorithm for Incentive Reward and Premium Lease</a:t>
            </a:r>
            <a:endParaRPr sz="3000"/>
          </a:p>
        </p:txBody>
      </p:sp>
      <p:sp>
        <p:nvSpPr>
          <p:cNvPr id="218" name="Google Shape;218;p22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892" y="-7974"/>
            <a:ext cx="1698108" cy="105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Proposed Mechanism</a:t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71717" y="1413972"/>
            <a:ext cx="712694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059" y="1121038"/>
            <a:ext cx="4090730" cy="521280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179050" y="1199700"/>
            <a:ext cx="5532900" cy="5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Increase vehicle score if driver maintains a said driving behaviour.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Periodically incentivise the driver with a lower premium and credit reward when the score reaches the threshold,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	or else,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Punish the drivers with higher   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premium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0" y="277792"/>
            <a:ext cx="10494000" cy="7671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12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Blockchain Technologies Used</a:t>
            </a:r>
            <a:endParaRPr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 txBox="1"/>
          <p:nvPr>
            <p:ph idx="12" type="sldNum"/>
          </p:nvPr>
        </p:nvSpPr>
        <p:spPr>
          <a:xfrm>
            <a:off x="9287594" y="6562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4531444" y="5019674"/>
            <a:ext cx="9964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892" y="-7974"/>
            <a:ext cx="1698108" cy="105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/>
          <p:nvPr/>
        </p:nvSpPr>
        <p:spPr>
          <a:xfrm>
            <a:off x="0" y="6588999"/>
            <a:ext cx="6400500" cy="2691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6400418" y="6588999"/>
            <a:ext cx="2349900" cy="2691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8750462" y="6588999"/>
            <a:ext cx="3441600" cy="269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-1" y="0"/>
            <a:ext cx="6042000" cy="2778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Proposed Mechanism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6041985" y="0"/>
            <a:ext cx="4452000" cy="277800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12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Used</a:t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71717" y="1413971"/>
            <a:ext cx="10121100" cy="4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Ethereum: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permissionless  blockchain platform allows to setup a private and permissioned instance of the chain.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smart contracts (application specific  code  deployed  on the blockchain).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Smart Contract:     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bunch of self-executable code sitting on top of a blockchain.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well-defined conditions and their corresponding actions.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Triggered by the Transactions.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5.googleusercontent.com/oOEfreTZD40cTGwN37lL17OpjJ5ZROluxJiDzU5mhuz24YYdoAHu63yEhivFifmgoVCdPqFf6YcGHyOpBkJO2b3UnBaZW53vRUoQ90TdejkwnKMdTu4drza-33vQ6DUpoCgO1Q2z3sA" id="243" name="Google Shape;2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2070" y="1071390"/>
            <a:ext cx="2052652" cy="1367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0386" y="2837909"/>
            <a:ext cx="3541612" cy="364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/>
          <p:nvPr/>
        </p:nvSpPr>
        <p:spPr>
          <a:xfrm>
            <a:off x="8484237" y="6265417"/>
            <a:ext cx="102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Source: Edureka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Consensus Mechanism Used</a:t>
            </a:r>
            <a:endParaRPr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4531444" y="5019674"/>
            <a:ext cx="99644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Proposed Mechanism</a:t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Used</a:t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-73702" y="1150462"/>
            <a:ext cx="6474119" cy="544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Proof-of-Work (PoW):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PoW consensus  mechanism for agreeing onto the state of the data </a:t>
            </a:r>
            <a:endParaRPr/>
          </a:p>
          <a:p>
            <a:pPr indent="-330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 variety of nodes  such as full node, miner node, light node.</a:t>
            </a:r>
            <a:endParaRPr/>
          </a:p>
          <a:p>
            <a:pPr indent="-330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PoW mechanism, miners are responsible  for maintaining the blockchain.</a:t>
            </a:r>
            <a:endParaRPr/>
          </a:p>
          <a:p>
            <a:pPr indent="-330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Miners perform cryptographically hard and computationally resource intensive operations.</a:t>
            </a:r>
            <a:endParaRPr/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8511131" y="5142449"/>
            <a:ext cx="13628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Source: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EtherWorld.co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1973" y="1858584"/>
            <a:ext cx="5330468" cy="3161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Experimental Setup</a:t>
            </a:r>
            <a:endParaRPr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4531444" y="5019674"/>
            <a:ext cx="99644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Experimental Setup</a:t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Testbed Implementation</a:t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721139" y="3510756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7833257" y="5214157"/>
            <a:ext cx="33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</a:t>
            </a:r>
            <a:r>
              <a:rPr lang="en-US" sz="1800">
                <a:solidFill>
                  <a:schemeClr val="dk1"/>
                </a:solidFill>
              </a:rPr>
              <a:t>Testbed Details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1603759" y="5290380"/>
            <a:ext cx="22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Fig.  </a:t>
            </a:r>
            <a:r>
              <a:rPr lang="en-US" sz="1800">
                <a:solidFill>
                  <a:schemeClr val="dk1"/>
                </a:solidFill>
              </a:rPr>
              <a:t>Testbed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22" y="1986809"/>
            <a:ext cx="4688979" cy="289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346" y="2711050"/>
            <a:ext cx="6903654" cy="144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Results</a:t>
            </a:r>
            <a:endParaRPr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6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287" name="Google Shape;287;p26"/>
          <p:cNvSpPr/>
          <p:nvPr/>
        </p:nvSpPr>
        <p:spPr>
          <a:xfrm>
            <a:off x="4531444" y="5019674"/>
            <a:ext cx="99644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892" y="-7974"/>
            <a:ext cx="1698108" cy="105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6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6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Results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12405" y="1141525"/>
            <a:ext cx="120183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analyze the performance by evaluating </a:t>
            </a:r>
            <a:r>
              <a:rPr lang="en-US" sz="2400">
                <a:solidFill>
                  <a:schemeClr val="dk1"/>
                </a:solidFill>
              </a:rPr>
              <a:t>a </a:t>
            </a:r>
            <a:r>
              <a:rPr lang="en-US" sz="2400">
                <a:solidFill>
                  <a:schemeClr val="dk1"/>
                </a:solidFill>
              </a:rPr>
              <a:t>set of </a:t>
            </a:r>
            <a:r>
              <a:rPr lang="en-US" sz="2400">
                <a:solidFill>
                  <a:schemeClr val="dk1"/>
                </a:solidFill>
              </a:rPr>
              <a:t>performance</a:t>
            </a:r>
            <a:r>
              <a:rPr lang="en-US" sz="2400">
                <a:solidFill>
                  <a:schemeClr val="dk1"/>
                </a:solidFill>
              </a:rPr>
              <a:t> parameters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CPU Utilization.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Temperature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Power Consumption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Clock Frequency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26"/>
          <p:cNvPicPr preferRelativeResize="0"/>
          <p:nvPr/>
        </p:nvPicPr>
        <p:blipFill rotWithShape="1">
          <a:blip r:embed="rId4">
            <a:alphaModFix/>
          </a:blip>
          <a:srcRect b="0" l="0" r="0" t="-2690"/>
          <a:stretch/>
        </p:blipFill>
        <p:spPr>
          <a:xfrm>
            <a:off x="660575" y="3087650"/>
            <a:ext cx="4720825" cy="29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5250" y="3087650"/>
            <a:ext cx="4720826" cy="287909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6"/>
          <p:cNvSpPr txBox="1"/>
          <p:nvPr/>
        </p:nvSpPr>
        <p:spPr>
          <a:xfrm>
            <a:off x="1247975" y="6125600"/>
            <a:ext cx="35460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Fig : Performance Plots in Idle Mode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7274425" y="6125600"/>
            <a:ext cx="3967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Fig : Performance Plots when RSU Node is mining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Discussion</a:t>
            </a:r>
            <a:endParaRPr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7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4531444" y="5019674"/>
            <a:ext cx="99644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892" y="-7974"/>
            <a:ext cx="1698108" cy="105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7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7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Results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</a:t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71716" y="1413972"/>
            <a:ext cx="1187823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results, we can say that </a:t>
            </a:r>
            <a:endParaRPr/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en-US" sz="2400">
                <a:solidFill>
                  <a:schemeClr val="dk1"/>
                </a:solidFill>
              </a:rPr>
              <a:t>The performance plots demonstrates our choice of PoW as the consensus mechanism, a resource intensive and power consuming mechanism.</a:t>
            </a:r>
            <a:endParaRPr sz="2400">
              <a:solidFill>
                <a:schemeClr val="dk1"/>
              </a:solidFill>
            </a:endParaRPr>
          </a:p>
          <a:p>
            <a:pPr indent="-3048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</a:rPr>
              <a:t>Although the PoW algorithm turns out to be power consuming and expensive, it provides much higher security against several types of attacks and provides decentralization in a true sense.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/>
          <p:nvPr/>
        </p:nvSpPr>
        <p:spPr>
          <a:xfrm>
            <a:off x="0" y="277792"/>
            <a:ext cx="10494000" cy="7671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12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Conclusion</a:t>
            </a:r>
            <a:endParaRPr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8"/>
          <p:cNvSpPr txBox="1"/>
          <p:nvPr>
            <p:ph idx="12" type="sldNum"/>
          </p:nvPr>
        </p:nvSpPr>
        <p:spPr>
          <a:xfrm>
            <a:off x="9287594" y="6562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pic>
        <p:nvPicPr>
          <p:cNvPr id="321" name="Google Shape;3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892" y="-7974"/>
            <a:ext cx="1698108" cy="1052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8"/>
          <p:cNvSpPr/>
          <p:nvPr/>
        </p:nvSpPr>
        <p:spPr>
          <a:xfrm>
            <a:off x="0" y="6588999"/>
            <a:ext cx="6400500" cy="2691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8"/>
          <p:cNvSpPr/>
          <p:nvPr/>
        </p:nvSpPr>
        <p:spPr>
          <a:xfrm>
            <a:off x="6400418" y="6588999"/>
            <a:ext cx="2349900" cy="2691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8750462" y="6588999"/>
            <a:ext cx="3441600" cy="269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8"/>
          <p:cNvSpPr/>
          <p:nvPr/>
        </p:nvSpPr>
        <p:spPr>
          <a:xfrm>
            <a:off x="-1" y="0"/>
            <a:ext cx="10494000" cy="2778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8"/>
          <p:cNvSpPr/>
          <p:nvPr/>
        </p:nvSpPr>
        <p:spPr>
          <a:xfrm>
            <a:off x="71716" y="1413972"/>
            <a:ext cx="11878200" cy="48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work presented a framework and a prototype implementation </a:t>
            </a:r>
            <a:r>
              <a:rPr lang="en-US" sz="2400">
                <a:solidFill>
                  <a:schemeClr val="dk1"/>
                </a:solidFill>
              </a:rPr>
              <a:t>of Usage Based Vehicular Insurance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ITS using blockchain.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system </a:t>
            </a:r>
            <a:r>
              <a:rPr lang="en-US" sz="2400">
                <a:solidFill>
                  <a:schemeClr val="dk1"/>
                </a:solidFill>
              </a:rPr>
              <a:t>motivates drivers to drive well for getting incentives.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provide common  platform to various </a:t>
            </a:r>
            <a:r>
              <a:rPr lang="en-US" sz="2400">
                <a:solidFill>
                  <a:schemeClr val="dk1"/>
                </a:solidFill>
              </a:rPr>
              <a:t>stakeholders of the system such as the drivers, insurance company, OEMs and the legal authority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power consuming and expensive  PoW based  consensus  mechanism  used  for maintaining true decentralized  blockchain can be a bottleneck in its public grade implementation.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Future Work </a:t>
            </a:r>
            <a:endParaRPr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9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9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-1" y="0"/>
            <a:ext cx="10493893" cy="277792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238770" y="2497911"/>
            <a:ext cx="1187823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 future work, we will try to integrate more features in our current system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also explore other low power consuming  consensus   mechanisms for implementation.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References</a:t>
            </a:r>
            <a:endParaRPr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0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-1" y="0"/>
            <a:ext cx="10493893" cy="277792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136594" y="1215992"/>
            <a:ext cx="12055407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1. Nakamoto, S., et al.: Bitcoin: a peer-to-peer electronic cash system (2008)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2.  Szabo, N.: Formalizing and securing relationships on public networks. First Monday 2(9), (1997)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3.  Wood, G.: Ethereum: a secure decentralised generalised transaction ledger. Ethereum Proj. Yellow Pap. 151, 1–32 (2014)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4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>
                <a:solidFill>
                  <a:schemeClr val="dk1"/>
                </a:solidFill>
              </a:rPr>
              <a:t>Wahlstrom et al., “Driving behavior analysis for smartphone-based insurance telematics,” in Proceedings of the 2nd workshop on Workshop on Physical Analytics. ACM, 2015, pp. 19–24.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5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>
                <a:solidFill>
                  <a:schemeClr val="dk1"/>
                </a:solidFill>
              </a:rPr>
              <a:t> S. Husnjak, D. Perakovi´c, I. Forenbacher, and M. Mumdziev, “Telematics system in usage based motor insurance,” Procedia Engineering, vol. 100, pp. 816–825, 2015.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6. P. Vavouranakis, S. Panagiotakis, G. Mastorakis, and C. X. Mavromoustakis, “Smartphone-based telematics for usage based insurance,” in Advances in Mobile Cloud Computing and Big Data in the 5G Era. Springer, 2017, pp. 309–339.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7. J. Wahlstr¨om, I. Skog, and P. H¨andel, “Smartphone-based vehicle telematics: A ten-year anniversary,” IEEE Transactions on Intelligent Transportation Systems, vol. 18, no. 10, pp. 2802–2825, 2017.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8. P. H¨andel, J. Ohlsson, M. Ohlsson, I. Skog, and E. Nygren, “Smartphone-based measurement systems for road vehicle traffic monitoring and usage-based insurance,” IEEE systems journal, vol. 8, no. 4, pp. 1238–1248, 2013.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9. R. Chhabra, S. Verma, and C. R. Krishna, “Detecting aggressive driving behavior using mobile smartphone,” in Proceedings of 2nd International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Conference on Communication, Computing and Networking. Springer, 2019, pp. 513–521.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Overview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0" y="1"/>
            <a:ext cx="10493892" cy="27779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591397" y="1044975"/>
            <a:ext cx="7065838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Mechanism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-1" y="6588999"/>
            <a:ext cx="7140152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7140152" y="6588999"/>
            <a:ext cx="1610309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Usage Based Vehicular Insurance</a:t>
            </a:r>
            <a:endParaRPr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0" y="1081086"/>
            <a:ext cx="1219199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</a:rPr>
              <a:t>With rise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number of </a:t>
            </a:r>
            <a:r>
              <a:rPr lang="en-US" sz="2400">
                <a:solidFill>
                  <a:schemeClr val="dk1"/>
                </a:solidFill>
              </a:rPr>
              <a:t>vehicles on road, market for vehicular insurance is also increasing. 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en-US" sz="2400">
                <a:solidFill>
                  <a:schemeClr val="dk1"/>
                </a:solidFill>
              </a:rPr>
              <a:t>Traditional</a:t>
            </a:r>
            <a:r>
              <a:rPr lang="en-US" sz="2400">
                <a:solidFill>
                  <a:schemeClr val="dk1"/>
                </a:solidFill>
              </a:rPr>
              <a:t> vehicular insurance approaches relies on historical data for deciding premiums which does not fit well in today’s context.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en-US" sz="2400">
                <a:solidFill>
                  <a:schemeClr val="dk1"/>
                </a:solidFill>
              </a:rPr>
              <a:t>UBI in vehicular insurance- A vehicular insurance </a:t>
            </a:r>
            <a:r>
              <a:rPr lang="en-US" sz="2400">
                <a:solidFill>
                  <a:schemeClr val="dk1"/>
                </a:solidFill>
              </a:rPr>
              <a:t>paradigm</a:t>
            </a:r>
            <a:r>
              <a:rPr lang="en-US" sz="2400">
                <a:solidFill>
                  <a:schemeClr val="dk1"/>
                </a:solidFill>
              </a:rPr>
              <a:t> using IoT and Telematics: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More practical in today’s context.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Premiums are decided based upon driving behaviour.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Also, known as Pay How You Drive(PHYD). </a:t>
            </a:r>
            <a:endParaRPr sz="2400">
              <a:solidFill>
                <a:schemeClr val="dk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002060"/>
                </a:solidFill>
              </a:rPr>
              <a:t>UBI in vehicular insurance can help reduce frequency of road accidents and provide drivers value added services.</a:t>
            </a:r>
            <a:endParaRPr sz="2400">
              <a:solidFill>
                <a:srgbClr val="002060"/>
              </a:solidFill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⮚"/>
            </a:pPr>
            <a:r>
              <a:rPr lang="en-US" sz="2400">
                <a:solidFill>
                  <a:srgbClr val="002060"/>
                </a:solidFill>
              </a:rPr>
              <a:t>It help insurance companies obtain near real time driving behaviour of the drivers.</a:t>
            </a:r>
            <a:endParaRPr sz="2400">
              <a:solidFill>
                <a:srgbClr val="002060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Introduction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UBI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-1" y="6588999"/>
            <a:ext cx="7140152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140152" y="6588999"/>
            <a:ext cx="1610309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Problem Statement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0" y="1081086"/>
            <a:ext cx="1219199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</a:rPr>
              <a:t>Challenges in current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vehicular insurance approaches are</a:t>
            </a:r>
            <a:r>
              <a:rPr lang="en-US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Lack of transparency.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Involvement of multiple parties makes proceeding tedious.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Ensuring integrity of documents is yet another challenge; fake documents are often used for </a:t>
            </a:r>
            <a:r>
              <a:rPr lang="en-US" sz="2400">
                <a:solidFill>
                  <a:schemeClr val="dk1"/>
                </a:solidFill>
              </a:rPr>
              <a:t>fraudulent</a:t>
            </a:r>
            <a:r>
              <a:rPr lang="en-US" sz="2400">
                <a:solidFill>
                  <a:schemeClr val="dk1"/>
                </a:solidFill>
              </a:rPr>
              <a:t> claims.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Much involvement of manual labour; time consuming.</a:t>
            </a:r>
            <a:endParaRPr sz="2400">
              <a:solidFill>
                <a:schemeClr val="dk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Problem Statement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State-of-the-Art</a:t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805" y="3326580"/>
            <a:ext cx="4917988" cy="278242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8029336" y="4197246"/>
            <a:ext cx="1947969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Source: China Unicom Shanghai</a:t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Motivation</a:t>
            </a:r>
            <a:endParaRPr/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0" y="1081086"/>
            <a:ext cx="12191999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a Decentralized </a:t>
            </a:r>
            <a:r>
              <a:rPr lang="en-US" sz="2400">
                <a:solidFill>
                  <a:schemeClr val="dk1"/>
                </a:solidFill>
              </a:rPr>
              <a:t>Usage B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ased </a:t>
            </a:r>
            <a:r>
              <a:rPr lang="en-US" sz="2400">
                <a:solidFill>
                  <a:schemeClr val="dk1"/>
                </a:solidFill>
              </a:rPr>
              <a:t>V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ehicular </a:t>
            </a:r>
            <a:r>
              <a:rPr lang="en-US" sz="2400">
                <a:solidFill>
                  <a:schemeClr val="dk1"/>
                </a:solidFill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nsurance</a:t>
            </a:r>
            <a:r>
              <a:rPr lang="en-US" sz="2400">
                <a:solidFill>
                  <a:schemeClr val="dk1"/>
                </a:solidFill>
              </a:rPr>
              <a:t> framework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provide: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availability.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Transparency to the system.</a:t>
            </a:r>
            <a:endParaRPr/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Reduce paper works and manual labor.</a:t>
            </a:r>
            <a:endParaRPr/>
          </a:p>
          <a:p>
            <a:pPr indent="-3048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</a:rPr>
              <a:t>Reduce insurance frauds, and faster settlement of claims.</a:t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sz="2400">
                <a:solidFill>
                  <a:schemeClr val="dk1"/>
                </a:solidFill>
              </a:rPr>
              <a:t>Easing investigation procedures.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Motivation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Related Work</a:t>
            </a:r>
            <a:endParaRPr/>
          </a:p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0" y="1081086"/>
            <a:ext cx="12191999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exist a number of works </a:t>
            </a:r>
            <a:r>
              <a:rPr lang="en-US" sz="2400">
                <a:solidFill>
                  <a:schemeClr val="dk1"/>
                </a:solidFill>
              </a:rPr>
              <a:t>using UBI and Telematics for vehicular insurance: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In[5] authors describe the prospects of telematic devices for UBI. They mentioned about its positive impact on the driving behaviour. </a:t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A smartphone based application for vehicular UBI is introduced in [6]. The application notifies the </a:t>
            </a:r>
            <a:r>
              <a:rPr lang="en-US" sz="2400">
                <a:solidFill>
                  <a:schemeClr val="dk1"/>
                </a:solidFill>
              </a:rPr>
              <a:t>driving</a:t>
            </a:r>
            <a:r>
              <a:rPr lang="en-US" sz="2400">
                <a:solidFill>
                  <a:schemeClr val="dk1"/>
                </a:solidFill>
              </a:rPr>
              <a:t> behaviour of a driver allowing them to take preventive measures.</a:t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More telematics based approaches for vehicular UBI are discussed in [4,7,8].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significant contribution in the domain of </a:t>
            </a:r>
            <a:r>
              <a:rPr lang="en-US" sz="2400">
                <a:solidFill>
                  <a:schemeClr val="dk1"/>
                </a:solidFill>
              </a:rPr>
              <a:t>Usage Based Vehicular Insurance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decentralized</a:t>
            </a:r>
            <a:r>
              <a:rPr lang="en-US" sz="2400">
                <a:solidFill>
                  <a:schemeClr val="dk1"/>
                </a:solidFill>
              </a:rPr>
              <a:t> technologies such as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blockchain</a:t>
            </a:r>
            <a:r>
              <a:rPr lang="en-US" sz="2400">
                <a:solidFill>
                  <a:schemeClr val="dk1"/>
                </a:solidFill>
              </a:rPr>
              <a:t>. 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892" y="-7974"/>
            <a:ext cx="1698108" cy="105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Related Work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Proposed System Architecture</a:t>
            </a:r>
            <a:endParaRPr/>
          </a:p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4531444" y="5019674"/>
            <a:ext cx="99644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892" y="-7974"/>
            <a:ext cx="1698108" cy="1052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Proposed Mechanism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287450" y="1292450"/>
            <a:ext cx="5880300" cy="5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Traffic Authority  : </a:t>
            </a:r>
            <a:endParaRPr sz="1800">
              <a:solidFill>
                <a:srgbClr val="93C47D"/>
              </a:solidFill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vehicle registration,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B050"/>
                </a:solidFill>
              </a:rPr>
              <a:t>Vehicles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:      </a:t>
            </a:r>
            <a:endParaRPr sz="18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</a:rPr>
              <a:t>Equipped with sensing and communication facilities. OBU store the keys for communication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B050"/>
                </a:solidFill>
              </a:rPr>
              <a:t>RSUs:      </a:t>
            </a:r>
            <a:endParaRPr sz="1800">
              <a:solidFill>
                <a:srgbClr val="00B05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</a:rPr>
              <a:t>Infrastructure deployed by TA.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B050"/>
                </a:solidFill>
              </a:rPr>
              <a:t>Issuer:      </a:t>
            </a:r>
            <a:endParaRPr sz="1800">
              <a:solidFill>
                <a:srgbClr val="00B05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</a:rPr>
              <a:t>Provides short term blockchain addresses to the vehicles.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B050"/>
                </a:solidFill>
              </a:rPr>
              <a:t>OEMs:      </a:t>
            </a:r>
            <a:endParaRPr sz="1800">
              <a:solidFill>
                <a:srgbClr val="00B05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</a:rPr>
              <a:t>Provides necessary firmware updates 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B050"/>
                </a:solidFill>
              </a:rPr>
              <a:t>Insurance Company</a:t>
            </a:r>
            <a:r>
              <a:rPr lang="en-US" sz="1800">
                <a:solidFill>
                  <a:srgbClr val="00B050"/>
                </a:solidFill>
              </a:rPr>
              <a:t>:      </a:t>
            </a:r>
            <a:endParaRPr sz="1800">
              <a:solidFill>
                <a:srgbClr val="00B05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</a:rPr>
              <a:t>Deals with insurance plans and premiums of their customers.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B050"/>
                </a:solidFill>
              </a:rPr>
              <a:t>Legal Authorities:      </a:t>
            </a:r>
            <a:endParaRPr sz="1800">
              <a:solidFill>
                <a:srgbClr val="00B05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</a:rPr>
              <a:t>Comprises of police and court, responsible for investigating cases such as frauds,  hit and run.  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428" y="1292462"/>
            <a:ext cx="5559459" cy="50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>
            <a:off x="0" y="277792"/>
            <a:ext cx="10493892" cy="767183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Smart Contracts Used</a:t>
            </a:r>
            <a:endParaRPr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9287594" y="656258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4531444" y="5019674"/>
            <a:ext cx="99644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0" y="6588999"/>
            <a:ext cx="6400418" cy="269001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6400418" y="6588999"/>
            <a:ext cx="2350044" cy="26900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8750462" y="6588999"/>
            <a:ext cx="3441538" cy="2690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-1" y="0"/>
            <a:ext cx="6041985" cy="277792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Proposed Mechanism</a:t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6041985" y="0"/>
            <a:ext cx="4451907" cy="277792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00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Contracts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71726" y="1413975"/>
            <a:ext cx="11959200" cy="4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</a:rPr>
              <a:t>registrationSC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</a:rPr>
              <a:t>C</a:t>
            </a:r>
            <a:r>
              <a:rPr lang="en-US" sz="2000">
                <a:solidFill>
                  <a:schemeClr val="dk1"/>
                </a:solidFill>
              </a:rPr>
              <a:t>ontains a list of valid permanent addresses assigned to a number of registered vehicles. The contract is deployed on the (priBC).</a:t>
            </a:r>
            <a:endParaRPr sz="20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</a:rPr>
              <a:t>tempaddrSC</a:t>
            </a:r>
            <a:r>
              <a:rPr lang="en-US" sz="2400">
                <a:solidFill>
                  <a:srgbClr val="FF0000"/>
                </a:solidFill>
              </a:rPr>
              <a:t>: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❑"/>
            </a:pPr>
            <a:r>
              <a:rPr lang="en-US" sz="2000">
                <a:solidFill>
                  <a:schemeClr val="dk1"/>
                </a:solidFill>
              </a:rPr>
              <a:t>Contains the details of the list of addresses assigned against a permanent address and is deployed by the TA on (priBC).</a:t>
            </a:r>
            <a:endParaRPr sz="2400">
              <a:solidFill>
                <a:srgbClr val="FF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⮚"/>
            </a:pPr>
            <a:r>
              <a:rPr lang="en-US" sz="2400">
                <a:solidFill>
                  <a:srgbClr val="FF0000"/>
                </a:solidFill>
              </a:rPr>
              <a:t>issuerSC: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❑"/>
            </a:pPr>
            <a:r>
              <a:rPr lang="en-US" sz="2000">
                <a:solidFill>
                  <a:schemeClr val="dk1"/>
                </a:solidFill>
              </a:rPr>
              <a:t>Contains the list of valid issuers spread over the geographical area. The contract is deployed by the TA on (pubBC)</a:t>
            </a:r>
            <a:endParaRPr sz="20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⮚"/>
            </a:pPr>
            <a:r>
              <a:rPr lang="en-US" sz="2400">
                <a:solidFill>
                  <a:srgbClr val="FF0000"/>
                </a:solidFill>
              </a:rPr>
              <a:t>policySC: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❑"/>
            </a:pPr>
            <a:r>
              <a:rPr lang="en-US" sz="2000">
                <a:solidFill>
                  <a:schemeClr val="dk1"/>
                </a:solidFill>
              </a:rPr>
              <a:t>A smart contract deployed by the insurance company specifying the rules of an insurance policy. It is deployed by the insurance company on the (pubBC).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0" y="277792"/>
            <a:ext cx="10494000" cy="767100"/>
          </a:xfrm>
          <a:prstGeom prst="rect">
            <a:avLst/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12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    Transaction Generation</a:t>
            </a:r>
            <a:endParaRPr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9287594" y="6562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600">
                <a:solidFill>
                  <a:schemeClr val="lt1"/>
                </a:solidFill>
              </a:rPr>
              <a:t>‹#›</a:t>
            </a:fld>
            <a:endParaRPr b="1" sz="1600">
              <a:solidFill>
                <a:schemeClr val="lt1"/>
              </a:solidFill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4531444" y="5019674"/>
            <a:ext cx="9964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892" y="-7974"/>
            <a:ext cx="1698108" cy="1052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/>
          <p:nvPr/>
        </p:nvSpPr>
        <p:spPr>
          <a:xfrm>
            <a:off x="0" y="6588999"/>
            <a:ext cx="6400500" cy="2691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Blockchain-Based Approach for Usage Based Insurance and Incentives in ITS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6400418" y="6588999"/>
            <a:ext cx="2349900" cy="2691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TENCON 2019</a:t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8750462" y="6588999"/>
            <a:ext cx="3441600" cy="269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OCTOBER 19, 2019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-1" y="0"/>
            <a:ext cx="6042000" cy="2778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Proposed Mechanism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6041985" y="0"/>
            <a:ext cx="4452000" cy="277800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lin ang="5400012" scaled="0"/>
          </a:gra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71726" y="1413975"/>
            <a:ext cx="11959200" cy="4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</a:rPr>
              <a:t>Event Triggered Transactions(ETTs)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FF0000"/>
                </a:solidFill>
              </a:rPr>
              <a:t>Periodic Update Transaction (PUTs):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	</a:t>
            </a:r>
            <a:endParaRPr sz="2400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8484237" y="6265417"/>
            <a:ext cx="102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688" y="2027035"/>
            <a:ext cx="8813800" cy="92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1175" y="4223350"/>
            <a:ext cx="8182825" cy="7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69382" y="-2"/>
            <a:ext cx="2722618" cy="10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