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4" r:id="rId1"/>
  </p:sldMasterIdLst>
  <p:sldIdLst>
    <p:sldId id="258" r:id="rId2"/>
    <p:sldId id="264" r:id="rId3"/>
    <p:sldId id="265" r:id="rId4"/>
    <p:sldId id="266" r:id="rId5"/>
    <p:sldId id="272"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F4F210-3CB9-4F9D-B41B-617DDF5D1481}" v="13" dt="2023-12-20T14:57:37.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67B906-F1E7-4489-B3BB-CE76795E0ACD}" type="datetimeFigureOut">
              <a:rPr lang="en-IN" smtClean="0"/>
              <a:t>20-12-2023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BD8E3E2-6C52-413C-89E9-9AAEC4586236}" type="slidenum">
              <a:rPr lang="en-IN" smtClean="0"/>
              <a:t>‹#›</a:t>
            </a:fld>
            <a:endParaRPr lang="en-IN"/>
          </a:p>
        </p:txBody>
      </p:sp>
    </p:spTree>
    <p:extLst>
      <p:ext uri="{BB962C8B-B14F-4D97-AF65-F5344CB8AC3E}">
        <p14:creationId xmlns:p14="http://schemas.microsoft.com/office/powerpoint/2010/main" val="318980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7B906-F1E7-4489-B3BB-CE76795E0AC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92870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7B906-F1E7-4489-B3BB-CE76795E0AC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206962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7B906-F1E7-4489-B3BB-CE76795E0ACD}"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250841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A67B906-F1E7-4489-B3BB-CE76795E0ACD}" type="datetimeFigureOut">
              <a:rPr lang="en-IN" smtClean="0"/>
              <a:t>20-12-2023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189722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7B906-F1E7-4489-B3BB-CE76795E0ACD}"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258051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7B906-F1E7-4489-B3BB-CE76795E0ACD}"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34100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7B906-F1E7-4489-B3BB-CE76795E0ACD}"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184193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7B906-F1E7-4489-B3BB-CE76795E0ACD}"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8E3E2-6C52-413C-89E9-9AAEC4586236}" type="slidenum">
              <a:rPr lang="en-IN" smtClean="0"/>
              <a:t>‹#›</a:t>
            </a:fld>
            <a:endParaRPr lang="en-IN"/>
          </a:p>
        </p:txBody>
      </p:sp>
    </p:spTree>
    <p:extLst>
      <p:ext uri="{BB962C8B-B14F-4D97-AF65-F5344CB8AC3E}">
        <p14:creationId xmlns:p14="http://schemas.microsoft.com/office/powerpoint/2010/main" val="81726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A67B906-F1E7-4489-B3BB-CE76795E0ACD}" type="datetimeFigureOut">
              <a:rPr lang="en-IN" smtClean="0"/>
              <a:t>20-12-2023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BD8E3E2-6C52-413C-89E9-9AAEC458623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04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A67B906-F1E7-4489-B3BB-CE76795E0ACD}" type="datetimeFigureOut">
              <a:rPr lang="en-IN" smtClean="0"/>
              <a:t>20-12-2023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BD8E3E2-6C52-413C-89E9-9AAEC458623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20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A67B906-F1E7-4489-B3BB-CE76795E0ACD}" type="datetimeFigureOut">
              <a:rPr lang="en-IN" smtClean="0"/>
              <a:t>20-12-2023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BD8E3E2-6C52-413C-89E9-9AAEC4586236}" type="slidenum">
              <a:rPr lang="en-IN" smtClean="0"/>
              <a:t>‹#›</a:t>
            </a:fld>
            <a:endParaRPr lang="en-IN"/>
          </a:p>
        </p:txBody>
      </p:sp>
    </p:spTree>
    <p:extLst>
      <p:ext uri="{BB962C8B-B14F-4D97-AF65-F5344CB8AC3E}">
        <p14:creationId xmlns:p14="http://schemas.microsoft.com/office/powerpoint/2010/main" val="1518109556"/>
      </p:ext>
    </p:extLst>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AEADF77-88D4-204B-9B5F-5B4CE787145C}"/>
              </a:ext>
            </a:extLst>
          </p:cNvPr>
          <p:cNvSpPr txBox="1"/>
          <p:nvPr/>
        </p:nvSpPr>
        <p:spPr>
          <a:xfrm>
            <a:off x="873919" y="2875524"/>
            <a:ext cx="12737306" cy="584775"/>
          </a:xfrm>
          <a:prstGeom prst="rect">
            <a:avLst/>
          </a:prstGeom>
          <a:noFill/>
        </p:spPr>
        <p:txBody>
          <a:bodyPr wrap="square">
            <a:spAutoFit/>
          </a:bodyPr>
          <a:lstStyle/>
          <a:p>
            <a:r>
              <a:rPr lang="en-US" sz="3200" b="1" dirty="0"/>
              <a:t>Object Oriented Programming Methodology Case Study</a:t>
            </a:r>
          </a:p>
        </p:txBody>
      </p:sp>
      <p:sp>
        <p:nvSpPr>
          <p:cNvPr id="11" name="TextBox 10">
            <a:extLst>
              <a:ext uri="{FF2B5EF4-FFF2-40B4-BE49-F238E27FC236}">
                <a16:creationId xmlns:a16="http://schemas.microsoft.com/office/drawing/2014/main" id="{6720AC85-9D40-5B8B-E72B-B19DF6209E49}"/>
              </a:ext>
            </a:extLst>
          </p:cNvPr>
          <p:cNvSpPr txBox="1"/>
          <p:nvPr/>
        </p:nvSpPr>
        <p:spPr>
          <a:xfrm>
            <a:off x="3128477" y="3636021"/>
            <a:ext cx="6097554" cy="461665"/>
          </a:xfrm>
          <a:prstGeom prst="rect">
            <a:avLst/>
          </a:prstGeom>
          <a:noFill/>
        </p:spPr>
        <p:txBody>
          <a:bodyPr wrap="square">
            <a:spAutoFit/>
          </a:bodyPr>
          <a:lstStyle/>
          <a:p>
            <a:r>
              <a:rPr lang="en-IN" sz="2400" b="1" dirty="0"/>
              <a:t>Restaurant Order &amp; Bill Management</a:t>
            </a:r>
          </a:p>
        </p:txBody>
      </p:sp>
      <p:sp>
        <p:nvSpPr>
          <p:cNvPr id="3" name="TextBox 2">
            <a:extLst>
              <a:ext uri="{FF2B5EF4-FFF2-40B4-BE49-F238E27FC236}">
                <a16:creationId xmlns:a16="http://schemas.microsoft.com/office/drawing/2014/main" id="{FBDB4ECD-2C28-19C0-4C82-B4143A49FD18}"/>
              </a:ext>
            </a:extLst>
          </p:cNvPr>
          <p:cNvSpPr txBox="1"/>
          <p:nvPr/>
        </p:nvSpPr>
        <p:spPr>
          <a:xfrm>
            <a:off x="8712459" y="5054473"/>
            <a:ext cx="6097554" cy="369332"/>
          </a:xfrm>
          <a:prstGeom prst="rect">
            <a:avLst/>
          </a:prstGeom>
          <a:noFill/>
        </p:spPr>
        <p:txBody>
          <a:bodyPr wrap="square">
            <a:spAutoFit/>
          </a:bodyPr>
          <a:lstStyle/>
          <a:p>
            <a:r>
              <a:rPr lang="en-IN" dirty="0"/>
              <a:t>1.KALI KUMARI 0131CL221045</a:t>
            </a:r>
          </a:p>
        </p:txBody>
      </p:sp>
      <p:sp>
        <p:nvSpPr>
          <p:cNvPr id="5" name="TextBox 4">
            <a:extLst>
              <a:ext uri="{FF2B5EF4-FFF2-40B4-BE49-F238E27FC236}">
                <a16:creationId xmlns:a16="http://schemas.microsoft.com/office/drawing/2014/main" id="{B6106747-28CF-5BFA-746C-EB6B37B9F8D6}"/>
              </a:ext>
            </a:extLst>
          </p:cNvPr>
          <p:cNvSpPr txBox="1"/>
          <p:nvPr/>
        </p:nvSpPr>
        <p:spPr>
          <a:xfrm>
            <a:off x="8712459" y="5423805"/>
            <a:ext cx="7403840" cy="369332"/>
          </a:xfrm>
          <a:prstGeom prst="rect">
            <a:avLst/>
          </a:prstGeom>
          <a:noFill/>
        </p:spPr>
        <p:txBody>
          <a:bodyPr wrap="square">
            <a:spAutoFit/>
          </a:bodyPr>
          <a:lstStyle/>
          <a:p>
            <a:r>
              <a:rPr lang="en-IN" dirty="0"/>
              <a:t>2. MD SOHAIB 0131CL221055</a:t>
            </a:r>
          </a:p>
        </p:txBody>
      </p:sp>
      <p:sp>
        <p:nvSpPr>
          <p:cNvPr id="7" name="TextBox 6">
            <a:extLst>
              <a:ext uri="{FF2B5EF4-FFF2-40B4-BE49-F238E27FC236}">
                <a16:creationId xmlns:a16="http://schemas.microsoft.com/office/drawing/2014/main" id="{EF4E4FEE-D6C4-DF42-1723-462B7C251AD3}"/>
              </a:ext>
            </a:extLst>
          </p:cNvPr>
          <p:cNvSpPr txBox="1"/>
          <p:nvPr/>
        </p:nvSpPr>
        <p:spPr>
          <a:xfrm>
            <a:off x="8787881" y="4592808"/>
            <a:ext cx="8001000" cy="400110"/>
          </a:xfrm>
          <a:prstGeom prst="rect">
            <a:avLst/>
          </a:prstGeom>
          <a:noFill/>
        </p:spPr>
        <p:txBody>
          <a:bodyPr wrap="square">
            <a:spAutoFit/>
          </a:bodyPr>
          <a:lstStyle/>
          <a:p>
            <a:r>
              <a:rPr lang="en-IN" sz="2000" dirty="0"/>
              <a:t>Team Members 3rd Sem</a:t>
            </a:r>
          </a:p>
        </p:txBody>
      </p:sp>
      <p:sp>
        <p:nvSpPr>
          <p:cNvPr id="10" name="TextBox 9">
            <a:extLst>
              <a:ext uri="{FF2B5EF4-FFF2-40B4-BE49-F238E27FC236}">
                <a16:creationId xmlns:a16="http://schemas.microsoft.com/office/drawing/2014/main" id="{DB58D51C-CC16-9790-D424-200D8CEB9895}"/>
              </a:ext>
            </a:extLst>
          </p:cNvPr>
          <p:cNvSpPr txBox="1"/>
          <p:nvPr/>
        </p:nvSpPr>
        <p:spPr>
          <a:xfrm>
            <a:off x="711994" y="4576079"/>
            <a:ext cx="8396286" cy="369332"/>
          </a:xfrm>
          <a:prstGeom prst="rect">
            <a:avLst/>
          </a:prstGeom>
          <a:noFill/>
        </p:spPr>
        <p:txBody>
          <a:bodyPr wrap="square">
            <a:spAutoFit/>
          </a:bodyPr>
          <a:lstStyle/>
          <a:p>
            <a:r>
              <a:rPr lang="en-IN" dirty="0"/>
              <a:t>TEAM ACHIEVERS</a:t>
            </a:r>
          </a:p>
        </p:txBody>
      </p:sp>
      <p:pic>
        <p:nvPicPr>
          <p:cNvPr id="15" name="Picture 14">
            <a:extLst>
              <a:ext uri="{FF2B5EF4-FFF2-40B4-BE49-F238E27FC236}">
                <a16:creationId xmlns:a16="http://schemas.microsoft.com/office/drawing/2014/main" id="{C46CACB2-AF9C-505A-025C-D5310FD29E69}"/>
              </a:ext>
            </a:extLst>
          </p:cNvPr>
          <p:cNvPicPr>
            <a:picLocks noChangeAspect="1"/>
          </p:cNvPicPr>
          <p:nvPr/>
        </p:nvPicPr>
        <p:blipFill>
          <a:blip r:embed="rId2"/>
          <a:stretch>
            <a:fillRect/>
          </a:stretch>
        </p:blipFill>
        <p:spPr>
          <a:xfrm>
            <a:off x="-59531" y="-366926"/>
            <a:ext cx="12192000" cy="2904483"/>
          </a:xfrm>
          <a:prstGeom prst="rect">
            <a:avLst/>
          </a:prstGeom>
        </p:spPr>
      </p:pic>
      <p:sp>
        <p:nvSpPr>
          <p:cNvPr id="2" name="TextBox 1">
            <a:extLst>
              <a:ext uri="{FF2B5EF4-FFF2-40B4-BE49-F238E27FC236}">
                <a16:creationId xmlns:a16="http://schemas.microsoft.com/office/drawing/2014/main" id="{7C389BA1-A08D-CE46-D3D6-6D96F28B034F}"/>
              </a:ext>
            </a:extLst>
          </p:cNvPr>
          <p:cNvSpPr txBox="1"/>
          <p:nvPr/>
        </p:nvSpPr>
        <p:spPr>
          <a:xfrm>
            <a:off x="873919" y="5239139"/>
            <a:ext cx="2755106" cy="369332"/>
          </a:xfrm>
          <a:prstGeom prst="rect">
            <a:avLst/>
          </a:prstGeom>
          <a:noFill/>
        </p:spPr>
        <p:txBody>
          <a:bodyPr wrap="square" rtlCol="0">
            <a:spAutoFit/>
          </a:bodyPr>
          <a:lstStyle/>
          <a:p>
            <a:r>
              <a:rPr lang="en-IN" dirty="0" err="1"/>
              <a:t>Prof.Brijmohan</a:t>
            </a:r>
            <a:r>
              <a:rPr lang="en-IN" dirty="0"/>
              <a:t> </a:t>
            </a:r>
            <a:r>
              <a:rPr lang="en-IN" dirty="0" err="1"/>
              <a:t>sharma</a:t>
            </a:r>
            <a:endParaRPr lang="en-IN" dirty="0"/>
          </a:p>
        </p:txBody>
      </p:sp>
    </p:spTree>
    <p:extLst>
      <p:ext uri="{BB962C8B-B14F-4D97-AF65-F5344CB8AC3E}">
        <p14:creationId xmlns:p14="http://schemas.microsoft.com/office/powerpoint/2010/main" val="235677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6323-BD4A-F870-CE9F-055A22C64A6D}"/>
              </a:ext>
            </a:extLst>
          </p:cNvPr>
          <p:cNvSpPr txBox="1">
            <a:spLocks/>
          </p:cNvSpPr>
          <p:nvPr/>
        </p:nvSpPr>
        <p:spPr>
          <a:xfrm>
            <a:off x="1561708" y="2091263"/>
            <a:ext cx="9068586" cy="2590800"/>
          </a:xfrm>
          <a:prstGeom prst="rect">
            <a:avLst/>
          </a:prstGeom>
        </p:spPr>
        <p:txBody>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br>
              <a:rPr lang="en-IN"/>
            </a:br>
            <a:endParaRPr lang="en-IN"/>
          </a:p>
        </p:txBody>
      </p:sp>
      <p:sp>
        <p:nvSpPr>
          <p:cNvPr id="3" name="Rectangle 2">
            <a:extLst>
              <a:ext uri="{FF2B5EF4-FFF2-40B4-BE49-F238E27FC236}">
                <a16:creationId xmlns:a16="http://schemas.microsoft.com/office/drawing/2014/main" id="{DD9C4C05-3396-A5A2-1E87-557360BAA7C2}"/>
              </a:ext>
            </a:extLst>
          </p:cNvPr>
          <p:cNvSpPr/>
          <p:nvPr/>
        </p:nvSpPr>
        <p:spPr>
          <a:xfrm>
            <a:off x="2569233" y="2175938"/>
            <a:ext cx="7053534" cy="1569660"/>
          </a:xfrm>
          <a:prstGeom prst="rect">
            <a:avLst/>
          </a:prstGeom>
          <a:noFill/>
        </p:spPr>
        <p:txBody>
          <a:bodyPr wrap="none" lIns="91440" tIns="45720" rIns="91440" bIns="45720">
            <a:spAutoFit/>
          </a:bodyPr>
          <a:lstStyle/>
          <a:p>
            <a:pPr algn="ctr"/>
            <a:r>
              <a:rPr lang="en-IN"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a:t>
            </a:r>
            <a:r>
              <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NK YOU</a:t>
            </a:r>
            <a:endParaRPr lang="en-IN" sz="9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 name="TextBox 3">
            <a:extLst>
              <a:ext uri="{FF2B5EF4-FFF2-40B4-BE49-F238E27FC236}">
                <a16:creationId xmlns:a16="http://schemas.microsoft.com/office/drawing/2014/main" id="{EA14F7C6-A373-B3AD-CFD9-F970F18FBDF8}"/>
              </a:ext>
            </a:extLst>
          </p:cNvPr>
          <p:cNvSpPr txBox="1"/>
          <p:nvPr/>
        </p:nvSpPr>
        <p:spPr>
          <a:xfrm>
            <a:off x="6568749" y="4358895"/>
            <a:ext cx="4061541" cy="646331"/>
          </a:xfrm>
          <a:prstGeom prst="rect">
            <a:avLst/>
          </a:prstGeom>
          <a:noFill/>
        </p:spPr>
        <p:txBody>
          <a:bodyPr wrap="square" rtlCol="0">
            <a:spAutoFit/>
          </a:bodyPr>
          <a:lstStyle/>
          <a:p>
            <a:r>
              <a:rPr lang="en-IN" dirty="0"/>
              <a:t>KALI KUMARI 0131CL221045</a:t>
            </a:r>
          </a:p>
          <a:p>
            <a:r>
              <a:rPr lang="en-IN"/>
              <a:t>MD.SOHAIB 0131CL221055</a:t>
            </a:r>
            <a:endParaRPr lang="en-IN" dirty="0"/>
          </a:p>
        </p:txBody>
      </p:sp>
    </p:spTree>
    <p:extLst>
      <p:ext uri="{BB962C8B-B14F-4D97-AF65-F5344CB8AC3E}">
        <p14:creationId xmlns:p14="http://schemas.microsoft.com/office/powerpoint/2010/main" val="138363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A480D00-1F75-F747-BB12-E761BD02B717}"/>
              </a:ext>
            </a:extLst>
          </p:cNvPr>
          <p:cNvPicPr>
            <a:picLocks noChangeAspect="1"/>
          </p:cNvPicPr>
          <p:nvPr/>
        </p:nvPicPr>
        <p:blipFill>
          <a:blip r:embed="rId2"/>
          <a:stretch>
            <a:fillRect/>
          </a:stretch>
        </p:blipFill>
        <p:spPr>
          <a:xfrm>
            <a:off x="2082748" y="1102723"/>
            <a:ext cx="7597139" cy="4876800"/>
          </a:xfrm>
          <a:prstGeom prst="rect">
            <a:avLst/>
          </a:prstGeom>
        </p:spPr>
      </p:pic>
      <p:sp>
        <p:nvSpPr>
          <p:cNvPr id="12" name="TextBox 11">
            <a:extLst>
              <a:ext uri="{FF2B5EF4-FFF2-40B4-BE49-F238E27FC236}">
                <a16:creationId xmlns:a16="http://schemas.microsoft.com/office/drawing/2014/main" id="{A81FE617-775F-7B99-826A-DCBDD07192A4}"/>
              </a:ext>
            </a:extLst>
          </p:cNvPr>
          <p:cNvSpPr txBox="1"/>
          <p:nvPr/>
        </p:nvSpPr>
        <p:spPr>
          <a:xfrm>
            <a:off x="1653540" y="396240"/>
            <a:ext cx="8267700" cy="523220"/>
          </a:xfrm>
          <a:prstGeom prst="rect">
            <a:avLst/>
          </a:prstGeom>
          <a:noFill/>
        </p:spPr>
        <p:txBody>
          <a:bodyPr wrap="square" rtlCol="0">
            <a:spAutoFit/>
          </a:bodyPr>
          <a:lstStyle/>
          <a:p>
            <a:r>
              <a:rPr lang="en-IN" sz="2800" b="1" dirty="0"/>
              <a:t>                    SUMMARY OF FIRST PPT</a:t>
            </a:r>
          </a:p>
        </p:txBody>
      </p:sp>
    </p:spTree>
    <p:extLst>
      <p:ext uri="{BB962C8B-B14F-4D97-AF65-F5344CB8AC3E}">
        <p14:creationId xmlns:p14="http://schemas.microsoft.com/office/powerpoint/2010/main" val="82132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164098-0C7C-366D-DAEF-B56032C7F5B8}"/>
              </a:ext>
            </a:extLst>
          </p:cNvPr>
          <p:cNvSpPr/>
          <p:nvPr/>
        </p:nvSpPr>
        <p:spPr>
          <a:xfrm>
            <a:off x="2093163" y="830624"/>
            <a:ext cx="6512767" cy="998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SUMMARY OF FIRST PPT</a:t>
            </a:r>
          </a:p>
        </p:txBody>
      </p:sp>
      <p:sp>
        <p:nvSpPr>
          <p:cNvPr id="3" name="Rectangle 2">
            <a:extLst>
              <a:ext uri="{FF2B5EF4-FFF2-40B4-BE49-F238E27FC236}">
                <a16:creationId xmlns:a16="http://schemas.microsoft.com/office/drawing/2014/main" id="{8488BCE3-9D47-C6DE-E981-9C6C780E65F6}"/>
              </a:ext>
            </a:extLst>
          </p:cNvPr>
          <p:cNvSpPr/>
          <p:nvPr/>
        </p:nvSpPr>
        <p:spPr>
          <a:xfrm>
            <a:off x="2093163" y="2063618"/>
            <a:ext cx="6512767" cy="998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BRIEF OF USE CASE DIAGRAM</a:t>
            </a:r>
          </a:p>
        </p:txBody>
      </p:sp>
      <p:sp>
        <p:nvSpPr>
          <p:cNvPr id="4" name="Rectangle 3">
            <a:extLst>
              <a:ext uri="{FF2B5EF4-FFF2-40B4-BE49-F238E27FC236}">
                <a16:creationId xmlns:a16="http://schemas.microsoft.com/office/drawing/2014/main" id="{D880F888-BE04-0072-EF64-83E4CA89C074}"/>
              </a:ext>
            </a:extLst>
          </p:cNvPr>
          <p:cNvSpPr/>
          <p:nvPr/>
        </p:nvSpPr>
        <p:spPr>
          <a:xfrm>
            <a:off x="2093163" y="3312168"/>
            <a:ext cx="6512767" cy="998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 CASE DIAGRAM</a:t>
            </a:r>
          </a:p>
        </p:txBody>
      </p:sp>
      <p:sp>
        <p:nvSpPr>
          <p:cNvPr id="5" name="Rectangle 4">
            <a:extLst>
              <a:ext uri="{FF2B5EF4-FFF2-40B4-BE49-F238E27FC236}">
                <a16:creationId xmlns:a16="http://schemas.microsoft.com/office/drawing/2014/main" id="{F6D5A3A0-0854-E858-FDFD-F6EF90E0FECD}"/>
              </a:ext>
            </a:extLst>
          </p:cNvPr>
          <p:cNvSpPr/>
          <p:nvPr/>
        </p:nvSpPr>
        <p:spPr>
          <a:xfrm>
            <a:off x="2093163" y="4560718"/>
            <a:ext cx="6512767" cy="998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BRIEF OF CLASS AND OBJECT DIGRAM</a:t>
            </a:r>
          </a:p>
        </p:txBody>
      </p:sp>
      <p:sp>
        <p:nvSpPr>
          <p:cNvPr id="6" name="Rectangle 5">
            <a:extLst>
              <a:ext uri="{FF2B5EF4-FFF2-40B4-BE49-F238E27FC236}">
                <a16:creationId xmlns:a16="http://schemas.microsoft.com/office/drawing/2014/main" id="{CD25B433-97B6-2F9B-2E9A-521BFE72FD1D}"/>
              </a:ext>
            </a:extLst>
          </p:cNvPr>
          <p:cNvSpPr/>
          <p:nvPr/>
        </p:nvSpPr>
        <p:spPr>
          <a:xfrm>
            <a:off x="2093163" y="5809268"/>
            <a:ext cx="6512767" cy="998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CLASS DIAGRAM</a:t>
            </a:r>
          </a:p>
        </p:txBody>
      </p:sp>
      <p:sp>
        <p:nvSpPr>
          <p:cNvPr id="7" name="TextBox 6">
            <a:extLst>
              <a:ext uri="{FF2B5EF4-FFF2-40B4-BE49-F238E27FC236}">
                <a16:creationId xmlns:a16="http://schemas.microsoft.com/office/drawing/2014/main" id="{429F6458-30C4-133A-3B2F-36F8BC50D1D1}"/>
              </a:ext>
            </a:extLst>
          </p:cNvPr>
          <p:cNvSpPr txBox="1"/>
          <p:nvPr/>
        </p:nvSpPr>
        <p:spPr>
          <a:xfrm>
            <a:off x="2873827" y="73292"/>
            <a:ext cx="5122507" cy="369332"/>
          </a:xfrm>
          <a:prstGeom prst="rect">
            <a:avLst/>
          </a:prstGeom>
          <a:noFill/>
        </p:spPr>
        <p:txBody>
          <a:bodyPr wrap="square" rtlCol="0">
            <a:spAutoFit/>
          </a:bodyPr>
          <a:lstStyle/>
          <a:p>
            <a:r>
              <a:rPr lang="en-IN" b="1" dirty="0"/>
              <a:t>SUMMARY OF SECOND PRESENATION</a:t>
            </a:r>
          </a:p>
        </p:txBody>
      </p:sp>
    </p:spTree>
    <p:extLst>
      <p:ext uri="{BB962C8B-B14F-4D97-AF65-F5344CB8AC3E}">
        <p14:creationId xmlns:p14="http://schemas.microsoft.com/office/powerpoint/2010/main" val="28037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A93E3-8631-17CC-143A-5FDCEA19E12C}"/>
              </a:ext>
            </a:extLst>
          </p:cNvPr>
          <p:cNvSpPr txBox="1"/>
          <p:nvPr/>
        </p:nvSpPr>
        <p:spPr>
          <a:xfrm>
            <a:off x="3489651" y="-784830"/>
            <a:ext cx="7725746" cy="1569660"/>
          </a:xfrm>
          <a:prstGeom prst="rect">
            <a:avLst/>
          </a:prstGeom>
          <a:noFill/>
        </p:spPr>
        <p:txBody>
          <a:bodyPr wrap="square" rtlCol="0">
            <a:spAutoFit/>
          </a:bodyPr>
          <a:lstStyle/>
          <a:p>
            <a:r>
              <a:rPr lang="en-IN" sz="4800" b="1" dirty="0"/>
              <a:t>                                     INPUT-OUTPUT</a:t>
            </a:r>
          </a:p>
        </p:txBody>
      </p:sp>
      <p:sp>
        <p:nvSpPr>
          <p:cNvPr id="3" name="TextBox 2">
            <a:extLst>
              <a:ext uri="{FF2B5EF4-FFF2-40B4-BE49-F238E27FC236}">
                <a16:creationId xmlns:a16="http://schemas.microsoft.com/office/drawing/2014/main" id="{012D1DFD-799F-F7CA-EBB6-C1CA404F78C3}"/>
              </a:ext>
            </a:extLst>
          </p:cNvPr>
          <p:cNvSpPr txBox="1"/>
          <p:nvPr/>
        </p:nvSpPr>
        <p:spPr>
          <a:xfrm>
            <a:off x="1483567" y="1408922"/>
            <a:ext cx="8761445" cy="646331"/>
          </a:xfrm>
          <a:prstGeom prst="rect">
            <a:avLst/>
          </a:prstGeom>
          <a:noFill/>
        </p:spPr>
        <p:txBody>
          <a:bodyPr wrap="square" rtlCol="0">
            <a:spAutoFit/>
          </a:bodyPr>
          <a:lstStyle/>
          <a:p>
            <a:r>
              <a:rPr lang="en-US"/>
              <a:t>This C++ code represents a basic console-based menu ordering system. Here's a description of its key components:</a:t>
            </a:r>
            <a:endParaRPr lang="en-IN" dirty="0"/>
          </a:p>
        </p:txBody>
      </p:sp>
      <p:sp>
        <p:nvSpPr>
          <p:cNvPr id="4" name="TextBox 3">
            <a:extLst>
              <a:ext uri="{FF2B5EF4-FFF2-40B4-BE49-F238E27FC236}">
                <a16:creationId xmlns:a16="http://schemas.microsoft.com/office/drawing/2014/main" id="{829FF353-1C7E-222B-F62D-82C202044603}"/>
              </a:ext>
            </a:extLst>
          </p:cNvPr>
          <p:cNvSpPr txBox="1"/>
          <p:nvPr/>
        </p:nvSpPr>
        <p:spPr>
          <a:xfrm>
            <a:off x="1519335" y="2295331"/>
            <a:ext cx="9153330" cy="4247317"/>
          </a:xfrm>
          <a:prstGeom prst="rect">
            <a:avLst/>
          </a:prstGeom>
          <a:noFill/>
        </p:spPr>
        <p:txBody>
          <a:bodyPr wrap="square" rtlCol="0">
            <a:spAutoFit/>
          </a:bodyPr>
          <a:lstStyle/>
          <a:p>
            <a:r>
              <a:rPr lang="en-IN" dirty="0" err="1"/>
              <a:t>MenuItem</a:t>
            </a:r>
            <a:r>
              <a:rPr lang="en-IN" dirty="0"/>
              <a:t> Class:</a:t>
            </a:r>
          </a:p>
          <a:p>
            <a:r>
              <a:rPr lang="en-US" dirty="0"/>
              <a:t>Represents a menu item with a name and </a:t>
            </a:r>
            <a:r>
              <a:rPr lang="en-US" dirty="0" err="1"/>
              <a:t>price.Constructor</a:t>
            </a:r>
            <a:r>
              <a:rPr lang="en-US" dirty="0"/>
              <a:t> initializes the item with a name and price.</a:t>
            </a:r>
            <a:endParaRPr lang="en-IN" dirty="0"/>
          </a:p>
          <a:p>
            <a:endParaRPr lang="en-IN" dirty="0"/>
          </a:p>
          <a:p>
            <a:r>
              <a:rPr lang="en-IN" dirty="0"/>
              <a:t>Order Class:</a:t>
            </a:r>
          </a:p>
          <a:p>
            <a:r>
              <a:rPr lang="en-US" dirty="0"/>
              <a:t>Represents a customer's order with a vector of </a:t>
            </a:r>
            <a:r>
              <a:rPr lang="en-US" dirty="0" err="1"/>
              <a:t>MenuItem</a:t>
            </a:r>
            <a:r>
              <a:rPr lang="en-US" dirty="0"/>
              <a:t> </a:t>
            </a:r>
            <a:r>
              <a:rPr lang="en-US" dirty="0" err="1"/>
              <a:t>objects.Methods</a:t>
            </a:r>
            <a:r>
              <a:rPr lang="en-US" dirty="0"/>
              <a:t> include </a:t>
            </a:r>
            <a:r>
              <a:rPr lang="en-US" dirty="0" err="1"/>
              <a:t>addItem</a:t>
            </a:r>
            <a:r>
              <a:rPr lang="en-US" dirty="0"/>
              <a:t> to add items to the order and </a:t>
            </a:r>
            <a:r>
              <a:rPr lang="en-US" dirty="0" err="1"/>
              <a:t>calculateTotal</a:t>
            </a:r>
            <a:r>
              <a:rPr lang="en-US" dirty="0"/>
              <a:t> to compute the total cost of the order.</a:t>
            </a:r>
            <a:endParaRPr lang="en-IN" dirty="0"/>
          </a:p>
          <a:p>
            <a:endParaRPr lang="en-IN" dirty="0"/>
          </a:p>
          <a:p>
            <a:r>
              <a:rPr lang="en-IN" dirty="0" err="1"/>
              <a:t>displayMenu</a:t>
            </a:r>
            <a:r>
              <a:rPr lang="en-IN" dirty="0"/>
              <a:t> Function:</a:t>
            </a:r>
          </a:p>
          <a:p>
            <a:r>
              <a:rPr lang="en-US" dirty="0"/>
              <a:t>Outputs the menu items and their prices to the console.</a:t>
            </a:r>
            <a:endParaRPr lang="en-IN" dirty="0"/>
          </a:p>
          <a:p>
            <a:endParaRPr lang="en-IN" dirty="0"/>
          </a:p>
          <a:p>
            <a:r>
              <a:rPr lang="en-IN" dirty="0" err="1"/>
              <a:t>placeOrder</a:t>
            </a:r>
            <a:r>
              <a:rPr lang="en-IN" dirty="0"/>
              <a:t> Function:</a:t>
            </a:r>
          </a:p>
          <a:p>
            <a:r>
              <a:rPr lang="en-US" dirty="0"/>
              <a:t>Prompts the user to select items from the menu and adds them to an order until the user decides to finish ('q' input).</a:t>
            </a:r>
            <a:endParaRPr lang="en-IN" dirty="0"/>
          </a:p>
        </p:txBody>
      </p:sp>
    </p:spTree>
    <p:extLst>
      <p:ext uri="{BB962C8B-B14F-4D97-AF65-F5344CB8AC3E}">
        <p14:creationId xmlns:p14="http://schemas.microsoft.com/office/powerpoint/2010/main" val="271249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5F9C2-AA8E-6BCB-3B16-9911189887FE}"/>
              </a:ext>
            </a:extLst>
          </p:cNvPr>
          <p:cNvSpPr txBox="1"/>
          <p:nvPr/>
        </p:nvSpPr>
        <p:spPr>
          <a:xfrm>
            <a:off x="2360645" y="699796"/>
            <a:ext cx="7193902" cy="4801314"/>
          </a:xfrm>
          <a:prstGeom prst="rect">
            <a:avLst/>
          </a:prstGeom>
          <a:noFill/>
        </p:spPr>
        <p:txBody>
          <a:bodyPr wrap="square" rtlCol="0">
            <a:spAutoFit/>
          </a:bodyPr>
          <a:lstStyle/>
          <a:p>
            <a:r>
              <a:rPr lang="en-IN" dirty="0" err="1"/>
              <a:t>generateBill</a:t>
            </a:r>
            <a:r>
              <a:rPr lang="en-IN" dirty="0"/>
              <a:t> Function:</a:t>
            </a:r>
          </a:p>
          <a:p>
            <a:r>
              <a:rPr lang="en-US" dirty="0"/>
              <a:t>Displays the items in the order along with their prices and calculates the total cost.</a:t>
            </a:r>
          </a:p>
          <a:p>
            <a:endParaRPr lang="en-US" dirty="0"/>
          </a:p>
          <a:p>
            <a:endParaRPr lang="en-IN" dirty="0"/>
          </a:p>
          <a:p>
            <a:endParaRPr lang="en-IN" dirty="0"/>
          </a:p>
          <a:p>
            <a:r>
              <a:rPr lang="en-IN" dirty="0"/>
              <a:t>main Function:</a:t>
            </a:r>
          </a:p>
          <a:p>
            <a:r>
              <a:rPr lang="en-US" dirty="0"/>
              <a:t>Defines a sample menu with four items (Burger, Pizza, Salad, Soda).Invokes </a:t>
            </a:r>
            <a:r>
              <a:rPr lang="en-US" dirty="0" err="1"/>
              <a:t>placeOrder</a:t>
            </a:r>
            <a:r>
              <a:rPr lang="en-US" dirty="0"/>
              <a:t> to let the user input their </a:t>
            </a:r>
            <a:r>
              <a:rPr lang="en-US" dirty="0" err="1"/>
              <a:t>order.Calls</a:t>
            </a:r>
            <a:r>
              <a:rPr lang="en-US" dirty="0"/>
              <a:t> </a:t>
            </a:r>
            <a:r>
              <a:rPr lang="en-US" dirty="0" err="1"/>
              <a:t>generateBill</a:t>
            </a:r>
            <a:r>
              <a:rPr lang="en-US" dirty="0"/>
              <a:t> to display the bill for the customer's order.</a:t>
            </a:r>
            <a:endParaRPr lang="en-IN" dirty="0"/>
          </a:p>
          <a:p>
            <a:endParaRPr lang="en-IN" dirty="0"/>
          </a:p>
          <a:p>
            <a:endParaRPr lang="en-IN" dirty="0"/>
          </a:p>
          <a:p>
            <a:endParaRPr lang="en-IN" dirty="0"/>
          </a:p>
          <a:p>
            <a:r>
              <a:rPr lang="en-US" dirty="0"/>
              <a:t>The user interacts with the program by selecting menu items, and the system calculates the total cost based on the selected items. The code demonstrates basic concepts of classes, vectors, and user input handling in C++.</a:t>
            </a:r>
            <a:endParaRPr lang="en-IN" dirty="0"/>
          </a:p>
        </p:txBody>
      </p:sp>
    </p:spTree>
    <p:extLst>
      <p:ext uri="{BB962C8B-B14F-4D97-AF65-F5344CB8AC3E}">
        <p14:creationId xmlns:p14="http://schemas.microsoft.com/office/powerpoint/2010/main" val="43743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E7B74D-570A-171C-2EA7-2DCBD3EAD67E}"/>
              </a:ext>
            </a:extLst>
          </p:cNvPr>
          <p:cNvSpPr txBox="1"/>
          <p:nvPr/>
        </p:nvSpPr>
        <p:spPr>
          <a:xfrm>
            <a:off x="2267340" y="867747"/>
            <a:ext cx="6624734" cy="6186309"/>
          </a:xfrm>
          <a:prstGeom prst="rect">
            <a:avLst/>
          </a:prstGeom>
          <a:noFill/>
        </p:spPr>
        <p:txBody>
          <a:bodyPr wrap="square" rtlCol="0">
            <a:spAutoFit/>
          </a:bodyPr>
          <a:lstStyle/>
          <a:p>
            <a:r>
              <a:rPr lang="en-IN" dirty="0"/>
              <a:t>#include&lt;iostream&gt;</a:t>
            </a:r>
          </a:p>
          <a:p>
            <a:r>
              <a:rPr lang="en-IN" dirty="0"/>
              <a:t>#include&lt;vector&gt;</a:t>
            </a:r>
          </a:p>
          <a:p>
            <a:r>
              <a:rPr lang="en-IN" dirty="0"/>
              <a:t>#include&lt;iomanip&gt;</a:t>
            </a:r>
          </a:p>
          <a:p>
            <a:r>
              <a:rPr lang="en-IN" dirty="0"/>
              <a:t>Using namespace std;</a:t>
            </a:r>
          </a:p>
          <a:p>
            <a:r>
              <a:rPr lang="en-IN" dirty="0"/>
              <a:t>//class to represent a menu item</a:t>
            </a:r>
          </a:p>
          <a:p>
            <a:r>
              <a:rPr lang="en-IN" dirty="0"/>
              <a:t>Class </a:t>
            </a:r>
            <a:r>
              <a:rPr lang="en-IN" dirty="0" err="1"/>
              <a:t>Menuitem</a:t>
            </a:r>
            <a:r>
              <a:rPr lang="en-IN" dirty="0"/>
              <a:t>{</a:t>
            </a:r>
          </a:p>
          <a:p>
            <a:r>
              <a:rPr lang="en-IN" dirty="0"/>
              <a:t>public:</a:t>
            </a:r>
          </a:p>
          <a:p>
            <a:r>
              <a:rPr lang="en-IN" dirty="0"/>
              <a:t>string name;</a:t>
            </a:r>
          </a:p>
          <a:p>
            <a:r>
              <a:rPr lang="en-IN" dirty="0"/>
              <a:t>double price;</a:t>
            </a:r>
          </a:p>
          <a:p>
            <a:r>
              <a:rPr lang="en-IN" dirty="0" err="1"/>
              <a:t>Menuitem</a:t>
            </a:r>
            <a:r>
              <a:rPr lang="en-IN" dirty="0"/>
              <a:t>(</a:t>
            </a:r>
            <a:r>
              <a:rPr lang="en-IN" dirty="0" err="1"/>
              <a:t>const</a:t>
            </a:r>
            <a:r>
              <a:rPr lang="en-IN" dirty="0"/>
              <a:t> </a:t>
            </a:r>
            <a:r>
              <a:rPr lang="en-IN" dirty="0" err="1"/>
              <a:t>string&amp;n,double</a:t>
            </a:r>
            <a:r>
              <a:rPr lang="en-IN" dirty="0"/>
              <a:t> p):name(n),price(p){}</a:t>
            </a:r>
          </a:p>
          <a:p>
            <a:r>
              <a:rPr lang="en-IN" dirty="0"/>
              <a:t>};</a:t>
            </a:r>
          </a:p>
          <a:p>
            <a:r>
              <a:rPr lang="en-IN" dirty="0"/>
              <a:t>//class to represent an order </a:t>
            </a:r>
          </a:p>
          <a:p>
            <a:r>
              <a:rPr lang="en-IN" dirty="0"/>
              <a:t>Class order{</a:t>
            </a:r>
          </a:p>
          <a:p>
            <a:r>
              <a:rPr lang="en-IN" dirty="0"/>
              <a:t>public: </a:t>
            </a:r>
          </a:p>
          <a:p>
            <a:r>
              <a:rPr lang="en-IN" dirty="0"/>
              <a:t>   vector&lt;</a:t>
            </a:r>
            <a:r>
              <a:rPr lang="en-IN" dirty="0" err="1"/>
              <a:t>MenuItem</a:t>
            </a:r>
            <a:r>
              <a:rPr lang="en-IN" dirty="0"/>
              <a:t>&gt; items;    </a:t>
            </a:r>
          </a:p>
          <a:p>
            <a:r>
              <a:rPr lang="en-IN" dirty="0"/>
              <a:t>void </a:t>
            </a:r>
            <a:r>
              <a:rPr lang="en-IN" dirty="0" err="1"/>
              <a:t>addItem</a:t>
            </a:r>
            <a:r>
              <a:rPr lang="en-IN" dirty="0"/>
              <a:t>(</a:t>
            </a:r>
            <a:r>
              <a:rPr lang="en-IN" dirty="0" err="1"/>
              <a:t>const</a:t>
            </a:r>
            <a:r>
              <a:rPr lang="en-IN" dirty="0"/>
              <a:t> </a:t>
            </a:r>
            <a:r>
              <a:rPr lang="en-IN" dirty="0" err="1"/>
              <a:t>MenuItem</a:t>
            </a:r>
            <a:r>
              <a:rPr lang="en-IN" dirty="0"/>
              <a:t>&amp; item) {        </a:t>
            </a:r>
            <a:r>
              <a:rPr lang="en-IN" dirty="0" err="1"/>
              <a:t>items.push_back</a:t>
            </a:r>
            <a:r>
              <a:rPr lang="en-IN" dirty="0"/>
              <a:t>(item); </a:t>
            </a:r>
          </a:p>
          <a:p>
            <a:r>
              <a:rPr lang="en-IN" dirty="0"/>
              <a:t>   }</a:t>
            </a:r>
          </a:p>
          <a:p>
            <a:r>
              <a:rPr lang="en-IN" dirty="0"/>
              <a:t> double </a:t>
            </a:r>
            <a:r>
              <a:rPr lang="en-IN" dirty="0" err="1"/>
              <a:t>calculateTotal</a:t>
            </a:r>
            <a:r>
              <a:rPr lang="en-IN" dirty="0"/>
              <a:t>() </a:t>
            </a:r>
            <a:r>
              <a:rPr lang="en-IN" dirty="0" err="1"/>
              <a:t>const</a:t>
            </a:r>
            <a:r>
              <a:rPr lang="en-IN" dirty="0"/>
              <a:t> {</a:t>
            </a:r>
          </a:p>
          <a:p>
            <a:r>
              <a:rPr lang="en-IN" dirty="0"/>
              <a:t>double total = 0.0;</a:t>
            </a:r>
          </a:p>
          <a:p>
            <a:endParaRPr lang="en-IN" dirty="0"/>
          </a:p>
          <a:p>
            <a:endParaRPr lang="en-IN" dirty="0"/>
          </a:p>
        </p:txBody>
      </p:sp>
    </p:spTree>
    <p:extLst>
      <p:ext uri="{BB962C8B-B14F-4D97-AF65-F5344CB8AC3E}">
        <p14:creationId xmlns:p14="http://schemas.microsoft.com/office/powerpoint/2010/main" val="8770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6EFB3-7D8A-56CD-1C97-3D717774ADD1}"/>
              </a:ext>
            </a:extLst>
          </p:cNvPr>
          <p:cNvSpPr txBox="1"/>
          <p:nvPr/>
        </p:nvSpPr>
        <p:spPr>
          <a:xfrm>
            <a:off x="2615681" y="121298"/>
            <a:ext cx="6960637" cy="6463308"/>
          </a:xfrm>
          <a:prstGeom prst="rect">
            <a:avLst/>
          </a:prstGeom>
          <a:noFill/>
        </p:spPr>
        <p:txBody>
          <a:bodyPr wrap="square" rtlCol="0">
            <a:spAutoFit/>
          </a:bodyPr>
          <a:lstStyle/>
          <a:p>
            <a:r>
              <a:rPr lang="en-US" dirty="0"/>
              <a:t>for (const auto&amp; item : items) {    </a:t>
            </a:r>
          </a:p>
          <a:p>
            <a:r>
              <a:rPr lang="en-US" dirty="0"/>
              <a:t>        total += </a:t>
            </a:r>
            <a:r>
              <a:rPr lang="en-US" dirty="0" err="1"/>
              <a:t>item.price</a:t>
            </a:r>
            <a:r>
              <a:rPr lang="en-US" dirty="0"/>
              <a:t>;       </a:t>
            </a:r>
          </a:p>
          <a:p>
            <a:r>
              <a:rPr lang="en-US" dirty="0"/>
              <a:t> }</a:t>
            </a:r>
          </a:p>
          <a:p>
            <a:r>
              <a:rPr lang="en-IN" dirty="0"/>
              <a:t>return total;  </a:t>
            </a:r>
          </a:p>
          <a:p>
            <a:r>
              <a:rPr lang="en-IN" dirty="0"/>
              <a:t>  }</a:t>
            </a:r>
          </a:p>
          <a:p>
            <a:r>
              <a:rPr lang="en-IN" dirty="0"/>
              <a:t>};</a:t>
            </a:r>
          </a:p>
          <a:p>
            <a:r>
              <a:rPr lang="en-US" dirty="0"/>
              <a:t>// Function to display the menu</a:t>
            </a:r>
            <a:endParaRPr lang="en-IN" dirty="0"/>
          </a:p>
          <a:p>
            <a:r>
              <a:rPr lang="en-IN" dirty="0"/>
              <a:t>void </a:t>
            </a:r>
            <a:r>
              <a:rPr lang="en-IN" dirty="0" err="1"/>
              <a:t>displayMenu</a:t>
            </a:r>
            <a:r>
              <a:rPr lang="en-IN" dirty="0"/>
              <a:t>(</a:t>
            </a:r>
            <a:r>
              <a:rPr lang="en-IN" dirty="0" err="1"/>
              <a:t>const</a:t>
            </a:r>
            <a:r>
              <a:rPr lang="en-IN" dirty="0"/>
              <a:t> vector&lt;</a:t>
            </a:r>
            <a:r>
              <a:rPr lang="en-IN" dirty="0" err="1"/>
              <a:t>MenuItem</a:t>
            </a:r>
            <a:r>
              <a:rPr lang="en-IN" dirty="0"/>
              <a:t>&gt;&amp; menu) {</a:t>
            </a:r>
          </a:p>
          <a:p>
            <a:r>
              <a:rPr lang="en-IN" dirty="0" err="1"/>
              <a:t>cout</a:t>
            </a:r>
            <a:r>
              <a:rPr lang="en-IN" dirty="0"/>
              <a:t> &lt;&lt; "Menu:\n";    </a:t>
            </a:r>
          </a:p>
          <a:p>
            <a:r>
              <a:rPr lang="en-IN" dirty="0"/>
              <a:t>for (</a:t>
            </a:r>
            <a:r>
              <a:rPr lang="en-IN" dirty="0" err="1"/>
              <a:t>const</a:t>
            </a:r>
            <a:r>
              <a:rPr lang="en-IN" dirty="0"/>
              <a:t> auto&amp; item : menu) {</a:t>
            </a:r>
          </a:p>
          <a:p>
            <a:r>
              <a:rPr lang="en-US" dirty="0" err="1"/>
              <a:t>cout</a:t>
            </a:r>
            <a:r>
              <a:rPr lang="en-US" dirty="0"/>
              <a:t> &lt;&lt; item.name &lt;&lt; " - $" &lt;&lt; fixed &lt;&lt; </a:t>
            </a:r>
            <a:r>
              <a:rPr lang="en-US" dirty="0" err="1"/>
              <a:t>setprecision</a:t>
            </a:r>
            <a:r>
              <a:rPr lang="en-US" dirty="0"/>
              <a:t>(2) &lt;&lt; </a:t>
            </a:r>
            <a:r>
              <a:rPr lang="en-US" dirty="0" err="1"/>
              <a:t>item.price</a:t>
            </a:r>
            <a:r>
              <a:rPr lang="en-US" dirty="0"/>
              <a:t> &lt;&lt; "\n";   </a:t>
            </a:r>
          </a:p>
          <a:p>
            <a:r>
              <a:rPr lang="en-US" dirty="0" err="1"/>
              <a:t>Cout</a:t>
            </a:r>
            <a:r>
              <a:rPr lang="en-US" dirty="0"/>
              <a:t>&lt;&lt;</a:t>
            </a:r>
            <a:r>
              <a:rPr lang="en-US" dirty="0" err="1"/>
              <a:t>endl</a:t>
            </a:r>
            <a:r>
              <a:rPr lang="en-US" dirty="0"/>
              <a:t>;</a:t>
            </a:r>
          </a:p>
          <a:p>
            <a:r>
              <a:rPr lang="en-US" dirty="0"/>
              <a:t> }</a:t>
            </a:r>
          </a:p>
          <a:p>
            <a:r>
              <a:rPr lang="en-US" dirty="0"/>
              <a:t>// Function to place an order</a:t>
            </a:r>
          </a:p>
          <a:p>
            <a:r>
              <a:rPr lang="en-US" dirty="0"/>
              <a:t>Order </a:t>
            </a:r>
            <a:r>
              <a:rPr lang="en-US" dirty="0" err="1"/>
              <a:t>placeOrder</a:t>
            </a:r>
            <a:r>
              <a:rPr lang="en-US" dirty="0"/>
              <a:t>(const vector&lt;</a:t>
            </a:r>
            <a:r>
              <a:rPr lang="en-US" dirty="0" err="1"/>
              <a:t>MenuItem</a:t>
            </a:r>
            <a:r>
              <a:rPr lang="en-US" dirty="0"/>
              <a:t>&gt;&amp; menu) {   </a:t>
            </a:r>
          </a:p>
          <a:p>
            <a:r>
              <a:rPr lang="en-US" dirty="0"/>
              <a:t> Order </a:t>
            </a:r>
            <a:r>
              <a:rPr lang="en-US" dirty="0" err="1"/>
              <a:t>order</a:t>
            </a:r>
            <a:r>
              <a:rPr lang="en-US" dirty="0"/>
              <a:t>;</a:t>
            </a:r>
          </a:p>
          <a:p>
            <a:r>
              <a:rPr lang="en-US" dirty="0"/>
              <a:t> </a:t>
            </a:r>
            <a:r>
              <a:rPr lang="en-US" dirty="0" err="1"/>
              <a:t>displayMenu</a:t>
            </a:r>
            <a:r>
              <a:rPr lang="en-US" dirty="0"/>
              <a:t>(menu); </a:t>
            </a:r>
          </a:p>
          <a:p>
            <a:r>
              <a:rPr lang="en-US" dirty="0"/>
              <a:t>   char choice;    </a:t>
            </a:r>
          </a:p>
          <a:p>
            <a:r>
              <a:rPr lang="en-US" dirty="0"/>
              <a:t>do {</a:t>
            </a:r>
          </a:p>
          <a:p>
            <a:r>
              <a:rPr lang="en-US" dirty="0" err="1"/>
              <a:t>cout</a:t>
            </a:r>
            <a:r>
              <a:rPr lang="en-US" dirty="0"/>
              <a:t> &lt;&lt; "Enter the item number to add to the order (or 'q' to finish): ";    </a:t>
            </a:r>
          </a:p>
          <a:p>
            <a:r>
              <a:rPr lang="en-US" dirty="0"/>
              <a:t>    </a:t>
            </a:r>
            <a:r>
              <a:rPr lang="en-US" dirty="0" err="1"/>
              <a:t>cin</a:t>
            </a:r>
            <a:r>
              <a:rPr lang="en-US" dirty="0"/>
              <a:t> &gt;&gt; choice;</a:t>
            </a:r>
            <a:endParaRPr lang="en-IN" dirty="0"/>
          </a:p>
        </p:txBody>
      </p:sp>
    </p:spTree>
    <p:extLst>
      <p:ext uri="{BB962C8B-B14F-4D97-AF65-F5344CB8AC3E}">
        <p14:creationId xmlns:p14="http://schemas.microsoft.com/office/powerpoint/2010/main" val="342345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89B86-4912-2873-B7E8-FD781F3209D6}"/>
              </a:ext>
            </a:extLst>
          </p:cNvPr>
          <p:cNvSpPr txBox="1"/>
          <p:nvPr/>
        </p:nvSpPr>
        <p:spPr>
          <a:xfrm>
            <a:off x="2556588" y="419878"/>
            <a:ext cx="7959012" cy="6186309"/>
          </a:xfrm>
          <a:prstGeom prst="rect">
            <a:avLst/>
          </a:prstGeom>
          <a:noFill/>
        </p:spPr>
        <p:txBody>
          <a:bodyPr wrap="square" rtlCol="0">
            <a:spAutoFit/>
          </a:bodyPr>
          <a:lstStyle/>
          <a:p>
            <a:r>
              <a:rPr lang="en-IN" dirty="0"/>
              <a:t>if (</a:t>
            </a:r>
            <a:r>
              <a:rPr lang="en-IN" dirty="0" err="1"/>
              <a:t>isdigit</a:t>
            </a:r>
            <a:r>
              <a:rPr lang="en-IN" dirty="0"/>
              <a:t>(choice)) {        </a:t>
            </a:r>
          </a:p>
          <a:p>
            <a:r>
              <a:rPr lang="en-IN" dirty="0"/>
              <a:t>    int </a:t>
            </a:r>
            <a:r>
              <a:rPr lang="en-IN" dirty="0" err="1"/>
              <a:t>itemIndex</a:t>
            </a:r>
            <a:r>
              <a:rPr lang="en-IN" dirty="0"/>
              <a:t> = choice - '0';          </a:t>
            </a:r>
          </a:p>
          <a:p>
            <a:r>
              <a:rPr lang="en-IN" dirty="0"/>
              <a:t>  if (</a:t>
            </a:r>
            <a:r>
              <a:rPr lang="en-IN" dirty="0" err="1"/>
              <a:t>itemIndex</a:t>
            </a:r>
            <a:r>
              <a:rPr lang="en-IN" dirty="0"/>
              <a:t> &gt;= 0 &amp;&amp; </a:t>
            </a:r>
            <a:r>
              <a:rPr lang="en-IN" dirty="0" err="1"/>
              <a:t>itemIndex</a:t>
            </a:r>
            <a:r>
              <a:rPr lang="en-IN" dirty="0"/>
              <a:t> &lt; </a:t>
            </a:r>
            <a:r>
              <a:rPr lang="en-IN" dirty="0" err="1"/>
              <a:t>menu.size</a:t>
            </a:r>
            <a:r>
              <a:rPr lang="en-IN" dirty="0"/>
              <a:t>()) {                </a:t>
            </a:r>
            <a:r>
              <a:rPr lang="en-IN" dirty="0" err="1"/>
              <a:t>order.addItem</a:t>
            </a:r>
            <a:r>
              <a:rPr lang="en-IN" dirty="0"/>
              <a:t>(menu[</a:t>
            </a:r>
            <a:r>
              <a:rPr lang="en-IN" dirty="0" err="1"/>
              <a:t>itemIndex</a:t>
            </a:r>
            <a:r>
              <a:rPr lang="en-IN" dirty="0"/>
              <a:t>]);             </a:t>
            </a:r>
          </a:p>
          <a:p>
            <a:r>
              <a:rPr lang="en-IN" dirty="0" err="1"/>
              <a:t>cout</a:t>
            </a:r>
            <a:r>
              <a:rPr lang="en-IN" dirty="0"/>
              <a:t> &lt;&lt; menu[</a:t>
            </a:r>
            <a:r>
              <a:rPr lang="en-IN" dirty="0" err="1"/>
              <a:t>itemIndex</a:t>
            </a:r>
            <a:r>
              <a:rPr lang="en-IN" dirty="0"/>
              <a:t>].name &lt;&lt; " added to the order.\n";          </a:t>
            </a:r>
          </a:p>
          <a:p>
            <a:r>
              <a:rPr lang="en-IN" dirty="0"/>
              <a:t>  }       </a:t>
            </a:r>
          </a:p>
          <a:p>
            <a:r>
              <a:rPr lang="en-IN" dirty="0"/>
              <a:t> }  </a:t>
            </a:r>
          </a:p>
          <a:p>
            <a:r>
              <a:rPr lang="en-IN" dirty="0"/>
              <a:t>  }</a:t>
            </a:r>
          </a:p>
          <a:p>
            <a:r>
              <a:rPr lang="en-US" dirty="0"/>
              <a:t>while (choice != 'q');  </a:t>
            </a:r>
          </a:p>
          <a:p>
            <a:r>
              <a:rPr lang="en-US" dirty="0"/>
              <a:t>  return order;</a:t>
            </a:r>
          </a:p>
          <a:p>
            <a:r>
              <a:rPr lang="en-US" dirty="0"/>
              <a:t>}</a:t>
            </a:r>
          </a:p>
          <a:p>
            <a:r>
              <a:rPr lang="en-US" dirty="0"/>
              <a:t>// Function to generate a bill</a:t>
            </a:r>
          </a:p>
          <a:p>
            <a:r>
              <a:rPr lang="en-US" dirty="0"/>
              <a:t>void </a:t>
            </a:r>
            <a:r>
              <a:rPr lang="en-US" dirty="0" err="1"/>
              <a:t>generateBill</a:t>
            </a:r>
            <a:r>
              <a:rPr lang="en-US" dirty="0"/>
              <a:t>(const Order&amp; order) {   </a:t>
            </a:r>
          </a:p>
          <a:p>
            <a:r>
              <a:rPr lang="en-US" dirty="0"/>
              <a:t> </a:t>
            </a:r>
            <a:r>
              <a:rPr lang="en-US" dirty="0" err="1"/>
              <a:t>cout</a:t>
            </a:r>
            <a:r>
              <a:rPr lang="en-US" dirty="0"/>
              <a:t> &lt;&lt; "\</a:t>
            </a:r>
            <a:r>
              <a:rPr lang="en-US" dirty="0" err="1"/>
              <a:t>nBill</a:t>
            </a:r>
            <a:r>
              <a:rPr lang="en-US" dirty="0"/>
              <a:t>:\n";   </a:t>
            </a:r>
          </a:p>
          <a:p>
            <a:r>
              <a:rPr lang="en-US" dirty="0"/>
              <a:t> for (const auto&amp; item : </a:t>
            </a:r>
            <a:r>
              <a:rPr lang="en-US" dirty="0" err="1"/>
              <a:t>order.items</a:t>
            </a:r>
            <a:r>
              <a:rPr lang="en-US" dirty="0"/>
              <a:t>) {        </a:t>
            </a:r>
          </a:p>
          <a:p>
            <a:r>
              <a:rPr lang="en-US" dirty="0" err="1"/>
              <a:t>cout</a:t>
            </a:r>
            <a:r>
              <a:rPr lang="en-US" dirty="0"/>
              <a:t> &lt;&lt; item.name &lt;&lt; " - $" &lt;&lt; fixed &lt;&lt; </a:t>
            </a:r>
            <a:r>
              <a:rPr lang="en-US" dirty="0" err="1"/>
              <a:t>setprecision</a:t>
            </a:r>
            <a:r>
              <a:rPr lang="en-US" dirty="0"/>
              <a:t>(2) &lt;&lt; </a:t>
            </a:r>
            <a:r>
              <a:rPr lang="en-US" dirty="0" err="1"/>
              <a:t>item.price</a:t>
            </a:r>
            <a:r>
              <a:rPr lang="en-US" dirty="0"/>
              <a:t> &lt;&lt; "\n";    </a:t>
            </a:r>
          </a:p>
          <a:p>
            <a:r>
              <a:rPr lang="en-US" dirty="0"/>
              <a:t>} </a:t>
            </a:r>
          </a:p>
          <a:p>
            <a:r>
              <a:rPr lang="en-US" dirty="0" err="1"/>
              <a:t>cout</a:t>
            </a:r>
            <a:r>
              <a:rPr lang="en-US" dirty="0"/>
              <a:t> &lt;&lt; "Total: $" &lt;&lt; fixed &lt;&lt; </a:t>
            </a:r>
            <a:r>
              <a:rPr lang="en-US" dirty="0" err="1"/>
              <a:t>setprecision</a:t>
            </a:r>
            <a:r>
              <a:rPr lang="en-US" dirty="0"/>
              <a:t>(2) &lt;&lt; </a:t>
            </a:r>
            <a:r>
              <a:rPr lang="en-US" dirty="0" err="1"/>
              <a:t>order.calculateTotal</a:t>
            </a:r>
            <a:r>
              <a:rPr lang="en-US" dirty="0"/>
              <a:t>() &lt;&lt; "\n";</a:t>
            </a:r>
          </a:p>
          <a:p>
            <a:r>
              <a:rPr lang="en-US" dirty="0"/>
              <a:t>}</a:t>
            </a:r>
          </a:p>
          <a:p>
            <a:endParaRPr lang="en-IN" dirty="0"/>
          </a:p>
        </p:txBody>
      </p:sp>
    </p:spTree>
    <p:extLst>
      <p:ext uri="{BB962C8B-B14F-4D97-AF65-F5344CB8AC3E}">
        <p14:creationId xmlns:p14="http://schemas.microsoft.com/office/powerpoint/2010/main" val="13109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A65F57-563A-B700-FADB-BAF315031FD3}"/>
              </a:ext>
            </a:extLst>
          </p:cNvPr>
          <p:cNvSpPr txBox="1"/>
          <p:nvPr/>
        </p:nvSpPr>
        <p:spPr>
          <a:xfrm>
            <a:off x="2740090" y="1567543"/>
            <a:ext cx="6204857" cy="2862322"/>
          </a:xfrm>
          <a:prstGeom prst="rect">
            <a:avLst/>
          </a:prstGeom>
          <a:noFill/>
        </p:spPr>
        <p:txBody>
          <a:bodyPr wrap="square" rtlCol="0">
            <a:spAutoFit/>
          </a:bodyPr>
          <a:lstStyle/>
          <a:p>
            <a:r>
              <a:rPr lang="en-IN" dirty="0"/>
              <a:t>int main() { </a:t>
            </a:r>
          </a:p>
          <a:p>
            <a:r>
              <a:rPr lang="en-IN" dirty="0"/>
              <a:t>   // Sample menu items    </a:t>
            </a:r>
          </a:p>
          <a:p>
            <a:r>
              <a:rPr lang="en-IN" dirty="0"/>
              <a:t>vector&lt;</a:t>
            </a:r>
            <a:r>
              <a:rPr lang="en-IN" dirty="0" err="1"/>
              <a:t>MenuItem</a:t>
            </a:r>
            <a:r>
              <a:rPr lang="en-IN" dirty="0"/>
              <a:t>&gt; menu = {        {"Burger", 5.99},  {"Pizza", 8.99},        {"Salad", 3.99},        {"Soda", 1.99}    };    // Place an order   </a:t>
            </a:r>
          </a:p>
          <a:p>
            <a:r>
              <a:rPr lang="en-IN" dirty="0"/>
              <a:t> Order </a:t>
            </a:r>
            <a:r>
              <a:rPr lang="en-IN" dirty="0" err="1"/>
              <a:t>customerOrder</a:t>
            </a:r>
            <a:r>
              <a:rPr lang="en-IN" dirty="0"/>
              <a:t> = </a:t>
            </a:r>
            <a:r>
              <a:rPr lang="en-IN" dirty="0" err="1"/>
              <a:t>placeOrder</a:t>
            </a:r>
            <a:r>
              <a:rPr lang="en-IN" dirty="0"/>
              <a:t>(menu); </a:t>
            </a:r>
          </a:p>
          <a:p>
            <a:r>
              <a:rPr lang="en-IN" dirty="0"/>
              <a:t> // Generate and display the bill    </a:t>
            </a:r>
            <a:r>
              <a:rPr lang="en-IN" dirty="0" err="1"/>
              <a:t>generateBill</a:t>
            </a:r>
            <a:r>
              <a:rPr lang="en-IN" dirty="0"/>
              <a:t>(</a:t>
            </a:r>
            <a:r>
              <a:rPr lang="en-IN" dirty="0" err="1"/>
              <a:t>customerOrder</a:t>
            </a:r>
            <a:r>
              <a:rPr lang="en-IN" dirty="0"/>
              <a:t>);    </a:t>
            </a:r>
          </a:p>
          <a:p>
            <a:r>
              <a:rPr lang="en-IN" dirty="0"/>
              <a:t>return 0;</a:t>
            </a:r>
          </a:p>
          <a:p>
            <a:r>
              <a:rPr lang="en-IN" dirty="0"/>
              <a:t>}</a:t>
            </a:r>
          </a:p>
        </p:txBody>
      </p:sp>
    </p:spTree>
    <p:extLst>
      <p:ext uri="{BB962C8B-B14F-4D97-AF65-F5344CB8AC3E}">
        <p14:creationId xmlns:p14="http://schemas.microsoft.com/office/powerpoint/2010/main" val="1921918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235</TotalTime>
  <Words>760</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 kumari</dc:creator>
  <cp:lastModifiedBy>Kali kumari</cp:lastModifiedBy>
  <cp:revision>4</cp:revision>
  <dcterms:created xsi:type="dcterms:W3CDTF">2023-11-29T17:15:32Z</dcterms:created>
  <dcterms:modified xsi:type="dcterms:W3CDTF">2023-12-20T14:58:43Z</dcterms:modified>
</cp:coreProperties>
</file>