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4"/>
  </p:normalViewPr>
  <p:slideViewPr>
    <p:cSldViewPr snapToGrid="0" snapToObjects="1">
      <p:cViewPr>
        <p:scale>
          <a:sx n="117" d="100"/>
          <a:sy n="117" d="100"/>
        </p:scale>
        <p:origin x="1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A2363-7A6D-E159-E8DB-E2D9EBA29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2989B9-20B2-C82D-3D33-9CBB37F3B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C2AEB6-B1CD-305A-5253-D6FD813B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14B-C785-8B4C-ADAE-C41EE7C20468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071D8-FDAB-AC8C-EEDB-C17FD01C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F842EE-EBA9-5574-5831-0338DB0A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D0B-CFFA-514D-A933-BA749885F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5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29A57-357E-4392-8F6C-74761C78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2A0D2C-F57E-74E0-10F7-7B6867B4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0B9628-6178-DFC8-0671-E236E264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14B-C785-8B4C-ADAE-C41EE7C20468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DBFA54-06D7-FC2C-EC52-14BB67AD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F8D7E-3D00-B7F6-2501-32E92283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D0B-CFFA-514D-A933-BA749885F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91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515E0A-5346-43E1-DCE9-776E61167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7C046F-85C6-9554-1862-FC5A90CD0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9FDC2-D25D-EEAB-5697-72EAF0B4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14B-C785-8B4C-ADAE-C41EE7C20468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E19B99-2B4F-A0AD-DEA4-44AEB0D6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F1A41D-4389-7052-143B-4F973E42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D0B-CFFA-514D-A933-BA749885F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20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69F94-B2B3-1BDD-DDEE-D3CB57A1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4B457-A6C3-6A72-B585-AFF092EF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2A7CF4-2C1C-1749-D90D-ABB521AA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14B-C785-8B4C-ADAE-C41EE7C20468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3E493-9561-10AE-DA3D-51EF9550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7FF586-1DB1-6F88-1DFF-C4141897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D0B-CFFA-514D-A933-BA749885F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46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DE1F3-BFDC-B08B-FA0C-BB892B6B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10459B-C54B-DF96-2628-BB29D69A0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4421AC-6FD1-46AB-1CF2-138671EE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14B-C785-8B4C-ADAE-C41EE7C20468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3A1A57-B785-6AD2-24B8-1DC7746D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26BE7-901C-8244-9417-7F8935D9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D0B-CFFA-514D-A933-BA749885F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20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370BE-8450-955C-17B5-4A886D73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B9207E-BF05-5972-010E-AD0B6B536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46F87A-432E-7785-0264-ECB396C14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A7C74A-3D27-FACE-94C6-6A243DEE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14B-C785-8B4C-ADAE-C41EE7C20468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F81EAC-7C80-9BEF-6859-2FFB69BA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2A4DBF-2348-7493-2B5C-6FD4CC50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D0B-CFFA-514D-A933-BA749885F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87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AB3DB-EBD3-32E3-C19D-812AA58D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E12756-BC72-5A61-2018-C3065BDEC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D6C89B-071E-3A38-03CB-FD5A31D83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61B2D1-3819-CB7C-2529-07A450178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E94EB9-2797-4C4A-36BC-00F66774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870FB0-4357-75FE-638F-7DD3CD27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14B-C785-8B4C-ADAE-C41EE7C20468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C357AB-1A71-F48A-803F-4AAEA616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B79936-E2E2-344B-0B5B-D420B68A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D0B-CFFA-514D-A933-BA749885F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59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3B782-CB5A-6CC6-7020-8FE5937F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D68BEB-AACB-7687-29F8-5038A154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14B-C785-8B4C-ADAE-C41EE7C20468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C4E16C-FF6F-A250-7DC0-917A98D2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4DDAA7-543B-14A6-D0D8-E6F9FBEB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D0B-CFFA-514D-A933-BA749885F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7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25EDA0-5A82-3005-C656-D9537FC8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14B-C785-8B4C-ADAE-C41EE7C20468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6444E7-AFA4-7644-4A68-C4A88632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4C958C-0899-2A1B-319F-77728CD2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D0B-CFFA-514D-A933-BA749885F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63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E27AC-AAE3-B05B-88C9-37B32CBC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390F05-D515-F6AB-248D-DD9C661AC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AF437-CA54-0F15-94D2-41F5B9FEE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9A6EFA-1129-6E3C-2F18-E3166421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14B-C785-8B4C-ADAE-C41EE7C20468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8D09AA-29A2-6FC8-4F7A-00ED77B6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80D861-49CB-8DC2-7818-5B5B3AA6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D0B-CFFA-514D-A933-BA749885F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41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739A2-C504-549C-6D39-B87C1270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27B18A-6E31-E0F4-CF74-5B07CCAD2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D10D59-FC3A-D130-3A04-836E100A8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7E043-878B-C9C2-7359-9E99E954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514B-C785-8B4C-ADAE-C41EE7C20468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AF1813-CE7A-90E6-FB69-48CA8493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F94A66-3997-315D-E2D0-746C0243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D0B-CFFA-514D-A933-BA749885F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90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E45889-4239-561C-2110-BB87E5C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9CD1D5-6BB5-B5AB-12AD-A0316F3C6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FA0CA-BBAE-797A-B73E-0C702B820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514B-C785-8B4C-ADAE-C41EE7C20468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36FE94-3AFE-3063-6D3F-98F4F4C22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358AE9-8AB6-CBF8-5119-075510E33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7D0B-CFFA-514D-A933-BA749885F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56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6029-6601-8CB1-8AE2-7854880A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pt-BR" b="1" dirty="0">
                <a:latin typeface="SF COMPACT SEMIBOLD" panose="020B0A04030202060204" pitchFamily="34" charset="77"/>
              </a:rPr>
              <a:t>Análise Léxica</a:t>
            </a:r>
          </a:p>
        </p:txBody>
      </p:sp>
    </p:spTree>
    <p:extLst>
      <p:ext uri="{BB962C8B-B14F-4D97-AF65-F5344CB8AC3E}">
        <p14:creationId xmlns:p14="http://schemas.microsoft.com/office/powerpoint/2010/main" val="5830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B3D52CF-334F-2674-B30E-5653AEAA8BF2}"/>
              </a:ext>
            </a:extLst>
          </p:cNvPr>
          <p:cNvGrpSpPr/>
          <p:nvPr/>
        </p:nvGrpSpPr>
        <p:grpSpPr>
          <a:xfrm>
            <a:off x="1026367" y="2639987"/>
            <a:ext cx="2018750" cy="1477328"/>
            <a:chOff x="1026367" y="2639987"/>
            <a:chExt cx="2018750" cy="147732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FD99E56F-3C12-50D9-5379-D53D5819380C}"/>
                </a:ext>
              </a:extLst>
            </p:cNvPr>
            <p:cNvSpPr/>
            <p:nvPr/>
          </p:nvSpPr>
          <p:spPr>
            <a:xfrm>
              <a:off x="1278581" y="2639987"/>
              <a:ext cx="1505540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000" dirty="0">
                  <a:effectLst/>
                  <a:latin typeface="SF Pro Semibold" pitchFamily="2" charset="0"/>
                </a:rPr>
                <a:t>􀖆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EFD8057-7297-8F83-A895-6541E1FC1220}"/>
                </a:ext>
              </a:extLst>
            </p:cNvPr>
            <p:cNvSpPr txBox="1"/>
            <p:nvPr/>
          </p:nvSpPr>
          <p:spPr>
            <a:xfrm>
              <a:off x="1026367" y="3655650"/>
              <a:ext cx="2018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SF COMPACT" panose="020B0A04030202060204" pitchFamily="34" charset="77"/>
                </a:rPr>
                <a:t>Realiza a leitura do código fonte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8EBDAA3E-C3F5-BF78-F67F-8FB8873354E4}"/>
              </a:ext>
            </a:extLst>
          </p:cNvPr>
          <p:cNvGrpSpPr/>
          <p:nvPr/>
        </p:nvGrpSpPr>
        <p:grpSpPr>
          <a:xfrm>
            <a:off x="3684517" y="2639987"/>
            <a:ext cx="2116127" cy="1477328"/>
            <a:chOff x="3684517" y="2639987"/>
            <a:chExt cx="2116127" cy="1477328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ED8D755-A27A-7448-6791-89D8A8581469}"/>
                </a:ext>
              </a:extLst>
            </p:cNvPr>
            <p:cNvSpPr/>
            <p:nvPr/>
          </p:nvSpPr>
          <p:spPr>
            <a:xfrm>
              <a:off x="4187780" y="2639987"/>
              <a:ext cx="110959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000" dirty="0">
                  <a:effectLst/>
                  <a:latin typeface="SF Pro Semibold" pitchFamily="2" charset="0"/>
                </a:rPr>
                <a:t>Aa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80ED623-44BF-6CE8-2D62-C0CF93AA7316}"/>
                </a:ext>
              </a:extLst>
            </p:cNvPr>
            <p:cNvSpPr txBox="1"/>
            <p:nvPr/>
          </p:nvSpPr>
          <p:spPr>
            <a:xfrm>
              <a:off x="3684517" y="3655650"/>
              <a:ext cx="2116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SF COMPACT" panose="020B0A04030202060204" pitchFamily="34" charset="77"/>
                </a:rPr>
                <a:t>Percorrendo os caracteres unificadamente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B2248CA-68BB-6E35-29C6-25EA6B6336AD}"/>
              </a:ext>
            </a:extLst>
          </p:cNvPr>
          <p:cNvGrpSpPr/>
          <p:nvPr/>
        </p:nvGrpSpPr>
        <p:grpSpPr>
          <a:xfrm>
            <a:off x="9146882" y="2639987"/>
            <a:ext cx="2018751" cy="1477328"/>
            <a:chOff x="9146882" y="2639987"/>
            <a:chExt cx="2018751" cy="1477328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D670992-8669-3876-AF6D-F88006FD85DA}"/>
                </a:ext>
              </a:extLst>
            </p:cNvPr>
            <p:cNvSpPr txBox="1"/>
            <p:nvPr/>
          </p:nvSpPr>
          <p:spPr>
            <a:xfrm>
              <a:off x="9146882" y="3655650"/>
              <a:ext cx="2018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SF COMPACT" panose="020B0A04030202060204" pitchFamily="34" charset="77"/>
                </a:rPr>
                <a:t>Agrupando os caracteres em um lexema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B6CF01A-2F41-3AE9-F75C-F4A6692626D5}"/>
                </a:ext>
              </a:extLst>
            </p:cNvPr>
            <p:cNvSpPr/>
            <p:nvPr/>
          </p:nvSpPr>
          <p:spPr>
            <a:xfrm>
              <a:off x="9525315" y="2639987"/>
              <a:ext cx="126188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000" dirty="0">
                  <a:effectLst/>
                  <a:latin typeface="SF Pro Semibold" pitchFamily="2" charset="0"/>
                </a:rPr>
                <a:t>􀮖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C22EA42-BA75-FFBB-B3DD-E2A969C62C1D}"/>
              </a:ext>
            </a:extLst>
          </p:cNvPr>
          <p:cNvGrpSpPr/>
          <p:nvPr/>
        </p:nvGrpSpPr>
        <p:grpSpPr>
          <a:xfrm>
            <a:off x="6440044" y="2493672"/>
            <a:ext cx="2018751" cy="1623643"/>
            <a:chOff x="6440044" y="2493672"/>
            <a:chExt cx="2018751" cy="1623643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917E3CB-4C4A-6C9B-C22B-03A51CA630D5}"/>
                </a:ext>
              </a:extLst>
            </p:cNvPr>
            <p:cNvSpPr txBox="1"/>
            <p:nvPr/>
          </p:nvSpPr>
          <p:spPr>
            <a:xfrm>
              <a:off x="6440044" y="3655650"/>
              <a:ext cx="2018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SF COMPACT" panose="020B0A04030202060204" pitchFamily="34" charset="77"/>
                </a:rPr>
                <a:t>Removendo comentários e espaços vazios</a:t>
              </a: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7EF6DB9B-CF5C-B332-0889-9C0E7C0C514C}"/>
                </a:ext>
              </a:extLst>
            </p:cNvPr>
            <p:cNvGrpSpPr/>
            <p:nvPr/>
          </p:nvGrpSpPr>
          <p:grpSpPr>
            <a:xfrm>
              <a:off x="6847331" y="2493672"/>
              <a:ext cx="1204176" cy="1245869"/>
              <a:chOff x="6847331" y="2493672"/>
              <a:chExt cx="1204176" cy="1245869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D6322A1E-9643-456C-5850-68543C7C3753}"/>
                  </a:ext>
                </a:extLst>
              </p:cNvPr>
              <p:cNvSpPr/>
              <p:nvPr/>
            </p:nvSpPr>
            <p:spPr>
              <a:xfrm>
                <a:off x="6847331" y="2639986"/>
                <a:ext cx="1204176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6000" dirty="0">
                    <a:effectLst/>
                    <a:latin typeface="SF Pro Semibold" pitchFamily="2" charset="0"/>
                  </a:rPr>
                  <a:t>􀌴</a:t>
                </a:r>
              </a:p>
            </p:txBody>
          </p:sp>
          <p:sp>
            <p:nvSpPr>
              <p:cNvPr id="21" name="Retângulo Arredondado 20">
                <a:extLst>
                  <a:ext uri="{FF2B5EF4-FFF2-40B4-BE49-F238E27FC236}">
                    <a16:creationId xmlns:a16="http://schemas.microsoft.com/office/drawing/2014/main" id="{7BD99A7F-945B-AF94-1097-A2C9F7293F59}"/>
                  </a:ext>
                </a:extLst>
              </p:cNvPr>
              <p:cNvSpPr/>
              <p:nvPr/>
            </p:nvSpPr>
            <p:spPr>
              <a:xfrm rot="18900000">
                <a:off x="7356660" y="2493672"/>
                <a:ext cx="119478" cy="124586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028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6029-6601-8CB1-8AE2-7854880A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pt-BR" b="1" dirty="0" err="1">
                <a:latin typeface="SF COMPACT SEMIBOLD" panose="020B0A04030202060204" pitchFamily="34" charset="77"/>
              </a:rPr>
              <a:t>Features</a:t>
            </a:r>
            <a:endParaRPr lang="pt-BR" b="1" dirty="0">
              <a:latin typeface="SF COMPACT SEMIBOLD" panose="020B0A0403020206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44954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0EC51CC6-2E04-CD52-0648-3FC9FD9E7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" b="26"/>
          <a:stretch/>
        </p:blipFill>
        <p:spPr>
          <a:xfrm>
            <a:off x="2794000" y="1829350"/>
            <a:ext cx="6604000" cy="4054616"/>
          </a:xfrm>
          <a:prstGeom prst="roundRect">
            <a:avLst>
              <a:gd name="adj" fmla="val 5594"/>
            </a:avLst>
          </a:prstGeom>
        </p:spPr>
      </p:pic>
      <p:sp>
        <p:nvSpPr>
          <p:cNvPr id="31" name="Título 1">
            <a:extLst>
              <a:ext uri="{FF2B5EF4-FFF2-40B4-BE49-F238E27FC236}">
                <a16:creationId xmlns:a16="http://schemas.microsoft.com/office/drawing/2014/main" id="{DC80CCCD-41B1-B359-560C-7C55A0857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16098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latin typeface="SF COMPACT SEMIBOLD" panose="020B0A04030202060204" pitchFamily="34" charset="77"/>
              </a:rPr>
              <a:t>Ler arquivo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1565B3F9-AB7B-694D-3029-9CC786C02DEE}"/>
              </a:ext>
            </a:extLst>
          </p:cNvPr>
          <p:cNvSpPr/>
          <p:nvPr/>
        </p:nvSpPr>
        <p:spPr>
          <a:xfrm>
            <a:off x="5406325" y="2371241"/>
            <a:ext cx="1379349" cy="30996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464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0EC51CC6-2E04-CD52-0648-3FC9FD9E7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5" b="28"/>
          <a:stretch/>
        </p:blipFill>
        <p:spPr>
          <a:xfrm>
            <a:off x="2794000" y="1816098"/>
            <a:ext cx="6604000" cy="4068418"/>
          </a:xfrm>
          <a:prstGeom prst="roundRect">
            <a:avLst>
              <a:gd name="adj" fmla="val 5594"/>
            </a:avLst>
          </a:prstGeom>
        </p:spPr>
      </p:pic>
      <p:sp>
        <p:nvSpPr>
          <p:cNvPr id="31" name="Título 1">
            <a:extLst>
              <a:ext uri="{FF2B5EF4-FFF2-40B4-BE49-F238E27FC236}">
                <a16:creationId xmlns:a16="http://schemas.microsoft.com/office/drawing/2014/main" id="{DC80CCCD-41B1-B359-560C-7C55A0857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16098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latin typeface="SF COMPACT SEMIBOLD" panose="020B0A04030202060204" pitchFamily="34" charset="77"/>
              </a:rPr>
              <a:t>Reconhecer codificação UTF-8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1565B3F9-AB7B-694D-3029-9CC786C02DEE}"/>
              </a:ext>
            </a:extLst>
          </p:cNvPr>
          <p:cNvSpPr/>
          <p:nvPr/>
        </p:nvSpPr>
        <p:spPr>
          <a:xfrm>
            <a:off x="5406325" y="3742841"/>
            <a:ext cx="1871553" cy="30996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FA93C045-A38E-6C09-807A-E9A6F0E782CC}"/>
              </a:ext>
            </a:extLst>
          </p:cNvPr>
          <p:cNvSpPr/>
          <p:nvPr/>
        </p:nvSpPr>
        <p:spPr>
          <a:xfrm>
            <a:off x="4019174" y="3742841"/>
            <a:ext cx="720777" cy="30996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41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0EC51CC6-2E04-CD52-0648-3FC9FD9E7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5" b="-135"/>
          <a:stretch/>
        </p:blipFill>
        <p:spPr>
          <a:xfrm>
            <a:off x="2794000" y="1816098"/>
            <a:ext cx="6604000" cy="4075044"/>
          </a:xfrm>
          <a:prstGeom prst="roundRect">
            <a:avLst>
              <a:gd name="adj" fmla="val 5594"/>
            </a:avLst>
          </a:prstGeom>
        </p:spPr>
      </p:pic>
      <p:sp>
        <p:nvSpPr>
          <p:cNvPr id="31" name="Título 1">
            <a:extLst>
              <a:ext uri="{FF2B5EF4-FFF2-40B4-BE49-F238E27FC236}">
                <a16:creationId xmlns:a16="http://schemas.microsoft.com/office/drawing/2014/main" id="{DC80CCCD-41B1-B359-560C-7C55A0857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16098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latin typeface="SF COMPACT SEMIBOLD" panose="020B0A04030202060204" pitchFamily="34" charset="77"/>
              </a:rPr>
              <a:t>Reconhecer </a:t>
            </a:r>
            <a:r>
              <a:rPr lang="pt-BR" sz="4000" b="1" dirty="0" err="1">
                <a:latin typeface="SF COMPACT SEMIBOLD" panose="020B0A04030202060204" pitchFamily="34" charset="77"/>
              </a:rPr>
              <a:t>String</a:t>
            </a:r>
            <a:endParaRPr lang="pt-BR" sz="4000" b="1" dirty="0">
              <a:latin typeface="SF COMPACT SEMIBOLD" panose="020B0A04030202060204" pitchFamily="34" charset="77"/>
            </a:endParaRP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1565B3F9-AB7B-694D-3029-9CC786C02DEE}"/>
              </a:ext>
            </a:extLst>
          </p:cNvPr>
          <p:cNvSpPr/>
          <p:nvPr/>
        </p:nvSpPr>
        <p:spPr>
          <a:xfrm>
            <a:off x="5406325" y="3788139"/>
            <a:ext cx="1871553" cy="21937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FA93C045-A38E-6C09-807A-E9A6F0E782CC}"/>
              </a:ext>
            </a:extLst>
          </p:cNvPr>
          <p:cNvSpPr/>
          <p:nvPr/>
        </p:nvSpPr>
        <p:spPr>
          <a:xfrm>
            <a:off x="4019174" y="3788139"/>
            <a:ext cx="720777" cy="21937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B6409558-FCBC-1F6E-864C-B8695A1BFE91}"/>
              </a:ext>
            </a:extLst>
          </p:cNvPr>
          <p:cNvSpPr/>
          <p:nvPr/>
        </p:nvSpPr>
        <p:spPr>
          <a:xfrm>
            <a:off x="5406324" y="3216639"/>
            <a:ext cx="1172755" cy="24093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9274B313-5D86-BD1A-C128-7294AB7A0C05}"/>
              </a:ext>
            </a:extLst>
          </p:cNvPr>
          <p:cNvSpPr/>
          <p:nvPr/>
        </p:nvSpPr>
        <p:spPr>
          <a:xfrm>
            <a:off x="4019174" y="3216639"/>
            <a:ext cx="720777" cy="24093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D1DBE624-9D6B-1FF9-7A39-B274FA5D4739}"/>
              </a:ext>
            </a:extLst>
          </p:cNvPr>
          <p:cNvSpPr/>
          <p:nvPr/>
        </p:nvSpPr>
        <p:spPr>
          <a:xfrm>
            <a:off x="4019174" y="3513172"/>
            <a:ext cx="825876" cy="21937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674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0EC51CC6-2E04-CD52-0648-3FC9FD9E7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" b="191"/>
          <a:stretch/>
        </p:blipFill>
        <p:spPr>
          <a:xfrm>
            <a:off x="2794000" y="1829350"/>
            <a:ext cx="6604000" cy="4048540"/>
          </a:xfrm>
          <a:prstGeom prst="roundRect">
            <a:avLst>
              <a:gd name="adj" fmla="val 5594"/>
            </a:avLst>
          </a:prstGeom>
        </p:spPr>
      </p:pic>
      <p:sp>
        <p:nvSpPr>
          <p:cNvPr id="31" name="Título 1">
            <a:extLst>
              <a:ext uri="{FF2B5EF4-FFF2-40B4-BE49-F238E27FC236}">
                <a16:creationId xmlns:a16="http://schemas.microsoft.com/office/drawing/2014/main" id="{DC80CCCD-41B1-B359-560C-7C55A0857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16098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latin typeface="SF COMPACT SEMIBOLD" panose="020B0A04030202060204" pitchFamily="34" charset="77"/>
              </a:rPr>
              <a:t>Reconhecer Colchetes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B6409558-FCBC-1F6E-864C-B8695A1BFE91}"/>
              </a:ext>
            </a:extLst>
          </p:cNvPr>
          <p:cNvSpPr/>
          <p:nvPr/>
        </p:nvSpPr>
        <p:spPr>
          <a:xfrm>
            <a:off x="5406324" y="2949393"/>
            <a:ext cx="126571" cy="24093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3FBCD413-2E39-1BF9-D7DC-6CAB7BBAC7B7}"/>
              </a:ext>
            </a:extLst>
          </p:cNvPr>
          <p:cNvSpPr/>
          <p:nvPr/>
        </p:nvSpPr>
        <p:spPr>
          <a:xfrm>
            <a:off x="3905572" y="3229336"/>
            <a:ext cx="126571" cy="24093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56B6FD08-B2E7-9F1C-BE29-15E0702AC347}"/>
              </a:ext>
            </a:extLst>
          </p:cNvPr>
          <p:cNvSpPr/>
          <p:nvPr/>
        </p:nvSpPr>
        <p:spPr>
          <a:xfrm>
            <a:off x="3905572" y="3510252"/>
            <a:ext cx="126571" cy="24093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A1CEA581-F443-F313-99A6-A1D1B44668C3}"/>
              </a:ext>
            </a:extLst>
          </p:cNvPr>
          <p:cNvSpPr/>
          <p:nvPr/>
        </p:nvSpPr>
        <p:spPr>
          <a:xfrm>
            <a:off x="3905572" y="3791168"/>
            <a:ext cx="126571" cy="24093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EA35A68D-FBFC-81CB-26CE-93B0134D0F62}"/>
              </a:ext>
            </a:extLst>
          </p:cNvPr>
          <p:cNvSpPr/>
          <p:nvPr/>
        </p:nvSpPr>
        <p:spPr>
          <a:xfrm>
            <a:off x="7842141" y="3791168"/>
            <a:ext cx="126571" cy="24093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4CCB442E-F475-E1BF-3D00-AB8FAE387AC6}"/>
              </a:ext>
            </a:extLst>
          </p:cNvPr>
          <p:cNvSpPr/>
          <p:nvPr/>
        </p:nvSpPr>
        <p:spPr>
          <a:xfrm>
            <a:off x="6452460" y="3510252"/>
            <a:ext cx="126571" cy="24093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FE2BB55A-967C-B1B8-BF47-0020943C32DD}"/>
              </a:ext>
            </a:extLst>
          </p:cNvPr>
          <p:cNvSpPr/>
          <p:nvPr/>
        </p:nvSpPr>
        <p:spPr>
          <a:xfrm>
            <a:off x="7144718" y="3229336"/>
            <a:ext cx="126571" cy="24093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398FE196-D2F9-36F9-B724-2697EEEBF71B}"/>
              </a:ext>
            </a:extLst>
          </p:cNvPr>
          <p:cNvSpPr/>
          <p:nvPr/>
        </p:nvSpPr>
        <p:spPr>
          <a:xfrm>
            <a:off x="3450042" y="4069353"/>
            <a:ext cx="126571" cy="24093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85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0EC51CC6-2E04-CD52-0648-3FC9FD9E7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" b="191"/>
          <a:stretch/>
        </p:blipFill>
        <p:spPr>
          <a:xfrm>
            <a:off x="2794000" y="1829350"/>
            <a:ext cx="6604000" cy="4048540"/>
          </a:xfrm>
          <a:prstGeom prst="roundRect">
            <a:avLst>
              <a:gd name="adj" fmla="val 5594"/>
            </a:avLst>
          </a:prstGeom>
        </p:spPr>
      </p:pic>
      <p:sp>
        <p:nvSpPr>
          <p:cNvPr id="31" name="Título 1">
            <a:extLst>
              <a:ext uri="{FF2B5EF4-FFF2-40B4-BE49-F238E27FC236}">
                <a16:creationId xmlns:a16="http://schemas.microsoft.com/office/drawing/2014/main" id="{DC80CCCD-41B1-B359-560C-7C55A0857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16098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latin typeface="SF COMPACT SEMIBOLD" panose="020B0A04030202060204" pitchFamily="34" charset="77"/>
              </a:rPr>
              <a:t>Reconhecer palavras reservadas</a:t>
            </a:r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398FE196-D2F9-36F9-B724-2697EEEBF71B}"/>
              </a:ext>
            </a:extLst>
          </p:cNvPr>
          <p:cNvSpPr/>
          <p:nvPr/>
        </p:nvSpPr>
        <p:spPr>
          <a:xfrm>
            <a:off x="3423917" y="4611462"/>
            <a:ext cx="423094" cy="24093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4D7BA629-39BF-AD16-4C63-ACEAE1E92D02}"/>
              </a:ext>
            </a:extLst>
          </p:cNvPr>
          <p:cNvSpPr/>
          <p:nvPr/>
        </p:nvSpPr>
        <p:spPr>
          <a:xfrm>
            <a:off x="4476928" y="4611462"/>
            <a:ext cx="271421" cy="24093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844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40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SF COMPACT</vt:lpstr>
      <vt:lpstr>SF COMPACT SEMIBOLD</vt:lpstr>
      <vt:lpstr>SF Pro Semibold</vt:lpstr>
      <vt:lpstr>Tema do Office</vt:lpstr>
      <vt:lpstr>Análise Léxica</vt:lpstr>
      <vt:lpstr>Apresentação do PowerPoint</vt:lpstr>
      <vt:lpstr>Features</vt:lpstr>
      <vt:lpstr>Ler arquivo</vt:lpstr>
      <vt:lpstr>Reconhecer codificação UTF-8</vt:lpstr>
      <vt:lpstr>Reconhecer String</vt:lpstr>
      <vt:lpstr>Reconhecer Colchetes</vt:lpstr>
      <vt:lpstr>Reconhecer palavras reservadas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Léxica</dc:title>
  <dc:creator>KALIL BEGO ROCHA .</dc:creator>
  <cp:lastModifiedBy>KALIL BEGO ROCHA .</cp:lastModifiedBy>
  <cp:revision>15</cp:revision>
  <dcterms:created xsi:type="dcterms:W3CDTF">2022-05-19T16:38:03Z</dcterms:created>
  <dcterms:modified xsi:type="dcterms:W3CDTF">2022-05-19T18:55:51Z</dcterms:modified>
</cp:coreProperties>
</file>