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0"/>
  </p:notesMasterIdLst>
  <p:handoutMasterIdLst>
    <p:handoutMasterId r:id="rId11"/>
  </p:handoutMasterIdLst>
  <p:sldIdLst>
    <p:sldId id="306" r:id="rId2"/>
    <p:sldId id="308" r:id="rId3"/>
    <p:sldId id="317" r:id="rId4"/>
    <p:sldId id="325" r:id="rId5"/>
    <p:sldId id="321" r:id="rId6"/>
    <p:sldId id="324" r:id="rId7"/>
    <p:sldId id="322" r:id="rId8"/>
    <p:sldId id="32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2103D5"/>
    <a:srgbClr val="FF5050"/>
    <a:srgbClr val="FF3399"/>
    <a:srgbClr val="EAEAEA"/>
    <a:srgbClr val="000000"/>
    <a:srgbClr val="1B9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>
      <p:cViewPr varScale="1">
        <p:scale>
          <a:sx n="99" d="100"/>
          <a:sy n="99" d="100"/>
        </p:scale>
        <p:origin x="-212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2019-2-25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2019-2-25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7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8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2019-2-25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2019-2-25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2019-2-25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 </a:t>
            </a:r>
            <a:r>
              <a:rPr lang="zh-CN" altLang="en-US" sz="3600" dirty="0"/>
              <a:t>章 传输层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3.2 </a:t>
            </a:r>
            <a:r>
              <a:rPr lang="zh-CN" altLang="en-US" sz="2800" dirty="0">
                <a:solidFill>
                  <a:srgbClr val="0000FF"/>
                </a:solidFill>
              </a:rPr>
              <a:t>传输层</a:t>
            </a:r>
            <a:r>
              <a:rPr lang="en-US" altLang="zh-CN" sz="2800" dirty="0" smtClean="0">
                <a:solidFill>
                  <a:srgbClr val="0000FF"/>
                </a:solidFill>
              </a:rPr>
              <a:t>~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UDP</a:t>
            </a:r>
            <a:r>
              <a:rPr lang="zh-CN" altLang="en-US" sz="2800" dirty="0" smtClean="0">
                <a:solidFill>
                  <a:srgbClr val="0000FF"/>
                </a:solidFill>
              </a:rPr>
              <a:t>协议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15388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altLang="zh-CN" sz="2000" dirty="0" err="1" smtClean="0"/>
              <a:t>UDP</a:t>
            </a:r>
            <a:r>
              <a:rPr lang="zh-CN" altLang="en-US" sz="2000" dirty="0" smtClean="0"/>
              <a:t>协议的主要特点</a:t>
            </a:r>
            <a:endParaRPr lang="en-US" altLang="zh-CN" sz="20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dirty="0" err="1" smtClean="0"/>
              <a:t>UDP</a:t>
            </a:r>
            <a:r>
              <a:rPr lang="zh-CN" altLang="en-US" sz="2000" dirty="0" smtClean="0"/>
              <a:t>协议适用场景</a:t>
            </a:r>
            <a:endParaRPr lang="en-US" altLang="zh-CN" sz="20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 err="1" smtClean="0"/>
              <a:t>UDP</a:t>
            </a:r>
            <a:r>
              <a:rPr lang="zh-CN" altLang="zh-CN" dirty="0" smtClean="0"/>
              <a:t>数据报格式</a:t>
            </a:r>
            <a:endParaRPr lang="en-US" altLang="zh-CN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 err="1" smtClean="0">
                <a:solidFill>
                  <a:srgbClr val="FF0000"/>
                </a:solidFill>
              </a:rPr>
              <a:t>UDP</a:t>
            </a:r>
            <a:r>
              <a:rPr lang="zh-CN" altLang="zh-CN" dirty="0" smtClean="0">
                <a:solidFill>
                  <a:srgbClr val="FF0000"/>
                </a:solidFill>
              </a:rPr>
              <a:t>数据报</a:t>
            </a:r>
            <a:r>
              <a:rPr lang="zh-CN" altLang="en-US" dirty="0" smtClean="0">
                <a:solidFill>
                  <a:srgbClr val="FF0000"/>
                </a:solidFill>
              </a:rPr>
              <a:t>：校验和字段的计算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/>
              <a:t>1. </a:t>
            </a:r>
            <a:r>
              <a:rPr lang="en-US" altLang="zh-CN" sz="2400" dirty="0" err="1" smtClean="0"/>
              <a:t>UDP</a:t>
            </a:r>
            <a:r>
              <a:rPr lang="zh-CN" altLang="en-US" sz="2400" dirty="0" smtClean="0"/>
              <a:t>协议的主要特点</a:t>
            </a: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User Datagram Protocol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UDP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只在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IP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的数据报服务之上增加了很少一点的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功能</a:t>
            </a:r>
            <a:endParaRPr lang="en-US" altLang="zh-CN" sz="2400" b="0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复用和分用的</a:t>
            </a:r>
            <a:r>
              <a:rPr lang="zh-CN" altLang="zh-CN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功能</a:t>
            </a:r>
            <a:endParaRPr lang="en-US" altLang="zh-CN" sz="2400" b="0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差错检测的</a:t>
            </a:r>
            <a:r>
              <a:rPr lang="zh-CN" altLang="zh-CN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功能</a:t>
            </a:r>
            <a:endParaRPr lang="en-US" altLang="zh-CN" sz="24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44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dirty="0" err="1" smtClean="0"/>
              <a:t>UDP</a:t>
            </a:r>
            <a:r>
              <a:rPr lang="zh-CN" altLang="en-US" sz="2400" dirty="0" smtClean="0"/>
              <a:t>协议的主要特点</a:t>
            </a:r>
            <a:endParaRPr lang="en-US" altLang="zh-CN" sz="2400" b="0" dirty="0" smtClean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无连接的</a:t>
            </a: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发送数据之前不需要建立连接，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，因此减少了开销和发送数据之前的时延。</a:t>
            </a:r>
            <a:endParaRPr lang="zh-CN" altLang="en-US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尽最大努力交付</a:t>
            </a: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即不保证可靠交付，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因此主机不需要维持复杂的连接状态表。</a:t>
            </a:r>
            <a:endParaRPr lang="zh-CN" altLang="en-US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面向报文的</a:t>
            </a: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en-US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对应用层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传递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下来的报文，既不合并，也不拆分，而是保留这些报文的边界。</a:t>
            </a:r>
            <a:r>
              <a:rPr lang="en-US" altLang="zh-CN" b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en-US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层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一次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向对方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交付一个完整的报文。</a:t>
            </a:r>
            <a:endParaRPr lang="en-US" altLang="zh-CN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没有拥塞控制</a:t>
            </a: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网络出现的拥塞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</a:t>
            </a:r>
            <a:r>
              <a:rPr lang="en-US" altLang="zh-CN" b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不会使源主机的发送速率降低。这对某些实时应用是很重要的。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很适合多媒体通信的要求</a:t>
            </a:r>
            <a:endParaRPr lang="en-US" altLang="zh-CN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支持多对多的交互通信</a:t>
            </a: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首部开销小</a:t>
            </a: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只有</a:t>
            </a:r>
            <a:r>
              <a:rPr lang="en-US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8 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个字节，比</a:t>
            </a:r>
            <a:r>
              <a:rPr lang="en-US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TCP 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20 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个字节的首部要短</a:t>
            </a:r>
            <a:endParaRPr lang="en-US" altLang="zh-CN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41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 smtClean="0"/>
              <a:t>2. </a:t>
            </a:r>
            <a:r>
              <a:rPr lang="en-US" altLang="zh-CN" sz="2400" dirty="0" err="1" smtClean="0"/>
              <a:t>UDP</a:t>
            </a:r>
            <a:r>
              <a:rPr lang="zh-CN" altLang="en-US" sz="2400" dirty="0" smtClean="0"/>
              <a:t>协议适用场景</a:t>
            </a: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对性能的要求高于对数据完整性的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要求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 smtClean="0">
                <a:ea typeface="宋体" pitchFamily="2" charset="-122"/>
                <a:cs typeface="Times New Roman" pitchFamily="18" charset="0"/>
              </a:rPr>
              <a:t>视频播放</a:t>
            </a:r>
            <a:r>
              <a:rPr lang="zh-CN" altLang="en-US" sz="2400" b="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0" dirty="0" err="1" smtClean="0">
                <a:ea typeface="宋体" pitchFamily="2" charset="-122"/>
                <a:cs typeface="Times New Roman" pitchFamily="18" charset="0"/>
              </a:rPr>
              <a:t>P2P</a:t>
            </a:r>
            <a:r>
              <a:rPr lang="zh-CN" altLang="en-US" sz="2400" b="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DNS</a:t>
            </a:r>
            <a:r>
              <a:rPr lang="zh-CN" altLang="en-US" sz="2400" b="0" dirty="0" smtClean="0">
                <a:ea typeface="宋体" pitchFamily="2" charset="-122"/>
                <a:cs typeface="Times New Roman" pitchFamily="18" charset="0"/>
              </a:rPr>
              <a:t>等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dirty="0" smtClean="0">
                <a:ea typeface="宋体" pitchFamily="2" charset="-122"/>
                <a:cs typeface="Times New Roman" pitchFamily="18" charset="0"/>
              </a:rPr>
              <a:t>需要</a:t>
            </a:r>
            <a:r>
              <a:rPr lang="zh-CN" altLang="zh-CN" sz="2400" dirty="0" smtClean="0">
                <a:ea typeface="宋体" pitchFamily="2" charset="-122"/>
                <a:cs typeface="Times New Roman" pitchFamily="18" charset="0"/>
              </a:rPr>
              <a:t>“简短快捷”的数据</a:t>
            </a:r>
            <a:r>
              <a:rPr lang="zh-CN" altLang="zh-CN" sz="2400" dirty="0" smtClean="0">
                <a:ea typeface="宋体" pitchFamily="2" charset="-122"/>
                <a:cs typeface="Times New Roman" pitchFamily="18" charset="0"/>
              </a:rPr>
              <a:t>交换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 smtClean="0">
                <a:ea typeface="宋体" pitchFamily="2" charset="-122"/>
                <a:cs typeface="Times New Roman" pitchFamily="18" charset="0"/>
              </a:rPr>
              <a:t>简单的请求与应答报文交互</a:t>
            </a:r>
            <a:r>
              <a:rPr lang="zh-CN" altLang="en-US" sz="2400" b="0" dirty="0" smtClean="0">
                <a:ea typeface="宋体" pitchFamily="2" charset="-122"/>
                <a:cs typeface="Times New Roman" pitchFamily="18" charset="0"/>
              </a:rPr>
              <a:t>，如</a:t>
            </a:r>
            <a:r>
              <a:rPr lang="zh-CN" altLang="en-US" sz="2400" b="0" dirty="0" smtClean="0">
                <a:cs typeface="Times New Roman" pitchFamily="18" charset="0"/>
              </a:rPr>
              <a:t>在线游戏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dirty="0" smtClean="0">
                <a:ea typeface="宋体" pitchFamily="2" charset="-122"/>
                <a:cs typeface="Times New Roman" pitchFamily="18" charset="0"/>
              </a:rPr>
              <a:t>需要</a:t>
            </a:r>
            <a:r>
              <a:rPr lang="zh-CN" altLang="zh-CN" sz="2400" dirty="0" smtClean="0">
                <a:ea typeface="宋体" pitchFamily="2" charset="-122"/>
                <a:cs typeface="Times New Roman" pitchFamily="18" charset="0"/>
              </a:rPr>
              <a:t>多播和广播的</a:t>
            </a:r>
            <a:r>
              <a:rPr lang="zh-CN" altLang="zh-CN" sz="2400" dirty="0" smtClean="0">
                <a:ea typeface="宋体" pitchFamily="2" charset="-122"/>
                <a:cs typeface="Times New Roman" pitchFamily="18" charset="0"/>
              </a:rPr>
              <a:t>应用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 smtClean="0">
                <a:ea typeface="宋体" pitchFamily="2" charset="-122"/>
                <a:cs typeface="Times New Roman" pitchFamily="18" charset="0"/>
              </a:rPr>
              <a:t>源主机以恒定速率发送报文，拥塞发生时允许丢弃部分报文</a:t>
            </a:r>
            <a:r>
              <a:rPr lang="zh-CN" altLang="en-US" sz="2400" b="0" dirty="0" smtClean="0">
                <a:ea typeface="宋体" pitchFamily="2" charset="-122"/>
                <a:cs typeface="Times New Roman" pitchFamily="18" charset="0"/>
              </a:rPr>
              <a:t>，如本地广播、隧道</a:t>
            </a:r>
            <a:r>
              <a:rPr lang="en-US" altLang="zh-CN" sz="2400" b="0" dirty="0" err="1" smtClean="0">
                <a:ea typeface="宋体" pitchFamily="2" charset="-122"/>
                <a:cs typeface="Times New Roman" pitchFamily="18" charset="0"/>
              </a:rPr>
              <a:t>VPN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en-US" altLang="zh-CN" sz="2400" dirty="0" err="1" smtClean="0"/>
              <a:t>UDP</a:t>
            </a:r>
            <a:r>
              <a:rPr lang="zh-CN" altLang="zh-CN" sz="2400" dirty="0" smtClean="0"/>
              <a:t>数据报格式</a:t>
            </a:r>
            <a:endParaRPr lang="en-US" altLang="zh-CN" sz="240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971600" y="1556792"/>
            <a:ext cx="7128792" cy="4157593"/>
            <a:chOff x="971600" y="1916832"/>
            <a:chExt cx="7128792" cy="4157593"/>
          </a:xfrm>
        </p:grpSpPr>
        <p:graphicFrame>
          <p:nvGraphicFramePr>
            <p:cNvPr id="5" name="Object 3"/>
            <p:cNvGraphicFramePr>
              <a:graphicFrameLocks noChangeAspect="1"/>
            </p:cNvGraphicFramePr>
            <p:nvPr/>
          </p:nvGraphicFramePr>
          <p:xfrm>
            <a:off x="1115616" y="1916832"/>
            <a:ext cx="6696075" cy="2690812"/>
          </p:xfrm>
          <a:graphic>
            <a:graphicData uri="http://schemas.openxmlformats.org/presentationml/2006/ole">
              <p:oleObj spid="_x0000_s8194" name="Visio" r:id="rId4" imgW="3987108" imgH="1601605" progId="">
                <p:embed/>
              </p:oleObj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971600" y="4797152"/>
              <a:ext cx="7128792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b="0" dirty="0" smtClean="0"/>
                <a:t>1) </a:t>
              </a:r>
              <a:r>
                <a:rPr lang="en-US" altLang="zh-CN" b="0" dirty="0" err="1" smtClean="0"/>
                <a:t>UDP</a:t>
              </a:r>
              <a:r>
                <a:rPr lang="zh-CN" altLang="en-US" b="0" dirty="0" smtClean="0"/>
                <a:t>总长度</a:t>
              </a:r>
              <a:r>
                <a:rPr lang="en-US" altLang="zh-CN" b="0" dirty="0" smtClean="0"/>
                <a:t>(</a:t>
              </a:r>
              <a:r>
                <a:rPr lang="zh-CN" altLang="en-US" b="0" dirty="0" smtClean="0"/>
                <a:t>单位为字节</a:t>
              </a:r>
              <a:r>
                <a:rPr lang="en-US" altLang="zh-CN" b="0" dirty="0" smtClean="0"/>
                <a:t>) = 8 (</a:t>
              </a:r>
              <a:r>
                <a:rPr lang="en-US" altLang="zh-CN" b="0" dirty="0" err="1" smtClean="0"/>
                <a:t>UDP</a:t>
              </a:r>
              <a:r>
                <a:rPr lang="zh-CN" altLang="en-US" b="0" dirty="0" smtClean="0"/>
                <a:t>报头长度</a:t>
              </a:r>
              <a:r>
                <a:rPr lang="en-US" altLang="zh-CN" b="0" dirty="0" smtClean="0"/>
                <a:t>) + </a:t>
              </a:r>
              <a:r>
                <a:rPr lang="zh-CN" altLang="en-US" b="0" dirty="0" smtClean="0"/>
                <a:t>数据字段的字节长度 </a:t>
              </a:r>
              <a:r>
                <a:rPr lang="en-US" altLang="zh-CN" b="0" dirty="0" smtClean="0"/>
                <a:t>(</a:t>
              </a:r>
              <a:r>
                <a:rPr lang="zh-CN" altLang="zh-CN" b="0" dirty="0" smtClean="0"/>
                <a:t>长度必须为</a:t>
              </a:r>
              <a:r>
                <a:rPr lang="en-US" altLang="zh-CN" b="0" dirty="0" smtClean="0"/>
                <a:t>2</a:t>
              </a:r>
              <a:r>
                <a:rPr lang="zh-CN" altLang="zh-CN" b="0" dirty="0" smtClean="0"/>
                <a:t>字节的倍数</a:t>
              </a:r>
              <a:r>
                <a:rPr lang="zh-CN" altLang="en-US" b="0" dirty="0" smtClean="0"/>
                <a:t>，即为偶数</a:t>
              </a:r>
              <a:r>
                <a:rPr lang="en-US" altLang="zh-CN" b="0" dirty="0" smtClean="0"/>
                <a:t>)</a:t>
              </a:r>
              <a:r>
                <a:rPr lang="zh-CN" altLang="en-US" b="0" dirty="0" smtClean="0"/>
                <a:t>；</a:t>
              </a:r>
              <a:endParaRPr lang="en-US" altLang="zh-CN" b="0" dirty="0" smtClean="0"/>
            </a:p>
            <a:p>
              <a:pPr>
                <a:spcAft>
                  <a:spcPts val="600"/>
                </a:spcAft>
              </a:pPr>
              <a:r>
                <a:rPr lang="en-US" altLang="zh-CN" b="0" dirty="0" smtClean="0"/>
                <a:t>2) </a:t>
              </a:r>
              <a:r>
                <a:rPr lang="zh-CN" altLang="en-US" b="0" dirty="0" smtClean="0"/>
                <a:t>数据字段的字节长度必须为</a:t>
              </a:r>
              <a:r>
                <a:rPr lang="en-US" altLang="zh-CN" b="0" dirty="0" smtClean="0"/>
                <a:t>2</a:t>
              </a:r>
              <a:r>
                <a:rPr lang="zh-CN" altLang="en-US" b="0" dirty="0" smtClean="0"/>
                <a:t>字节的倍数原因是：校验和的计算是以</a:t>
              </a:r>
              <a:r>
                <a:rPr lang="en-US" altLang="zh-CN" b="0" dirty="0" smtClean="0"/>
                <a:t>2</a:t>
              </a:r>
              <a:r>
                <a:rPr lang="zh-CN" altLang="en-US" b="0" dirty="0" smtClean="0"/>
                <a:t>字节为单位的；</a:t>
              </a:r>
              <a:endParaRPr lang="en-US" altLang="zh-CN" b="0" dirty="0" smtClean="0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619672" y="3429000"/>
              <a:ext cx="5184576" cy="10081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6012160" y="4869160"/>
              <a:ext cx="936104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直接连接符 8"/>
            <p:cNvCxnSpPr>
              <a:stCxn id="8" idx="0"/>
            </p:cNvCxnSpPr>
            <p:nvPr/>
          </p:nvCxnSpPr>
          <p:spPr bwMode="auto">
            <a:xfrm flipH="1" flipV="1">
              <a:off x="6156176" y="4437112"/>
              <a:ext cx="324036" cy="432048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en-US" altLang="zh-CN" sz="2400" dirty="0" err="1" smtClean="0"/>
              <a:t>UDP</a:t>
            </a:r>
            <a:r>
              <a:rPr lang="zh-CN" altLang="zh-CN" sz="2400" dirty="0" smtClean="0"/>
              <a:t>数据报格式</a:t>
            </a:r>
            <a:r>
              <a:rPr lang="zh-CN" altLang="en-US" sz="2400" dirty="0" smtClean="0"/>
              <a:t>：例子</a:t>
            </a:r>
            <a:endParaRPr lang="en-US" altLang="zh-CN" sz="2400" dirty="0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32756"/>
            <a:ext cx="6883871" cy="507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/>
              <a:t>4. </a:t>
            </a:r>
            <a:r>
              <a:rPr lang="en-US" altLang="zh-CN" sz="2400" dirty="0" err="1" smtClean="0"/>
              <a:t>UDP</a:t>
            </a:r>
            <a:r>
              <a:rPr lang="zh-CN" altLang="zh-CN" sz="2400" dirty="0" smtClean="0"/>
              <a:t>数据报</a:t>
            </a:r>
            <a:r>
              <a:rPr lang="zh-CN" altLang="en-US" sz="2400" dirty="0" smtClean="0"/>
              <a:t>：校验和字段的计算</a:t>
            </a:r>
            <a:endParaRPr lang="en-US" altLang="zh-CN" sz="2400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1547664" y="1556792"/>
            <a:ext cx="5702300" cy="2525506"/>
            <a:chOff x="1547664" y="1556792"/>
            <a:chExt cx="5702300" cy="2525506"/>
          </a:xfrm>
        </p:grpSpPr>
        <p:graphicFrame>
          <p:nvGraphicFramePr>
            <p:cNvPr id="40963" name="对象 1"/>
            <p:cNvGraphicFramePr>
              <a:graphicFrameLocks noChangeAspect="1"/>
            </p:cNvGraphicFramePr>
            <p:nvPr/>
          </p:nvGraphicFramePr>
          <p:xfrm>
            <a:off x="1547664" y="1556792"/>
            <a:ext cx="5702300" cy="2303463"/>
          </p:xfrm>
          <a:graphic>
            <a:graphicData uri="http://schemas.openxmlformats.org/presentationml/2006/ole">
              <p:oleObj spid="_x0000_s40963" name="Visio" r:id="rId4" imgW="3593511" imgH="1457636" progId="">
                <p:embed/>
              </p:oleObj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2123728" y="3743744"/>
              <a:ext cx="496855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0" dirty="0" err="1" smtClean="0"/>
                <a:t>UDP</a:t>
              </a:r>
              <a:r>
                <a:rPr lang="zh-CN" altLang="en-US" sz="1600" b="0" dirty="0" smtClean="0"/>
                <a:t>数据</a:t>
              </a:r>
              <a:endParaRPr lang="zh-CN" altLang="en-US" sz="1600" b="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1547664" y="2924944"/>
            <a:ext cx="5868652" cy="1260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7668344" y="3032956"/>
            <a:ext cx="1296144" cy="1188132"/>
          </a:xfrm>
          <a:prstGeom prst="wedgeRoundRectCallout">
            <a:avLst>
              <a:gd name="adj1" fmla="val -66663"/>
              <a:gd name="adj2" fmla="val -290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这是发送到网络层的内容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604" y="1520788"/>
            <a:ext cx="6228692" cy="2844316"/>
          </a:xfrm>
          <a:prstGeom prst="rect">
            <a:avLst/>
          </a:prstGeom>
          <a:noFill/>
          <a:ln>
            <a:solidFill>
              <a:srgbClr val="210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755576" y="4653136"/>
            <a:ext cx="4212468" cy="1584176"/>
          </a:xfrm>
          <a:prstGeom prst="wedgeRoundRectCallout">
            <a:avLst>
              <a:gd name="adj1" fmla="val -39649"/>
              <a:gd name="adj2" fmla="val -67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这是用来计算“校验和”字段的内容：</a:t>
            </a:r>
            <a:r>
              <a:rPr lang="zh-CN" altLang="en-US" b="0" dirty="0" smtClean="0">
                <a:solidFill>
                  <a:schemeClr val="tx1"/>
                </a:solidFill>
              </a:rPr>
              <a:t>初始设置“校验和”字段</a:t>
            </a:r>
            <a:r>
              <a:rPr lang="en-US" altLang="zh-CN" b="0" dirty="0" smtClean="0">
                <a:solidFill>
                  <a:schemeClr val="tx1"/>
                </a:solidFill>
              </a:rPr>
              <a:t>=0</a:t>
            </a:r>
            <a:r>
              <a:rPr lang="zh-CN" altLang="en-US" b="0" dirty="0" smtClean="0">
                <a:solidFill>
                  <a:schemeClr val="tx1"/>
                </a:solidFill>
              </a:rPr>
              <a:t>，然后运行</a:t>
            </a:r>
            <a:r>
              <a:rPr lang="en-US" altLang="zh-CN" b="0" dirty="0" smtClean="0">
                <a:solidFill>
                  <a:schemeClr val="tx1"/>
                </a:solidFill>
              </a:rPr>
              <a:t>checksum</a:t>
            </a:r>
            <a:r>
              <a:rPr lang="zh-CN" altLang="en-US" b="0" dirty="0" smtClean="0">
                <a:solidFill>
                  <a:schemeClr val="tx1"/>
                </a:solidFill>
              </a:rPr>
              <a:t>算法对</a:t>
            </a:r>
            <a:r>
              <a:rPr lang="zh-CN" altLang="en-US" dirty="0" smtClean="0">
                <a:solidFill>
                  <a:srgbClr val="0000FF"/>
                </a:solidFill>
              </a:rPr>
              <a:t>蓝色框起的内容</a:t>
            </a:r>
            <a:r>
              <a:rPr lang="zh-CN" altLang="en-US" b="0" dirty="0" smtClean="0">
                <a:solidFill>
                  <a:schemeClr val="tx1"/>
                </a:solidFill>
              </a:rPr>
              <a:t>计算出结果并填入“校验和”字段，然后将红色框起的内容发送到网络层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833156"/>
            <a:ext cx="306034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1)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长度”字段的值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总长度”字段的值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2) 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的协议号为</a:t>
            </a:r>
            <a:r>
              <a:rPr lang="en-US" altLang="zh-CN" dirty="0" smtClean="0"/>
              <a:t>17 (</a:t>
            </a:r>
            <a:r>
              <a:rPr lang="en-US" altLang="zh-CN" dirty="0" err="1" smtClean="0"/>
              <a:t>0x11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6345324"/>
            <a:ext cx="8532948" cy="36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/>
              <a:t>协议号可在这里查询：</a:t>
            </a:r>
            <a:r>
              <a:rPr lang="en-US" altLang="zh-CN" b="0" dirty="0" err="1" smtClean="0"/>
              <a:t>https://en.wikipedia.org/wiki/List_of_IP_protocol_numbers</a:t>
            </a:r>
            <a:endParaRPr lang="zh-CN" altLang="en-US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 </a:t>
            </a:r>
            <a:r>
              <a:rPr lang="en-US" altLang="zh-CN" sz="2400" dirty="0" err="1" smtClean="0"/>
              <a:t>UDP</a:t>
            </a:r>
            <a:r>
              <a:rPr lang="zh-CN" altLang="zh-CN" sz="2400" dirty="0" smtClean="0"/>
              <a:t>数据报</a:t>
            </a:r>
            <a:r>
              <a:rPr lang="zh-CN" altLang="en-US" sz="2400" dirty="0" smtClean="0"/>
              <a:t>：校验和字段的计算：</a:t>
            </a:r>
            <a:r>
              <a:rPr lang="en-US" altLang="zh-CN" sz="2400" dirty="0" smtClean="0"/>
              <a:t>checksum</a:t>
            </a:r>
            <a:r>
              <a:rPr lang="zh-CN" altLang="en-US" sz="2400" dirty="0" smtClean="0"/>
              <a:t>算法</a:t>
            </a:r>
            <a:endParaRPr lang="en-US" altLang="zh-CN" sz="2400" b="0" dirty="0" smtClean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3923928" y="1124744"/>
          <a:ext cx="4990186" cy="3996444"/>
        </p:xfrm>
        <a:graphic>
          <a:graphicData uri="http://schemas.openxmlformats.org/presentationml/2006/ole">
            <p:oleObj spid="_x0000_s41986" name="Visio" r:id="rId4" imgW="3720336" imgH="2787343" progId="">
              <p:embed/>
            </p:oleObj>
          </a:graphicData>
        </a:graphic>
      </p:graphicFrame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508" y="4077072"/>
            <a:ext cx="6064503" cy="195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5"/>
          <p:cNvSpPr/>
          <p:nvPr/>
        </p:nvSpPr>
        <p:spPr>
          <a:xfrm>
            <a:off x="323528" y="1340768"/>
            <a:ext cx="3420380" cy="2628292"/>
          </a:xfrm>
          <a:prstGeom prst="wedgeRoundRectCallout">
            <a:avLst>
              <a:gd name="adj1" fmla="val 52799"/>
              <a:gd name="adj2" fmla="val 460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0" dirty="0" smtClean="0">
                <a:solidFill>
                  <a:schemeClr val="tx1"/>
                </a:solidFill>
              </a:rPr>
              <a:t>这里给出两个例子：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）右侧例子表示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checksum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算法是对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UDP</a:t>
            </a:r>
            <a:r>
              <a:rPr lang="zh-CN" altLang="en-US" sz="1600" dirty="0" smtClean="0">
                <a:solidFill>
                  <a:schemeClr val="tx1"/>
                </a:solidFill>
              </a:rPr>
              <a:t>伪首部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+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UDP</a:t>
            </a:r>
            <a:r>
              <a:rPr lang="zh-CN" altLang="en-US" sz="1600" dirty="0" smtClean="0">
                <a:solidFill>
                  <a:schemeClr val="tx1"/>
                </a:solidFill>
              </a:rPr>
              <a:t>首部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+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UDP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进行计算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）下方例子方便看到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checksum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算法涉及的细节：以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16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位字为单位，进行二进制累加（存入变量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），若有超出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16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位的进位，则将进位加到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尾部，最后对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求反，得到校验和字段的值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44208" y="4977172"/>
            <a:ext cx="1728192" cy="756084"/>
          </a:xfrm>
          <a:prstGeom prst="wedgeRoundRectCallout">
            <a:avLst>
              <a:gd name="adj1" fmla="val -10045"/>
              <a:gd name="adj2" fmla="val -431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“校验和”字段的初值为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083166" y="3051208"/>
            <a:ext cx="2637322" cy="1953929"/>
          </a:xfrm>
          <a:custGeom>
            <a:avLst/>
            <a:gdLst>
              <a:gd name="connsiteX0" fmla="*/ 0 w 2637322"/>
              <a:gd name="connsiteY0" fmla="*/ 1501541 h 1953929"/>
              <a:gd name="connsiteX1" fmla="*/ 0 w 2637322"/>
              <a:gd name="connsiteY1" fmla="*/ 1501541 h 1953929"/>
              <a:gd name="connsiteX2" fmla="*/ 240632 w 2637322"/>
              <a:gd name="connsiteY2" fmla="*/ 1713297 h 1953929"/>
              <a:gd name="connsiteX3" fmla="*/ 269508 w 2637322"/>
              <a:gd name="connsiteY3" fmla="*/ 1722923 h 1953929"/>
              <a:gd name="connsiteX4" fmla="*/ 298383 w 2637322"/>
              <a:gd name="connsiteY4" fmla="*/ 1751798 h 1953929"/>
              <a:gd name="connsiteX5" fmla="*/ 327259 w 2637322"/>
              <a:gd name="connsiteY5" fmla="*/ 1771049 h 1953929"/>
              <a:gd name="connsiteX6" fmla="*/ 394636 w 2637322"/>
              <a:gd name="connsiteY6" fmla="*/ 1857676 h 1953929"/>
              <a:gd name="connsiteX7" fmla="*/ 433137 w 2637322"/>
              <a:gd name="connsiteY7" fmla="*/ 1915428 h 1953929"/>
              <a:gd name="connsiteX8" fmla="*/ 452388 w 2637322"/>
              <a:gd name="connsiteY8" fmla="*/ 1953929 h 1953929"/>
              <a:gd name="connsiteX9" fmla="*/ 462013 w 2637322"/>
              <a:gd name="connsiteY9" fmla="*/ 1915428 h 1953929"/>
              <a:gd name="connsiteX10" fmla="*/ 2627697 w 2637322"/>
              <a:gd name="connsiteY10" fmla="*/ 1636295 h 1953929"/>
              <a:gd name="connsiteX11" fmla="*/ 2637322 w 2637322"/>
              <a:gd name="connsiteY11" fmla="*/ 0 h 1953929"/>
              <a:gd name="connsiteX12" fmla="*/ 2502569 w 2637322"/>
              <a:gd name="connsiteY12" fmla="*/ 9626 h 195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7322" h="1953929">
                <a:moveTo>
                  <a:pt x="0" y="1501541"/>
                </a:moveTo>
                <a:lnTo>
                  <a:pt x="0" y="1501541"/>
                </a:lnTo>
                <a:cubicBezTo>
                  <a:pt x="80211" y="1572126"/>
                  <a:pt x="158069" y="1645478"/>
                  <a:pt x="240632" y="1713297"/>
                </a:cubicBezTo>
                <a:cubicBezTo>
                  <a:pt x="248472" y="1719737"/>
                  <a:pt x="261066" y="1717295"/>
                  <a:pt x="269508" y="1722923"/>
                </a:cubicBezTo>
                <a:cubicBezTo>
                  <a:pt x="280834" y="1730474"/>
                  <a:pt x="287926" y="1743084"/>
                  <a:pt x="298383" y="1751798"/>
                </a:cubicBezTo>
                <a:cubicBezTo>
                  <a:pt x="307270" y="1759204"/>
                  <a:pt x="317634" y="1764632"/>
                  <a:pt x="327259" y="1771049"/>
                </a:cubicBezTo>
                <a:cubicBezTo>
                  <a:pt x="373311" y="1840126"/>
                  <a:pt x="349400" y="1812440"/>
                  <a:pt x="394636" y="1857676"/>
                </a:cubicBezTo>
                <a:cubicBezTo>
                  <a:pt x="415282" y="1919617"/>
                  <a:pt x="388075" y="1852342"/>
                  <a:pt x="433137" y="1915428"/>
                </a:cubicBezTo>
                <a:cubicBezTo>
                  <a:pt x="441477" y="1927104"/>
                  <a:pt x="445971" y="1941095"/>
                  <a:pt x="452388" y="1953929"/>
                </a:cubicBezTo>
                <a:cubicBezTo>
                  <a:pt x="463028" y="1922009"/>
                  <a:pt x="462013" y="1935199"/>
                  <a:pt x="462013" y="1915428"/>
                </a:cubicBezTo>
                <a:lnTo>
                  <a:pt x="2627697" y="1636295"/>
                </a:lnTo>
                <a:cubicBezTo>
                  <a:pt x="2630905" y="1090863"/>
                  <a:pt x="2634114" y="545432"/>
                  <a:pt x="2637322" y="0"/>
                </a:cubicBezTo>
                <a:lnTo>
                  <a:pt x="2502569" y="962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6417332"/>
            <a:ext cx="871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/>
              <a:t>下方例子取自：</a:t>
            </a:r>
            <a:r>
              <a:rPr lang="en-US" altLang="zh-CN" sz="1400" b="0" dirty="0" smtClean="0"/>
              <a:t>TCP/IP Illustrated Vol. 2(1995) by Gary R. Wright and W. Richard Stevens. Page 187</a:t>
            </a:r>
            <a:endParaRPr lang="zh-CN" altLang="en-US" sz="14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18780</TotalTime>
  <Words>595</Words>
  <Application>Microsoft Office PowerPoint</Application>
  <PresentationFormat>全屏显示(4:3)</PresentationFormat>
  <Paragraphs>51</Paragraphs>
  <Slides>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回顾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1111</cp:revision>
  <dcterms:created xsi:type="dcterms:W3CDTF">2014-05-03T04:50:23Z</dcterms:created>
  <dcterms:modified xsi:type="dcterms:W3CDTF">2019-02-25T02:43:11Z</dcterms:modified>
</cp:coreProperties>
</file>