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0"/>
  </p:notesMasterIdLst>
  <p:handoutMasterIdLst>
    <p:handoutMasterId r:id="rId11"/>
  </p:handoutMasterIdLst>
  <p:sldIdLst>
    <p:sldId id="306" r:id="rId2"/>
    <p:sldId id="308" r:id="rId3"/>
    <p:sldId id="310" r:id="rId4"/>
    <p:sldId id="309" r:id="rId5"/>
    <p:sldId id="311" r:id="rId6"/>
    <p:sldId id="312" r:id="rId7"/>
    <p:sldId id="313" r:id="rId8"/>
    <p:sldId id="31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000000"/>
    <a:srgbClr val="FF3399"/>
    <a:srgbClr val="2103D5"/>
    <a:srgbClr val="FF5050"/>
    <a:srgbClr val="EAEAEA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 snapToGrid="0">
      <p:cViewPr>
        <p:scale>
          <a:sx n="100" d="100"/>
          <a:sy n="100" d="100"/>
        </p:scale>
        <p:origin x="-20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2019-2-26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2019-2-26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2019-2-26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2019-2-26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2019-2-26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3.3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~TCP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协议：特点、数据结构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dirty="0" smtClean="0"/>
              <a:t>TCP</a:t>
            </a:r>
            <a:r>
              <a:rPr lang="zh-CN" altLang="en-US" sz="2000" dirty="0" smtClean="0"/>
              <a:t>协议的主要特点</a:t>
            </a: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2000" dirty="0" smtClean="0"/>
              <a:t>面向字节流的传输服务</a:t>
            </a:r>
            <a:endParaRPr lang="en-US" altLang="zh-CN" sz="200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 smtClean="0"/>
              <a:t>TCP</a:t>
            </a:r>
            <a:r>
              <a:rPr lang="zh-CN" altLang="en-US" dirty="0" smtClean="0"/>
              <a:t>传输数据单元：</a:t>
            </a:r>
            <a:r>
              <a:rPr lang="zh-CN" altLang="en-US" dirty="0" smtClean="0">
                <a:solidFill>
                  <a:srgbClr val="FF0000"/>
                </a:solidFill>
              </a:rPr>
              <a:t>报文段</a:t>
            </a:r>
            <a:r>
              <a:rPr lang="en-US" altLang="zh-CN" dirty="0" smtClean="0">
                <a:solidFill>
                  <a:srgbClr val="FF0000"/>
                </a:solidFill>
              </a:rPr>
              <a:t>(segment)</a:t>
            </a:r>
            <a:r>
              <a:rPr lang="zh-CN" altLang="en-US" dirty="0" smtClean="0"/>
              <a:t>的数据结构</a:t>
            </a:r>
            <a:endParaRPr lang="en-US" altLang="zh-CN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60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smtClean="0"/>
              <a:t>TCP</a:t>
            </a:r>
            <a:r>
              <a:rPr lang="zh-CN" altLang="en-US" sz="2400" dirty="0" smtClean="0"/>
              <a:t>协议的主要特点</a:t>
            </a:r>
            <a:endParaRPr lang="en-US" altLang="zh-CN" sz="2400" dirty="0" smtClean="0"/>
          </a:p>
          <a:p>
            <a:pPr marL="457200" indent="-457200">
              <a:spcAft>
                <a:spcPts val="100"/>
              </a:spcAft>
            </a:pPr>
            <a:r>
              <a:rPr lang="zh-CN" altLang="en-US" sz="2000" dirty="0" smtClean="0">
                <a:solidFill>
                  <a:srgbClr val="2103D5"/>
                </a:solidFill>
              </a:rPr>
              <a:t>    在不可靠、面向包交换的</a:t>
            </a:r>
            <a:r>
              <a:rPr lang="en-US" altLang="zh-CN" sz="2000" dirty="0" smtClean="0">
                <a:solidFill>
                  <a:srgbClr val="2103D5"/>
                </a:solidFill>
              </a:rPr>
              <a:t>IP</a:t>
            </a:r>
            <a:r>
              <a:rPr lang="zh-CN" altLang="en-US" sz="2000" dirty="0" smtClean="0">
                <a:solidFill>
                  <a:srgbClr val="2103D5"/>
                </a:solidFill>
              </a:rPr>
              <a:t>协议之上，</a:t>
            </a:r>
            <a:r>
              <a:rPr lang="en-US" altLang="zh-CN" sz="2000" dirty="0" smtClean="0">
                <a:solidFill>
                  <a:srgbClr val="2103D5"/>
                </a:solidFill>
              </a:rPr>
              <a:t>TCP</a:t>
            </a:r>
            <a:r>
              <a:rPr lang="zh-CN" altLang="en-US" sz="2000" dirty="0" smtClean="0">
                <a:solidFill>
                  <a:srgbClr val="2103D5"/>
                </a:solidFill>
              </a:rPr>
              <a:t>协议向应用进程提供下述服务抽象：</a:t>
            </a:r>
            <a:endParaRPr lang="en-US" altLang="zh-CN" sz="2000" dirty="0">
              <a:solidFill>
                <a:srgbClr val="2103D5"/>
              </a:solidFill>
            </a:endParaRP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面向连接的传输服务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打电话式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、会话式通信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字节流传输服务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字节管道、字节按序传输和到达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全双工通信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一个应用进程可以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同时接收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发送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数据、捎带确认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一个应用进程同时存在两个信道，一个发送信道、一个接收信道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可建立多个并发的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连接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服务器可同时与多个客户端建立的</a:t>
            </a:r>
            <a:r>
              <a:rPr lang="zh-CN" altLang="zh-CN" b="0" dirty="0" smtClean="0"/>
              <a:t>连接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会话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可靠传输服务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不丢失数据、保持数据有序、向上层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不重复提交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数据（通过确认机制、拥塞控制等方式实现）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想像一下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机转帐应用就需要上述可靠性</a:t>
            </a:r>
          </a:p>
          <a:p>
            <a:pPr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endParaRPr lang="zh-CN" alt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6163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面向字节流的传输服务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																								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62633" y="1222276"/>
            <a:ext cx="7596844" cy="1681155"/>
            <a:chOff x="143508" y="1412776"/>
            <a:chExt cx="7596844" cy="1681155"/>
          </a:xfrm>
        </p:grpSpPr>
        <p:sp>
          <p:nvSpPr>
            <p:cNvPr id="5" name="圆角矩形 4"/>
            <p:cNvSpPr/>
            <p:nvPr/>
          </p:nvSpPr>
          <p:spPr>
            <a:xfrm>
              <a:off x="1043608" y="1412776"/>
              <a:ext cx="1296144" cy="432048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应用进程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472100" y="1412776"/>
              <a:ext cx="1368152" cy="46805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应用进程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79712" y="2312876"/>
              <a:ext cx="3960440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3563888" y="234888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23962" y="2816932"/>
              <a:ext cx="5272087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1871700" y="1847851"/>
              <a:ext cx="324036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59732" y="1952836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A.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发送信道</a:t>
              </a:r>
              <a:endParaRPr lang="zh-CN" altLang="en-US" sz="1400" dirty="0"/>
            </a:p>
          </p:txBody>
        </p:sp>
        <p:sp>
          <p:nvSpPr>
            <p:cNvPr id="13" name="下箭头 12"/>
            <p:cNvSpPr/>
            <p:nvPr/>
          </p:nvSpPr>
          <p:spPr>
            <a:xfrm flipV="1">
              <a:off x="5688124" y="1895474"/>
              <a:ext cx="324036" cy="4048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8004" y="1988840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B.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接收信道</a:t>
              </a:r>
              <a:endParaRPr lang="zh-CN" altLang="en-US" sz="1400" dirty="0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6264188" y="1880828"/>
              <a:ext cx="324036" cy="9195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2132856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B.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发送信道</a:t>
              </a:r>
              <a:endParaRPr lang="zh-CN" altLang="en-US" sz="1400" dirty="0"/>
            </a:p>
          </p:txBody>
        </p:sp>
        <p:sp>
          <p:nvSpPr>
            <p:cNvPr id="17" name="下箭头 16"/>
            <p:cNvSpPr/>
            <p:nvPr/>
          </p:nvSpPr>
          <p:spPr>
            <a:xfrm flipV="1">
              <a:off x="1149123" y="1854448"/>
              <a:ext cx="324036" cy="9601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3508" y="224086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itchFamily="18" charset="0"/>
                  <a:cs typeface="Times New Roman" pitchFamily="18" charset="0"/>
                </a:rPr>
                <a:t>A.</a:t>
              </a:r>
              <a:r>
                <a:rPr lang="zh-CN" altLang="en-US" sz="1400" dirty="0" smtClean="0">
                  <a:latin typeface="Times New Roman" pitchFamily="18" charset="0"/>
                  <a:cs typeface="Times New Roman" pitchFamily="18" charset="0"/>
                </a:rPr>
                <a:t>接收信道</a:t>
              </a:r>
              <a:endParaRPr lang="zh-CN" altLang="en-US" sz="1400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031940" y="234888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095836" y="234888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11760" y="2287905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字节流</a:t>
              </a:r>
              <a:endParaRPr lang="zh-CN" altLang="en-US" sz="1200" dirty="0"/>
            </a:p>
          </p:txBody>
        </p:sp>
        <p:sp>
          <p:nvSpPr>
            <p:cNvPr id="22" name="右箭头 21"/>
            <p:cNvSpPr/>
            <p:nvPr/>
          </p:nvSpPr>
          <p:spPr>
            <a:xfrm flipH="1">
              <a:off x="3563888" y="288894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 flipH="1">
              <a:off x="4031940" y="288894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 flipH="1">
              <a:off x="3095836" y="2888940"/>
              <a:ext cx="324036" cy="144016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35996" y="281693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字节流</a:t>
              </a:r>
              <a:endParaRPr lang="zh-CN" altLang="en-US" sz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0526" y="2867025"/>
            <a:ext cx="8515350" cy="350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sng" dirty="0" smtClean="0">
                <a:latin typeface="Times New Roman" pitchFamily="18" charset="0"/>
                <a:cs typeface="Times New Roman" pitchFamily="18" charset="0"/>
              </a:rPr>
              <a:t>在一次会话通信中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，发送方发送的所有数据，按时间排序是一个字节流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一个应用进程同时存在两个信道，一个发送信道、一个接收信道</a:t>
            </a:r>
            <a:endParaRPr lang="en-US" altLang="zh-CN" sz="1700" b="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ts val="100"/>
              </a:spcAft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两个应用进程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在本次会话中，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发送信道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=B.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接收信道；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发送信道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=A.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接收信道</a:t>
            </a: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在一次会话通信中，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保证上接收方收到的字节流和发送方发出的字节流完全一样：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应用进程发送的多个数据块，首先进入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发送缓冲队列。然后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,  TCP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按照算法，每次从发送缓冲队列取出特定长度的一组字节，组成一个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segment(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报文段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作为</a:t>
            </a:r>
            <a:r>
              <a:rPr lang="en-US" altLang="zh-CN" sz="1700" b="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zh-CN" altLang="en-US" sz="1700" b="0" dirty="0" smtClean="0">
                <a:latin typeface="Times New Roman" pitchFamily="18" charset="0"/>
                <a:cs typeface="Times New Roman" pitchFamily="18" charset="0"/>
              </a:rPr>
              <a:t>的传输单元，发往接收方。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 面向字节流的传输服务：示意图</a:t>
            </a:r>
            <a:endParaRPr lang="en-US" altLang="zh-CN" sz="2000" dirty="0" smtClean="0"/>
          </a:p>
        </p:txBody>
      </p:sp>
      <p:graphicFrame>
        <p:nvGraphicFramePr>
          <p:cNvPr id="47106" name="Object 1"/>
          <p:cNvGraphicFramePr>
            <a:graphicFrameLocks noChangeAspect="1"/>
          </p:cNvGraphicFramePr>
          <p:nvPr/>
        </p:nvGraphicFramePr>
        <p:xfrm>
          <a:off x="1943708" y="1304764"/>
          <a:ext cx="4824413" cy="4908550"/>
        </p:xfrm>
        <a:graphic>
          <a:graphicData uri="http://schemas.openxmlformats.org/presentationml/2006/ole">
            <p:oleObj spid="_x0000_s47106" name="Visio" r:id="rId4" imgW="4127801" imgH="4197161" progId="">
              <p:embed/>
            </p:oleObj>
          </a:graphicData>
        </a:graphic>
      </p:graphicFrame>
      <p:sp>
        <p:nvSpPr>
          <p:cNvPr id="6" name="等腰三角形 5"/>
          <p:cNvSpPr/>
          <p:nvPr/>
        </p:nvSpPr>
        <p:spPr>
          <a:xfrm>
            <a:off x="3671900" y="4257092"/>
            <a:ext cx="108012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292080" y="4257092"/>
            <a:ext cx="108012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3563888" y="4905164"/>
            <a:ext cx="108012" cy="72008"/>
          </a:xfrm>
          <a:prstGeom prst="triangle">
            <a:avLst/>
          </a:prstGeom>
          <a:solidFill>
            <a:srgbClr val="FF0000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95536" y="2996952"/>
            <a:ext cx="1476164" cy="1116124"/>
          </a:xfrm>
          <a:prstGeom prst="wedgeRoundRectCallout">
            <a:avLst>
              <a:gd name="adj1" fmla="val 35690"/>
              <a:gd name="adj2" fmla="val 714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</a:rPr>
              <a:t>传输单元是“报文段”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传输数据单元：报文段</a:t>
            </a:r>
            <a:r>
              <a:rPr lang="en-US" altLang="zh-CN" sz="2400" dirty="0" smtClean="0"/>
              <a:t>(segment)</a:t>
            </a:r>
            <a:r>
              <a:rPr lang="zh-CN" altLang="en-US" sz="2400" dirty="0" smtClean="0"/>
              <a:t>的数据结构</a:t>
            </a:r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1539" y="3789040"/>
            <a:ext cx="843623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Seq. number: </a:t>
            </a:r>
            <a:r>
              <a:rPr lang="zh-CN" altLang="en-US" sz="1600" b="0" dirty="0" smtClean="0"/>
              <a:t>发送序号</a:t>
            </a:r>
            <a:r>
              <a:rPr lang="en-US" altLang="zh-CN" sz="1600" b="0" dirty="0" smtClean="0"/>
              <a:t>, </a:t>
            </a:r>
            <a:r>
              <a:rPr lang="zh-CN" altLang="en-US" sz="1600" b="0" dirty="0" smtClean="0"/>
              <a:t>若</a:t>
            </a:r>
            <a:r>
              <a:rPr lang="en-US" altLang="zh-CN" sz="1600" b="0" dirty="0" err="1" smtClean="0"/>
              <a:t>SYN</a:t>
            </a:r>
            <a:r>
              <a:rPr lang="en-US" altLang="zh-CN" sz="1600" b="0" dirty="0" smtClean="0"/>
              <a:t>=1,</a:t>
            </a:r>
            <a:r>
              <a:rPr lang="zh-CN" altLang="en-US" sz="1600" b="0" dirty="0" smtClean="0"/>
              <a:t>该字段表示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数据字段的第</a:t>
            </a:r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个字节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在</a:t>
            </a:r>
            <a:r>
              <a:rPr lang="zh-CN" altLang="en-US" sz="1600" dirty="0" smtClean="0">
                <a:solidFill>
                  <a:srgbClr val="FF0000"/>
                </a:solidFill>
              </a:rPr>
              <a:t>当前发送信道</a:t>
            </a:r>
            <a:r>
              <a:rPr lang="en-US" altLang="zh-CN" sz="1600" b="0" dirty="0" smtClean="0"/>
              <a:t>T</a:t>
            </a:r>
            <a:r>
              <a:rPr lang="zh-CN" altLang="en-US" sz="1600" b="0" dirty="0" smtClean="0"/>
              <a:t>中的初始序号；若</a:t>
            </a:r>
            <a:r>
              <a:rPr lang="en-US" altLang="zh-CN" sz="1600" b="0" dirty="0" err="1" smtClean="0"/>
              <a:t>SYN</a:t>
            </a:r>
            <a:r>
              <a:rPr lang="en-US" altLang="zh-CN" sz="1600" b="0" dirty="0" smtClean="0"/>
              <a:t>=0, </a:t>
            </a:r>
            <a:r>
              <a:rPr lang="zh-CN" altLang="en-US" sz="1600" b="0" dirty="0" smtClean="0"/>
              <a:t>表示</a:t>
            </a:r>
            <a:r>
              <a:rPr lang="en-US" altLang="zh-CN" sz="1600" b="0" dirty="0" smtClean="0"/>
              <a:t>A</a:t>
            </a:r>
            <a:r>
              <a:rPr lang="zh-CN" altLang="en-US" sz="1600" b="0" dirty="0" smtClean="0"/>
              <a:t>在</a:t>
            </a:r>
            <a:r>
              <a:rPr lang="en-US" altLang="zh-CN" sz="1600" b="0" dirty="0" smtClean="0"/>
              <a:t>T</a:t>
            </a:r>
            <a:r>
              <a:rPr lang="zh-CN" altLang="en-US" sz="1600" b="0" dirty="0" smtClean="0"/>
              <a:t>中的序号</a:t>
            </a:r>
            <a:r>
              <a:rPr lang="en-US" altLang="zh-CN" sz="1600" b="0" dirty="0" smtClean="0"/>
              <a:t>(</a:t>
            </a:r>
            <a:r>
              <a:rPr lang="zh-CN" altLang="en-US" sz="1600" b="0" dirty="0" smtClean="0"/>
              <a:t>大于初始序号</a:t>
            </a:r>
            <a:r>
              <a:rPr lang="en-US" altLang="zh-CN" sz="1600" b="0" dirty="0" smtClean="0"/>
              <a:t>)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Ack. number: </a:t>
            </a:r>
            <a:r>
              <a:rPr lang="zh-CN" altLang="en-US" sz="1600" b="0" dirty="0" smtClean="0"/>
              <a:t>只有当</a:t>
            </a:r>
            <a:r>
              <a:rPr lang="en-US" altLang="zh-CN" sz="1600" b="0" dirty="0" err="1" smtClean="0"/>
              <a:t>ACK</a:t>
            </a:r>
            <a:r>
              <a:rPr lang="zh-CN" altLang="en-US" sz="1600" b="0" dirty="0" smtClean="0"/>
              <a:t>位</a:t>
            </a:r>
            <a:r>
              <a:rPr lang="en-US" altLang="zh-CN" sz="1600" b="0" dirty="0" smtClean="0"/>
              <a:t>=1</a:t>
            </a:r>
            <a:r>
              <a:rPr lang="zh-CN" altLang="en-US" sz="1600" b="0" dirty="0" smtClean="0"/>
              <a:t>时有效</a:t>
            </a:r>
            <a:r>
              <a:rPr lang="en-US" altLang="zh-CN" sz="1600" b="0" dirty="0" smtClean="0"/>
              <a:t>,</a:t>
            </a:r>
            <a:r>
              <a:rPr lang="zh-CN" altLang="en-US" sz="1600" b="0" dirty="0" smtClean="0"/>
              <a:t>表示发送此报文段的进程期望接收的</a:t>
            </a:r>
            <a:r>
              <a:rPr lang="zh-CN" altLang="en-US" sz="1600" dirty="0" smtClean="0">
                <a:solidFill>
                  <a:srgbClr val="FF0000"/>
                </a:solidFill>
              </a:rPr>
              <a:t>第一新字节</a:t>
            </a:r>
            <a:r>
              <a:rPr lang="zh-CN" altLang="en-US" sz="1600" b="0" dirty="0" smtClean="0"/>
              <a:t>的序号</a:t>
            </a:r>
            <a:endParaRPr lang="en-US" altLang="zh-CN" sz="1600" b="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Data offset: </a:t>
            </a:r>
            <a:r>
              <a:rPr lang="zh-CN" altLang="en-US" sz="1600" b="0" dirty="0" smtClean="0"/>
              <a:t>单位是</a:t>
            </a:r>
            <a:r>
              <a:rPr lang="en-US" altLang="zh-CN" sz="1600" dirty="0" smtClean="0">
                <a:solidFill>
                  <a:srgbClr val="0000FF"/>
                </a:solidFill>
              </a:rPr>
              <a:t>4</a:t>
            </a:r>
            <a:r>
              <a:rPr lang="zh-CN" altLang="en-US" sz="1600" dirty="0" smtClean="0">
                <a:solidFill>
                  <a:srgbClr val="0000FF"/>
                </a:solidFill>
              </a:rPr>
              <a:t>字节</a:t>
            </a:r>
            <a:r>
              <a:rPr lang="zh-CN" altLang="en-US" sz="1600" b="0" dirty="0" smtClean="0"/>
              <a:t>，表示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数据在报文段中的偏移量，也即是</a:t>
            </a:r>
            <a:r>
              <a:rPr lang="en-US" altLang="zh-CN" sz="1600" b="0" dirty="0" smtClean="0"/>
              <a:t>TCP header(</a:t>
            </a:r>
            <a:r>
              <a:rPr lang="zh-CN" altLang="en-US" sz="1600" b="0" dirty="0" smtClean="0"/>
              <a:t>首部</a:t>
            </a:r>
            <a:r>
              <a:rPr lang="en-US" altLang="zh-CN" sz="1600" b="0" dirty="0" smtClean="0"/>
              <a:t>)</a:t>
            </a:r>
            <a:r>
              <a:rPr lang="zh-CN" altLang="en-US" sz="1600" b="0" dirty="0" smtClean="0"/>
              <a:t>的大小；取值范围</a:t>
            </a:r>
            <a:r>
              <a:rPr lang="en-US" altLang="zh-CN" sz="1600" b="0" dirty="0" smtClean="0"/>
              <a:t>[5,15]</a:t>
            </a:r>
            <a:r>
              <a:rPr lang="zh-CN" altLang="en-US" sz="1600" b="0" dirty="0" smtClean="0"/>
              <a:t>，即</a:t>
            </a:r>
            <a:r>
              <a:rPr lang="en-US" altLang="zh-CN" sz="1600" b="0" dirty="0" smtClean="0"/>
              <a:t>TCP</a:t>
            </a:r>
            <a:r>
              <a:rPr lang="zh-CN" altLang="en-US" sz="1600" b="0" dirty="0" smtClean="0"/>
              <a:t>首部长度在</a:t>
            </a:r>
            <a:r>
              <a:rPr lang="en-US" altLang="zh-CN" sz="1600" b="0" dirty="0" smtClean="0"/>
              <a:t>[20</a:t>
            </a:r>
            <a:r>
              <a:rPr lang="zh-CN" altLang="en-US" sz="1600" b="0" dirty="0" smtClean="0"/>
              <a:t>字节</a:t>
            </a:r>
            <a:r>
              <a:rPr lang="en-US" altLang="zh-CN" sz="1600" b="0" dirty="0" smtClean="0"/>
              <a:t>, 60</a:t>
            </a:r>
            <a:r>
              <a:rPr lang="zh-CN" altLang="en-US" sz="1600" b="0" dirty="0" smtClean="0"/>
              <a:t>字节</a:t>
            </a:r>
            <a:r>
              <a:rPr lang="en-US" altLang="zh-CN" sz="1600" b="0" dirty="0" smtClean="0"/>
              <a:t>]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Window Size: </a:t>
            </a:r>
            <a:r>
              <a:rPr lang="zh-CN" altLang="en-US" sz="1600" b="0" dirty="0" smtClean="0"/>
              <a:t>指示发送当前报文段的进程可以接收的数据长度</a:t>
            </a:r>
            <a:r>
              <a:rPr lang="en-US" altLang="zh-CN" sz="1600" b="0" dirty="0" smtClean="0"/>
              <a:t>(</a:t>
            </a:r>
            <a:r>
              <a:rPr lang="zh-CN" altLang="en-US" sz="1600" b="0" dirty="0" smtClean="0"/>
              <a:t>单位</a:t>
            </a:r>
            <a:r>
              <a:rPr lang="en-US" altLang="zh-CN" sz="1600" b="0" dirty="0" smtClean="0"/>
              <a:t>: </a:t>
            </a:r>
            <a:r>
              <a:rPr lang="zh-CN" altLang="en-US" sz="1600" b="0" dirty="0" smtClean="0"/>
              <a:t>字节</a:t>
            </a:r>
            <a:r>
              <a:rPr lang="en-US" altLang="zh-CN" sz="1600" b="0" dirty="0" smtClean="0"/>
              <a:t>) 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1600" b="0" dirty="0" smtClean="0"/>
              <a:t>Checksum</a:t>
            </a:r>
            <a:r>
              <a:rPr lang="zh-CN" altLang="en-US" sz="1600" b="0" dirty="0" smtClean="0"/>
              <a:t>：校验和字段，计算方式同</a:t>
            </a:r>
            <a:r>
              <a:rPr lang="en-US" altLang="zh-CN" sz="1600" b="0" dirty="0" err="1" smtClean="0"/>
              <a:t>UDP</a:t>
            </a:r>
            <a:r>
              <a:rPr lang="zh-CN" altLang="en-US" sz="1600" b="0" dirty="0" smtClean="0"/>
              <a:t>的校验和</a:t>
            </a:r>
            <a:r>
              <a:rPr lang="en-US" altLang="zh-CN" sz="1600" b="0" dirty="0" smtClean="0"/>
              <a:t>.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1540" y="1196752"/>
            <a:ext cx="8064896" cy="2484276"/>
            <a:chOff x="467544" y="1268760"/>
            <a:chExt cx="8408857" cy="2808312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268760"/>
              <a:ext cx="8408857" cy="2594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503548" y="3825044"/>
              <a:ext cx="835292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</a:rPr>
                <a:t>TCP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数据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传输数据单元：报文段</a:t>
            </a:r>
            <a:r>
              <a:rPr lang="en-US" altLang="zh-CN" sz="2400" dirty="0" smtClean="0"/>
              <a:t>(segment)</a:t>
            </a:r>
            <a:r>
              <a:rPr lang="zh-CN" altLang="en-US" sz="2400" dirty="0" smtClean="0"/>
              <a:t>的数据结构</a:t>
            </a:r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149080"/>
            <a:ext cx="8424936" cy="190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6) </a:t>
            </a:r>
            <a:r>
              <a:rPr lang="en-US" altLang="zh-CN" sz="2000" b="0" dirty="0" err="1" smtClean="0"/>
              <a:t>URG</a:t>
            </a:r>
            <a:r>
              <a:rPr lang="en-US" altLang="zh-CN" sz="2000" b="0" dirty="0" smtClean="0"/>
              <a:t>: </a:t>
            </a:r>
            <a:r>
              <a:rPr lang="zh-CN" altLang="en-US" sz="2000" b="0" dirty="0" smtClean="0"/>
              <a:t>紧急位</a:t>
            </a:r>
            <a:r>
              <a:rPr lang="en-US" altLang="zh-CN" sz="2000" b="0" dirty="0" smtClean="0"/>
              <a:t>, </a:t>
            </a:r>
            <a:r>
              <a:rPr lang="zh-CN" altLang="en-US" sz="2000" b="0" dirty="0" smtClean="0"/>
              <a:t>若</a:t>
            </a:r>
            <a:r>
              <a:rPr lang="en-US" altLang="zh-CN" sz="2000" b="0" dirty="0" err="1" smtClean="0"/>
              <a:t>URG</a:t>
            </a:r>
            <a:r>
              <a:rPr lang="en-US" altLang="zh-CN" sz="2000" b="0" dirty="0" smtClean="0"/>
              <a:t>=1, </a:t>
            </a:r>
            <a:r>
              <a:rPr lang="zh-CN" altLang="en-US" sz="2000" b="0" dirty="0" smtClean="0"/>
              <a:t>则</a:t>
            </a:r>
            <a:r>
              <a:rPr lang="en-US" altLang="zh-CN" sz="2000" b="0" dirty="0" smtClean="0"/>
              <a:t>Urgent Pointer</a:t>
            </a:r>
            <a:r>
              <a:rPr lang="zh-CN" altLang="en-US" sz="2000" b="0" dirty="0" smtClean="0"/>
              <a:t>字段值</a:t>
            </a:r>
            <a:r>
              <a:rPr lang="en-US" altLang="zh-CN" sz="2000" b="0" dirty="0" smtClean="0"/>
              <a:t>+Seq. Number</a:t>
            </a:r>
            <a:r>
              <a:rPr lang="zh-CN" altLang="en-US" sz="2000" b="0" dirty="0" smtClean="0"/>
              <a:t>指示当前报文段发送方向的字节流中</a:t>
            </a:r>
            <a:r>
              <a:rPr lang="zh-CN" altLang="en-US" sz="2000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个非紧急字节</a:t>
            </a:r>
            <a:r>
              <a:rPr lang="zh-CN" altLang="en-US" sz="2000" b="0" dirty="0" smtClean="0"/>
              <a:t>的序号</a:t>
            </a:r>
            <a:r>
              <a:rPr lang="en-US" altLang="zh-CN" sz="2000" b="0" dirty="0" smtClean="0"/>
              <a:t>[</a:t>
            </a:r>
            <a:r>
              <a:rPr lang="en-US" altLang="zh-CN" sz="2000" b="0" dirty="0" err="1" smtClean="0"/>
              <a:t>RFC</a:t>
            </a:r>
            <a:r>
              <a:rPr lang="en-US" altLang="zh-CN" sz="2000" b="0" dirty="0" smtClean="0"/>
              <a:t> 6039]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7) </a:t>
            </a:r>
            <a:r>
              <a:rPr lang="en-US" altLang="zh-CN" sz="2000" b="0" dirty="0" err="1" smtClean="0"/>
              <a:t>PSH</a:t>
            </a:r>
            <a:r>
              <a:rPr lang="en-US" altLang="zh-CN" sz="2000" b="0" dirty="0" smtClean="0"/>
              <a:t>: </a:t>
            </a:r>
            <a:r>
              <a:rPr lang="zh-CN" altLang="en-US" sz="2000" b="0" dirty="0" smtClean="0"/>
              <a:t>指示发送缓冲区已清空</a:t>
            </a:r>
            <a:r>
              <a:rPr lang="en-US" altLang="zh-CN" sz="2000" b="0" dirty="0" smtClean="0"/>
              <a:t>. [TCP/IP illustrated Vol. 2 page 695]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8) </a:t>
            </a:r>
            <a:r>
              <a:rPr lang="en-US" altLang="zh-CN" sz="2000" b="0" dirty="0" err="1" smtClean="0"/>
              <a:t>RST</a:t>
            </a:r>
            <a:r>
              <a:rPr lang="en-US" altLang="zh-CN" sz="2000" b="0" dirty="0" smtClean="0"/>
              <a:t>: </a:t>
            </a:r>
            <a:r>
              <a:rPr lang="zh-CN" altLang="en-US" sz="2000" b="0" dirty="0" smtClean="0"/>
              <a:t>重置当前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连接，通常指示存在错误</a:t>
            </a:r>
            <a:r>
              <a:rPr lang="en-US" altLang="zh-CN" sz="2000" b="0" dirty="0" smtClean="0"/>
              <a:t>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9) FIN: </a:t>
            </a:r>
            <a:r>
              <a:rPr lang="zh-CN" altLang="en-US" sz="2000" b="0" dirty="0" smtClean="0"/>
              <a:t>标记本报文段是发送方最后发送的报文段</a:t>
            </a:r>
            <a:r>
              <a:rPr lang="en-US" altLang="zh-CN" sz="2000" b="0" dirty="0" smtClean="0"/>
              <a:t>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23528" y="1268760"/>
            <a:ext cx="8408857" cy="2808312"/>
            <a:chOff x="467544" y="1268760"/>
            <a:chExt cx="8408857" cy="2808312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268760"/>
              <a:ext cx="8408857" cy="2594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503548" y="3825044"/>
              <a:ext cx="835292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</a:rPr>
                <a:t>TCP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数据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3. TCP</a:t>
            </a:r>
            <a:r>
              <a:rPr lang="zh-CN" altLang="en-US" sz="2400" dirty="0" smtClean="0"/>
              <a:t>传输数据单元：报文段</a:t>
            </a:r>
            <a:r>
              <a:rPr lang="en-US" altLang="zh-CN" sz="2400" dirty="0" smtClean="0"/>
              <a:t>(segment)</a:t>
            </a:r>
            <a:r>
              <a:rPr lang="zh-CN" altLang="en-US" sz="2400" dirty="0" smtClean="0"/>
              <a:t>的数据结构</a:t>
            </a:r>
            <a:endParaRPr lang="en-US" altLang="zh-CN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1540" y="3789040"/>
            <a:ext cx="8244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10) </a:t>
            </a:r>
            <a:r>
              <a:rPr lang="zh-CN" altLang="en-US" sz="2000" b="0" dirty="0" smtClean="0"/>
              <a:t>选项字段：包括</a:t>
            </a:r>
            <a:r>
              <a:rPr lang="en-US" altLang="zh-CN" sz="2000" b="0" dirty="0" smtClean="0"/>
              <a:t>MSS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Window Size</a:t>
            </a:r>
            <a:r>
              <a:rPr lang="zh-CN" altLang="en-US" sz="2000" b="0" dirty="0" smtClean="0"/>
              <a:t>字段的缩放因子、连择确认信息等</a:t>
            </a:r>
            <a:endParaRPr lang="en-US" altLang="zh-CN" sz="2000" b="0" dirty="0" smtClean="0"/>
          </a:p>
          <a:p>
            <a:pPr marL="342900" indent="-342900">
              <a:lnSpc>
                <a:spcPct val="120000"/>
              </a:lnSpc>
            </a:pPr>
            <a:r>
              <a:rPr lang="en-US" altLang="zh-CN" sz="2000" b="0" dirty="0" smtClean="0"/>
              <a:t>MSS(Maximum Segment Size): </a:t>
            </a:r>
            <a:r>
              <a:rPr lang="zh-CN" altLang="en-US" sz="2000" b="0" dirty="0" smtClean="0"/>
              <a:t>指示发送此报文段的进程所能接受的所有报文段的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数据字段的最大长度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单位：字节</a:t>
            </a:r>
            <a:r>
              <a:rPr lang="en-US" altLang="zh-CN" sz="2000" b="0" dirty="0" smtClean="0"/>
              <a:t>). </a:t>
            </a:r>
            <a:r>
              <a:rPr lang="zh-CN" altLang="en-US" sz="2000" b="0" dirty="0" smtClean="0"/>
              <a:t>在建立</a:t>
            </a:r>
            <a:r>
              <a:rPr lang="en-US" altLang="zh-CN" sz="2000" b="0" dirty="0" smtClean="0"/>
              <a:t>TCP</a:t>
            </a:r>
            <a:r>
              <a:rPr lang="zh-CN" altLang="en-US" sz="2000" b="0" dirty="0" smtClean="0"/>
              <a:t>连接时设置</a:t>
            </a:r>
            <a:r>
              <a:rPr lang="en-US" altLang="zh-CN" sz="2000" b="0" dirty="0" err="1" smtClean="0"/>
              <a:t>SYN</a:t>
            </a:r>
            <a:r>
              <a:rPr lang="zh-CN" altLang="en-US" sz="2000" b="0" dirty="0" smtClean="0"/>
              <a:t>报文段的</a:t>
            </a:r>
            <a:r>
              <a:rPr lang="en-US" altLang="zh-CN" sz="2000" b="0" dirty="0" smtClean="0"/>
              <a:t>MSS</a:t>
            </a:r>
            <a:r>
              <a:rPr lang="zh-CN" altLang="en-US" sz="2000" b="0" dirty="0" smtClean="0"/>
              <a:t>选项</a:t>
            </a:r>
            <a:r>
              <a:rPr lang="en-US" altLang="zh-CN" sz="2000" b="0" dirty="0" smtClean="0"/>
              <a:t>.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431540" y="1196752"/>
            <a:ext cx="8064896" cy="2484276"/>
            <a:chOff x="467544" y="1268760"/>
            <a:chExt cx="8408857" cy="2808312"/>
          </a:xfrm>
        </p:grpSpPr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1268760"/>
              <a:ext cx="8408857" cy="2594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503548" y="3825044"/>
              <a:ext cx="8352928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00"/>
                  </a:solidFill>
                </a:rPr>
                <a:t>TCP</a:t>
              </a:r>
              <a:r>
                <a:rPr lang="zh-CN" altLang="en-US" sz="1600" dirty="0" smtClean="0">
                  <a:solidFill>
                    <a:srgbClr val="000000"/>
                  </a:solidFill>
                </a:rPr>
                <a:t>数据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8425631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200" b="0" dirty="0" smtClean="0"/>
              <a:t>MSS</a:t>
            </a:r>
            <a:r>
              <a:rPr lang="zh-CN" altLang="en-US" sz="2200" b="0" dirty="0" smtClean="0"/>
              <a:t>如何确定？</a:t>
            </a:r>
            <a:r>
              <a:rPr lang="en-US" altLang="zh-CN" sz="2200" b="0" dirty="0" smtClean="0"/>
              <a:t>Path </a:t>
            </a:r>
            <a:r>
              <a:rPr lang="en-US" altLang="zh-CN" sz="2200" b="0" dirty="0" err="1" smtClean="0"/>
              <a:t>MTU</a:t>
            </a:r>
            <a:r>
              <a:rPr lang="zh-CN" altLang="en-US" sz="2200" b="0" dirty="0" smtClean="0"/>
              <a:t>是什么？</a:t>
            </a:r>
            <a:endParaRPr lang="en-US" altLang="zh-CN" sz="22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200" b="0" dirty="0" smtClean="0"/>
              <a:t>捕捉一组完整的</a:t>
            </a:r>
            <a:r>
              <a:rPr lang="en-US" altLang="zh-CN" sz="2200" b="0" dirty="0" smtClean="0"/>
              <a:t>TCP</a:t>
            </a:r>
            <a:r>
              <a:rPr lang="zh-CN" altLang="en-US" sz="2200" b="0" dirty="0" smtClean="0"/>
              <a:t>会话通信过程，观察</a:t>
            </a:r>
            <a:r>
              <a:rPr lang="en-US" altLang="zh-CN" sz="2200" b="0" dirty="0" err="1" smtClean="0"/>
              <a:t>SYN,ACK,FIN,PSH,URG,RST</a:t>
            </a:r>
            <a:r>
              <a:rPr lang="zh-CN" altLang="en-US" sz="2200" b="0" dirty="0" smtClean="0"/>
              <a:t>会在什么情况下出现。</a:t>
            </a:r>
            <a:endParaRPr lang="en-US" altLang="zh-CN" sz="22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200" b="0" dirty="0" smtClean="0"/>
              <a:t>TCP</a:t>
            </a:r>
            <a:r>
              <a:rPr lang="zh-CN" altLang="en-US" sz="2200" b="0" dirty="0" smtClean="0"/>
              <a:t>报文段为什么</a:t>
            </a:r>
            <a:r>
              <a:rPr lang="zh-CN" altLang="en-US" sz="2200" b="0" dirty="0" smtClean="0"/>
              <a:t>没有</a:t>
            </a:r>
            <a:r>
              <a:rPr lang="zh-CN" altLang="en-US" sz="2200" b="0" dirty="0" smtClean="0"/>
              <a:t>字段定义</a:t>
            </a:r>
            <a:r>
              <a:rPr lang="zh-CN" altLang="en-US" sz="2200" b="0" dirty="0" smtClean="0"/>
              <a:t>数据</a:t>
            </a:r>
            <a:r>
              <a:rPr lang="zh-CN" altLang="en-US" sz="2200" b="0" dirty="0" smtClean="0"/>
              <a:t>字段的长度</a:t>
            </a:r>
            <a:r>
              <a:rPr lang="zh-CN" altLang="en-US" sz="2200" b="0" dirty="0" smtClean="0"/>
              <a:t>？这样做会有什么潜在</a:t>
            </a:r>
            <a:r>
              <a:rPr lang="zh-CN" altLang="en-US" sz="2200" b="0" smtClean="0"/>
              <a:t>的问题？</a:t>
            </a:r>
            <a:endParaRPr lang="en-US" altLang="zh-CN" sz="2200" b="0" dirty="0" smtClean="0"/>
          </a:p>
          <a:p>
            <a:pPr marL="914400" lvl="1" indent="-457200">
              <a:spcAft>
                <a:spcPts val="600"/>
              </a:spcAft>
              <a:buAutoNum type="arabicPeriod"/>
            </a:pPr>
            <a:r>
              <a:rPr lang="zh-CN" altLang="en-US" sz="2200" b="0" dirty="0" smtClean="0"/>
              <a:t>提示：后一个小题与</a:t>
            </a:r>
            <a:r>
              <a:rPr lang="en-US" altLang="zh-CN" sz="2200" b="0" dirty="0" smtClean="0"/>
              <a:t>Silly Window Syndrome </a:t>
            </a:r>
            <a:r>
              <a:rPr lang="zh-CN" altLang="en-US" sz="2200" b="0" dirty="0" smtClean="0"/>
              <a:t>有关。</a:t>
            </a:r>
            <a:r>
              <a:rPr lang="en-US" altLang="zh-CN" sz="2200" b="0" dirty="0" smtClean="0"/>
              <a:t>	</a:t>
            </a:r>
            <a:endParaRPr lang="en-US" altLang="zh-CN" sz="2200" b="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200" b="0" dirty="0" err="1" smtClean="0"/>
              <a:t>TCPv6</a:t>
            </a:r>
            <a:r>
              <a:rPr lang="zh-CN" altLang="en-US" sz="2200" b="0" dirty="0" smtClean="0"/>
              <a:t>的数据结构与</a:t>
            </a:r>
            <a:r>
              <a:rPr lang="en-US" altLang="zh-CN" sz="2200" b="0" dirty="0" err="1" smtClean="0"/>
              <a:t>TCPv4</a:t>
            </a:r>
            <a:r>
              <a:rPr lang="zh-CN" altLang="en-US" sz="2200" b="0" dirty="0" smtClean="0"/>
              <a:t>的数据结构有何不同？</a:t>
            </a:r>
            <a:endParaRPr lang="en-US" altLang="zh-CN" sz="22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19242</TotalTime>
  <Words>805</Words>
  <Application>Microsoft Office PowerPoint</Application>
  <PresentationFormat>全屏显示(4:3)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1182</cp:revision>
  <dcterms:created xsi:type="dcterms:W3CDTF">2014-05-03T04:50:23Z</dcterms:created>
  <dcterms:modified xsi:type="dcterms:W3CDTF">2019-02-26T08:47:17Z</dcterms:modified>
</cp:coreProperties>
</file>