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7"/>
  </p:notesMasterIdLst>
  <p:handoutMasterIdLst>
    <p:handoutMasterId r:id="rId8"/>
  </p:handoutMasterIdLst>
  <p:sldIdLst>
    <p:sldId id="306" r:id="rId2"/>
    <p:sldId id="308" r:id="rId3"/>
    <p:sldId id="310" r:id="rId4"/>
    <p:sldId id="311" r:id="rId5"/>
    <p:sldId id="312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CC00"/>
    <a:srgbClr val="000000"/>
    <a:srgbClr val="FF3399"/>
    <a:srgbClr val="2103D5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2019-2-25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2019-2-25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2019-2-25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smtClean="0">
                <a:solidFill>
                  <a:srgbClr val="0000FF"/>
                </a:solidFill>
              </a:rPr>
              <a:t>3.4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协议：基本通信过程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smtClean="0"/>
              <a:t>TCP</a:t>
            </a:r>
            <a:r>
              <a:rPr lang="zh-CN" altLang="en-US" sz="2000" dirty="0" smtClean="0"/>
              <a:t>协议的基本通信过程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建立连接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释放连接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36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协议的基本通信过程</a:t>
            </a:r>
            <a:endParaRPr lang="en-US" altLang="zh-CN" sz="2400" dirty="0" smtClean="0"/>
          </a:p>
          <a:p>
            <a:pPr marL="457200" indent="-457200">
              <a:spcAft>
                <a:spcPts val="100"/>
              </a:spcAft>
            </a:pPr>
            <a:r>
              <a:rPr lang="zh-CN" altLang="en-US" sz="2000" dirty="0" smtClean="0">
                <a:solidFill>
                  <a:srgbClr val="2103D5"/>
                </a:solidFill>
              </a:rPr>
              <a:t>    分为三个阶段：</a:t>
            </a:r>
            <a:endParaRPr lang="en-US" altLang="zh-CN" sz="2000" dirty="0">
              <a:solidFill>
                <a:srgbClr val="2103D5"/>
              </a:solidFill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建立连接阶段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个报文段交互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数据双向传输阶段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zh-CN" altLang="zh-CN" sz="2000" dirty="0" smtClean="0"/>
              <a:t>滑动窗口中的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多个报文段为单位的双向传输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释放连接阶段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两个方向的连接，可以间隔开来释放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每个方向的连接释放，需要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个报文段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6163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协议的基本通信过程：示意图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																						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68044" y="1196752"/>
            <a:ext cx="3966857" cy="3852428"/>
            <a:chOff x="4968044" y="1196752"/>
            <a:chExt cx="3966857" cy="3852428"/>
          </a:xfrm>
        </p:grpSpPr>
        <p:pic>
          <p:nvPicPr>
            <p:cNvPr id="491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68044" y="1196752"/>
              <a:ext cx="3966857" cy="3852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直接连接符 10"/>
            <p:cNvCxnSpPr/>
            <p:nvPr/>
          </p:nvCxnSpPr>
          <p:spPr>
            <a:xfrm>
              <a:off x="5832140" y="2348880"/>
              <a:ext cx="1584176" cy="108012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760132" y="4329100"/>
              <a:ext cx="1512168" cy="144016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724128" y="3212976"/>
              <a:ext cx="1836204" cy="396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904148" y="3897052"/>
              <a:ext cx="1584176" cy="28803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23528" y="1304764"/>
            <a:ext cx="4428492" cy="3276364"/>
            <a:chOff x="323528" y="1304764"/>
            <a:chExt cx="4428492" cy="3276364"/>
          </a:xfrm>
        </p:grpSpPr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304764"/>
              <a:ext cx="4409440" cy="3276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17"/>
            <p:cNvSpPr/>
            <p:nvPr/>
          </p:nvSpPr>
          <p:spPr>
            <a:xfrm>
              <a:off x="359532" y="1988840"/>
              <a:ext cx="4392488" cy="1764196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3528" y="5056067"/>
            <a:ext cx="86769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 smtClean="0"/>
              <a:t>1)</a:t>
            </a:r>
            <a:r>
              <a:rPr lang="zh-CN" altLang="zh-CN" b="0" dirty="0" smtClean="0"/>
              <a:t>时序图</a:t>
            </a:r>
            <a:r>
              <a:rPr lang="zh-CN" altLang="en-US" b="0" dirty="0" smtClean="0"/>
              <a:t>的时间次序是由</a:t>
            </a:r>
            <a:r>
              <a:rPr lang="zh-CN" altLang="zh-CN" b="0" dirty="0" smtClean="0"/>
              <a:t>上到下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自左向右；两侧垂线上的结点表示状态，如左侧</a:t>
            </a:r>
            <a:r>
              <a:rPr lang="en-US" altLang="zh-CN" b="0" dirty="0" smtClean="0"/>
              <a:t>”CLOSE”</a:t>
            </a:r>
            <a:r>
              <a:rPr lang="zh-CN" altLang="en-US" b="0" dirty="0" smtClean="0"/>
              <a:t>表示客户端状态，右侧</a:t>
            </a:r>
            <a:r>
              <a:rPr lang="en-US" altLang="zh-CN" b="0" dirty="0" smtClean="0"/>
              <a:t>”LISTEN”</a:t>
            </a:r>
            <a:r>
              <a:rPr lang="zh-CN" altLang="en-US" b="0" dirty="0" smtClean="0"/>
              <a:t>表示服务器端状态。</a:t>
            </a:r>
            <a:r>
              <a:rPr lang="en-US" altLang="zh-CN" b="0" dirty="0" smtClean="0"/>
              <a:t>2) </a:t>
            </a:r>
            <a:r>
              <a:rPr lang="zh-CN" altLang="en-US" dirty="0" smtClean="0">
                <a:solidFill>
                  <a:srgbClr val="00CC00"/>
                </a:solidFill>
              </a:rPr>
              <a:t>绿色框起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个报文段用于建立连接阶段，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</a:t>
            </a:r>
            <a:r>
              <a:rPr lang="zh-CN" altLang="en-US" b="0" dirty="0" smtClean="0">
                <a:solidFill>
                  <a:srgbClr val="FF0000"/>
                </a:solidFill>
              </a:rPr>
              <a:t>红色箭头</a:t>
            </a:r>
            <a:r>
              <a:rPr lang="zh-CN" altLang="en-US" b="0" dirty="0" smtClean="0"/>
              <a:t>用于释放</a:t>
            </a:r>
            <a:r>
              <a:rPr lang="zh-CN" altLang="en-US" b="0" dirty="0" smtClean="0">
                <a:solidFill>
                  <a:srgbClr val="FF0000"/>
                </a:solidFill>
              </a:rPr>
              <a:t>客户端到服务器端的</a:t>
            </a:r>
            <a:r>
              <a:rPr lang="zh-CN" altLang="en-US" b="0" dirty="0" smtClean="0"/>
              <a:t>有向连接，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</a:t>
            </a:r>
            <a:r>
              <a:rPr lang="zh-CN" altLang="en-US" b="0" dirty="0" smtClean="0">
                <a:solidFill>
                  <a:srgbClr val="0000FF"/>
                </a:solidFill>
              </a:rPr>
              <a:t>蓝色箭头</a:t>
            </a:r>
            <a:r>
              <a:rPr lang="zh-CN" altLang="en-US" b="0" dirty="0" smtClean="0"/>
              <a:t>用于释放</a:t>
            </a:r>
            <a:r>
              <a:rPr lang="zh-CN" altLang="en-US" b="0" dirty="0" smtClean="0">
                <a:solidFill>
                  <a:srgbClr val="0000FF"/>
                </a:solidFill>
              </a:rPr>
              <a:t>服务器到客户端的</a:t>
            </a:r>
            <a:r>
              <a:rPr lang="zh-CN" altLang="en-US" b="0" dirty="0" smtClean="0"/>
              <a:t>有向连接。</a:t>
            </a:r>
            <a:r>
              <a:rPr lang="en-US" altLang="zh-CN" b="0" dirty="0" smtClean="0"/>
              <a:t>3) </a:t>
            </a:r>
            <a:r>
              <a:rPr lang="zh-CN" altLang="en-US" b="0" dirty="0" smtClean="0"/>
              <a:t>其余有向报文段位为数据传输阶段。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建立连接</a:t>
            </a:r>
            <a:endParaRPr lang="en-US" altLang="zh-CN" sz="2400" dirty="0" smtClean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740" y="800708"/>
            <a:ext cx="6192688" cy="256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395536" y="3392996"/>
            <a:ext cx="8496944" cy="972108"/>
            <a:chOff x="395536" y="3645024"/>
            <a:chExt cx="8434658" cy="864096"/>
          </a:xfrm>
        </p:grpSpPr>
        <p:pic>
          <p:nvPicPr>
            <p:cNvPr id="6758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44176" t="22581"/>
            <a:stretch>
              <a:fillRect/>
            </a:stretch>
          </p:blipFill>
          <p:spPr bwMode="auto">
            <a:xfrm>
              <a:off x="395536" y="3645024"/>
              <a:ext cx="8434658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3059832" y="3717032"/>
              <a:ext cx="756084" cy="25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99992" y="3969060"/>
              <a:ext cx="756084" cy="25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07904" y="3969060"/>
              <a:ext cx="756084" cy="25202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815916" y="4221088"/>
              <a:ext cx="756084" cy="25202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9552" y="4437112"/>
            <a:ext cx="824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 smtClean="0"/>
              <a:t>1)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个报文段有</a:t>
            </a:r>
            <a:r>
              <a:rPr lang="zh-CN" altLang="en-US" dirty="0" smtClean="0">
                <a:solidFill>
                  <a:srgbClr val="FF0000"/>
                </a:solidFill>
              </a:rPr>
              <a:t>两个</a:t>
            </a:r>
            <a:r>
              <a:rPr lang="zh-CN" altLang="en-US" b="0" dirty="0" smtClean="0"/>
              <a:t>作用：</a:t>
            </a:r>
            <a:r>
              <a:rPr lang="en-US" altLang="zh-CN" b="0" dirty="0" smtClean="0"/>
              <a:t>A) </a:t>
            </a:r>
            <a:r>
              <a:rPr lang="zh-CN" altLang="en-US" b="0" dirty="0" smtClean="0"/>
              <a:t>对第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</a:t>
            </a:r>
            <a:r>
              <a:rPr lang="en-US" altLang="zh-CN" b="0" dirty="0" err="1" smtClean="0"/>
              <a:t>SYN</a:t>
            </a:r>
            <a:r>
              <a:rPr lang="zh-CN" altLang="en-US" b="0" dirty="0" smtClean="0"/>
              <a:t>报文的确认 </a:t>
            </a:r>
            <a:r>
              <a:rPr lang="en-US" altLang="zh-CN" b="0" dirty="0" smtClean="0"/>
              <a:t>B) </a:t>
            </a:r>
            <a:r>
              <a:rPr lang="zh-CN" altLang="en-US" b="0" dirty="0" smtClean="0"/>
              <a:t>通知</a:t>
            </a:r>
            <a:r>
              <a:rPr lang="en-US" altLang="zh-CN" b="0" dirty="0" err="1" smtClean="0"/>
              <a:t>Site1</a:t>
            </a:r>
            <a:r>
              <a:rPr lang="zh-CN" altLang="en-US" b="0" dirty="0" smtClean="0"/>
              <a:t>，</a:t>
            </a:r>
            <a:r>
              <a:rPr lang="en-US" altLang="zh-CN" b="0" dirty="0" err="1" smtClean="0"/>
              <a:t>Site2</a:t>
            </a:r>
            <a:r>
              <a:rPr lang="zh-CN" altLang="en-US" b="0" dirty="0" smtClean="0"/>
              <a:t>的初始序号为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2) </a:t>
            </a:r>
            <a:r>
              <a:rPr lang="zh-CN" altLang="en-US" b="0" dirty="0" smtClean="0"/>
              <a:t>尽管</a:t>
            </a:r>
            <a:r>
              <a:rPr lang="en-US" altLang="zh-CN" b="0" dirty="0" err="1" smtClean="0"/>
              <a:t>SYN</a:t>
            </a:r>
            <a:r>
              <a:rPr lang="zh-CN" altLang="en-US" b="0" dirty="0" smtClean="0"/>
              <a:t>报文的数据字段长度</a:t>
            </a:r>
            <a:r>
              <a:rPr lang="en-US" altLang="zh-CN" b="0" dirty="0" smtClean="0"/>
              <a:t>=0(</a:t>
            </a:r>
            <a:r>
              <a:rPr lang="zh-CN" altLang="en-US" b="0" dirty="0" smtClean="0"/>
              <a:t>图中</a:t>
            </a:r>
            <a:r>
              <a:rPr lang="en-US" altLang="zh-CN" b="0" dirty="0" smtClean="0"/>
              <a:t>Len=0)</a:t>
            </a:r>
            <a:r>
              <a:rPr lang="zh-CN" altLang="en-US" b="0" dirty="0" smtClean="0"/>
              <a:t>，但</a:t>
            </a:r>
            <a:r>
              <a:rPr lang="en-US" altLang="zh-CN" b="0" dirty="0" err="1" smtClean="0"/>
              <a:t>SYN</a:t>
            </a:r>
            <a:r>
              <a:rPr lang="zh-CN" altLang="en-US" b="0" dirty="0" smtClean="0"/>
              <a:t>报文仍需要消耗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个序列号，即用于建立连接的第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+ 1(</a:t>
            </a:r>
            <a:r>
              <a:rPr lang="en-US" altLang="zh-CN" b="0" dirty="0" err="1" smtClean="0"/>
              <a:t>SYN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；同理第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+ 1(</a:t>
            </a:r>
            <a:r>
              <a:rPr lang="en-US" altLang="zh-CN" b="0" dirty="0" err="1" smtClean="0"/>
              <a:t>SYN</a:t>
            </a:r>
            <a:r>
              <a:rPr lang="en-US" altLang="zh-CN" b="0" dirty="0" smtClean="0"/>
              <a:t>)</a:t>
            </a:r>
            <a:endParaRPr lang="zh-CN" alt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释放连接</a:t>
            </a:r>
            <a:endParaRPr lang="en-US" altLang="zh-CN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833156"/>
            <a:ext cx="824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 smtClean="0"/>
              <a:t>1) </a:t>
            </a:r>
            <a:r>
              <a:rPr lang="zh-CN" altLang="en-US" b="0" dirty="0" smtClean="0"/>
              <a:t>尽管有时</a:t>
            </a:r>
            <a:r>
              <a:rPr lang="en-US" altLang="zh-CN" b="0" dirty="0" smtClean="0"/>
              <a:t>FIN</a:t>
            </a:r>
            <a:r>
              <a:rPr lang="zh-CN" altLang="en-US" b="0" dirty="0" smtClean="0"/>
              <a:t>报文的数据字段长度</a:t>
            </a:r>
            <a:r>
              <a:rPr lang="en-US" altLang="zh-CN" b="0" dirty="0" smtClean="0"/>
              <a:t>=0(</a:t>
            </a:r>
            <a:r>
              <a:rPr lang="zh-CN" altLang="en-US" b="0" dirty="0" smtClean="0"/>
              <a:t>图中蓝色框</a:t>
            </a:r>
            <a:r>
              <a:rPr lang="en-US" altLang="zh-CN" b="0" dirty="0" smtClean="0"/>
              <a:t>Len=0)</a:t>
            </a:r>
            <a:r>
              <a:rPr lang="zh-CN" altLang="en-US" b="0" dirty="0" smtClean="0"/>
              <a:t>，但</a:t>
            </a:r>
            <a:r>
              <a:rPr lang="en-US" altLang="zh-CN" b="0" dirty="0" smtClean="0"/>
              <a:t>FIN</a:t>
            </a:r>
            <a:r>
              <a:rPr lang="zh-CN" altLang="en-US" b="0" dirty="0" smtClean="0"/>
              <a:t>报文仍需要消耗额外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个序列号，因此</a:t>
            </a:r>
            <a:r>
              <a:rPr lang="en-US" altLang="zh-CN" b="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b="0" dirty="0" smtClean="0"/>
              <a:t>   最后一个报文段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 =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 Len + 1(FIN) = 2</a:t>
            </a:r>
            <a:r>
              <a:rPr lang="zh-CN" altLang="en-US" b="0" dirty="0" smtClean="0"/>
              <a:t>；同理，</a:t>
            </a:r>
            <a:endParaRPr lang="en-US" altLang="zh-CN" b="0" dirty="0" smtClean="0"/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  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 =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</a:t>
            </a:r>
            <a:r>
              <a:rPr lang="zh-CN" altLang="zh-CN" b="0" dirty="0" smtClean="0"/>
              <a:t>第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个报文段</a:t>
            </a:r>
            <a:r>
              <a:rPr lang="en-US" altLang="zh-CN" b="0" dirty="0" smtClean="0"/>
              <a:t>.Len(</a:t>
            </a:r>
            <a:r>
              <a:rPr lang="zh-CN" altLang="en-US" b="0" dirty="0" smtClean="0"/>
              <a:t>数据长度</a:t>
            </a:r>
            <a:r>
              <a:rPr lang="en-US" altLang="zh-CN" b="0" dirty="0" smtClean="0"/>
              <a:t>) + 1 (FIN) = 8194 </a:t>
            </a:r>
            <a:endParaRPr lang="zh-CN" altLang="en-US" b="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764704"/>
            <a:ext cx="4744380" cy="272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组合 29"/>
          <p:cNvGrpSpPr/>
          <p:nvPr/>
        </p:nvGrpSpPr>
        <p:grpSpPr>
          <a:xfrm>
            <a:off x="301190" y="3717032"/>
            <a:ext cx="8483278" cy="972108"/>
            <a:chOff x="301190" y="3717032"/>
            <a:chExt cx="8483278" cy="972108"/>
          </a:xfrm>
        </p:grpSpPr>
        <p:pic>
          <p:nvPicPr>
            <p:cNvPr id="686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38703" t="15625"/>
            <a:stretch>
              <a:fillRect/>
            </a:stretch>
          </p:blipFill>
          <p:spPr bwMode="auto">
            <a:xfrm>
              <a:off x="301190" y="3717032"/>
              <a:ext cx="8483278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5037942" y="3717090"/>
              <a:ext cx="938214" cy="2879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857459" y="3717032"/>
              <a:ext cx="855001" cy="2879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63815" y="4206734"/>
              <a:ext cx="956357" cy="2303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24599" y="3979347"/>
              <a:ext cx="919509" cy="205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86490" y="4220145"/>
              <a:ext cx="589566" cy="21696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932040" y="4436169"/>
              <a:ext cx="589566" cy="21696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294802" y="4220145"/>
              <a:ext cx="589566" cy="21696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19709</TotalTime>
  <Words>400</Words>
  <Application>Microsoft Office PowerPoint</Application>
  <PresentationFormat>全屏显示(4:3)</PresentationFormat>
  <Paragraphs>29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回顾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1189</cp:revision>
  <dcterms:created xsi:type="dcterms:W3CDTF">2014-05-03T04:50:23Z</dcterms:created>
  <dcterms:modified xsi:type="dcterms:W3CDTF">2019-02-25T09:48:34Z</dcterms:modified>
</cp:coreProperties>
</file>