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10"/>
  </p:notesMasterIdLst>
  <p:handoutMasterIdLst>
    <p:handoutMasterId r:id="rId11"/>
  </p:handoutMasterIdLst>
  <p:sldIdLst>
    <p:sldId id="306" r:id="rId2"/>
    <p:sldId id="310" r:id="rId3"/>
    <p:sldId id="311" r:id="rId4"/>
    <p:sldId id="312" r:id="rId5"/>
    <p:sldId id="313" r:id="rId6"/>
    <p:sldId id="314" r:id="rId7"/>
    <p:sldId id="315" r:id="rId8"/>
    <p:sldId id="316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00"/>
    <a:srgbClr val="FF3399"/>
    <a:srgbClr val="00CC00"/>
    <a:srgbClr val="0000FF"/>
    <a:srgbClr val="2103D5"/>
    <a:srgbClr val="B3FBFF"/>
    <a:srgbClr val="FF5050"/>
    <a:srgbClr val="EAEAEA"/>
    <a:srgbClr val="1B9A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3" autoAdjust="0"/>
    <p:restoredTop sz="81315" autoAdjust="0"/>
  </p:normalViewPr>
  <p:slideViewPr>
    <p:cSldViewPr>
      <p:cViewPr varScale="1">
        <p:scale>
          <a:sx n="99" d="100"/>
          <a:sy n="99" d="100"/>
        </p:scale>
        <p:origin x="-212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C6F00C-71CA-451F-BEA5-62FD96F564C7}" type="datetimeFigureOut">
              <a:rPr lang="zh-CN" altLang="en-US"/>
              <a:pPr>
                <a:defRPr/>
              </a:pPr>
              <a:t>2019-2-26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1A191EB-693D-4508-9E80-E0B7435C61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37AC450C-6B74-4DC7-B44A-21FB0DBD8B2C}" type="datetimeFigureOut">
              <a:rPr lang="zh-CN" altLang="en-US"/>
              <a:pPr>
                <a:defRPr/>
              </a:pPr>
              <a:t>2019-2-26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CEE000C-3660-4A82-9C25-2A2B1F59D5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5F50B7-F17B-4F63-B0BC-030849436C8D}" type="slidenum">
              <a:rPr lang="zh-TW" altLang="en-US" smtClean="0">
                <a:ea typeface="PMingLiU" pitchFamily="18" charset="-120"/>
              </a:rPr>
              <a:pPr/>
              <a:t>1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2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3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4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5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6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7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8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D9F6F-5118-42E8-86C2-ADAD56FFE8F4}" type="datetime1">
              <a:rPr lang="zh-CN" altLang="en-US"/>
              <a:pPr>
                <a:defRPr/>
              </a:pPr>
              <a:t>2019-2-26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2CCA-3656-4ECB-94A6-4A7C16990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260B-D298-4C5E-9788-C694A3716565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18FAC-CE66-4C6E-8517-3F9F1CD29D9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43DEF-4EA2-4BC3-B8AE-97BE2CD14CDC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DA6FE-A22B-44A1-9C70-B526C24383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>
            <a:grpSpLocks/>
          </p:cNvGrpSpPr>
          <p:nvPr userDrawn="1"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pic>
          <p:nvPicPr>
            <p:cNvPr id="5" name="图片 11" descr="log3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357554" cy="857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图片 12" descr="log5.gif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7554" y="0"/>
              <a:ext cx="5786446" cy="857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234A3-8134-4C91-A4B0-50C051C861E8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3534D-2A93-4162-8147-3B9189D57B3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/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F1865-145B-4BAB-82B7-B19D3F113D0D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80AD3-C12E-493D-A370-B9222DF2814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extLst>
              <a:ext uri="{FF2B5EF4-FFF2-40B4-BE49-F238E27FC236}"/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9" name="图片 1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018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69963" y="6467475"/>
            <a:ext cx="3616325" cy="365125"/>
          </a:xfrm>
        </p:spPr>
        <p:txBody>
          <a:bodyPr/>
          <a:lstStyle>
            <a:lvl1pPr>
              <a:defRPr sz="1800" b="0" i="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23038" y="6467475"/>
            <a:ext cx="98425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华文仿宋" pitchFamily="2" charset="-122"/>
              </a:defRPr>
            </a:lvl1pPr>
          </a:lstStyle>
          <a:p>
            <a:pPr>
              <a:defRPr/>
            </a:pPr>
            <a:fld id="{C6BDEB64-027E-4B75-9B21-BA9F6A719FE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0D0C1-B389-4199-80A4-54ABF5CA0178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63BA-BF0D-4DE1-89E0-5114A51B1E5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584BE-71EB-465E-B2BD-EFC5DD428BF3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A7EBA-80A4-4DE1-B9C5-C44433286B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AA51D-0174-4E25-A855-72FBA3AC08B1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5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0520-F61E-4679-8C3C-ECAF5E3709F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77FAD64-C5AB-4D57-B6BD-6FA416FA603F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17D6DF-EB12-45FE-B984-A50DBE979C8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89D09-8C9D-4409-9044-A67301781F78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34F24-8754-459F-A914-718069072D5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/>
            </a:extLst>
          </p:cNvPr>
          <p:cNvSpPr/>
          <p:nvPr/>
        </p:nvSpPr>
        <p:spPr>
          <a:xfrm>
            <a:off x="22225" y="6408738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51038" y="6448425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 baseline="0">
                <a:solidFill>
                  <a:schemeClr val="tx1"/>
                </a:solidFill>
                <a:latin typeface="Arial" panose="020B0604020202020204" pitchFamily="34" charset="0"/>
                <a:ea typeface="华文仿宋" panose="02010600040101010101" pitchFamily="2" charset="-122"/>
              </a:defRPr>
            </a:lvl1pPr>
          </a:lstStyle>
          <a:p>
            <a:pPr>
              <a:defRPr/>
            </a:pPr>
            <a:fld id="{938A84FB-18B0-4AD2-9093-EA50269B7030}" type="datetime1">
              <a:rPr lang="zh-CN" altLang="en-US"/>
              <a:pPr>
                <a:defRPr/>
              </a:pPr>
              <a:t>2019-2-26</a:t>
            </a:fld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5375" y="6446838"/>
            <a:ext cx="3481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020D2B5-1045-4D35-8451-24383EC739A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  <p:cxnSp>
        <p:nvCxnSpPr>
          <p:cNvPr id="10" name="Straight Connector 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5"/>
          <p:cNvSpPr txBox="1">
            <a:spLocks noChangeArrowheads="1"/>
          </p:cNvSpPr>
          <p:nvPr/>
        </p:nvSpPr>
        <p:spPr bwMode="auto">
          <a:xfrm>
            <a:off x="611188" y="1125538"/>
            <a:ext cx="8064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684213" y="1268413"/>
            <a:ext cx="7775575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dirty="0"/>
              <a:t>第</a:t>
            </a:r>
            <a:r>
              <a:rPr lang="en-US" altLang="zh-CN" sz="3600" dirty="0"/>
              <a:t>3 </a:t>
            </a:r>
            <a:r>
              <a:rPr lang="zh-CN" altLang="en-US" sz="3600" dirty="0"/>
              <a:t>章 传输层</a:t>
            </a:r>
            <a:endParaRPr lang="en-US" altLang="zh-CN" sz="36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 smtClean="0">
                <a:solidFill>
                  <a:srgbClr val="0000FF"/>
                </a:solidFill>
              </a:rPr>
              <a:t>3.5 </a:t>
            </a:r>
            <a:r>
              <a:rPr lang="zh-CN" altLang="en-US" sz="2800" dirty="0">
                <a:solidFill>
                  <a:srgbClr val="0000FF"/>
                </a:solidFill>
              </a:rPr>
              <a:t>传输层</a:t>
            </a:r>
            <a:r>
              <a:rPr lang="en-US" altLang="zh-CN" sz="2800" dirty="0" smtClean="0">
                <a:solidFill>
                  <a:srgbClr val="0000FF"/>
                </a:solidFill>
              </a:rPr>
              <a:t>~TCP</a:t>
            </a:r>
            <a:r>
              <a:rPr lang="zh-CN" altLang="en-US" sz="2800" dirty="0" smtClean="0">
                <a:solidFill>
                  <a:srgbClr val="0000FF"/>
                </a:solidFill>
              </a:rPr>
              <a:t>协议：滑动窗口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924944"/>
            <a:ext cx="6264275" cy="18466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altLang="zh-CN" sz="2000" dirty="0" err="1" smtClean="0"/>
              <a:t>ARQ</a:t>
            </a:r>
            <a:r>
              <a:rPr lang="en-US" altLang="zh-CN" sz="2000" dirty="0" smtClean="0"/>
              <a:t>(Automatic repeat request)</a:t>
            </a:r>
            <a:r>
              <a:rPr lang="zh-CN" altLang="en-US" sz="2000" dirty="0" smtClean="0"/>
              <a:t>协议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altLang="zh-CN" sz="2000" dirty="0" smtClean="0"/>
              <a:t>Go-Back-N </a:t>
            </a:r>
            <a:r>
              <a:rPr lang="en-US" altLang="zh-CN" sz="2000" dirty="0" err="1" smtClean="0"/>
              <a:t>ARQ</a:t>
            </a:r>
            <a:endParaRPr lang="zh-CN" altLang="en-US" sz="200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TCP</a:t>
            </a:r>
            <a:r>
              <a:rPr lang="zh-CN" altLang="en-US" sz="2000" dirty="0" smtClean="0">
                <a:solidFill>
                  <a:srgbClr val="FF0000"/>
                </a:solidFill>
              </a:rPr>
              <a:t>滑动窗口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800100" lvl="1" indent="-342900">
              <a:defRPr/>
            </a:pPr>
            <a:r>
              <a:rPr lang="en-US" altLang="zh-CN" dirty="0" smtClean="0"/>
              <a:t>1) </a:t>
            </a:r>
            <a:r>
              <a:rPr lang="zh-CN" altLang="en-US" dirty="0" smtClean="0"/>
              <a:t>发送窗口结构</a:t>
            </a:r>
            <a:endParaRPr lang="en-US" altLang="zh-CN" dirty="0" smtClean="0"/>
          </a:p>
          <a:p>
            <a:pPr marL="800100" lvl="1" indent="-342900">
              <a:defRPr/>
            </a:pPr>
            <a:r>
              <a:rPr lang="en-US" altLang="zh-CN" dirty="0" smtClean="0"/>
              <a:t>2) </a:t>
            </a:r>
            <a:r>
              <a:rPr lang="zh-CN" altLang="en-US" dirty="0" smtClean="0"/>
              <a:t>接收窗口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marL="342900" indent="-342900">
              <a:defRPr/>
            </a:pPr>
            <a:r>
              <a:rPr lang="en-US" altLang="zh-CN" dirty="0" smtClean="0"/>
              <a:t>4. </a:t>
            </a:r>
            <a:r>
              <a:rPr lang="zh-CN" altLang="en-US" dirty="0" smtClean="0"/>
              <a:t>问题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6453336"/>
            <a:ext cx="60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 smtClean="0"/>
              <a:t>https://en.wikipedia.org/wiki/Automatic_repeat_request</a:t>
            </a:r>
            <a:endParaRPr lang="zh-CN" altLang="en-US" b="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97639" cy="461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400" dirty="0" err="1" smtClean="0"/>
              <a:t>ARQ</a:t>
            </a:r>
            <a:r>
              <a:rPr lang="en-US" altLang="zh-CN" sz="2400" dirty="0" smtClean="0"/>
              <a:t>(Automatic repeat request)</a:t>
            </a:r>
            <a:r>
              <a:rPr lang="zh-CN" altLang="en-US" sz="2400" dirty="0" smtClean="0"/>
              <a:t>协议</a:t>
            </a:r>
            <a:endParaRPr lang="en-US" altLang="zh-CN" sz="2400" dirty="0" smtClean="0"/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是一种使用确认、超时机制在不可靠的通信信道上实现可靠数据传输的方法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若发送方在超时之前未能收到对先前发出的数据包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的确认，则发送方重传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，直到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收到确认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重传次数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超限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用于链路层和传输层的数据传输设计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ARQ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协议包括以下几种类型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Stop-and-wait 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ARQ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Go-Back-N 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ARQ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   (TCP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采用这种变体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Selective Repeat 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ARQ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  (TCP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采用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SACK(Selective Acknowledgement))</a:t>
            </a: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Selective Reject 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ARQ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6453336"/>
            <a:ext cx="601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 smtClean="0"/>
              <a:t>摘自谢希仁</a:t>
            </a:r>
            <a:r>
              <a:rPr lang="en-US" altLang="zh-CN" sz="1600" b="0" dirty="0" smtClean="0"/>
              <a:t>.</a:t>
            </a:r>
            <a:r>
              <a:rPr lang="zh-CN" altLang="en-US" sz="1600" b="0" dirty="0" smtClean="0"/>
              <a:t>计算机网络</a:t>
            </a:r>
            <a:r>
              <a:rPr lang="en-US" altLang="zh-CN" sz="1600" b="0" dirty="0" smtClean="0"/>
              <a:t>, </a:t>
            </a:r>
            <a:r>
              <a:rPr lang="zh-CN" altLang="en-US" sz="1600" b="0" dirty="0" smtClean="0"/>
              <a:t>课件</a:t>
            </a:r>
            <a:endParaRPr lang="zh-CN" altLang="en-US" sz="1600" b="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400" dirty="0" err="1" smtClean="0"/>
              <a:t>ARQ</a:t>
            </a:r>
            <a:r>
              <a:rPr lang="en-US" altLang="zh-CN" sz="2400" dirty="0" smtClean="0"/>
              <a:t>(Automatic repeat request)</a:t>
            </a:r>
            <a:r>
              <a:rPr lang="zh-CN" altLang="en-US" sz="2400" dirty="0" smtClean="0"/>
              <a:t>协议：示意图</a:t>
            </a:r>
            <a:endParaRPr lang="en-US" altLang="zh-CN" sz="2400" dirty="0" smtClean="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827584" y="1484784"/>
            <a:ext cx="7005638" cy="4494212"/>
            <a:chOff x="920502" y="1340768"/>
            <a:chExt cx="8208962" cy="4926161"/>
          </a:xfrm>
        </p:grpSpPr>
        <p:grpSp>
          <p:nvGrpSpPr>
            <p:cNvPr id="5" name="组合 119"/>
            <p:cNvGrpSpPr>
              <a:grpSpLocks/>
            </p:cNvGrpSpPr>
            <p:nvPr/>
          </p:nvGrpSpPr>
          <p:grpSpPr bwMode="auto">
            <a:xfrm>
              <a:off x="930027" y="1340768"/>
              <a:ext cx="8199437" cy="2016224"/>
              <a:chOff x="930027" y="1412776"/>
              <a:chExt cx="8199437" cy="2016224"/>
            </a:xfrm>
          </p:grpSpPr>
          <p:sp>
            <p:nvSpPr>
              <p:cNvPr id="39" name="Rectangle 29"/>
              <p:cNvSpPr>
                <a:spLocks noChangeArrowheads="1"/>
              </p:cNvSpPr>
              <p:nvPr/>
            </p:nvSpPr>
            <p:spPr bwMode="auto">
              <a:xfrm>
                <a:off x="929803" y="1933059"/>
                <a:ext cx="3413424" cy="911801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929803" y="2136649"/>
                <a:ext cx="8190359" cy="50462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1" name="Rectangle 5"/>
              <p:cNvSpPr>
                <a:spLocks noChangeArrowheads="1"/>
              </p:cNvSpPr>
              <p:nvPr/>
            </p:nvSpPr>
            <p:spPr bwMode="auto">
              <a:xfrm>
                <a:off x="929803" y="2136649"/>
                <a:ext cx="682684" cy="5046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1612488" y="2136649"/>
                <a:ext cx="682686" cy="5046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2</a:t>
                </a:r>
              </a:p>
            </p:txBody>
          </p:sp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2297033" y="2136649"/>
                <a:ext cx="682686" cy="5046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3</a:t>
                </a:r>
              </a:p>
            </p:txBody>
          </p:sp>
          <p:sp>
            <p:nvSpPr>
              <p:cNvPr id="44" name="Rectangle 8"/>
              <p:cNvSpPr>
                <a:spLocks noChangeArrowheads="1"/>
              </p:cNvSpPr>
              <p:nvPr/>
            </p:nvSpPr>
            <p:spPr bwMode="auto">
              <a:xfrm>
                <a:off x="2979718" y="2136649"/>
                <a:ext cx="680825" cy="5046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4</a:t>
                </a:r>
              </a:p>
            </p:txBody>
          </p:sp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3664264" y="2136649"/>
                <a:ext cx="680825" cy="5046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5</a:t>
                </a:r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4346948" y="2136649"/>
                <a:ext cx="682686" cy="5046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6</a:t>
                </a: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5029634" y="2136649"/>
                <a:ext cx="682684" cy="5046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7</a:t>
                </a:r>
              </a:p>
            </p:txBody>
          </p:sp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5714179" y="2136649"/>
                <a:ext cx="680825" cy="5046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8</a:t>
                </a:r>
              </a:p>
            </p:txBody>
          </p:sp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6395004" y="2136649"/>
                <a:ext cx="682684" cy="5046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9</a:t>
                </a:r>
              </a:p>
            </p:txBody>
          </p:sp>
          <p:sp>
            <p:nvSpPr>
              <p:cNvPr id="50" name="Rectangle 14"/>
              <p:cNvSpPr>
                <a:spLocks noChangeArrowheads="1"/>
              </p:cNvSpPr>
              <p:nvPr/>
            </p:nvSpPr>
            <p:spPr bwMode="auto">
              <a:xfrm>
                <a:off x="7081408" y="2136649"/>
                <a:ext cx="680825" cy="5046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10</a:t>
                </a:r>
              </a:p>
            </p:txBody>
          </p:sp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7765954" y="2136649"/>
                <a:ext cx="680825" cy="5046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11</a:t>
                </a: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8446778" y="2136649"/>
                <a:ext cx="682686" cy="5046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12</a:t>
                </a:r>
              </a:p>
            </p:txBody>
          </p:sp>
          <p:sp>
            <p:nvSpPr>
              <p:cNvPr id="53" name="Line 18"/>
              <p:cNvSpPr>
                <a:spLocks noChangeShapeType="1"/>
              </p:cNvSpPr>
              <p:nvPr/>
            </p:nvSpPr>
            <p:spPr bwMode="auto">
              <a:xfrm>
                <a:off x="1612488" y="2136649"/>
                <a:ext cx="0" cy="5046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4" name="Line 19"/>
              <p:cNvSpPr>
                <a:spLocks noChangeShapeType="1"/>
              </p:cNvSpPr>
              <p:nvPr/>
            </p:nvSpPr>
            <p:spPr bwMode="auto">
              <a:xfrm>
                <a:off x="2295173" y="2136649"/>
                <a:ext cx="0" cy="5046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5" name="Line 20"/>
              <p:cNvSpPr>
                <a:spLocks noChangeShapeType="1"/>
              </p:cNvSpPr>
              <p:nvPr/>
            </p:nvSpPr>
            <p:spPr bwMode="auto">
              <a:xfrm>
                <a:off x="2975998" y="2136649"/>
                <a:ext cx="0" cy="5046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6" name="Line 21"/>
              <p:cNvSpPr>
                <a:spLocks noChangeShapeType="1"/>
              </p:cNvSpPr>
              <p:nvPr/>
            </p:nvSpPr>
            <p:spPr bwMode="auto">
              <a:xfrm>
                <a:off x="3658682" y="2136649"/>
                <a:ext cx="0" cy="5046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7" name="Line 22"/>
              <p:cNvSpPr>
                <a:spLocks noChangeShapeType="1"/>
              </p:cNvSpPr>
              <p:nvPr/>
            </p:nvSpPr>
            <p:spPr bwMode="auto">
              <a:xfrm>
                <a:off x="4339507" y="2136649"/>
                <a:ext cx="0" cy="5046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8" name="Line 23"/>
              <p:cNvSpPr>
                <a:spLocks noChangeShapeType="1"/>
              </p:cNvSpPr>
              <p:nvPr/>
            </p:nvSpPr>
            <p:spPr bwMode="auto">
              <a:xfrm>
                <a:off x="5022193" y="2136649"/>
                <a:ext cx="0" cy="5046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9" name="Line 24"/>
              <p:cNvSpPr>
                <a:spLocks noChangeShapeType="1"/>
              </p:cNvSpPr>
              <p:nvPr/>
            </p:nvSpPr>
            <p:spPr bwMode="auto">
              <a:xfrm>
                <a:off x="5704877" y="2136649"/>
                <a:ext cx="0" cy="5046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" name="Line 25"/>
              <p:cNvSpPr>
                <a:spLocks noChangeShapeType="1"/>
              </p:cNvSpPr>
              <p:nvPr/>
            </p:nvSpPr>
            <p:spPr bwMode="auto">
              <a:xfrm>
                <a:off x="6385702" y="2136649"/>
                <a:ext cx="0" cy="5046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1" name="Line 26"/>
              <p:cNvSpPr>
                <a:spLocks noChangeShapeType="1"/>
              </p:cNvSpPr>
              <p:nvPr/>
            </p:nvSpPr>
            <p:spPr bwMode="auto">
              <a:xfrm>
                <a:off x="7068388" y="2136649"/>
                <a:ext cx="0" cy="5046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" name="Line 27"/>
              <p:cNvSpPr>
                <a:spLocks noChangeShapeType="1"/>
              </p:cNvSpPr>
              <p:nvPr/>
            </p:nvSpPr>
            <p:spPr bwMode="auto">
              <a:xfrm>
                <a:off x="7749213" y="2136649"/>
                <a:ext cx="0" cy="5046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3" name="Line 28"/>
              <p:cNvSpPr>
                <a:spLocks noChangeShapeType="1"/>
              </p:cNvSpPr>
              <p:nvPr/>
            </p:nvSpPr>
            <p:spPr bwMode="auto">
              <a:xfrm>
                <a:off x="8431897" y="2136649"/>
                <a:ext cx="0" cy="5046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4" name="Text Box 30"/>
              <p:cNvSpPr txBox="1">
                <a:spLocks noChangeArrowheads="1"/>
              </p:cNvSpPr>
              <p:nvPr/>
            </p:nvSpPr>
            <p:spPr bwMode="auto">
              <a:xfrm>
                <a:off x="2289592" y="2968406"/>
                <a:ext cx="5852117" cy="4611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latin typeface="+mn-lt"/>
                    <a:ea typeface="黑体" pitchFamily="2" charset="-122"/>
                  </a:rPr>
                  <a:t>(a) </a:t>
                </a:r>
                <a:r>
                  <a:rPr lang="zh-CN" altLang="en-US" sz="2400" b="1" dirty="0">
                    <a:latin typeface="+mn-lt"/>
                    <a:ea typeface="黑体" pitchFamily="2" charset="-122"/>
                  </a:rPr>
                  <a:t>发送方维持发送窗口（发送窗口是 </a:t>
                </a:r>
                <a:r>
                  <a:rPr lang="en-US" altLang="zh-CN" sz="2400" b="1" dirty="0">
                    <a:latin typeface="+mn-lt"/>
                    <a:ea typeface="黑体" pitchFamily="2" charset="-122"/>
                  </a:rPr>
                  <a:t>5</a:t>
                </a:r>
                <a:r>
                  <a:rPr lang="zh-CN" altLang="en-US" sz="2400" b="1" dirty="0">
                    <a:latin typeface="+mn-lt"/>
                    <a:ea typeface="黑体" pitchFamily="2" charset="-122"/>
                  </a:rPr>
                  <a:t>）</a:t>
                </a:r>
              </a:p>
            </p:txBody>
          </p:sp>
          <p:sp>
            <p:nvSpPr>
              <p:cNvPr id="65" name="Text Box 31"/>
              <p:cNvSpPr txBox="1">
                <a:spLocks noChangeArrowheads="1"/>
              </p:cNvSpPr>
              <p:nvPr/>
            </p:nvSpPr>
            <p:spPr bwMode="auto">
              <a:xfrm>
                <a:off x="1858031" y="1412776"/>
                <a:ext cx="1627656" cy="5237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发送窗口</a:t>
                </a:r>
              </a:p>
            </p:txBody>
          </p:sp>
        </p:grpSp>
        <p:grpSp>
          <p:nvGrpSpPr>
            <p:cNvPr id="8" name="组合 120"/>
            <p:cNvGrpSpPr>
              <a:grpSpLocks/>
            </p:cNvGrpSpPr>
            <p:nvPr/>
          </p:nvGrpSpPr>
          <p:grpSpPr bwMode="auto">
            <a:xfrm>
              <a:off x="920502" y="3597178"/>
              <a:ext cx="8199437" cy="1920054"/>
              <a:chOff x="920502" y="3597178"/>
              <a:chExt cx="8199437" cy="1920054"/>
            </a:xfrm>
          </p:grpSpPr>
          <p:sp>
            <p:nvSpPr>
              <p:cNvPr id="10" name="Rectangle 60"/>
              <p:cNvSpPr>
                <a:spLocks noChangeArrowheads="1"/>
              </p:cNvSpPr>
              <p:nvPr/>
            </p:nvSpPr>
            <p:spPr bwMode="auto">
              <a:xfrm>
                <a:off x="1612488" y="4086612"/>
                <a:ext cx="3413426" cy="911801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" name="Rectangle 48"/>
              <p:cNvSpPr>
                <a:spLocks noChangeArrowheads="1"/>
              </p:cNvSpPr>
              <p:nvPr/>
            </p:nvSpPr>
            <p:spPr bwMode="auto">
              <a:xfrm>
                <a:off x="920502" y="4290200"/>
                <a:ext cx="8188500" cy="5063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" name="Text Box 32"/>
              <p:cNvSpPr txBox="1">
                <a:spLocks noChangeArrowheads="1"/>
              </p:cNvSpPr>
              <p:nvPr/>
            </p:nvSpPr>
            <p:spPr bwMode="auto">
              <a:xfrm>
                <a:off x="2306335" y="5055835"/>
                <a:ext cx="5303364" cy="461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latin typeface="+mn-lt"/>
                    <a:ea typeface="黑体" pitchFamily="2" charset="-122"/>
                  </a:rPr>
                  <a:t>(b) </a:t>
                </a:r>
                <a:r>
                  <a:rPr lang="zh-CN" altLang="en-US" sz="2400" b="1" dirty="0">
                    <a:latin typeface="+mn-lt"/>
                    <a:ea typeface="黑体" pitchFamily="2" charset="-122"/>
                  </a:rPr>
                  <a:t>收到一个确认后发送窗口向前滑动</a:t>
                </a:r>
              </a:p>
            </p:txBody>
          </p:sp>
          <p:sp>
            <p:nvSpPr>
              <p:cNvPr id="13" name="Line 33"/>
              <p:cNvSpPr>
                <a:spLocks noChangeShapeType="1"/>
              </p:cNvSpPr>
              <p:nvPr/>
            </p:nvSpPr>
            <p:spPr bwMode="auto">
              <a:xfrm>
                <a:off x="5096600" y="4173616"/>
                <a:ext cx="669664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" name="Text Box 34"/>
              <p:cNvSpPr txBox="1">
                <a:spLocks noChangeArrowheads="1"/>
              </p:cNvSpPr>
              <p:nvPr/>
            </p:nvSpPr>
            <p:spPr bwMode="auto">
              <a:xfrm>
                <a:off x="5745801" y="3813419"/>
                <a:ext cx="905907" cy="5237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向前</a:t>
                </a:r>
              </a:p>
            </p:txBody>
          </p:sp>
          <p:sp>
            <p:nvSpPr>
              <p:cNvPr id="15" name="Rectangle 36"/>
              <p:cNvSpPr>
                <a:spLocks noChangeArrowheads="1"/>
              </p:cNvSpPr>
              <p:nvPr/>
            </p:nvSpPr>
            <p:spPr bwMode="auto">
              <a:xfrm>
                <a:off x="920502" y="4290200"/>
                <a:ext cx="682686" cy="506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16" name="Rectangle 37"/>
              <p:cNvSpPr>
                <a:spLocks noChangeArrowheads="1"/>
              </p:cNvSpPr>
              <p:nvPr/>
            </p:nvSpPr>
            <p:spPr bwMode="auto">
              <a:xfrm>
                <a:off x="1603188" y="4290200"/>
                <a:ext cx="680825" cy="506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2</a:t>
                </a:r>
              </a:p>
            </p:txBody>
          </p:sp>
          <p:sp>
            <p:nvSpPr>
              <p:cNvPr id="17" name="Rectangle 38"/>
              <p:cNvSpPr>
                <a:spLocks noChangeArrowheads="1"/>
              </p:cNvSpPr>
              <p:nvPr/>
            </p:nvSpPr>
            <p:spPr bwMode="auto">
              <a:xfrm>
                <a:off x="2287733" y="4290200"/>
                <a:ext cx="680825" cy="506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3</a:t>
                </a:r>
              </a:p>
            </p:txBody>
          </p:sp>
          <p:sp>
            <p:nvSpPr>
              <p:cNvPr id="18" name="Rectangle 39"/>
              <p:cNvSpPr>
                <a:spLocks noChangeArrowheads="1"/>
              </p:cNvSpPr>
              <p:nvPr/>
            </p:nvSpPr>
            <p:spPr bwMode="auto">
              <a:xfrm>
                <a:off x="2968558" y="4290200"/>
                <a:ext cx="682684" cy="506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4</a:t>
                </a:r>
              </a:p>
            </p:txBody>
          </p:sp>
          <p:sp>
            <p:nvSpPr>
              <p:cNvPr id="19" name="Rectangle 40"/>
              <p:cNvSpPr>
                <a:spLocks noChangeArrowheads="1"/>
              </p:cNvSpPr>
              <p:nvPr/>
            </p:nvSpPr>
            <p:spPr bwMode="auto">
              <a:xfrm>
                <a:off x="3654962" y="4290200"/>
                <a:ext cx="680825" cy="506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5</a:t>
                </a:r>
              </a:p>
            </p:txBody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4337648" y="4290200"/>
                <a:ext cx="682684" cy="506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6</a:t>
                </a:r>
              </a:p>
            </p:txBody>
          </p:sp>
          <p:sp>
            <p:nvSpPr>
              <p:cNvPr id="21" name="Rectangle 42"/>
              <p:cNvSpPr>
                <a:spLocks noChangeArrowheads="1"/>
              </p:cNvSpPr>
              <p:nvPr/>
            </p:nvSpPr>
            <p:spPr bwMode="auto">
              <a:xfrm>
                <a:off x="5020332" y="4290200"/>
                <a:ext cx="682686" cy="506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7</a:t>
                </a:r>
              </a:p>
            </p:txBody>
          </p:sp>
          <p:sp>
            <p:nvSpPr>
              <p:cNvPr id="22" name="Rectangle 43"/>
              <p:cNvSpPr>
                <a:spLocks noChangeArrowheads="1"/>
              </p:cNvSpPr>
              <p:nvPr/>
            </p:nvSpPr>
            <p:spPr bwMode="auto">
              <a:xfrm>
                <a:off x="5704878" y="4290200"/>
                <a:ext cx="680825" cy="506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8</a:t>
                </a:r>
              </a:p>
            </p:txBody>
          </p:sp>
          <p:sp>
            <p:nvSpPr>
              <p:cNvPr id="23" name="Rectangle 44"/>
              <p:cNvSpPr>
                <a:spLocks noChangeArrowheads="1"/>
              </p:cNvSpPr>
              <p:nvPr/>
            </p:nvSpPr>
            <p:spPr bwMode="auto">
              <a:xfrm>
                <a:off x="6385702" y="4290200"/>
                <a:ext cx="682686" cy="506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9</a:t>
                </a:r>
              </a:p>
            </p:txBody>
          </p:sp>
          <p:sp>
            <p:nvSpPr>
              <p:cNvPr id="24" name="Rectangle 45"/>
              <p:cNvSpPr>
                <a:spLocks noChangeArrowheads="1"/>
              </p:cNvSpPr>
              <p:nvPr/>
            </p:nvSpPr>
            <p:spPr bwMode="auto">
              <a:xfrm>
                <a:off x="7070248" y="4290200"/>
                <a:ext cx="682686" cy="506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10</a:t>
                </a:r>
              </a:p>
            </p:txBody>
          </p:sp>
          <p:sp>
            <p:nvSpPr>
              <p:cNvPr id="25" name="Rectangle 46"/>
              <p:cNvSpPr>
                <a:spLocks noChangeArrowheads="1"/>
              </p:cNvSpPr>
              <p:nvPr/>
            </p:nvSpPr>
            <p:spPr bwMode="auto">
              <a:xfrm>
                <a:off x="7754793" y="4290200"/>
                <a:ext cx="682686" cy="506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11</a:t>
                </a:r>
              </a:p>
            </p:txBody>
          </p:sp>
          <p:sp>
            <p:nvSpPr>
              <p:cNvPr id="26" name="Rectangle 47"/>
              <p:cNvSpPr>
                <a:spLocks noChangeArrowheads="1"/>
              </p:cNvSpPr>
              <p:nvPr/>
            </p:nvSpPr>
            <p:spPr bwMode="auto">
              <a:xfrm>
                <a:off x="8437478" y="4290200"/>
                <a:ext cx="682684" cy="506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12</a:t>
                </a:r>
              </a:p>
            </p:txBody>
          </p:sp>
          <p:sp>
            <p:nvSpPr>
              <p:cNvPr id="27" name="Line 49"/>
              <p:cNvSpPr>
                <a:spLocks noChangeShapeType="1"/>
              </p:cNvSpPr>
              <p:nvPr/>
            </p:nvSpPr>
            <p:spPr bwMode="auto">
              <a:xfrm>
                <a:off x="1603188" y="4290200"/>
                <a:ext cx="0" cy="506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8" name="Line 50"/>
              <p:cNvSpPr>
                <a:spLocks noChangeShapeType="1"/>
              </p:cNvSpPr>
              <p:nvPr/>
            </p:nvSpPr>
            <p:spPr bwMode="auto">
              <a:xfrm>
                <a:off x="2284012" y="4290200"/>
                <a:ext cx="0" cy="506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9" name="Line 51"/>
              <p:cNvSpPr>
                <a:spLocks noChangeShapeType="1"/>
              </p:cNvSpPr>
              <p:nvPr/>
            </p:nvSpPr>
            <p:spPr bwMode="auto">
              <a:xfrm>
                <a:off x="2966697" y="4290200"/>
                <a:ext cx="0" cy="506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0" name="Line 52"/>
              <p:cNvSpPr>
                <a:spLocks noChangeShapeType="1"/>
              </p:cNvSpPr>
              <p:nvPr/>
            </p:nvSpPr>
            <p:spPr bwMode="auto">
              <a:xfrm>
                <a:off x="3647522" y="4290200"/>
                <a:ext cx="0" cy="506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1" name="Line 53"/>
              <p:cNvSpPr>
                <a:spLocks noChangeShapeType="1"/>
              </p:cNvSpPr>
              <p:nvPr/>
            </p:nvSpPr>
            <p:spPr bwMode="auto">
              <a:xfrm>
                <a:off x="4330207" y="4290200"/>
                <a:ext cx="0" cy="506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2" name="Line 54"/>
              <p:cNvSpPr>
                <a:spLocks noChangeShapeType="1"/>
              </p:cNvSpPr>
              <p:nvPr/>
            </p:nvSpPr>
            <p:spPr bwMode="auto">
              <a:xfrm>
                <a:off x="5012892" y="4290200"/>
                <a:ext cx="0" cy="506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3" name="Line 55"/>
              <p:cNvSpPr>
                <a:spLocks noChangeShapeType="1"/>
              </p:cNvSpPr>
              <p:nvPr/>
            </p:nvSpPr>
            <p:spPr bwMode="auto">
              <a:xfrm>
                <a:off x="5693717" y="4290200"/>
                <a:ext cx="0" cy="506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4" name="Line 56"/>
              <p:cNvSpPr>
                <a:spLocks noChangeShapeType="1"/>
              </p:cNvSpPr>
              <p:nvPr/>
            </p:nvSpPr>
            <p:spPr bwMode="auto">
              <a:xfrm>
                <a:off x="6376402" y="4290200"/>
                <a:ext cx="0" cy="506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5" name="Line 57"/>
              <p:cNvSpPr>
                <a:spLocks noChangeShapeType="1"/>
              </p:cNvSpPr>
              <p:nvPr/>
            </p:nvSpPr>
            <p:spPr bwMode="auto">
              <a:xfrm>
                <a:off x="7057227" y="4290200"/>
                <a:ext cx="0" cy="506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6" name="Line 58"/>
              <p:cNvSpPr>
                <a:spLocks noChangeShapeType="1"/>
              </p:cNvSpPr>
              <p:nvPr/>
            </p:nvSpPr>
            <p:spPr bwMode="auto">
              <a:xfrm>
                <a:off x="7739911" y="4290200"/>
                <a:ext cx="0" cy="506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7" name="Line 59"/>
              <p:cNvSpPr>
                <a:spLocks noChangeShapeType="1"/>
              </p:cNvSpPr>
              <p:nvPr/>
            </p:nvSpPr>
            <p:spPr bwMode="auto">
              <a:xfrm>
                <a:off x="8422597" y="4290200"/>
                <a:ext cx="0" cy="506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8" name="Text Box 61"/>
              <p:cNvSpPr txBox="1">
                <a:spLocks noChangeArrowheads="1"/>
              </p:cNvSpPr>
              <p:nvPr/>
            </p:nvSpPr>
            <p:spPr bwMode="auto">
              <a:xfrm>
                <a:off x="2685811" y="3597649"/>
                <a:ext cx="1627654" cy="5237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8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发送窗口</a:t>
                </a: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2484912" y="5805809"/>
              <a:ext cx="5255000" cy="4611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zh-CN" sz="2400" b="1" dirty="0">
                  <a:latin typeface="+mn-lt"/>
                  <a:ea typeface="黑体" pitchFamily="2" charset="-122"/>
                </a:rPr>
                <a:t>连续</a:t>
              </a:r>
              <a:r>
                <a:rPr lang="en-US" altLang="zh-CN" sz="2400" b="1" dirty="0">
                  <a:latin typeface="+mn-lt"/>
                  <a:ea typeface="黑体" pitchFamily="2" charset="-122"/>
                </a:rPr>
                <a:t> ARQ </a:t>
              </a:r>
              <a:r>
                <a:rPr lang="zh-CN" altLang="zh-CN" sz="2400" b="1" dirty="0">
                  <a:latin typeface="+mn-lt"/>
                  <a:ea typeface="黑体" pitchFamily="2" charset="-122"/>
                </a:rPr>
                <a:t>协议的工作原理</a:t>
              </a:r>
              <a:endParaRPr lang="zh-CN" altLang="en-US" sz="2400" b="1" dirty="0">
                <a:latin typeface="+mn-lt"/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532" y="1124744"/>
            <a:ext cx="397598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512" y="6453336"/>
            <a:ext cx="601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/>
              <a:t>https://</a:t>
            </a:r>
            <a:r>
              <a:rPr lang="en-US" altLang="zh-CN" sz="1600" b="0" dirty="0" err="1" smtClean="0"/>
              <a:t>en.wikipedia.org</a:t>
            </a:r>
            <a:r>
              <a:rPr lang="en-US" altLang="zh-CN" sz="1600" b="0" dirty="0" smtClean="0"/>
              <a:t>/wiki/Go-Back-</a:t>
            </a:r>
            <a:r>
              <a:rPr lang="en-US" altLang="zh-CN" sz="1600" b="0" dirty="0" err="1" smtClean="0"/>
              <a:t>N_ARQ</a:t>
            </a:r>
            <a:endParaRPr lang="zh-CN" altLang="en-US" sz="1600" b="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692696"/>
            <a:ext cx="7993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2. Go-Back-N </a:t>
            </a:r>
            <a:r>
              <a:rPr lang="en-US" altLang="zh-CN" sz="2400" dirty="0" err="1" smtClean="0"/>
              <a:t>ARQ</a:t>
            </a:r>
            <a:endParaRPr lang="en-US" altLang="zh-CN" sz="2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687616" y="2816932"/>
            <a:ext cx="3456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dirty="0" smtClean="0"/>
              <a:t>假定接收者收到</a:t>
            </a:r>
            <a:endParaRPr lang="en-US" altLang="zh-CN" sz="1400" b="0" dirty="0" smtClean="0"/>
          </a:p>
          <a:p>
            <a:r>
              <a:rPr lang="en-US" altLang="zh-CN" sz="1400" b="0" dirty="0" smtClean="0"/>
              <a:t>#0</a:t>
            </a:r>
            <a:r>
              <a:rPr lang="zh-CN" altLang="en-US" sz="1400" b="0" dirty="0" smtClean="0"/>
              <a:t>包</a:t>
            </a:r>
            <a:r>
              <a:rPr lang="en-US" altLang="zh-CN" sz="1400" b="0" dirty="0" smtClean="0"/>
              <a:t>, </a:t>
            </a:r>
            <a:r>
              <a:rPr lang="zh-CN" altLang="en-US" sz="1400" b="0" dirty="0" smtClean="0"/>
              <a:t>则</a:t>
            </a:r>
            <a:r>
              <a:rPr lang="en-US" altLang="zh-CN" sz="1400" b="0" dirty="0" err="1" smtClean="0"/>
              <a:t>Rn</a:t>
            </a:r>
            <a:r>
              <a:rPr lang="en-US" altLang="zh-CN" sz="1400" b="0" dirty="0" smtClean="0"/>
              <a:t>=1</a:t>
            </a:r>
          </a:p>
          <a:p>
            <a:r>
              <a:rPr lang="en-US" altLang="zh-CN" sz="1400" b="0" dirty="0" smtClean="0"/>
              <a:t>#1</a:t>
            </a:r>
            <a:r>
              <a:rPr lang="zh-CN" altLang="zh-CN" sz="1400" b="0" dirty="0" smtClean="0"/>
              <a:t>包</a:t>
            </a:r>
            <a:r>
              <a:rPr lang="en-US" altLang="zh-CN" sz="1400" b="0" dirty="0" smtClean="0"/>
              <a:t>, </a:t>
            </a:r>
            <a:r>
              <a:rPr lang="zh-CN" altLang="zh-CN" sz="1400" b="0" dirty="0" smtClean="0"/>
              <a:t>则</a:t>
            </a:r>
            <a:r>
              <a:rPr lang="en-US" altLang="zh-CN" sz="1400" b="0" dirty="0" err="1" smtClean="0"/>
              <a:t>Rn</a:t>
            </a:r>
            <a:r>
              <a:rPr lang="en-US" altLang="zh-CN" sz="1400" b="0" dirty="0" smtClean="0"/>
              <a:t>=2</a:t>
            </a:r>
          </a:p>
          <a:p>
            <a:r>
              <a:rPr lang="en-US" altLang="zh-CN" sz="1400" b="0" dirty="0" smtClean="0"/>
              <a:t>#2</a:t>
            </a:r>
            <a:r>
              <a:rPr lang="zh-CN" altLang="en-US" sz="1400" b="0" dirty="0" smtClean="0"/>
              <a:t>包</a:t>
            </a:r>
            <a:r>
              <a:rPr lang="en-US" altLang="zh-CN" sz="1400" b="0" dirty="0" smtClean="0"/>
              <a:t>, </a:t>
            </a:r>
            <a:r>
              <a:rPr lang="zh-CN" altLang="zh-CN" sz="1400" b="0" dirty="0" smtClean="0"/>
              <a:t>则</a:t>
            </a:r>
            <a:r>
              <a:rPr lang="en-US" altLang="zh-CN" sz="1400" b="0" dirty="0" err="1" smtClean="0"/>
              <a:t>Rn</a:t>
            </a:r>
            <a:r>
              <a:rPr lang="en-US" altLang="zh-CN" sz="1400" b="0" dirty="0" smtClean="0"/>
              <a:t>=3</a:t>
            </a:r>
          </a:p>
          <a:p>
            <a:r>
              <a:rPr lang="en-US" altLang="zh-CN" sz="1400" b="0" dirty="0" smtClean="0"/>
              <a:t>#</a:t>
            </a:r>
            <a:r>
              <a:rPr lang="en-US" altLang="zh-CN" sz="1400" dirty="0" smtClean="0">
                <a:solidFill>
                  <a:srgbClr val="FF0000"/>
                </a:solidFill>
              </a:rPr>
              <a:t>4</a:t>
            </a:r>
            <a:r>
              <a:rPr lang="zh-CN" altLang="en-US" sz="1400" b="0" dirty="0" smtClean="0"/>
              <a:t>包</a:t>
            </a:r>
            <a:r>
              <a:rPr lang="en-US" altLang="zh-CN" sz="1400" b="0" dirty="0" smtClean="0"/>
              <a:t>, </a:t>
            </a:r>
            <a:r>
              <a:rPr lang="zh-CN" altLang="zh-CN" sz="1400" b="0" dirty="0" smtClean="0"/>
              <a:t>则</a:t>
            </a:r>
            <a:r>
              <a:rPr lang="en-US" altLang="zh-CN" sz="1400" b="0" dirty="0" err="1" smtClean="0"/>
              <a:t>Rn</a:t>
            </a:r>
            <a:r>
              <a:rPr lang="en-US" altLang="zh-CN" sz="1400" b="0" dirty="0" smtClean="0"/>
              <a:t>=3 //</a:t>
            </a:r>
            <a:r>
              <a:rPr lang="zh-CN" altLang="en-US" sz="1400" dirty="0" smtClean="0">
                <a:solidFill>
                  <a:srgbClr val="0000FF"/>
                </a:solidFill>
              </a:rPr>
              <a:t>包跳序</a:t>
            </a:r>
            <a:r>
              <a:rPr lang="en-US" altLang="zh-CN" sz="1400" b="0" dirty="0" smtClean="0"/>
              <a:t>,</a:t>
            </a:r>
            <a:r>
              <a:rPr lang="zh-CN" altLang="en-US" sz="1400" b="0" dirty="0" smtClean="0"/>
              <a:t>重发期望的序号</a:t>
            </a:r>
            <a:r>
              <a:rPr lang="en-US" altLang="zh-CN" sz="1400" b="0" dirty="0" smtClean="0"/>
              <a:t>3</a:t>
            </a:r>
          </a:p>
          <a:p>
            <a:r>
              <a:rPr lang="en-US" altLang="zh-CN" sz="1400" b="0" dirty="0" smtClean="0"/>
              <a:t>#</a:t>
            </a:r>
            <a:r>
              <a:rPr lang="en-US" altLang="zh-CN" sz="1400" dirty="0" smtClean="0">
                <a:solidFill>
                  <a:srgbClr val="FF0000"/>
                </a:solidFill>
              </a:rPr>
              <a:t>2</a:t>
            </a:r>
            <a:r>
              <a:rPr lang="zh-CN" altLang="en-US" sz="1400" b="0" dirty="0" smtClean="0"/>
              <a:t>包</a:t>
            </a:r>
            <a:r>
              <a:rPr lang="en-US" altLang="zh-CN" sz="1400" b="0" dirty="0" smtClean="0"/>
              <a:t>, </a:t>
            </a:r>
            <a:r>
              <a:rPr lang="zh-CN" altLang="zh-CN" sz="1400" b="0" dirty="0" smtClean="0"/>
              <a:t>则</a:t>
            </a:r>
            <a:r>
              <a:rPr lang="en-US" altLang="zh-CN" sz="1400" b="0" dirty="0" err="1" smtClean="0"/>
              <a:t>Rn</a:t>
            </a:r>
            <a:r>
              <a:rPr lang="en-US" altLang="zh-CN" sz="1400" b="0" dirty="0" smtClean="0"/>
              <a:t>=3 //</a:t>
            </a:r>
            <a:r>
              <a:rPr lang="zh-CN" altLang="en-US" sz="1400" dirty="0" smtClean="0">
                <a:solidFill>
                  <a:srgbClr val="0000FF"/>
                </a:solidFill>
              </a:rPr>
              <a:t>包重复</a:t>
            </a:r>
            <a:r>
              <a:rPr lang="en-US" altLang="zh-CN" sz="1400" b="0" dirty="0" smtClean="0"/>
              <a:t>,</a:t>
            </a:r>
            <a:r>
              <a:rPr lang="zh-CN" altLang="en-US" sz="1400" b="0" dirty="0" smtClean="0"/>
              <a:t>重发期望的序号</a:t>
            </a:r>
            <a:r>
              <a:rPr lang="en-US" altLang="zh-CN" sz="1400" b="0" dirty="0" smtClean="0"/>
              <a:t>3</a:t>
            </a:r>
            <a:endParaRPr lang="zh-CN" altLang="en-US" sz="1400" b="0" dirty="0"/>
          </a:p>
        </p:txBody>
      </p:sp>
      <p:sp>
        <p:nvSpPr>
          <p:cNvPr id="65" name="TextBox 64"/>
          <p:cNvSpPr txBox="1"/>
          <p:nvPr/>
        </p:nvSpPr>
        <p:spPr>
          <a:xfrm>
            <a:off x="2159732" y="1340768"/>
            <a:ext cx="2160240" cy="58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N &lt;= </a:t>
            </a:r>
            <a:r>
              <a:rPr lang="en-US" altLang="zh-CN" sz="1600" dirty="0" err="1" smtClean="0"/>
              <a:t>2^n</a:t>
            </a:r>
            <a:r>
              <a:rPr lang="en-US" altLang="zh-CN" sz="1600" dirty="0" smtClean="0"/>
              <a:t>-1, </a:t>
            </a:r>
          </a:p>
          <a:p>
            <a:r>
              <a:rPr lang="en-US" altLang="zh-CN" sz="1600" dirty="0" smtClean="0"/>
              <a:t>n</a:t>
            </a:r>
            <a:r>
              <a:rPr lang="zh-CN" altLang="en-US" sz="1600" dirty="0" smtClean="0"/>
              <a:t>为序号的二进制位数</a:t>
            </a:r>
            <a:endParaRPr lang="zh-CN" altLang="en-US" sz="1600" dirty="0"/>
          </a:p>
        </p:txBody>
      </p:sp>
      <p:grpSp>
        <p:nvGrpSpPr>
          <p:cNvPr id="78" name="组合 77"/>
          <p:cNvGrpSpPr/>
          <p:nvPr/>
        </p:nvGrpSpPr>
        <p:grpSpPr>
          <a:xfrm>
            <a:off x="4463988" y="835258"/>
            <a:ext cx="4392488" cy="5438058"/>
            <a:chOff x="4463988" y="799254"/>
            <a:chExt cx="4392488" cy="5438058"/>
          </a:xfrm>
        </p:grpSpPr>
        <p:grpSp>
          <p:nvGrpSpPr>
            <p:cNvPr id="23" name="组合 22"/>
            <p:cNvGrpSpPr/>
            <p:nvPr/>
          </p:nvGrpSpPr>
          <p:grpSpPr>
            <a:xfrm>
              <a:off x="4499992" y="1411320"/>
              <a:ext cx="684076" cy="520029"/>
              <a:chOff x="4958569" y="3573016"/>
              <a:chExt cx="504056" cy="73921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958569" y="3830982"/>
                <a:ext cx="504056" cy="48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0" dirty="0" err="1" smtClean="0"/>
                  <a:t>Sb</a:t>
                </a:r>
                <a:r>
                  <a:rPr lang="en-US" altLang="zh-CN" sz="1600" b="0" dirty="0" smtClean="0"/>
                  <a:t>=0</a:t>
                </a:r>
                <a:endParaRPr lang="zh-CN" altLang="en-US" sz="1600" b="0" dirty="0"/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 flipV="1">
                <a:off x="5148064" y="3573016"/>
                <a:ext cx="0" cy="3600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4463988" y="1916832"/>
              <a:ext cx="4392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0" dirty="0" smtClean="0"/>
                <a:t>执行</a:t>
              </a:r>
              <a:r>
                <a:rPr lang="en-US" altLang="zh-CN" sz="1600" b="0" dirty="0" smtClean="0"/>
                <a:t>Sender</a:t>
              </a:r>
              <a:r>
                <a:rPr lang="zh-CN" altLang="en-US" sz="1600" b="0" dirty="0" smtClean="0"/>
                <a:t>第</a:t>
              </a:r>
              <a:r>
                <a:rPr lang="en-US" altLang="zh-CN" sz="1600" b="0" dirty="0" smtClean="0"/>
                <a:t>2</a:t>
              </a:r>
              <a:r>
                <a:rPr lang="zh-CN" altLang="en-US" sz="1600" b="0" dirty="0" smtClean="0"/>
                <a:t>步，将</a:t>
              </a:r>
              <a:r>
                <a:rPr lang="en-US" altLang="zh-CN" sz="1600" b="0" dirty="0" smtClean="0"/>
                <a:t>[</a:t>
              </a:r>
              <a:r>
                <a:rPr lang="en-US" altLang="zh-CN" sz="1600" b="0" dirty="0" err="1" smtClean="0"/>
                <a:t>Sb,Sm</a:t>
              </a:r>
              <a:r>
                <a:rPr lang="en-US" altLang="zh-CN" sz="1600" b="0" dirty="0" smtClean="0"/>
                <a:t>)</a:t>
              </a:r>
              <a:r>
                <a:rPr lang="zh-CN" altLang="en-US" sz="1600" b="0" dirty="0" smtClean="0"/>
                <a:t>中的包全部发出</a:t>
              </a:r>
              <a:endParaRPr lang="zh-CN" altLang="en-US" sz="1600" b="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608004" y="952562"/>
              <a:ext cx="378042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>
                  <a:solidFill>
                    <a:schemeClr val="tx1"/>
                  </a:solidFill>
                </a:rPr>
                <a:t>                     Sending buffer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752020" y="799254"/>
              <a:ext cx="1404156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932040" y="799254"/>
              <a:ext cx="0" cy="540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148064" y="799254"/>
              <a:ext cx="0" cy="540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364088" y="799254"/>
              <a:ext cx="0" cy="540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580112" y="799254"/>
              <a:ext cx="0" cy="540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16016" y="907266"/>
              <a:ext cx="1548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dirty="0" smtClean="0"/>
                <a:t>0 1 2  3 4 5 6 </a:t>
              </a:r>
              <a:endParaRPr lang="zh-CN" altLang="en-US" b="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04148" y="1556792"/>
              <a:ext cx="900100" cy="28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err="1" smtClean="0"/>
                <a:t>Sm</a:t>
              </a:r>
              <a:r>
                <a:rPr lang="en-US" altLang="zh-CN" sz="1600" b="0" dirty="0" smtClean="0"/>
                <a:t>=7</a:t>
              </a:r>
              <a:endParaRPr lang="zh-CN" altLang="en-US" sz="1600" b="0" dirty="0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796136" y="799254"/>
              <a:ext cx="0" cy="540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976156" y="799254"/>
              <a:ext cx="0" cy="540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040052" y="2996952"/>
              <a:ext cx="612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dirty="0" err="1" smtClean="0"/>
                <a:t>Rn</a:t>
              </a:r>
              <a:r>
                <a:rPr lang="en-US" altLang="zh-CN" sz="1400" b="0" dirty="0" smtClean="0"/>
                <a:t>=3</a:t>
              </a:r>
              <a:endParaRPr lang="zh-CN" altLang="en-US" sz="1400" b="0" dirty="0"/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V="1">
              <a:off x="5364088" y="2852936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4608004" y="2430180"/>
              <a:ext cx="378042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>
                  <a:solidFill>
                    <a:schemeClr val="tx1"/>
                  </a:solidFill>
                </a:rPr>
                <a:t>Receiving buffer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4932040" y="2276872"/>
              <a:ext cx="0" cy="540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148064" y="2276872"/>
              <a:ext cx="0" cy="540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64088" y="2276872"/>
              <a:ext cx="0" cy="540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580112" y="2276872"/>
              <a:ext cx="0" cy="540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716016" y="2384884"/>
              <a:ext cx="1548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dirty="0" smtClean="0"/>
                <a:t>0 1 2      </a:t>
              </a:r>
              <a:endParaRPr lang="zh-CN" altLang="en-US" b="0" dirty="0"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5796136" y="2276872"/>
              <a:ext cx="0" cy="540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976156" y="2276872"/>
              <a:ext cx="0" cy="540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4644008" y="4576970"/>
              <a:ext cx="378042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788024" y="4423662"/>
              <a:ext cx="1404156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968044" y="4423662"/>
              <a:ext cx="0" cy="540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184068" y="4423662"/>
              <a:ext cx="0" cy="540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400092" y="4423662"/>
              <a:ext cx="0" cy="540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5616116" y="4423662"/>
              <a:ext cx="0" cy="540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752020" y="4531674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dirty="0" smtClean="0"/>
                <a:t>0 1 2  3 4 5 6 0 1 2 </a:t>
              </a:r>
              <a:endParaRPr lang="zh-CN" altLang="en-US" b="0" dirty="0"/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5832140" y="4423662"/>
              <a:ext cx="0" cy="540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6012160" y="4423662"/>
              <a:ext cx="0" cy="540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5400092" y="4314581"/>
              <a:ext cx="1332148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6372200" y="4458597"/>
              <a:ext cx="0" cy="540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552220" y="4458597"/>
              <a:ext cx="0" cy="540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732240" y="4458597"/>
              <a:ext cx="0" cy="540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272300" y="148478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N=7</a:t>
              </a:r>
              <a:endParaRPr lang="zh-CN" altLang="en-US" dirty="0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5112060" y="5178676"/>
              <a:ext cx="684076" cy="518575"/>
              <a:chOff x="4932040" y="3573016"/>
              <a:chExt cx="504056" cy="737152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932040" y="3828915"/>
                <a:ext cx="504056" cy="48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0" dirty="0" err="1" smtClean="0"/>
                  <a:t>Sb</a:t>
                </a:r>
                <a:r>
                  <a:rPr lang="en-US" altLang="zh-CN" sz="1600" b="0" dirty="0" smtClean="0"/>
                  <a:t>=3</a:t>
                </a:r>
                <a:endParaRPr lang="zh-CN" altLang="en-US" sz="1600" b="0" dirty="0"/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flipV="1">
                <a:off x="5148064" y="3573016"/>
                <a:ext cx="0" cy="3600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/>
            <p:cNvGrpSpPr/>
            <p:nvPr/>
          </p:nvGrpSpPr>
          <p:grpSpPr>
            <a:xfrm>
              <a:off x="6444209" y="5142673"/>
              <a:ext cx="900100" cy="554579"/>
              <a:chOff x="5783175" y="3573016"/>
              <a:chExt cx="576064" cy="661863"/>
            </a:xfrm>
          </p:grpSpPr>
          <p:cxnSp>
            <p:nvCxnSpPr>
              <p:cNvPr id="63" name="直接箭头连接符 62"/>
              <p:cNvCxnSpPr/>
              <p:nvPr/>
            </p:nvCxnSpPr>
            <p:spPr>
              <a:xfrm flipV="1">
                <a:off x="5976156" y="3573016"/>
                <a:ext cx="0" cy="3600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5783175" y="3830831"/>
                <a:ext cx="576064" cy="404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0" dirty="0" err="1" smtClean="0"/>
                  <a:t>Sm</a:t>
                </a:r>
                <a:r>
                  <a:rPr lang="en-US" altLang="zh-CN" sz="1600" b="0" dirty="0" smtClean="0"/>
                  <a:t>=3</a:t>
                </a:r>
                <a:endParaRPr lang="zh-CN" altLang="en-US" sz="1600" b="0" dirty="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4535996" y="5652537"/>
              <a:ext cx="39244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0" dirty="0" smtClean="0"/>
                <a:t>执行</a:t>
              </a:r>
              <a:r>
                <a:rPr lang="en-US" altLang="zh-CN" sz="1600" b="0" dirty="0" smtClean="0"/>
                <a:t>Sender</a:t>
              </a:r>
              <a:r>
                <a:rPr lang="zh-CN" altLang="en-US" sz="1600" b="0" dirty="0" smtClean="0"/>
                <a:t>第</a:t>
              </a:r>
              <a:r>
                <a:rPr lang="en-US" altLang="zh-CN" sz="1600" b="0" dirty="0" smtClean="0"/>
                <a:t>1</a:t>
              </a:r>
              <a:r>
                <a:rPr lang="zh-CN" altLang="en-US" sz="1600" b="0" dirty="0" smtClean="0"/>
                <a:t>步，向右滑动窗口；</a:t>
              </a:r>
              <a:endParaRPr lang="en-US" altLang="zh-CN" sz="1600" b="0" dirty="0" smtClean="0"/>
            </a:p>
            <a:p>
              <a:r>
                <a:rPr lang="zh-CN" altLang="en-US" sz="1600" b="0" dirty="0" smtClean="0"/>
                <a:t>执行第</a:t>
              </a:r>
              <a:r>
                <a:rPr lang="en-US" altLang="zh-CN" sz="1600" b="0" dirty="0" smtClean="0"/>
                <a:t>2</a:t>
              </a:r>
              <a:r>
                <a:rPr lang="zh-CN" altLang="en-US" sz="1600" b="0" dirty="0" smtClean="0"/>
                <a:t>步，发送</a:t>
              </a:r>
              <a:r>
                <a:rPr lang="en-US" altLang="zh-CN" sz="1600" b="0" dirty="0" smtClean="0"/>
                <a:t>[3,7) (</a:t>
              </a:r>
              <a:r>
                <a:rPr lang="zh-CN" altLang="en-US" sz="1600" b="0" dirty="0" smtClean="0"/>
                <a:t>重传</a:t>
              </a:r>
              <a:r>
                <a:rPr lang="en-US" altLang="zh-CN" sz="1600" b="0" dirty="0" smtClean="0"/>
                <a:t>), [0, 3) (</a:t>
              </a:r>
              <a:r>
                <a:rPr lang="zh-CN" altLang="en-US" sz="1600" b="0" dirty="0" smtClean="0"/>
                <a:t>首发</a:t>
              </a:r>
              <a:r>
                <a:rPr lang="en-US" altLang="zh-CN" sz="1600" b="0" dirty="0" smtClean="0"/>
                <a:t>)</a:t>
              </a:r>
              <a:endParaRPr lang="zh-CN" altLang="en-US" sz="1600" b="0" dirty="0"/>
            </a:p>
          </p:txBody>
        </p:sp>
        <p:cxnSp>
          <p:nvCxnSpPr>
            <p:cNvPr id="75" name="直接箭头连接符 74"/>
            <p:cNvCxnSpPr/>
            <p:nvPr/>
          </p:nvCxnSpPr>
          <p:spPr>
            <a:xfrm flipV="1">
              <a:off x="6156176" y="1376772"/>
              <a:ext cx="0" cy="25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左大括号 78"/>
          <p:cNvSpPr/>
          <p:nvPr/>
        </p:nvSpPr>
        <p:spPr>
          <a:xfrm>
            <a:off x="5616116" y="3753036"/>
            <a:ext cx="117727" cy="360040"/>
          </a:xfrm>
          <a:prstGeom prst="leftBrac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680012" y="3753036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累积确认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371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3. TCP</a:t>
            </a:r>
            <a:r>
              <a:rPr lang="zh-CN" altLang="en-US" sz="2400" dirty="0" smtClean="0"/>
              <a:t>滑动窗口</a:t>
            </a:r>
            <a:endParaRPr lang="en-US" altLang="zh-CN" sz="2400" dirty="0" smtClean="0"/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TCP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连接的每一端都必须设有两个窗口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一个发送窗口、一个接收窗口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TCP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两端的四个窗口经常处于动态变化之中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往返时间 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RTT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也是随机的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对超时重发提出了挑战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TCP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的可靠传输机制用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字节的序号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进行控制</a:t>
            </a: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TCP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所有的确认都是基于序号而不是基于报文段号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为描述方便，我们假设所有确认号正好等于报文段的</a:t>
            </a:r>
            <a:r>
              <a:rPr lang="zh-CN" altLang="en-US" sz="20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序号字段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的值 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圆角矩形标注 81"/>
          <p:cNvSpPr/>
          <p:nvPr/>
        </p:nvSpPr>
        <p:spPr>
          <a:xfrm>
            <a:off x="6732240" y="3717032"/>
            <a:ext cx="2016224" cy="1296144"/>
          </a:xfrm>
          <a:prstGeom prst="wedgeRoundRectCallout">
            <a:avLst>
              <a:gd name="adj1" fmla="val -59731"/>
              <a:gd name="adj2" fmla="val 42669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A</a:t>
            </a:r>
            <a:r>
              <a:rPr lang="zh-CN" altLang="en-US" sz="1200" dirty="0" smtClean="0">
                <a:solidFill>
                  <a:schemeClr val="tx1"/>
                </a:solidFill>
              </a:rPr>
              <a:t>还可以发送的字节长度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=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SND.UNA+SND.WND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-SND.NXT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= 10-7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= 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7066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780928"/>
            <a:ext cx="6054809" cy="316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214636"/>
            <a:ext cx="45339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61635" cy="208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000" dirty="0" smtClean="0"/>
              <a:t>3. TCP</a:t>
            </a:r>
            <a:r>
              <a:rPr lang="zh-CN" altLang="en-US" sz="2000" dirty="0" smtClean="0"/>
              <a:t>滑动窗口：发送窗口结构</a:t>
            </a:r>
            <a:endParaRPr lang="en-US" altLang="zh-CN" sz="2000" dirty="0" smtClean="0"/>
          </a:p>
          <a:p>
            <a:pPr marL="457200" indent="-457200">
              <a:spcAft>
                <a:spcPts val="600"/>
              </a:spcAft>
            </a:pPr>
            <a:r>
              <a:rPr lang="zh-CN" altLang="en-US" sz="1600" b="0" dirty="0" smtClean="0"/>
              <a:t>假定进程</a:t>
            </a:r>
            <a:r>
              <a:rPr lang="en-US" altLang="zh-CN" sz="1600" b="0" dirty="0" smtClean="0"/>
              <a:t>A</a:t>
            </a:r>
            <a:r>
              <a:rPr lang="zh-CN" altLang="en-US" sz="1600" b="0" dirty="0" smtClean="0"/>
              <a:t>与</a:t>
            </a:r>
            <a:r>
              <a:rPr lang="en-US" altLang="zh-CN" sz="1600" b="0" dirty="0" smtClean="0"/>
              <a:t>B</a:t>
            </a:r>
            <a:r>
              <a:rPr lang="zh-CN" altLang="en-US" sz="1600" b="0" dirty="0" smtClean="0"/>
              <a:t>建立了一个</a:t>
            </a:r>
            <a:r>
              <a:rPr lang="en-US" altLang="zh-CN" sz="1600" b="0" dirty="0" smtClean="0"/>
              <a:t>TCP</a:t>
            </a:r>
            <a:r>
              <a:rPr lang="zh-CN" altLang="en-US" sz="1600" b="0" dirty="0" smtClean="0"/>
              <a:t>连接</a:t>
            </a:r>
            <a:endParaRPr lang="en-US" altLang="zh-CN" sz="1600" b="0" dirty="0" smtClean="0"/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向</a:t>
            </a: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发送了一组报文段，覆盖字节编号</a:t>
            </a: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[1,6]</a:t>
            </a: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收到了 </a:t>
            </a: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发来的</a:t>
            </a:r>
            <a:r>
              <a:rPr lang="en-US" altLang="zh-CN" sz="1600" b="0" dirty="0" err="1" smtClean="0"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报文段，其中</a:t>
            </a:r>
            <a:endParaRPr lang="en-US" altLang="zh-CN" sz="1600" b="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确认号是 </a:t>
            </a:r>
            <a:r>
              <a:rPr lang="en-US" altLang="zh-CN" sz="16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16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窗口是 </a:t>
            </a:r>
            <a:r>
              <a:rPr lang="en-US" altLang="zh-CN" sz="16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zh-CN" altLang="en-US" sz="16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字节</a:t>
            </a: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根据这两个实事，</a:t>
            </a: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就构造出它的发送窗口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9512" y="6453336"/>
            <a:ext cx="601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dirty="0" smtClean="0"/>
              <a:t>摘自</a:t>
            </a:r>
            <a:r>
              <a:rPr lang="en-US" altLang="zh-CN" sz="1400" b="0" dirty="0" smtClean="0"/>
              <a:t>W. Richard Stevens. TCP/IP Illustrated </a:t>
            </a:r>
            <a:r>
              <a:rPr lang="en-US" altLang="zh-CN" sz="1400" b="0" dirty="0" err="1" smtClean="0"/>
              <a:t>Vol.2</a:t>
            </a:r>
            <a:r>
              <a:rPr lang="en-US" altLang="zh-CN" sz="1400" b="0" dirty="0" smtClean="0"/>
              <a:t>, Page 702</a:t>
            </a:r>
            <a:endParaRPr lang="zh-CN" altLang="en-US" sz="1400" b="0" dirty="0"/>
          </a:p>
        </p:txBody>
      </p:sp>
      <p:sp>
        <p:nvSpPr>
          <p:cNvPr id="66" name="任意多边形 65"/>
          <p:cNvSpPr/>
          <p:nvPr/>
        </p:nvSpPr>
        <p:spPr>
          <a:xfrm>
            <a:off x="4103948" y="2186975"/>
            <a:ext cx="4680520" cy="737969"/>
          </a:xfrm>
          <a:custGeom>
            <a:avLst/>
            <a:gdLst>
              <a:gd name="connsiteX0" fmla="*/ 0 w 4562374"/>
              <a:gd name="connsiteY0" fmla="*/ 1087654 h 1087654"/>
              <a:gd name="connsiteX1" fmla="*/ 4552749 w 4562374"/>
              <a:gd name="connsiteY1" fmla="*/ 1087654 h 1087654"/>
              <a:gd name="connsiteX2" fmla="*/ 4562374 w 4562374"/>
              <a:gd name="connsiteY2" fmla="*/ 0 h 1087654"/>
              <a:gd name="connsiteX3" fmla="*/ 4292867 w 4562374"/>
              <a:gd name="connsiteY3" fmla="*/ 0 h 108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2374" h="1087654">
                <a:moveTo>
                  <a:pt x="0" y="1087654"/>
                </a:moveTo>
                <a:lnTo>
                  <a:pt x="4552749" y="1087654"/>
                </a:lnTo>
                <a:cubicBezTo>
                  <a:pt x="4555957" y="725103"/>
                  <a:pt x="4559166" y="362551"/>
                  <a:pt x="4562374" y="0"/>
                </a:cubicBezTo>
                <a:lnTo>
                  <a:pt x="4292867" y="0"/>
                </a:lnTo>
              </a:path>
            </a:pathLst>
          </a:custGeom>
          <a:ln w="127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/>
        </p:nvSpPr>
        <p:spPr>
          <a:xfrm>
            <a:off x="3474720" y="2290813"/>
            <a:ext cx="933651" cy="625642"/>
          </a:xfrm>
          <a:custGeom>
            <a:avLst/>
            <a:gdLst>
              <a:gd name="connsiteX0" fmla="*/ 933651 w 933651"/>
              <a:gd name="connsiteY0" fmla="*/ 625642 h 625642"/>
              <a:gd name="connsiteX1" fmla="*/ 933651 w 933651"/>
              <a:gd name="connsiteY1" fmla="*/ 0 h 625642"/>
              <a:gd name="connsiteX2" fmla="*/ 0 w 933651"/>
              <a:gd name="connsiteY2" fmla="*/ 0 h 62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651" h="625642">
                <a:moveTo>
                  <a:pt x="933651" y="625642"/>
                </a:moveTo>
                <a:lnTo>
                  <a:pt x="933651" y="0"/>
                </a:ln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/>
        </p:nvSpPr>
        <p:spPr>
          <a:xfrm>
            <a:off x="1944303" y="2387065"/>
            <a:ext cx="57752" cy="981777"/>
          </a:xfrm>
          <a:custGeom>
            <a:avLst/>
            <a:gdLst>
              <a:gd name="connsiteX0" fmla="*/ 9625 w 57752"/>
              <a:gd name="connsiteY0" fmla="*/ 0 h 981777"/>
              <a:gd name="connsiteX1" fmla="*/ 0 w 57752"/>
              <a:gd name="connsiteY1" fmla="*/ 96253 h 981777"/>
              <a:gd name="connsiteX2" fmla="*/ 57752 w 57752"/>
              <a:gd name="connsiteY2" fmla="*/ 86628 h 981777"/>
              <a:gd name="connsiteX3" fmla="*/ 57752 w 57752"/>
              <a:gd name="connsiteY3" fmla="*/ 981777 h 98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52" h="981777">
                <a:moveTo>
                  <a:pt x="9625" y="0"/>
                </a:moveTo>
                <a:lnTo>
                  <a:pt x="0" y="96253"/>
                </a:lnTo>
                <a:lnTo>
                  <a:pt x="57752" y="86628"/>
                </a:lnTo>
                <a:lnTo>
                  <a:pt x="57752" y="981777"/>
                </a:lnTo>
              </a:path>
            </a:pathLst>
          </a:custGeom>
          <a:ln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221381" y="1463040"/>
            <a:ext cx="3975234" cy="2387065"/>
          </a:xfrm>
          <a:custGeom>
            <a:avLst/>
            <a:gdLst>
              <a:gd name="connsiteX0" fmla="*/ 3975234 w 3975234"/>
              <a:gd name="connsiteY0" fmla="*/ 125128 h 2387065"/>
              <a:gd name="connsiteX1" fmla="*/ 3975234 w 3975234"/>
              <a:gd name="connsiteY1" fmla="*/ 0 h 2387065"/>
              <a:gd name="connsiteX2" fmla="*/ 0 w 3975234"/>
              <a:gd name="connsiteY2" fmla="*/ 0 h 2387065"/>
              <a:gd name="connsiteX3" fmla="*/ 0 w 3975234"/>
              <a:gd name="connsiteY3" fmla="*/ 2387065 h 2387065"/>
              <a:gd name="connsiteX4" fmla="*/ 298383 w 3975234"/>
              <a:gd name="connsiteY4" fmla="*/ 2387065 h 2387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5234" h="2387065">
                <a:moveTo>
                  <a:pt x="3975234" y="125128"/>
                </a:moveTo>
                <a:lnTo>
                  <a:pt x="3975234" y="0"/>
                </a:lnTo>
                <a:lnTo>
                  <a:pt x="0" y="0"/>
                </a:lnTo>
                <a:lnTo>
                  <a:pt x="0" y="2387065"/>
                </a:lnTo>
                <a:lnTo>
                  <a:pt x="298383" y="2387065"/>
                </a:lnTo>
              </a:path>
            </a:pathLst>
          </a:custGeom>
          <a:ln w="1905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696236" y="5157192"/>
            <a:ext cx="2052228" cy="954107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0" dirty="0" smtClean="0"/>
              <a:t>Host</a:t>
            </a:r>
          </a:p>
          <a:p>
            <a:r>
              <a:rPr lang="en-US" altLang="zh-CN" sz="1400" b="0" dirty="0" smtClean="0"/>
              <a:t>Requirements </a:t>
            </a:r>
            <a:r>
              <a:rPr lang="en-US" altLang="zh-CN" sz="1400" b="0" dirty="0" err="1" smtClean="0"/>
              <a:t>RFC</a:t>
            </a:r>
            <a:r>
              <a:rPr lang="en-US" altLang="zh-CN" sz="1400" b="0" dirty="0" smtClean="0"/>
              <a:t> [</a:t>
            </a:r>
            <a:r>
              <a:rPr lang="en-US" altLang="zh-CN" sz="1400" b="0" dirty="0" err="1" smtClean="0"/>
              <a:t>RFC1122</a:t>
            </a:r>
            <a:r>
              <a:rPr lang="en-US" altLang="zh-CN" sz="1400" b="0" dirty="0" smtClean="0"/>
              <a:t>]</a:t>
            </a:r>
            <a:r>
              <a:rPr lang="zh-CN" altLang="en-US" sz="1400" b="0" dirty="0" smtClean="0"/>
              <a:t>强烈不推荐窗口</a:t>
            </a:r>
            <a:r>
              <a:rPr lang="en-US" altLang="zh-CN" sz="1400" b="0" dirty="0" smtClean="0"/>
              <a:t>Shrinks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95536" y="5913276"/>
            <a:ext cx="6084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 smtClean="0">
                <a:solidFill>
                  <a:srgbClr val="FF0000"/>
                </a:solidFill>
              </a:rPr>
              <a:t>有各种场景导致指针</a:t>
            </a:r>
            <a:r>
              <a:rPr lang="en-US" altLang="zh-CN" sz="1600" b="0" dirty="0" err="1" smtClean="0">
                <a:solidFill>
                  <a:srgbClr val="FF0000"/>
                </a:solidFill>
              </a:rPr>
              <a:t>SND.UNA</a:t>
            </a:r>
            <a:r>
              <a:rPr lang="en-US" altLang="zh-CN" sz="1600" b="0" dirty="0" smtClean="0">
                <a:solidFill>
                  <a:srgbClr val="FF0000"/>
                </a:solidFill>
              </a:rPr>
              <a:t>, </a:t>
            </a:r>
            <a:r>
              <a:rPr lang="en-US" altLang="zh-CN" sz="1600" b="0" dirty="0" err="1" smtClean="0">
                <a:solidFill>
                  <a:srgbClr val="FF0000"/>
                </a:solidFill>
              </a:rPr>
              <a:t>SNT.NXT</a:t>
            </a:r>
            <a:r>
              <a:rPr lang="en-US" altLang="zh-CN" sz="1600" b="0" dirty="0" smtClean="0">
                <a:solidFill>
                  <a:srgbClr val="FF0000"/>
                </a:solidFill>
              </a:rPr>
              <a:t>, </a:t>
            </a:r>
            <a:r>
              <a:rPr lang="en-US" altLang="zh-CN" sz="1600" b="0" dirty="0" err="1" smtClean="0">
                <a:solidFill>
                  <a:srgbClr val="FF0000"/>
                </a:solidFill>
              </a:rPr>
              <a:t>SND.WND</a:t>
            </a:r>
            <a:r>
              <a:rPr lang="zh-CN" altLang="en-US" sz="1600" b="0" dirty="0" smtClean="0">
                <a:solidFill>
                  <a:srgbClr val="FF0000"/>
                </a:solidFill>
              </a:rPr>
              <a:t>发生变化</a:t>
            </a:r>
            <a:endParaRPr lang="zh-CN" altLang="en-US" sz="16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246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3. TCP</a:t>
            </a:r>
            <a:r>
              <a:rPr lang="zh-CN" altLang="en-US" sz="2400" dirty="0" smtClean="0"/>
              <a:t>滑动窗口：接收窗口结构</a:t>
            </a:r>
            <a:endParaRPr lang="en-US" altLang="zh-CN" sz="2400" dirty="0" smtClean="0"/>
          </a:p>
          <a:p>
            <a:pPr marL="457200" indent="-457200">
              <a:spcAft>
                <a:spcPts val="600"/>
              </a:spcAft>
            </a:pPr>
            <a:r>
              <a:rPr lang="zh-CN" altLang="en-US" sz="1600" b="0" dirty="0" smtClean="0"/>
              <a:t>假定进程</a:t>
            </a:r>
            <a:r>
              <a:rPr lang="en-US" altLang="zh-CN" sz="1600" b="0" dirty="0" smtClean="0"/>
              <a:t>A</a:t>
            </a:r>
            <a:r>
              <a:rPr lang="zh-CN" altLang="en-US" sz="1600" b="0" dirty="0" smtClean="0"/>
              <a:t>与</a:t>
            </a:r>
            <a:r>
              <a:rPr lang="en-US" altLang="zh-CN" sz="1600" b="0" dirty="0" smtClean="0"/>
              <a:t>B</a:t>
            </a:r>
            <a:r>
              <a:rPr lang="zh-CN" altLang="en-US" sz="1600" b="0" dirty="0" smtClean="0"/>
              <a:t>建立了一个</a:t>
            </a:r>
            <a:r>
              <a:rPr lang="en-US" altLang="zh-CN" sz="1600" b="0" dirty="0" smtClean="0"/>
              <a:t>TCP</a:t>
            </a:r>
            <a:r>
              <a:rPr lang="zh-CN" altLang="en-US" sz="1600" b="0" dirty="0" smtClean="0"/>
              <a:t>连接</a:t>
            </a:r>
            <a:endParaRPr lang="en-US" altLang="zh-CN" sz="1600" b="0" dirty="0" smtClean="0"/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向</a:t>
            </a: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发送了一组报文段，覆盖字节编号</a:t>
            </a: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[1,6]</a:t>
            </a: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收到了 </a:t>
            </a: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发来的</a:t>
            </a:r>
            <a:r>
              <a:rPr lang="en-US" altLang="zh-CN" sz="1600" b="0" dirty="0" err="1" smtClean="0"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报文段，其中</a:t>
            </a:r>
            <a:endParaRPr lang="en-US" altLang="zh-CN" sz="1600" b="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确认号是 </a:t>
            </a:r>
            <a:r>
              <a:rPr lang="en-US" altLang="zh-CN" sz="16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16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窗口是 </a:t>
            </a:r>
            <a:r>
              <a:rPr lang="en-US" altLang="zh-CN" sz="16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zh-CN" altLang="en-US" sz="16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字节</a:t>
            </a: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的接收窗口的一种可能形式如下</a:t>
            </a:r>
            <a:endParaRPr lang="en-US" altLang="zh-CN" sz="1600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Aft>
                <a:spcPts val="600"/>
              </a:spcAft>
            </a:pPr>
            <a:endParaRPr lang="en-US" altLang="zh-C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292080" y="1340768"/>
            <a:ext cx="36724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arenR"/>
            </a:pPr>
            <a:r>
              <a:rPr lang="zh-CN" altLang="en-US" sz="1600" b="0" dirty="0" smtClean="0"/>
              <a:t>进程</a:t>
            </a:r>
            <a:r>
              <a:rPr lang="en-US" altLang="zh-CN" sz="1600" b="0" dirty="0" smtClean="0"/>
              <a:t>B</a:t>
            </a:r>
            <a:r>
              <a:rPr lang="zh-CN" altLang="en-US" sz="1600" b="0" dirty="0" smtClean="0"/>
              <a:t>期望接收的字节在范围</a:t>
            </a:r>
            <a:r>
              <a:rPr lang="en-US" altLang="zh-CN" sz="1600" b="0" dirty="0" smtClean="0"/>
              <a:t>[4,9]</a:t>
            </a:r>
            <a:r>
              <a:rPr lang="zh-CN" altLang="en-US" sz="1600" b="0" dirty="0" smtClean="0"/>
              <a:t>之内</a:t>
            </a:r>
            <a:endParaRPr lang="en-US" altLang="zh-CN" sz="1600" b="0" dirty="0" smtClean="0"/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zh-CN" altLang="en-US" sz="1600" b="0" dirty="0" smtClean="0"/>
              <a:t>若收到的字节的序号</a:t>
            </a:r>
            <a:r>
              <a:rPr lang="en-US" altLang="zh-CN" sz="1600" b="0" dirty="0" smtClean="0"/>
              <a:t>&lt;=3, </a:t>
            </a:r>
            <a:r>
              <a:rPr lang="zh-CN" altLang="en-US" sz="1600" b="0" dirty="0" smtClean="0"/>
              <a:t>则是重复的数据，丢弃</a:t>
            </a:r>
            <a:endParaRPr lang="en-US" altLang="zh-CN" sz="1600" b="0" dirty="0" smtClean="0"/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zh-CN" altLang="en-US" sz="1600" b="0" dirty="0" smtClean="0"/>
              <a:t>若收到的字节的序号</a:t>
            </a:r>
            <a:r>
              <a:rPr lang="en-US" altLang="zh-CN" sz="1600" b="0" dirty="0" smtClean="0"/>
              <a:t>&gt;=10</a:t>
            </a:r>
            <a:r>
              <a:rPr lang="zh-CN" altLang="en-US" sz="1600" b="0" dirty="0" smtClean="0"/>
              <a:t>，则是跳序的数据，丢弃</a:t>
            </a:r>
            <a:endParaRPr lang="en-US" altLang="zh-CN" sz="1600" b="0" dirty="0" smtClean="0"/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zh-CN" altLang="en-US" sz="1600" b="0" dirty="0" smtClean="0"/>
              <a:t>只有当收到的字节的序号距离</a:t>
            </a:r>
            <a:r>
              <a:rPr lang="en-US" altLang="zh-CN" sz="1600" b="0" dirty="0" err="1" smtClean="0"/>
              <a:t>RCV.NXT</a:t>
            </a:r>
            <a:r>
              <a:rPr lang="zh-CN" altLang="en-US" sz="1600" b="0" dirty="0" smtClean="0"/>
              <a:t>指针是</a:t>
            </a:r>
            <a:r>
              <a:rPr lang="zh-CN" altLang="en-US" sz="1600" dirty="0" smtClean="0">
                <a:solidFill>
                  <a:srgbClr val="FF0000"/>
                </a:solidFill>
              </a:rPr>
              <a:t>连续的</a:t>
            </a:r>
            <a:r>
              <a:rPr lang="en-US" altLang="zh-CN" sz="1600" b="0" dirty="0" smtClean="0"/>
              <a:t>(</a:t>
            </a:r>
            <a:r>
              <a:rPr lang="zh-CN" altLang="en-US" sz="1600" b="0" dirty="0" smtClean="0"/>
              <a:t>如收到序号为</a:t>
            </a:r>
            <a:r>
              <a:rPr lang="en-US" altLang="zh-CN" sz="1600" b="0" dirty="0" smtClean="0"/>
              <a:t>4,5</a:t>
            </a:r>
            <a:r>
              <a:rPr lang="zh-CN" altLang="en-US" sz="1600" b="0" dirty="0" smtClean="0"/>
              <a:t>的两个字节</a:t>
            </a:r>
            <a:r>
              <a:rPr lang="en-US" altLang="zh-CN" sz="1600" b="0" dirty="0" smtClean="0"/>
              <a:t>)</a:t>
            </a:r>
            <a:r>
              <a:rPr lang="zh-CN" altLang="en-US" sz="1600" b="0" dirty="0" smtClean="0"/>
              <a:t>，接收窗口才会向右滑动</a:t>
            </a:r>
            <a:r>
              <a:rPr lang="en-US" altLang="zh-CN" sz="1600" b="0" dirty="0" smtClean="0"/>
              <a:t>(</a:t>
            </a:r>
            <a:r>
              <a:rPr lang="zh-CN" altLang="en-US" sz="1600" b="0" dirty="0" smtClean="0"/>
              <a:t>如</a:t>
            </a:r>
            <a:r>
              <a:rPr lang="en-US" altLang="zh-CN" sz="1600" b="0" dirty="0" err="1" smtClean="0"/>
              <a:t>RCV.NXT</a:t>
            </a:r>
            <a:r>
              <a:rPr lang="en-US" altLang="zh-CN" sz="1600" b="0" dirty="0" smtClean="0"/>
              <a:t> += 2)</a:t>
            </a:r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en-US" altLang="zh-CN" sz="1600" b="0" dirty="0" smtClean="0"/>
              <a:t>TCP</a:t>
            </a:r>
            <a:r>
              <a:rPr lang="zh-CN" altLang="en-US" sz="1600" b="0" dirty="0" smtClean="0"/>
              <a:t>支持</a:t>
            </a:r>
            <a:r>
              <a:rPr lang="en-US" altLang="zh-CN" sz="1600" b="0" dirty="0" smtClean="0"/>
              <a:t>SACK</a:t>
            </a:r>
            <a:r>
              <a:rPr lang="zh-CN" altLang="en-US" sz="1600" b="0" dirty="0" smtClean="0"/>
              <a:t>选项，即可以对</a:t>
            </a:r>
            <a:r>
              <a:rPr lang="en-US" altLang="zh-CN" sz="1600" b="0" dirty="0" smtClean="0"/>
              <a:t>[4,9]</a:t>
            </a:r>
            <a:r>
              <a:rPr lang="zh-CN" altLang="en-US" sz="1600" b="0" dirty="0" smtClean="0"/>
              <a:t>之间的</a:t>
            </a:r>
            <a:r>
              <a:rPr lang="zh-CN" altLang="en-US" sz="1600" dirty="0" smtClean="0">
                <a:solidFill>
                  <a:srgbClr val="FF0000"/>
                </a:solidFill>
              </a:rPr>
              <a:t>非连续字节</a:t>
            </a:r>
            <a:r>
              <a:rPr lang="zh-CN" altLang="en-US" sz="1600" b="0" dirty="0" smtClean="0"/>
              <a:t>进行选择确认。如收到序号</a:t>
            </a:r>
            <a:r>
              <a:rPr lang="en-US" altLang="zh-CN" sz="1600" b="0" dirty="0" smtClean="0"/>
              <a:t>4,5,7,8</a:t>
            </a:r>
            <a:r>
              <a:rPr lang="zh-CN" altLang="en-US" sz="1600" b="0" dirty="0" smtClean="0"/>
              <a:t>的四个字节，</a:t>
            </a:r>
            <a:r>
              <a:rPr lang="en-US" altLang="zh-CN" sz="1600" b="0" dirty="0" smtClean="0"/>
              <a:t>B</a:t>
            </a:r>
            <a:r>
              <a:rPr lang="zh-CN" altLang="en-US" sz="1600" b="0" dirty="0" smtClean="0"/>
              <a:t>向</a:t>
            </a:r>
            <a:r>
              <a:rPr lang="en-US" altLang="zh-CN" sz="1600" b="0" dirty="0" smtClean="0"/>
              <a:t>A</a:t>
            </a:r>
            <a:r>
              <a:rPr lang="zh-CN" altLang="en-US" sz="1600" b="0" dirty="0" smtClean="0"/>
              <a:t>发送</a:t>
            </a:r>
            <a:r>
              <a:rPr lang="en-US" altLang="zh-CN" sz="1600" b="0" dirty="0" err="1" smtClean="0"/>
              <a:t>ACK</a:t>
            </a:r>
            <a:r>
              <a:rPr lang="zh-CN" altLang="en-US" sz="1600" b="0" dirty="0" smtClean="0"/>
              <a:t>报文段，其中确认号是</a:t>
            </a:r>
            <a:r>
              <a:rPr lang="en-US" altLang="zh-CN" sz="1600" dirty="0" smtClean="0">
                <a:solidFill>
                  <a:srgbClr val="FF0000"/>
                </a:solidFill>
              </a:rPr>
              <a:t>6</a:t>
            </a:r>
            <a:r>
              <a:rPr lang="en-US" altLang="zh-CN" sz="1600" b="0" dirty="0" smtClean="0"/>
              <a:t>, TCP</a:t>
            </a:r>
            <a:r>
              <a:rPr lang="zh-CN" altLang="en-US" sz="1600" b="0" dirty="0" smtClean="0"/>
              <a:t>选项为</a:t>
            </a:r>
            <a:r>
              <a:rPr lang="en-US" altLang="zh-CN" sz="1600" b="0" dirty="0" smtClean="0"/>
              <a:t>[7,8]</a:t>
            </a:r>
            <a:r>
              <a:rPr lang="zh-CN" altLang="en-US" sz="1600" b="0" dirty="0" smtClean="0"/>
              <a:t>，表示序号</a:t>
            </a:r>
            <a:r>
              <a:rPr lang="en-US" altLang="zh-CN" sz="1600" b="0" dirty="0" smtClean="0"/>
              <a:t>7</a:t>
            </a:r>
            <a:r>
              <a:rPr lang="zh-CN" altLang="en-US" sz="1600" b="0" dirty="0" smtClean="0"/>
              <a:t>到</a:t>
            </a:r>
            <a:r>
              <a:rPr lang="en-US" altLang="zh-CN" sz="1600" b="0" dirty="0" smtClean="0"/>
              <a:t>8</a:t>
            </a:r>
            <a:r>
              <a:rPr lang="zh-CN" altLang="en-US" sz="1600" b="0" dirty="0" smtClean="0"/>
              <a:t>之间的字节被收到。</a:t>
            </a:r>
            <a:r>
              <a:rPr lang="en-US" altLang="zh-CN" sz="1600" b="0" dirty="0" smtClean="0"/>
              <a:t> 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532" y="3104964"/>
            <a:ext cx="4759437" cy="245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组合 18"/>
          <p:cNvGrpSpPr/>
          <p:nvPr/>
        </p:nvGrpSpPr>
        <p:grpSpPr>
          <a:xfrm>
            <a:off x="2375756" y="2888940"/>
            <a:ext cx="2304256" cy="252028"/>
            <a:chOff x="5940152" y="872716"/>
            <a:chExt cx="2304256" cy="252028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5940152" y="980728"/>
              <a:ext cx="23042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940152" y="872716"/>
              <a:ext cx="0" cy="25202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244408" y="872716"/>
              <a:ext cx="0" cy="25202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447764" y="2746085"/>
            <a:ext cx="2988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0" dirty="0" smtClean="0"/>
              <a:t>收到距离</a:t>
            </a:r>
            <a:r>
              <a:rPr lang="en-US" altLang="zh-CN" sz="1100" b="0" dirty="0" err="1" smtClean="0"/>
              <a:t>RCV.NXT</a:t>
            </a:r>
            <a:r>
              <a:rPr lang="zh-CN" altLang="en-US" sz="1100" b="0" dirty="0" smtClean="0"/>
              <a:t>连续的两个字节</a:t>
            </a:r>
            <a:r>
              <a:rPr lang="en-US" altLang="zh-CN" sz="1100" b="0" dirty="0" smtClean="0"/>
              <a:t>4,5</a:t>
            </a:r>
            <a:r>
              <a:rPr lang="zh-CN" altLang="en-US" sz="1100" b="0" dirty="0" smtClean="0"/>
              <a:t>号后，</a:t>
            </a:r>
            <a:r>
              <a:rPr lang="en-US" altLang="zh-CN" sz="1100" b="0" dirty="0" smtClean="0"/>
              <a:t>Receive Window</a:t>
            </a:r>
            <a:r>
              <a:rPr lang="zh-CN" altLang="en-US" sz="1100" b="0" dirty="0" smtClean="0"/>
              <a:t>更新</a:t>
            </a:r>
            <a:endParaRPr lang="zh-CN" altLang="en-US" sz="11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4. </a:t>
            </a:r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400" b="0" dirty="0" smtClean="0"/>
              <a:t>TCP</a:t>
            </a:r>
            <a:r>
              <a:rPr lang="zh-CN" altLang="en-US" sz="2400" b="0" dirty="0" smtClean="0"/>
              <a:t>报文段序号长度</a:t>
            </a:r>
            <a:r>
              <a:rPr lang="en-US" altLang="zh-CN" sz="2400" b="0" dirty="0" smtClean="0"/>
              <a:t>n</a:t>
            </a:r>
            <a:r>
              <a:rPr lang="zh-CN" altLang="en-US" sz="2400" b="0" dirty="0" smtClean="0"/>
              <a:t>是有限的</a:t>
            </a:r>
            <a:r>
              <a:rPr lang="en-US" altLang="zh-CN" sz="2400" b="0" dirty="0" smtClean="0"/>
              <a:t>(n=32</a:t>
            </a:r>
            <a:r>
              <a:rPr lang="zh-CN" altLang="en-US" sz="2400" b="0" dirty="0" smtClean="0"/>
              <a:t>位</a:t>
            </a:r>
            <a:r>
              <a:rPr lang="en-US" altLang="zh-CN" sz="2400" b="0" dirty="0" smtClean="0"/>
              <a:t>)</a:t>
            </a:r>
            <a:r>
              <a:rPr lang="zh-CN" altLang="en-US" sz="2400" b="0" dirty="0" smtClean="0"/>
              <a:t>，试问为什么窗口大小</a:t>
            </a:r>
            <a:r>
              <a:rPr lang="en-US" altLang="zh-CN" sz="2400" b="0" dirty="0" smtClean="0"/>
              <a:t>N</a:t>
            </a:r>
            <a:r>
              <a:rPr lang="zh-CN" altLang="en-US" sz="2400" b="0" dirty="0" smtClean="0"/>
              <a:t>必须满足</a:t>
            </a:r>
            <a:r>
              <a:rPr lang="en-US" altLang="zh-CN" sz="2400" b="0" dirty="0" smtClean="0"/>
              <a:t> </a:t>
            </a:r>
            <a:r>
              <a:rPr lang="en-US" altLang="zh-CN" sz="2400" b="0" dirty="0" smtClean="0"/>
              <a:t>N</a:t>
            </a:r>
            <a:r>
              <a:rPr lang="en-US" altLang="zh-CN" sz="2400" b="0" dirty="0" smtClean="0"/>
              <a:t>&lt;= </a:t>
            </a:r>
            <a:r>
              <a:rPr lang="en-US" altLang="zh-CN" sz="2400" b="0" dirty="0" err="1" smtClean="0"/>
              <a:t>2^n</a:t>
            </a:r>
            <a:r>
              <a:rPr lang="en-US" altLang="zh-CN" sz="2400" b="0" dirty="0" smtClean="0"/>
              <a:t>-1?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报文段的确认号一定等于某个发送的报文段的序号吗？在什么情况下不等于？</a:t>
            </a:r>
            <a:endParaRPr lang="en-US" altLang="zh-CN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400" b="0" dirty="0" smtClean="0"/>
              <a:t>TCP</a:t>
            </a:r>
            <a:r>
              <a:rPr lang="zh-CN" altLang="en-US" sz="2400" b="0" dirty="0" smtClean="0"/>
              <a:t>发送窗口有左右两个边界，分别有</a:t>
            </a:r>
            <a:r>
              <a:rPr lang="en-US" altLang="zh-CN" sz="2400" b="0" dirty="0" smtClean="0"/>
              <a:t>4</a:t>
            </a:r>
            <a:r>
              <a:rPr lang="zh-CN" altLang="en-US" sz="2400" b="0" dirty="0" smtClean="0"/>
              <a:t>种移动方向，试问每种移动方向是否可能、分别是什么原因导致移动的？</a:t>
            </a:r>
            <a:endParaRPr lang="en-US" altLang="zh-CN" sz="2400" b="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400" b="0" dirty="0" smtClean="0"/>
              <a:t>TCP</a:t>
            </a:r>
            <a:r>
              <a:rPr lang="zh-CN" altLang="en-US" sz="2400" b="0" dirty="0" smtClean="0"/>
              <a:t>发送窗口为什么不建议缩小？</a:t>
            </a:r>
            <a:endParaRPr lang="en-US" altLang="zh-CN" sz="2400" b="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400" b="0" dirty="0" smtClean="0"/>
              <a:t>TCP</a:t>
            </a:r>
            <a:r>
              <a:rPr lang="zh-CN" altLang="en-US" sz="2400" b="0" dirty="0" smtClean="0"/>
              <a:t>报文段的</a:t>
            </a:r>
            <a:r>
              <a:rPr lang="en-US" altLang="zh-CN" sz="2400" b="0" dirty="0" err="1" smtClean="0"/>
              <a:t>ACK</a:t>
            </a:r>
            <a:r>
              <a:rPr lang="zh-CN" altLang="en-US" sz="2400" b="0" dirty="0" smtClean="0"/>
              <a:t>标志位置</a:t>
            </a:r>
            <a:r>
              <a:rPr lang="en-US" altLang="zh-CN" sz="2400" b="0" dirty="0" smtClean="0"/>
              <a:t>1</a:t>
            </a:r>
            <a:r>
              <a:rPr lang="zh-CN" altLang="en-US" sz="2400" b="0" dirty="0" smtClean="0"/>
              <a:t>的报文段是哪几种？</a:t>
            </a:r>
            <a:endParaRPr lang="en-US" altLang="zh-CN" sz="24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20479</TotalTime>
  <Words>915</Words>
  <Application>Microsoft Office PowerPoint</Application>
  <PresentationFormat>全屏显示(4:3)</PresentationFormat>
  <Paragraphs>125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回顾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Jianfei Yin</cp:lastModifiedBy>
  <cp:revision>1284</cp:revision>
  <dcterms:created xsi:type="dcterms:W3CDTF">2014-05-03T04:50:23Z</dcterms:created>
  <dcterms:modified xsi:type="dcterms:W3CDTF">2019-02-26T07:45:46Z</dcterms:modified>
</cp:coreProperties>
</file>