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10" r:id="rId3"/>
    <p:sldId id="314" r:id="rId4"/>
    <p:sldId id="312" r:id="rId5"/>
    <p:sldId id="313" r:id="rId6"/>
    <p:sldId id="315" r:id="rId7"/>
    <p:sldId id="316" r:id="rId8"/>
    <p:sldId id="31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0000"/>
    <a:srgbClr val="FF3399"/>
    <a:srgbClr val="00CC00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2019-2-26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2019-2-26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2019-2-26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2019-2-26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net/ipv4/tcp.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3.6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协议：超时重传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21544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重传定时器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往返时间</a:t>
            </a:r>
            <a:r>
              <a:rPr lang="en-US" altLang="zh-CN" sz="2000" dirty="0" err="1" smtClean="0"/>
              <a:t>RTT</a:t>
            </a:r>
            <a:endParaRPr lang="zh-CN" altLang="en-US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往返时间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RTT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、超时</a:t>
            </a:r>
            <a:r>
              <a:rPr lang="en-US" altLang="zh-CN" sz="2000" dirty="0" smtClean="0"/>
              <a:t>(Timeout)</a:t>
            </a:r>
            <a:r>
              <a:rPr lang="zh-CN" altLang="en-US" sz="2000" dirty="0" smtClean="0"/>
              <a:t>的估计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准确测量往返时间样本</a:t>
            </a:r>
            <a:r>
              <a:rPr lang="en-US" altLang="zh-CN" sz="2000" dirty="0" err="1" smtClean="0"/>
              <a:t>Rts</a:t>
            </a:r>
            <a:r>
              <a:rPr lang="zh-CN" altLang="en-US" sz="2000" dirty="0" smtClean="0"/>
              <a:t>的问题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Karn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 err="1" smtClean="0"/>
              <a:t>RTT</a:t>
            </a:r>
            <a:r>
              <a:rPr lang="zh-CN" altLang="en-US" dirty="0" smtClean="0"/>
              <a:t>基于方差估计算法</a:t>
            </a:r>
            <a:endParaRPr lang="en-US" altLang="zh-CN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9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dirty="0" smtClean="0"/>
              <a:t>重传定时器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发送一个报文段，设置定时器，同时将其副本放入重传队列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059866" y="1880828"/>
            <a:ext cx="3008078" cy="4272282"/>
            <a:chOff x="1059866" y="1880828"/>
            <a:chExt cx="3008078" cy="4272282"/>
          </a:xfrm>
        </p:grpSpPr>
        <p:sp>
          <p:nvSpPr>
            <p:cNvPr id="5" name="TextBox 4"/>
            <p:cNvSpPr txBox="1"/>
            <p:nvPr/>
          </p:nvSpPr>
          <p:spPr>
            <a:xfrm>
              <a:off x="1151620" y="1880828"/>
              <a:ext cx="86409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主机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2"/>
            </p:cNvCxnSpPr>
            <p:nvPr/>
          </p:nvCxnSpPr>
          <p:spPr>
            <a:xfrm>
              <a:off x="1583668" y="2250160"/>
              <a:ext cx="0" cy="38884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03848" y="1880828"/>
              <a:ext cx="86409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主机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583668" y="2538192"/>
              <a:ext cx="2016224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975514">
              <a:off x="1966864" y="252894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Seq</a:t>
              </a:r>
              <a:r>
                <a:rPr lang="en-US" altLang="zh-CN" sz="1400" b="0" dirty="0" smtClean="0"/>
                <a:t>=30, 6 </a:t>
              </a:r>
              <a:r>
                <a:rPr lang="zh-CN" altLang="en-US" sz="1400" b="0" dirty="0" smtClean="0"/>
                <a:t>字节</a:t>
              </a:r>
              <a:endParaRPr lang="zh-CN" altLang="en-US" sz="1400" b="0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2447764" y="3222268"/>
              <a:ext cx="1188132" cy="3960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20544026">
              <a:off x="2463679" y="3139861"/>
              <a:ext cx="931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ACK</a:t>
              </a:r>
              <a:r>
                <a:rPr lang="en-US" altLang="zh-CN" sz="1400" b="0" dirty="0" smtClean="0"/>
                <a:t>=36</a:t>
              </a:r>
              <a:endParaRPr lang="zh-CN" altLang="en-US" sz="1400" b="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195736" y="3582308"/>
              <a:ext cx="216024" cy="144016"/>
              <a:chOff x="6696236" y="2960948"/>
              <a:chExt cx="288032" cy="144016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H="1">
                <a:off x="6696236" y="2960948"/>
                <a:ext cx="252028" cy="14401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 flipV="1">
                <a:off x="6732240" y="2960948"/>
                <a:ext cx="252028" cy="14401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015716" y="3762328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0" dirty="0" smtClean="0"/>
                <a:t>丢失</a:t>
              </a:r>
              <a:endParaRPr lang="zh-CN" altLang="en-US" sz="1400" b="0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1259632" y="2538192"/>
              <a:ext cx="32403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259632" y="4302388"/>
              <a:ext cx="32403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367644" y="2538192"/>
              <a:ext cx="0" cy="176419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6200000">
              <a:off x="925723" y="325827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0" dirty="0" smtClean="0"/>
                <a:t>超时</a:t>
              </a:r>
              <a:endParaRPr lang="zh-CN" altLang="en-US" sz="1400" b="0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1583668" y="4302388"/>
              <a:ext cx="2016224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975514">
              <a:off x="2002868" y="432914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Seq</a:t>
              </a:r>
              <a:r>
                <a:rPr lang="en-US" altLang="zh-CN" sz="1400" b="0" dirty="0" smtClean="0"/>
                <a:t>=30, 6 </a:t>
              </a:r>
              <a:r>
                <a:rPr lang="zh-CN" altLang="en-US" sz="1400" b="0" dirty="0" smtClean="0"/>
                <a:t>字节</a:t>
              </a:r>
              <a:endParaRPr lang="zh-CN" altLang="en-US" sz="1400" b="0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1619672" y="5022468"/>
              <a:ext cx="2016224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544026">
              <a:off x="2328479" y="4977118"/>
              <a:ext cx="931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ACK</a:t>
              </a:r>
              <a:r>
                <a:rPr lang="en-US" altLang="zh-CN" sz="1400" b="0" dirty="0" smtClean="0"/>
                <a:t>=36</a:t>
              </a:r>
              <a:endParaRPr lang="zh-CN" altLang="en-US" sz="1400" b="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3635896" y="2250160"/>
              <a:ext cx="0" cy="38884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5696" y="5814556"/>
              <a:ext cx="1404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丢失</a:t>
              </a:r>
              <a:r>
                <a:rPr lang="en-US" altLang="zh-CN" sz="1600" dirty="0" err="1" smtClean="0"/>
                <a:t>ACK</a:t>
              </a:r>
              <a:endParaRPr lang="zh-CN" altLang="en-US" sz="16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752020" y="1880828"/>
            <a:ext cx="3348372" cy="4329191"/>
            <a:chOff x="4752020" y="1880828"/>
            <a:chExt cx="3348372" cy="4329191"/>
          </a:xfrm>
        </p:grpSpPr>
        <p:sp>
          <p:nvSpPr>
            <p:cNvPr id="43" name="TextBox 42"/>
            <p:cNvSpPr txBox="1"/>
            <p:nvPr/>
          </p:nvSpPr>
          <p:spPr>
            <a:xfrm>
              <a:off x="5184068" y="1880828"/>
              <a:ext cx="86409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主机</a:t>
              </a:r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44" name="直接箭头连接符 43"/>
            <p:cNvCxnSpPr>
              <a:stCxn id="43" idx="2"/>
            </p:cNvCxnSpPr>
            <p:nvPr/>
          </p:nvCxnSpPr>
          <p:spPr>
            <a:xfrm>
              <a:off x="5616116" y="2250160"/>
              <a:ext cx="0" cy="38884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236296" y="1880828"/>
              <a:ext cx="86409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主机</a:t>
              </a:r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5616116" y="2420888"/>
              <a:ext cx="2052228" cy="5748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975514">
              <a:off x="6035316" y="244764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Seq</a:t>
              </a:r>
              <a:r>
                <a:rPr lang="en-US" altLang="zh-CN" sz="1400" b="0" dirty="0" smtClean="0"/>
                <a:t>=30, 6 </a:t>
              </a:r>
              <a:r>
                <a:rPr lang="zh-CN" altLang="en-US" sz="1400" b="0" dirty="0" smtClean="0"/>
                <a:t>字节</a:t>
              </a:r>
              <a:endParaRPr lang="zh-CN" altLang="en-US" sz="1400" b="0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5616116" y="3140968"/>
              <a:ext cx="2052228" cy="7467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0432597">
              <a:off x="6000820" y="3251309"/>
              <a:ext cx="931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ACK</a:t>
              </a:r>
              <a:r>
                <a:rPr lang="en-US" altLang="zh-CN" sz="1400" b="0" dirty="0" smtClean="0"/>
                <a:t>=36</a:t>
              </a:r>
              <a:endParaRPr lang="zh-CN" altLang="en-US" sz="1400" b="0" dirty="0"/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5292080" y="2420888"/>
              <a:ext cx="32403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92080" y="3753036"/>
              <a:ext cx="32403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5436096" y="2420888"/>
              <a:ext cx="0" cy="13321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5616116" y="3753036"/>
              <a:ext cx="2016224" cy="718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5652120" y="4545124"/>
              <a:ext cx="2016224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20544026">
              <a:off x="6108899" y="4534724"/>
              <a:ext cx="931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ACK</a:t>
              </a:r>
              <a:r>
                <a:rPr lang="en-US" altLang="zh-CN" sz="1400" b="0" dirty="0" smtClean="0"/>
                <a:t>=56</a:t>
              </a:r>
              <a:endParaRPr lang="zh-CN" altLang="en-US" sz="1400" b="0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7668344" y="2250160"/>
              <a:ext cx="0" cy="38884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5616116" y="2816932"/>
              <a:ext cx="2052228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975514">
              <a:off x="5891300" y="2806437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Seq</a:t>
              </a:r>
              <a:r>
                <a:rPr lang="en-US" altLang="zh-CN" sz="1400" b="0" dirty="0" smtClean="0"/>
                <a:t>=36, 20 </a:t>
              </a:r>
              <a:r>
                <a:rPr lang="zh-CN" altLang="en-US" sz="1400" b="0" dirty="0" smtClean="0"/>
                <a:t>字节</a:t>
              </a:r>
              <a:endParaRPr lang="zh-CN" altLang="en-US" sz="1400" b="0" dirty="0"/>
            </a:p>
          </p:txBody>
        </p:sp>
        <p:cxnSp>
          <p:nvCxnSpPr>
            <p:cNvPr id="69" name="直接箭头连接符 68"/>
            <p:cNvCxnSpPr/>
            <p:nvPr/>
          </p:nvCxnSpPr>
          <p:spPr>
            <a:xfrm flipH="1">
              <a:off x="5616116" y="3573016"/>
              <a:ext cx="2052228" cy="5040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20800742">
              <a:off x="6497931" y="3424155"/>
              <a:ext cx="931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ACK</a:t>
              </a:r>
              <a:r>
                <a:rPr lang="en-US" altLang="zh-CN" sz="1400" b="0" dirty="0" smtClean="0"/>
                <a:t>=56</a:t>
              </a:r>
              <a:endParaRPr lang="zh-CN" altLang="en-US" sz="1400" b="0" dirty="0"/>
            </a:p>
          </p:txBody>
        </p:sp>
        <p:cxnSp>
          <p:nvCxnSpPr>
            <p:cNvPr id="73" name="直接连接符 72"/>
            <p:cNvCxnSpPr/>
            <p:nvPr/>
          </p:nvCxnSpPr>
          <p:spPr>
            <a:xfrm flipH="1">
              <a:off x="4824028" y="4329100"/>
              <a:ext cx="792088" cy="0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040052" y="2816932"/>
              <a:ext cx="0" cy="151216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16200000">
              <a:off x="5030179" y="298708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0" dirty="0" smtClean="0"/>
                <a:t>超时</a:t>
              </a:r>
              <a:endParaRPr lang="zh-CN" altLang="en-US" sz="1400" b="0" dirty="0"/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4824028" y="2816932"/>
              <a:ext cx="792088" cy="0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6200000">
              <a:off x="4617877" y="3347120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0" dirty="0" smtClean="0"/>
                <a:t>超时</a:t>
              </a:r>
              <a:endParaRPr lang="zh-CN" altLang="en-US" sz="1400" b="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218030">
              <a:off x="6133020" y="3861781"/>
              <a:ext cx="15121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0" dirty="0" err="1" smtClean="0"/>
                <a:t>Seq</a:t>
              </a:r>
              <a:r>
                <a:rPr lang="en-US" altLang="zh-CN" sz="1400" b="0" dirty="0" smtClean="0"/>
                <a:t>=30, 6 </a:t>
              </a:r>
              <a:r>
                <a:rPr lang="zh-CN" altLang="en-US" sz="1400" b="0" dirty="0" smtClean="0"/>
                <a:t>字节</a:t>
              </a:r>
              <a:endParaRPr lang="zh-CN" altLang="en-US" sz="1400" b="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52120" y="5625244"/>
              <a:ext cx="20522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定时设定过短，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没考虑累积确认</a:t>
              </a:r>
              <a:endParaRPr lang="zh-CN" altLang="en-US" sz="16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93621" y="2312876"/>
            <a:ext cx="425951" cy="3852428"/>
            <a:chOff x="293621" y="2312876"/>
            <a:chExt cx="425951" cy="3852428"/>
          </a:xfrm>
        </p:grpSpPr>
        <p:cxnSp>
          <p:nvCxnSpPr>
            <p:cNvPr id="87" name="直接箭头连接符 86"/>
            <p:cNvCxnSpPr/>
            <p:nvPr/>
          </p:nvCxnSpPr>
          <p:spPr>
            <a:xfrm>
              <a:off x="719572" y="2312876"/>
              <a:ext cx="0" cy="385242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 rot="16200000">
              <a:off x="-325851" y="3868452"/>
              <a:ext cx="1577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 smtClean="0"/>
                <a:t>时间增长方向</a:t>
              </a:r>
              <a:endParaRPr lang="zh-CN" altLang="en-US" sz="1600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185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往返时间</a:t>
            </a:r>
            <a:r>
              <a:rPr lang="en-US" altLang="zh-CN" sz="2400" dirty="0" err="1" smtClean="0"/>
              <a:t>RTT</a:t>
            </a:r>
            <a:endParaRPr lang="zh-CN" altLang="en-US" sz="2400" dirty="0" smtClean="0"/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如果把超时重传时间设置得太短，就会引起很多报文段不必要的重传，使网络负荷增大；但若把超时重传时间设置得过长，则又使网络的空闲时间增大，降低了传输效率。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要有效处理这个问题，需要定义一个关键的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随机变量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往返时间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：为一个报文段自发出到收到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的时间间隔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3528" y="2744924"/>
            <a:ext cx="3132348" cy="3429091"/>
            <a:chOff x="107504" y="2420888"/>
            <a:chExt cx="3132348" cy="342909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504" y="2420888"/>
              <a:ext cx="3132348" cy="2866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07504" y="5265204"/>
              <a:ext cx="309634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0" dirty="0"/>
                <a:t>因特网上相继</a:t>
              </a:r>
              <a:r>
                <a:rPr lang="zh-CN" altLang="en-US" sz="1600" b="0" dirty="0" smtClean="0"/>
                <a:t>传输</a:t>
              </a:r>
              <a:r>
                <a:rPr lang="en-US" altLang="zh-CN" sz="1600" b="0" dirty="0" err="1" smtClean="0"/>
                <a:t>100个</a:t>
              </a:r>
              <a:endParaRPr lang="en-US" altLang="zh-CN" sz="1600" b="0" dirty="0" smtClean="0"/>
            </a:p>
            <a:p>
              <a:r>
                <a:rPr lang="en-US" altLang="zh-CN" sz="1600" b="0" dirty="0" err="1" smtClean="0"/>
                <a:t>IP数据报的往返时间的测量</a:t>
              </a:r>
              <a:endParaRPr lang="zh-CN" altLang="en-US" sz="1600" b="0" dirty="0"/>
            </a:p>
          </p:txBody>
        </p: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7884" y="2564904"/>
            <a:ext cx="3672408" cy="126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3563888" y="3969060"/>
            <a:ext cx="4680520" cy="2304256"/>
            <a:chOff x="3311860" y="3573016"/>
            <a:chExt cx="5220580" cy="2628292"/>
          </a:xfrm>
        </p:grpSpPr>
        <p:grpSp>
          <p:nvGrpSpPr>
            <p:cNvPr id="9" name="组合 25"/>
            <p:cNvGrpSpPr>
              <a:grpSpLocks/>
            </p:cNvGrpSpPr>
            <p:nvPr/>
          </p:nvGrpSpPr>
          <p:grpSpPr bwMode="auto">
            <a:xfrm>
              <a:off x="3311860" y="3573016"/>
              <a:ext cx="5220580" cy="2628292"/>
              <a:chOff x="357158" y="1214422"/>
              <a:chExt cx="8039132" cy="4905375"/>
            </a:xfrm>
          </p:grpSpPr>
          <p:pic>
            <p:nvPicPr>
              <p:cNvPr id="11" name="图片 23" descr="540px-Cauchy_pdf.svg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7158" y="1785926"/>
                <a:ext cx="4554173" cy="3643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29190" y="1214422"/>
                <a:ext cx="3467100" cy="4905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3455876" y="5841268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 smtClean="0"/>
                <a:t>Cauchy distribution</a:t>
              </a:r>
              <a:endParaRPr lang="zh-CN" altLang="en-US" sz="1600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往返时间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RTT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、超时</a:t>
            </a:r>
            <a:r>
              <a:rPr lang="en-US" altLang="zh-CN" sz="2400" dirty="0" smtClean="0"/>
              <a:t>(Timeout)</a:t>
            </a:r>
            <a:r>
              <a:rPr lang="zh-CN" altLang="en-US" sz="2400" dirty="0" smtClean="0"/>
              <a:t>的估计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588" y="3032956"/>
            <a:ext cx="781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ea typeface="宋体" pitchFamily="2" charset="-122"/>
              </a:rPr>
              <a:t>其中，</a:t>
            </a:r>
            <a:endParaRPr lang="en-US" altLang="zh-CN" i="1" dirty="0" smtClean="0">
              <a:ea typeface="宋体" pitchFamily="2" charset="-122"/>
            </a:endParaRPr>
          </a:p>
          <a:p>
            <a:pPr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i="1" dirty="0" err="1" smtClean="0">
                <a:ea typeface="宋体" pitchFamily="2" charset="-122"/>
              </a:rPr>
              <a:t>Rtt</a:t>
            </a:r>
            <a:r>
              <a:rPr lang="en-US" altLang="zh-CN" sz="2000" b="0" dirty="0" smtClean="0">
                <a:ea typeface="宋体" pitchFamily="2" charset="-122"/>
              </a:rPr>
              <a:t>: </a:t>
            </a:r>
            <a:r>
              <a:rPr lang="en-US" altLang="zh-CN" sz="2000" b="0" dirty="0" err="1" smtClean="0">
                <a:solidFill>
                  <a:srgbClr val="FF0000"/>
                </a:solidFill>
                <a:ea typeface="宋体" pitchFamily="2" charset="-122"/>
              </a:rPr>
              <a:t>估计的</a:t>
            </a:r>
            <a:r>
              <a:rPr lang="en-US" altLang="zh-CN" sz="2000" b="0" dirty="0" err="1" smtClean="0">
                <a:ea typeface="宋体" pitchFamily="2" charset="-122"/>
              </a:rPr>
              <a:t>往返时间</a:t>
            </a:r>
            <a:r>
              <a:rPr lang="en-US" altLang="zh-CN" sz="2000" b="0" dirty="0" smtClean="0">
                <a:ea typeface="宋体" pitchFamily="2" charset="-122"/>
              </a:rPr>
              <a:t>(Round trip time)</a:t>
            </a:r>
          </a:p>
          <a:p>
            <a:pPr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i="1" dirty="0" err="1" smtClean="0">
                <a:ea typeface="宋体" pitchFamily="2" charset="-122"/>
              </a:rPr>
              <a:t>Rts</a:t>
            </a:r>
            <a:r>
              <a:rPr lang="en-US" altLang="zh-CN" sz="2000" b="0" dirty="0" smtClean="0">
                <a:ea typeface="宋体" pitchFamily="2" charset="-122"/>
              </a:rPr>
              <a:t>: </a:t>
            </a:r>
            <a:r>
              <a:rPr lang="en-US" altLang="zh-CN" sz="2000" b="0" dirty="0" err="1" smtClean="0">
                <a:ea typeface="宋体" pitchFamily="2" charset="-122"/>
              </a:rPr>
              <a:t>往返时间样本</a:t>
            </a:r>
            <a:r>
              <a:rPr lang="en-US" altLang="zh-CN" sz="2000" b="0" dirty="0" smtClean="0">
                <a:ea typeface="宋体" pitchFamily="2" charset="-122"/>
              </a:rPr>
              <a:t>(Round trip sample)</a:t>
            </a:r>
          </a:p>
          <a:p>
            <a:pPr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000" b="0" dirty="0" smtClean="0"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sz="2000" b="0" dirty="0" err="1" smtClean="0">
                <a:ea typeface="宋体" pitchFamily="2" charset="-122"/>
                <a:sym typeface="Symbol" pitchFamily="18" charset="2"/>
              </a:rPr>
              <a:t>常数权重因子，设定旧的</a:t>
            </a:r>
            <a:r>
              <a:rPr lang="en-US" altLang="zh-CN" sz="2000" b="0" i="1" dirty="0" err="1" smtClean="0">
                <a:ea typeface="宋体" pitchFamily="2" charset="-122"/>
                <a:sym typeface="Symbol" pitchFamily="18" charset="2"/>
              </a:rPr>
              <a:t>Rtt</a:t>
            </a:r>
            <a:r>
              <a:rPr lang="en-US" altLang="zh-CN" sz="2000" b="0" dirty="0" err="1" smtClean="0">
                <a:ea typeface="宋体" pitchFamily="2" charset="-122"/>
                <a:sym typeface="Symbol" pitchFamily="18" charset="2"/>
              </a:rPr>
              <a:t>和新的</a:t>
            </a:r>
            <a:r>
              <a:rPr lang="en-US" altLang="zh-CN" sz="2000" b="0" i="1" dirty="0" err="1" smtClean="0">
                <a:ea typeface="宋体" pitchFamily="2" charset="-122"/>
                <a:sym typeface="Symbol" pitchFamily="18" charset="2"/>
              </a:rPr>
              <a:t>Rts</a:t>
            </a:r>
            <a:r>
              <a:rPr lang="en-US" altLang="zh-CN" sz="2000" b="0" dirty="0" err="1" smtClean="0">
                <a:ea typeface="宋体" pitchFamily="2" charset="-122"/>
                <a:sym typeface="Symbol" pitchFamily="18" charset="2"/>
              </a:rPr>
              <a:t>对新的</a:t>
            </a:r>
            <a:r>
              <a:rPr lang="en-US" altLang="zh-CN" sz="2000" b="0" i="1" dirty="0" err="1" smtClean="0">
                <a:ea typeface="宋体" pitchFamily="2" charset="-122"/>
                <a:sym typeface="Symbol" pitchFamily="18" charset="2"/>
              </a:rPr>
              <a:t>Rtt’</a:t>
            </a:r>
            <a:r>
              <a:rPr lang="en-US" altLang="zh-CN" sz="2000" b="0" dirty="0" err="1" smtClean="0">
                <a:ea typeface="宋体" pitchFamily="2" charset="-122"/>
                <a:sym typeface="Symbol" pitchFamily="18" charset="2"/>
              </a:rPr>
              <a:t>的影响能力</a:t>
            </a:r>
            <a:endParaRPr lang="en-US" altLang="zh-CN" sz="2000" b="0" dirty="0" smtClean="0">
              <a:ea typeface="宋体" pitchFamily="2" charset="-122"/>
              <a:sym typeface="Symbol" pitchFamily="18" charset="2"/>
            </a:endParaRPr>
          </a:p>
          <a:p>
            <a:pPr lvl="1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ea typeface="宋体" pitchFamily="2" charset="-122"/>
              </a:rPr>
              <a:t>RFC</a:t>
            </a:r>
            <a:r>
              <a:rPr lang="en-US" altLang="zh-CN" sz="2000" b="0" dirty="0" smtClean="0">
                <a:ea typeface="宋体" pitchFamily="2" charset="-122"/>
              </a:rPr>
              <a:t> 2988 </a:t>
            </a:r>
            <a:r>
              <a:rPr lang="zh-CN" altLang="en-US" sz="2000" b="0" dirty="0" smtClean="0">
                <a:ea typeface="宋体" pitchFamily="2" charset="-122"/>
              </a:rPr>
              <a:t>推荐的 </a:t>
            </a:r>
            <a:r>
              <a:rPr lang="zh-CN" altLang="en-US" sz="2000" b="0" dirty="0" smtClean="0">
                <a:ea typeface="宋体" pitchFamily="2" charset="-122"/>
                <a:sym typeface="Symbol" pitchFamily="18" charset="2"/>
              </a:rPr>
              <a:t> 值为 </a:t>
            </a:r>
            <a:r>
              <a:rPr lang="en-US" altLang="zh-CN" sz="2000" b="0" dirty="0" smtClean="0">
                <a:ea typeface="宋体" pitchFamily="2" charset="-122"/>
                <a:sym typeface="Symbol" pitchFamily="18" charset="2"/>
              </a:rPr>
              <a:t>1/8</a:t>
            </a:r>
            <a:r>
              <a:rPr lang="zh-CN" altLang="en-US" sz="2000" b="0" dirty="0" smtClean="0">
                <a:ea typeface="宋体" pitchFamily="2" charset="-122"/>
                <a:sym typeface="Symbol" pitchFamily="18" charset="2"/>
              </a:rPr>
              <a:t>，即 </a:t>
            </a:r>
            <a:r>
              <a:rPr lang="en-US" altLang="zh-CN" sz="2000" b="0" dirty="0" smtClean="0">
                <a:ea typeface="宋体" pitchFamily="2" charset="-122"/>
                <a:sym typeface="Symbol" pitchFamily="18" charset="2"/>
              </a:rPr>
              <a:t>0.125</a:t>
            </a:r>
            <a:r>
              <a:rPr lang="zh-CN" altLang="en-US" sz="2000" b="0" dirty="0" smtClean="0">
                <a:ea typeface="宋体" pitchFamily="2" charset="-122"/>
                <a:sym typeface="Symbol" pitchFamily="18" charset="2"/>
              </a:rPr>
              <a:t>。让</a:t>
            </a:r>
            <a:r>
              <a:rPr lang="en-US" altLang="zh-CN" sz="2000" b="0" dirty="0" err="1" smtClean="0">
                <a:ea typeface="宋体" pitchFamily="2" charset="-122"/>
                <a:sym typeface="Symbol" pitchFamily="18" charset="2"/>
              </a:rPr>
              <a:t>Rtt</a:t>
            </a:r>
            <a:r>
              <a:rPr lang="en-US" altLang="zh-CN" sz="2000" b="0" dirty="0" smtClean="0">
                <a:ea typeface="宋体" pitchFamily="2" charset="-122"/>
                <a:sym typeface="Symbol" pitchFamily="18" charset="2"/>
              </a:rPr>
              <a:t>’</a:t>
            </a:r>
            <a:r>
              <a:rPr lang="zh-CN" altLang="en-US" sz="2000" b="0" dirty="0" smtClean="0">
                <a:ea typeface="宋体" pitchFamily="2" charset="-122"/>
                <a:sym typeface="Symbol" pitchFamily="18" charset="2"/>
              </a:rPr>
              <a:t>跟随样本</a:t>
            </a:r>
            <a:endParaRPr lang="en-US" altLang="zh-CN" sz="2000" b="0" dirty="0" smtClean="0">
              <a:ea typeface="宋体" pitchFamily="2" charset="-122"/>
              <a:sym typeface="Symbol" pitchFamily="18" charset="2"/>
            </a:endParaRPr>
          </a:p>
          <a:p>
            <a:pPr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000" b="0" dirty="0" smtClean="0"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sz="2000" b="0" dirty="0" smtClean="0">
                <a:ea typeface="宋体" pitchFamily="2" charset="-122"/>
                <a:sym typeface="Symbol" pitchFamily="18" charset="2"/>
              </a:rPr>
              <a:t>超时</a:t>
            </a:r>
            <a:r>
              <a:rPr lang="en-US" altLang="zh-CN" sz="2000" b="0" dirty="0" err="1" smtClean="0">
                <a:ea typeface="宋体" pitchFamily="2" charset="-122"/>
                <a:sym typeface="Symbol" pitchFamily="18" charset="2"/>
              </a:rPr>
              <a:t>常数加权因子，</a:t>
            </a:r>
            <a:r>
              <a:rPr lang="en-US" altLang="zh-CN" sz="2000" b="0" dirty="0" err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推荐值</a:t>
            </a:r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=2</a:t>
            </a:r>
            <a:endParaRPr lang="en-US" altLang="zh-CN" sz="2000" b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12776"/>
            <a:ext cx="56102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292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准确测量往返时间样本</a:t>
            </a:r>
            <a:r>
              <a:rPr lang="en-US" altLang="zh-CN" sz="2400" dirty="0" err="1" smtClean="0"/>
              <a:t>Rts</a:t>
            </a:r>
            <a:r>
              <a:rPr lang="zh-CN" altLang="en-US" sz="2400" dirty="0" smtClean="0"/>
              <a:t>的问题</a:t>
            </a:r>
            <a:endParaRPr lang="en-US" altLang="zh-CN" sz="2400" dirty="0" smtClean="0"/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协议并没有定义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重传的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报文段与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原先的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报文段的差别，故无法确定将一个确认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与第几个重传关联，即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协议存在确认二义性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若将确认与原先的报文段关联：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将导致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Rts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较真实值大，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较真实值大；在每个发送的报文段至少丢失一次的网络中，将导致 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无限增大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</a:pP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若将确认与最近重传的报文段关联：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将导致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Rts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较真实值小，导致 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较真实值小；由于密集重发报文段，导致 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越来越小；最后 </a:t>
            </a:r>
            <a:r>
              <a:rPr lang="en-US" altLang="zh-CN" sz="16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会稳定在某个值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而真实的往返时间大约是</a:t>
            </a:r>
            <a:r>
              <a:rPr lang="en-US" altLang="zh-CN" sz="1600" b="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b="0" dirty="0" smtClean="0">
                <a:latin typeface="Times New Roman" pitchFamily="18" charset="0"/>
                <a:cs typeface="Times New Roman" pitchFamily="18" charset="0"/>
              </a:rPr>
              <a:t>的整数倍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645024"/>
            <a:ext cx="4320480" cy="168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4028" y="3320988"/>
            <a:ext cx="4068452" cy="220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83768" y="59852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 smtClean="0">
                <a:sym typeface="Symbol" pitchFamily="18" charset="2"/>
              </a:rPr>
              <a:t></a:t>
            </a:r>
            <a:r>
              <a:rPr lang="en-US" altLang="zh-CN" b="0" dirty="0" smtClean="0">
                <a:sym typeface="Symbol" pitchFamily="18" charset="2"/>
              </a:rPr>
              <a:t>=2</a:t>
            </a:r>
            <a:r>
              <a:rPr lang="zh-CN" altLang="en-US" b="0" dirty="0" smtClean="0">
                <a:sym typeface="Symbol" pitchFamily="18" charset="2"/>
              </a:rPr>
              <a:t>，红色箭头表示真实的一对收发</a:t>
            </a:r>
            <a:endParaRPr lang="zh-CN" alt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9532" y="53732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对应第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）种情况</a:t>
            </a:r>
            <a:endParaRPr lang="zh-CN" alt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55172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对应第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）种情况</a:t>
            </a:r>
            <a:endParaRPr lang="zh-CN" alt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6417332"/>
            <a:ext cx="8784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Douglas E. Comer. Internetworking with TCP/IP, Volume 1: Principles, Protocols, and Architectures, Fourth Edition[M]. Prentice Hall </a:t>
            </a:r>
            <a:r>
              <a:rPr lang="en-US" altLang="zh-CN" sz="1100" b="0" dirty="0" err="1" smtClean="0"/>
              <a:t>PTR</a:t>
            </a:r>
            <a:r>
              <a:rPr lang="en-US" altLang="zh-CN" sz="1100" b="0" dirty="0" smtClean="0"/>
              <a:t>, 2000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5. </a:t>
            </a:r>
            <a:r>
              <a:rPr lang="en-US" altLang="zh-CN" sz="2400" dirty="0" err="1" smtClean="0"/>
              <a:t>Karn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Karn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算法在原先的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RTT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估计算法的基础上，对往返时间样本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Rts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的采样进行了改进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572" y="22408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If </a:t>
            </a:r>
            <a:r>
              <a:rPr lang="en-US" altLang="zh-CN" dirty="0" smtClean="0"/>
              <a:t> </a:t>
            </a:r>
            <a:r>
              <a:rPr lang="zh-CN" altLang="en-US" dirty="0" smtClean="0"/>
              <a:t>收到的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报文段</a:t>
            </a:r>
            <a:r>
              <a:rPr lang="en-US" altLang="zh-CN" dirty="0" smtClean="0"/>
              <a:t>.Ack. number</a:t>
            </a:r>
            <a:r>
              <a:rPr lang="zh-CN" altLang="en-US" dirty="0" smtClean="0"/>
              <a:t>对应的报文段没有重传过  </a:t>
            </a:r>
            <a:r>
              <a:rPr lang="en-US" altLang="zh-CN" dirty="0" smtClean="0">
                <a:solidFill>
                  <a:srgbClr val="0000FF"/>
                </a:solidFill>
              </a:rPr>
              <a:t>then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36450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7584" y="2240868"/>
            <a:ext cx="6912768" cy="2340260"/>
            <a:chOff x="755576" y="2204864"/>
            <a:chExt cx="6912768" cy="234026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1620" y="2708920"/>
              <a:ext cx="5095875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1620" y="4113076"/>
              <a:ext cx="453390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755576" y="2204864"/>
              <a:ext cx="6912768" cy="234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1580" y="4761148"/>
            <a:ext cx="7200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0" dirty="0" smtClean="0">
                <a:ea typeface="宋体" pitchFamily="2" charset="-122"/>
              </a:rPr>
              <a:t>1) </a:t>
            </a:r>
            <a:r>
              <a:rPr lang="zh-CN" altLang="en-US" b="0" dirty="0" smtClean="0">
                <a:ea typeface="宋体" pitchFamily="2" charset="-122"/>
              </a:rPr>
              <a:t>非重传采样：对没有二义性的确认进行往返时间采样</a:t>
            </a:r>
            <a:r>
              <a:rPr lang="en-US" altLang="zh-CN" b="0" dirty="0" smtClean="0">
                <a:ea typeface="宋体" pitchFamily="2" charset="-122"/>
              </a:rPr>
              <a:t>, </a:t>
            </a:r>
            <a:r>
              <a:rPr lang="en-US" altLang="zh-CN" b="0" dirty="0" err="1" smtClean="0">
                <a:ea typeface="宋体" pitchFamily="2" charset="-122"/>
              </a:rPr>
              <a:t>用新样本</a:t>
            </a:r>
            <a:r>
              <a:rPr lang="en-US" altLang="zh-CN" b="0" dirty="0" smtClean="0">
                <a:ea typeface="宋体" pitchFamily="2" charset="-122"/>
              </a:rPr>
              <a:t> </a:t>
            </a:r>
            <a:r>
              <a:rPr lang="en-US" altLang="zh-CN" b="0" i="1" dirty="0" err="1" smtClean="0">
                <a:ea typeface="宋体" pitchFamily="2" charset="-122"/>
              </a:rPr>
              <a:t>Rts</a:t>
            </a:r>
            <a:r>
              <a:rPr lang="en-US" altLang="zh-CN" b="0" i="1" dirty="0" smtClean="0">
                <a:ea typeface="宋体" pitchFamily="2" charset="-122"/>
              </a:rPr>
              <a:t> </a:t>
            </a:r>
            <a:r>
              <a:rPr lang="zh-CN" altLang="en-US" b="0" dirty="0" smtClean="0">
                <a:ea typeface="宋体" pitchFamily="2" charset="-122"/>
              </a:rPr>
              <a:t>调整</a:t>
            </a:r>
            <a:r>
              <a:rPr lang="en-US" altLang="zh-CN" b="0" dirty="0" smtClean="0">
                <a:ea typeface="宋体" pitchFamily="2" charset="-122"/>
              </a:rPr>
              <a:t> </a:t>
            </a:r>
            <a:r>
              <a:rPr lang="en-US" altLang="zh-CN" b="0" i="1" dirty="0" err="1" smtClean="0">
                <a:ea typeface="宋体" pitchFamily="2" charset="-122"/>
              </a:rPr>
              <a:t>Rtt</a:t>
            </a:r>
            <a:r>
              <a:rPr lang="en-US" altLang="zh-CN" b="0" i="1" dirty="0" smtClean="0">
                <a:ea typeface="宋体" pitchFamily="2" charset="-122"/>
              </a:rPr>
              <a:t>. </a:t>
            </a:r>
            <a:r>
              <a:rPr lang="en-US" altLang="zh-CN" b="0" dirty="0" err="1" smtClean="0">
                <a:ea typeface="宋体" pitchFamily="2" charset="-122"/>
              </a:rPr>
              <a:t>RFC</a:t>
            </a:r>
            <a:r>
              <a:rPr lang="en-US" altLang="zh-CN" b="0" dirty="0" smtClean="0">
                <a:ea typeface="宋体" pitchFamily="2" charset="-122"/>
              </a:rPr>
              <a:t> 2988 </a:t>
            </a:r>
            <a:r>
              <a:rPr lang="zh-CN" altLang="en-US" b="0" dirty="0" smtClean="0">
                <a:ea typeface="宋体" pitchFamily="2" charset="-122"/>
              </a:rPr>
              <a:t>推荐的 </a:t>
            </a:r>
            <a:r>
              <a:rPr lang="zh-CN" altLang="en-US" b="0" dirty="0" smtClean="0">
                <a:ea typeface="宋体" pitchFamily="2" charset="-122"/>
                <a:sym typeface="Symbol" pitchFamily="18" charset="2"/>
              </a:rPr>
              <a:t> 值为 </a:t>
            </a: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1/8</a:t>
            </a:r>
            <a:r>
              <a:rPr lang="zh-CN" altLang="en-US" b="0" dirty="0" smtClean="0">
                <a:ea typeface="宋体" pitchFamily="2" charset="-122"/>
                <a:sym typeface="Symbol" pitchFamily="18" charset="2"/>
              </a:rPr>
              <a:t>，即 </a:t>
            </a: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0.125, </a:t>
            </a:r>
            <a:r>
              <a:rPr lang="en-US" altLang="zh-CN" b="0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b="0" dirty="0" smtClean="0">
                <a:ea typeface="宋体" pitchFamily="2" charset="-122"/>
                <a:sym typeface="Symbol" pitchFamily="18" charset="2"/>
              </a:rPr>
              <a:t>推荐值</a:t>
            </a: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=2</a:t>
            </a:r>
            <a:endParaRPr lang="en-US" altLang="zh-CN" b="0" i="1" dirty="0" smtClean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b="0" dirty="0" smtClean="0">
                <a:ea typeface="宋体" pitchFamily="2" charset="-122"/>
              </a:rPr>
              <a:t>2) </a:t>
            </a:r>
            <a:r>
              <a:rPr lang="zh-CN" altLang="en-US" b="0" dirty="0" smtClean="0">
                <a:ea typeface="宋体" pitchFamily="2" charset="-122"/>
              </a:rPr>
              <a:t>重传计时器退避：当发生重传时，以</a:t>
            </a:r>
            <a:r>
              <a:rPr lang="zh-CN" altLang="en-US" b="0" i="1" dirty="0" smtClean="0">
                <a:ea typeface="宋体" pitchFamily="2" charset="-122"/>
                <a:sym typeface="Symbol" pitchFamily="18" charset="2"/>
              </a:rPr>
              <a:t> </a:t>
            </a: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(2, </a:t>
            </a:r>
            <a:r>
              <a:rPr lang="zh-CN" altLang="en-US" b="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推荐值</a:t>
            </a:r>
            <a:r>
              <a:rPr lang="en-US" altLang="zh-CN" b="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=2</a:t>
            </a:r>
            <a:r>
              <a:rPr lang="en-US" altLang="zh-CN" b="0" dirty="0" smtClean="0">
                <a:ea typeface="宋体" pitchFamily="2" charset="-122"/>
                <a:sym typeface="Symbol" pitchFamily="18" charset="2"/>
              </a:rPr>
              <a:t>) </a:t>
            </a:r>
            <a:r>
              <a:rPr lang="zh-CN" altLang="en-US" b="0" dirty="0" smtClean="0">
                <a:ea typeface="宋体" pitchFamily="2" charset="-122"/>
                <a:sym typeface="Symbol" pitchFamily="18" charset="2"/>
              </a:rPr>
              <a:t>因子倍增</a:t>
            </a:r>
            <a:r>
              <a:rPr lang="en-US" altLang="zh-CN" b="0" i="1" dirty="0" smtClean="0">
                <a:ea typeface="宋体" pitchFamily="2" charset="-122"/>
              </a:rPr>
              <a:t>Timeout</a:t>
            </a:r>
            <a:r>
              <a:rPr lang="en-US" altLang="zh-CN" b="0" dirty="0" smtClean="0">
                <a:ea typeface="宋体" pitchFamily="2" charset="-122"/>
              </a:rPr>
              <a:t>, </a:t>
            </a:r>
            <a:r>
              <a:rPr lang="en-US" altLang="zh-CN" b="0" dirty="0" err="1" smtClean="0">
                <a:ea typeface="宋体" pitchFamily="2" charset="-122"/>
              </a:rPr>
              <a:t>而不是对往返时间采样</a:t>
            </a: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068960"/>
            <a:ext cx="4176464" cy="13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9532" y="447311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FF0000"/>
                </a:solidFill>
              </a:rPr>
              <a:t>RTT</a:t>
            </a:r>
            <a:r>
              <a:rPr lang="zh-CN" altLang="en-US" sz="1600" dirty="0" smtClean="0">
                <a:solidFill>
                  <a:srgbClr val="FF0000"/>
                </a:solidFill>
              </a:rPr>
              <a:t>基于方差估计算法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其中的参数推荐取值为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584126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rgbClr val="FF0000"/>
                </a:solidFill>
              </a:rPr>
              <a:t>Kalman</a:t>
            </a:r>
            <a:r>
              <a:rPr lang="zh-CN" altLang="en-US" sz="1600" dirty="0" smtClean="0">
                <a:solidFill>
                  <a:srgbClr val="FF0000"/>
                </a:solidFill>
              </a:rPr>
              <a:t>滤波算法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5049941"/>
            <a:ext cx="1512168" cy="43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 l="8264" t="3030" r="20661"/>
          <a:stretch>
            <a:fillRect/>
          </a:stretch>
        </p:blipFill>
        <p:spPr bwMode="auto">
          <a:xfrm>
            <a:off x="4535996" y="836712"/>
            <a:ext cx="4463988" cy="166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24029" y="2528900"/>
            <a:ext cx="3852428" cy="33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任意多边形 37"/>
          <p:cNvSpPr/>
          <p:nvPr/>
        </p:nvSpPr>
        <p:spPr>
          <a:xfrm>
            <a:off x="2983832" y="3185962"/>
            <a:ext cx="1934677" cy="356135"/>
          </a:xfrm>
          <a:custGeom>
            <a:avLst/>
            <a:gdLst>
              <a:gd name="connsiteX0" fmla="*/ 0 w 1934677"/>
              <a:gd name="connsiteY0" fmla="*/ 356135 h 356135"/>
              <a:gd name="connsiteX1" fmla="*/ 529389 w 1934677"/>
              <a:gd name="connsiteY1" fmla="*/ 356135 h 356135"/>
              <a:gd name="connsiteX2" fmla="*/ 529389 w 1934677"/>
              <a:gd name="connsiteY2" fmla="*/ 0 h 356135"/>
              <a:gd name="connsiteX3" fmla="*/ 1934677 w 1934677"/>
              <a:gd name="connsiteY3" fmla="*/ 0 h 35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677" h="356135">
                <a:moveTo>
                  <a:pt x="0" y="356135"/>
                </a:moveTo>
                <a:lnTo>
                  <a:pt x="529389" y="356135"/>
                </a:lnTo>
                <a:lnTo>
                  <a:pt x="529389" y="0"/>
                </a:lnTo>
                <a:lnTo>
                  <a:pt x="1934677" y="0"/>
                </a:lnTo>
              </a:path>
            </a:pathLst>
          </a:cu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3388093" y="4273617"/>
            <a:ext cx="1424539" cy="952901"/>
          </a:xfrm>
          <a:custGeom>
            <a:avLst/>
            <a:gdLst>
              <a:gd name="connsiteX0" fmla="*/ 0 w 1424539"/>
              <a:gd name="connsiteY0" fmla="*/ 0 h 952901"/>
              <a:gd name="connsiteX1" fmla="*/ 259882 w 1424539"/>
              <a:gd name="connsiteY1" fmla="*/ 0 h 952901"/>
              <a:gd name="connsiteX2" fmla="*/ 259882 w 1424539"/>
              <a:gd name="connsiteY2" fmla="*/ 952901 h 952901"/>
              <a:gd name="connsiteX3" fmla="*/ 1424539 w 1424539"/>
              <a:gd name="connsiteY3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539" h="952901">
                <a:moveTo>
                  <a:pt x="0" y="0"/>
                </a:moveTo>
                <a:lnTo>
                  <a:pt x="259882" y="0"/>
                </a:lnTo>
                <a:lnTo>
                  <a:pt x="259882" y="952901"/>
                </a:lnTo>
                <a:lnTo>
                  <a:pt x="1424539" y="952901"/>
                </a:lnTo>
              </a:path>
            </a:pathLst>
          </a:cu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25464" y="5481228"/>
            <a:ext cx="2898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0" dirty="0" smtClean="0"/>
              <a:t>参数</a:t>
            </a:r>
            <a:r>
              <a:rPr lang="en-US" altLang="zh-CN" sz="1600" b="0" dirty="0" smtClean="0"/>
              <a:t>K</a:t>
            </a:r>
            <a:r>
              <a:rPr lang="zh-CN" altLang="en-US" sz="1600" b="0" dirty="0" smtClean="0"/>
              <a:t>称为</a:t>
            </a:r>
            <a:r>
              <a:rPr lang="en-US" altLang="zh-CN" sz="1600" b="0" dirty="0" err="1" smtClean="0"/>
              <a:t>Kalman</a:t>
            </a:r>
            <a:r>
              <a:rPr lang="en-US" altLang="zh-CN" sz="1600" b="0" dirty="0" smtClean="0"/>
              <a:t> gain,</a:t>
            </a:r>
          </a:p>
          <a:p>
            <a:pPr algn="r"/>
            <a:r>
              <a:rPr lang="zh-CN" altLang="en-US" sz="1600" b="0" dirty="0" smtClean="0"/>
              <a:t>不需要手工设定</a:t>
            </a:r>
            <a:r>
              <a:rPr lang="en-US" altLang="zh-CN" sz="1600" b="0" dirty="0" smtClean="0"/>
              <a:t>, K</a:t>
            </a:r>
            <a:r>
              <a:rPr lang="zh-CN" altLang="en-US" sz="1600" b="0" dirty="0" smtClean="0"/>
              <a:t>是自学习的</a:t>
            </a:r>
            <a:endParaRPr lang="en-US" altLang="zh-CN" sz="1600" dirty="0" smtClean="0"/>
          </a:p>
        </p:txBody>
      </p:sp>
      <p:sp>
        <p:nvSpPr>
          <p:cNvPr id="41" name="任意多边形 40"/>
          <p:cNvSpPr/>
          <p:nvPr/>
        </p:nvSpPr>
        <p:spPr>
          <a:xfrm>
            <a:off x="2627697" y="4369869"/>
            <a:ext cx="3051208" cy="1078030"/>
          </a:xfrm>
          <a:custGeom>
            <a:avLst/>
            <a:gdLst>
              <a:gd name="connsiteX0" fmla="*/ 3051208 w 3051208"/>
              <a:gd name="connsiteY0" fmla="*/ 933651 h 1078030"/>
              <a:gd name="connsiteX1" fmla="*/ 3051208 w 3051208"/>
              <a:gd name="connsiteY1" fmla="*/ 1078030 h 1078030"/>
              <a:gd name="connsiteX2" fmla="*/ 866274 w 3051208"/>
              <a:gd name="connsiteY2" fmla="*/ 1078030 h 1078030"/>
              <a:gd name="connsiteX3" fmla="*/ 866274 w 3051208"/>
              <a:gd name="connsiteY3" fmla="*/ 96253 h 1078030"/>
              <a:gd name="connsiteX4" fmla="*/ 0 w 3051208"/>
              <a:gd name="connsiteY4" fmla="*/ 96253 h 1078030"/>
              <a:gd name="connsiteX5" fmla="*/ 0 w 3051208"/>
              <a:gd name="connsiteY5" fmla="*/ 0 h 107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208" h="1078030">
                <a:moveTo>
                  <a:pt x="3051208" y="933651"/>
                </a:moveTo>
                <a:lnTo>
                  <a:pt x="3051208" y="1078030"/>
                </a:lnTo>
                <a:lnTo>
                  <a:pt x="866274" y="1078030"/>
                </a:lnTo>
                <a:lnTo>
                  <a:pt x="866274" y="96253"/>
                </a:lnTo>
                <a:lnTo>
                  <a:pt x="0" y="96253"/>
                </a:lnTo>
                <a:lnTo>
                  <a:pt x="0" y="0"/>
                </a:lnTo>
              </a:path>
            </a:pathLst>
          </a:custGeom>
          <a:ln w="190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6453336"/>
            <a:ext cx="630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smtClean="0"/>
              <a:t>https://</a:t>
            </a:r>
            <a:r>
              <a:rPr lang="en-US" altLang="zh-CN" sz="1400" b="0" dirty="0" err="1" smtClean="0"/>
              <a:t>github.com</a:t>
            </a:r>
            <a:r>
              <a:rPr lang="en-US" altLang="zh-CN" sz="1400" b="0" dirty="0" smtClean="0"/>
              <a:t>/</a:t>
            </a:r>
            <a:r>
              <a:rPr lang="en-US" altLang="zh-CN" sz="1400" b="0" dirty="0" err="1" smtClean="0"/>
              <a:t>rlabbe</a:t>
            </a:r>
            <a:r>
              <a:rPr lang="en-US" altLang="zh-CN" sz="1400" b="0" dirty="0" smtClean="0"/>
              <a:t>/</a:t>
            </a:r>
            <a:r>
              <a:rPr lang="en-US" altLang="zh-CN" sz="1400" b="0" dirty="0" err="1" smtClean="0"/>
              <a:t>Kalman</a:t>
            </a:r>
            <a:r>
              <a:rPr lang="en-US" altLang="zh-CN" sz="1400" b="0" dirty="0" smtClean="0"/>
              <a:t>-and-Bayesian-Filters-in-Python</a:t>
            </a:r>
            <a:endParaRPr lang="zh-CN" altLang="en-US" sz="1400" b="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121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6. </a:t>
            </a:r>
            <a:r>
              <a:rPr lang="en-US" altLang="zh-CN" sz="2400" dirty="0" err="1" smtClean="0"/>
              <a:t>RTT</a:t>
            </a:r>
            <a:r>
              <a:rPr lang="zh-CN" altLang="en-US" sz="2400" dirty="0" smtClean="0"/>
              <a:t>基于方差估计算法</a:t>
            </a:r>
            <a:endParaRPr lang="en-US" altLang="zh-CN" sz="2400" dirty="0" smtClean="0"/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Karn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算法不能适应时延变化很大的情况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  <a:sym typeface="SymbolPS"/>
              </a:rPr>
              <a:t>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Karn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算法最多能处理负载为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30%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的情况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97639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000" b="0" dirty="0" err="1" smtClean="0"/>
              <a:t>RTT</a:t>
            </a:r>
            <a:r>
              <a:rPr lang="zh-CN" altLang="en-US" sz="2000" b="0" dirty="0" smtClean="0"/>
              <a:t>基于方差估计算法与</a:t>
            </a:r>
            <a:r>
              <a:rPr lang="en-US" altLang="zh-CN" sz="2000" b="0" dirty="0" err="1" smtClean="0"/>
              <a:t>Karn</a:t>
            </a:r>
            <a:r>
              <a:rPr lang="zh-CN" altLang="en-US" sz="2000" b="0" dirty="0" smtClean="0"/>
              <a:t>算法在</a:t>
            </a:r>
            <a:r>
              <a:rPr lang="en-US" altLang="zh-CN" sz="2000" b="0" dirty="0" smtClean="0"/>
              <a:t>Timeout</a:t>
            </a:r>
            <a:r>
              <a:rPr lang="zh-CN" altLang="en-US" sz="2000" b="0" dirty="0" smtClean="0"/>
              <a:t>计算上有什么区别？</a:t>
            </a:r>
            <a:endParaRPr lang="en-US" altLang="zh-CN" sz="20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b="0" dirty="0" smtClean="0"/>
              <a:t>请查阅文献，是否存在基于</a:t>
            </a:r>
            <a:r>
              <a:rPr lang="en-US" altLang="zh-CN" sz="2000" b="0" dirty="0" smtClean="0"/>
              <a:t>Bayesian</a:t>
            </a:r>
            <a:r>
              <a:rPr lang="zh-CN" altLang="en-US" sz="2000" b="0" dirty="0" smtClean="0"/>
              <a:t>方法估计随机变量</a:t>
            </a:r>
            <a:r>
              <a:rPr lang="en-US" altLang="zh-CN" sz="2000" b="0" dirty="0" err="1" smtClean="0"/>
              <a:t>RTT</a:t>
            </a:r>
            <a:r>
              <a:rPr lang="zh-CN" altLang="en-US" sz="2000" b="0" dirty="0" smtClean="0"/>
              <a:t>？能否使用机器学习方法预测</a:t>
            </a:r>
            <a:r>
              <a:rPr lang="en-US" altLang="zh-CN" sz="2000" b="0" dirty="0" err="1" smtClean="0"/>
              <a:t>RTT</a:t>
            </a:r>
            <a:r>
              <a:rPr lang="en-US" altLang="zh-CN" sz="2000" b="0" dirty="0" smtClean="0"/>
              <a:t>?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b="0" dirty="0" smtClean="0"/>
              <a:t>请查阅文献，是否存在一种方法在重传情况下也能准确实现往返时间采样？</a:t>
            </a:r>
            <a:endParaRPr lang="en-US" altLang="zh-CN" sz="2000" b="0" dirty="0" smtClean="0"/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zh-CN" altLang="en-US" sz="2000" b="0" dirty="0" smtClean="0"/>
              <a:t>提示：这是将</a:t>
            </a:r>
            <a:r>
              <a:rPr lang="en-US" altLang="zh-CN" sz="2000" b="0" dirty="0" err="1" smtClean="0"/>
              <a:t>ACK</a:t>
            </a:r>
            <a:r>
              <a:rPr lang="zh-CN" altLang="en-US" sz="2000" b="0" dirty="0" smtClean="0"/>
              <a:t>报文段与第几个重传关联的问题</a:t>
            </a:r>
            <a:endParaRPr lang="en-US" altLang="zh-CN" sz="20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b="0" dirty="0" smtClean="0"/>
              <a:t>请阅读</a:t>
            </a:r>
            <a:r>
              <a:rPr lang="en-US" altLang="zh-CN" sz="2000" b="0" dirty="0" smtClean="0"/>
              <a:t>W. Richard Stevens. TCP/IP Illustrated </a:t>
            </a:r>
            <a:r>
              <a:rPr lang="en-US" altLang="zh-CN" sz="2000" b="0" dirty="0" err="1" smtClean="0"/>
              <a:t>Vol.2</a:t>
            </a:r>
            <a:r>
              <a:rPr lang="en-US" altLang="zh-CN" sz="2000" b="0" dirty="0" smtClean="0"/>
              <a:t> </a:t>
            </a:r>
            <a:r>
              <a:rPr lang="zh-CN" altLang="en-US" sz="2000" b="0" dirty="0" smtClean="0"/>
              <a:t>第</a:t>
            </a:r>
            <a:r>
              <a:rPr lang="en-US" altLang="zh-CN" sz="2000" b="0" dirty="0" smtClean="0"/>
              <a:t>14.3</a:t>
            </a:r>
            <a:r>
              <a:rPr lang="zh-CN" altLang="en-US" sz="2000" b="0" dirty="0" smtClean="0"/>
              <a:t>节，关于</a:t>
            </a:r>
            <a:r>
              <a:rPr lang="en-US" altLang="zh-CN" sz="2000" b="0" dirty="0" smtClean="0"/>
              <a:t>Timeout</a:t>
            </a:r>
            <a:r>
              <a:rPr lang="zh-CN" altLang="en-US" sz="2000" b="0" dirty="0" smtClean="0"/>
              <a:t>的计算，并分析那里描述的算法与</a:t>
            </a:r>
            <a:r>
              <a:rPr lang="en-US" altLang="zh-CN" sz="2000" b="0" dirty="0" err="1" smtClean="0"/>
              <a:t>RTT</a:t>
            </a:r>
            <a:r>
              <a:rPr lang="zh-CN" altLang="en-US" sz="2000" b="0" dirty="0" smtClean="0"/>
              <a:t>基于方差估计算法有何不同？</a:t>
            </a:r>
            <a:endParaRPr lang="en-US" altLang="zh-CN" sz="2000" b="0" dirty="0" smtClean="0"/>
          </a:p>
          <a:p>
            <a:pPr marL="457200" indent="-457200">
              <a:spcAft>
                <a:spcPts val="600"/>
              </a:spcAft>
              <a:buFontTx/>
              <a:buAutoNum type="arabicPeriod"/>
            </a:pPr>
            <a:r>
              <a:rPr lang="zh-CN" altLang="en-US" sz="2000" b="0" dirty="0" smtClean="0"/>
              <a:t>请查阅</a:t>
            </a:r>
            <a:r>
              <a:rPr lang="en-US" altLang="zh-CN" sz="2000" b="0" dirty="0" smtClean="0"/>
              <a:t>Linux TCP</a:t>
            </a:r>
            <a:r>
              <a:rPr lang="zh-CN" altLang="en-US" sz="2000" b="0" dirty="0" smtClean="0"/>
              <a:t>源码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>
                <a:hlinkClick r:id="rId3"/>
              </a:rPr>
              <a:t>https://github.com/torvalds/linux/blob/master/net/ipv4/tcp.c</a:t>
            </a:r>
            <a:r>
              <a:rPr lang="zh-CN" altLang="en-US" sz="2000" b="0" dirty="0" smtClean="0"/>
              <a:t>，分析它采用什么算法解决超时重传问题</a:t>
            </a:r>
            <a:endParaRPr lang="zh-CN" altLang="zh-CN" sz="20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endParaRPr lang="en-US" altLang="zh-CN" sz="2400" dirty="0" smtClean="0"/>
          </a:p>
          <a:p>
            <a:pPr marL="457200" indent="-457200">
              <a:spcAft>
                <a:spcPts val="600"/>
              </a:spcAft>
            </a:pPr>
            <a:endParaRPr lang="en-US" altLang="zh-CN" sz="2400" dirty="0" smtClean="0"/>
          </a:p>
          <a:p>
            <a:pPr marL="457200" indent="-457200">
              <a:spcAft>
                <a:spcPts val="600"/>
              </a:spcAft>
            </a:pPr>
            <a:endParaRPr lang="en-US" altLang="zh-CN" sz="2400" dirty="0" smtClean="0"/>
          </a:p>
          <a:p>
            <a:pPr marL="457200" indent="-457200">
              <a:spcAft>
                <a:spcPts val="600"/>
              </a:spcAft>
            </a:pPr>
            <a:endParaRPr lang="zh-CN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21686</TotalTime>
  <Words>789</Words>
  <Application>Microsoft Office PowerPoint</Application>
  <PresentationFormat>全屏显示(4:3)</PresentationFormat>
  <Paragraphs>88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回顾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1344</cp:revision>
  <dcterms:created xsi:type="dcterms:W3CDTF">2014-05-03T04:50:23Z</dcterms:created>
  <dcterms:modified xsi:type="dcterms:W3CDTF">2019-02-26T08:25:31Z</dcterms:modified>
</cp:coreProperties>
</file>