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notesMasterIdLst>
    <p:notesMasterId r:id="rId9"/>
  </p:notesMasterIdLst>
  <p:handoutMasterIdLst>
    <p:handoutMasterId r:id="rId10"/>
  </p:handoutMasterIdLst>
  <p:sldIdLst>
    <p:sldId id="306" r:id="rId2"/>
    <p:sldId id="310" r:id="rId3"/>
    <p:sldId id="311" r:id="rId4"/>
    <p:sldId id="313" r:id="rId5"/>
    <p:sldId id="312" r:id="rId6"/>
    <p:sldId id="314" r:id="rId7"/>
    <p:sldId id="315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3399"/>
    <a:srgbClr val="0000FF"/>
    <a:srgbClr val="000000"/>
    <a:srgbClr val="00CC00"/>
    <a:srgbClr val="2103D5"/>
    <a:srgbClr val="B3FBFF"/>
    <a:srgbClr val="FF5050"/>
    <a:srgbClr val="EAEAEA"/>
    <a:srgbClr val="1B9AD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3" autoAdjust="0"/>
    <p:restoredTop sz="81315" autoAdjust="0"/>
  </p:normalViewPr>
  <p:slideViewPr>
    <p:cSldViewPr>
      <p:cViewPr varScale="1">
        <p:scale>
          <a:sx n="92" d="100"/>
          <a:sy n="92" d="100"/>
        </p:scale>
        <p:origin x="-2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C6F00C-71CA-451F-BEA5-62FD96F564C7}" type="datetimeFigureOut">
              <a:rPr lang="zh-CN" altLang="en-US"/>
              <a:pPr>
                <a:defRPr/>
              </a:pPr>
              <a:t>2019-3-3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11A191EB-693D-4508-9E80-E0B7435C61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37AC450C-6B74-4DC7-B44A-21FB0DBD8B2C}" type="datetimeFigureOut">
              <a:rPr lang="zh-CN" altLang="en-US"/>
              <a:pPr>
                <a:defRPr/>
              </a:pPr>
              <a:t>2019-3-3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/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CEE000C-3660-4A82-9C25-2A2B1F59D5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5F50B7-F17B-4F63-B0BC-030849436C8D}" type="slidenum">
              <a:rPr lang="zh-TW" altLang="en-US" smtClean="0">
                <a:ea typeface="PMingLiU" pitchFamily="18" charset="-120"/>
              </a:rPr>
              <a:pPr/>
              <a:t>1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2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3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4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5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6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7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/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D9F6F-5118-42E8-86C2-ADAD56FFE8F4}" type="datetime1">
              <a:rPr lang="zh-CN" altLang="en-US"/>
              <a:pPr>
                <a:defRPr/>
              </a:pPr>
              <a:t>2019-3-3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2CCA-3656-4ECB-94A6-4A7C169906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260B-D298-4C5E-9788-C694A3716565}" type="datetime1">
              <a:rPr lang="zh-CN" altLang="en-US"/>
              <a:pPr>
                <a:defRPr/>
              </a:pPr>
              <a:t>2019-3-3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18FAC-CE66-4C6E-8517-3F9F1CD29D9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43DEF-4EA2-4BC3-B8AE-97BE2CD14CDC}" type="datetime1">
              <a:rPr lang="zh-CN" altLang="en-US"/>
              <a:pPr>
                <a:defRPr/>
              </a:pPr>
              <a:t>2019-3-3</a:t>
            </a:fld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DA6FE-A22B-44A1-9C70-B526C24383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>
            <a:grpSpLocks/>
          </p:cNvGrpSpPr>
          <p:nvPr userDrawn="1"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pic>
          <p:nvPicPr>
            <p:cNvPr id="5" name="图片 11" descr="log3.jp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357554" cy="857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图片 12" descr="log5.gif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7554" y="0"/>
              <a:ext cx="5786446" cy="857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234A3-8134-4C91-A4B0-50C051C861E8}" type="datetime1">
              <a:rPr lang="zh-CN" altLang="en-US"/>
              <a:pPr>
                <a:defRPr/>
              </a:pPr>
              <a:t>2019-3-3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3534D-2A93-4162-8147-3B9189D57B3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/17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/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/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F1865-145B-4BAB-82B7-B19D3F113D0D}" type="datetime1">
              <a:rPr lang="zh-CN" altLang="en-US"/>
              <a:pPr>
                <a:defRPr/>
              </a:pPr>
              <a:t>2019-3-3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80AD3-C12E-493D-A370-B9222DF2814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3175"/>
            <a:ext cx="6034088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5163" y="125413"/>
            <a:ext cx="17335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extLst>
              <a:ext uri="{FF2B5EF4-FFF2-40B4-BE49-F238E27FC236}"/>
            </a:extLst>
          </p:cNvPr>
          <p:cNvSpPr/>
          <p:nvPr userDrawn="1"/>
        </p:nvSpPr>
        <p:spPr>
          <a:xfrm>
            <a:off x="2568923" y="-98116"/>
            <a:ext cx="301396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计算机网络</a:t>
            </a:r>
          </a:p>
        </p:txBody>
      </p:sp>
      <p:pic>
        <p:nvPicPr>
          <p:cNvPr id="9" name="图片 1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0"/>
            <a:ext cx="657225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7018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69963" y="6467475"/>
            <a:ext cx="3616325" cy="365125"/>
          </a:xfrm>
        </p:spPr>
        <p:txBody>
          <a:bodyPr/>
          <a:lstStyle>
            <a:lvl1pPr>
              <a:defRPr sz="1800" b="0" i="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23038" y="6467475"/>
            <a:ext cx="98425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华文仿宋" pitchFamily="2" charset="-122"/>
              </a:defRPr>
            </a:lvl1pPr>
          </a:lstStyle>
          <a:p>
            <a:pPr>
              <a:defRPr/>
            </a:pPr>
            <a:fld id="{C6BDEB64-027E-4B75-9B21-BA9F6A719FE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0D0C1-B389-4199-80A4-54ABF5CA0178}" type="datetime1">
              <a:rPr lang="zh-CN" altLang="en-US"/>
              <a:pPr>
                <a:defRPr/>
              </a:pPr>
              <a:t>2019-3-3</a:t>
            </a:fld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463BA-BF0D-4DE1-89E0-5114A51B1E5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584BE-71EB-465E-B2BD-EFC5DD428BF3}" type="datetime1">
              <a:rPr lang="zh-CN" altLang="en-US"/>
              <a:pPr>
                <a:defRPr/>
              </a:pPr>
              <a:t>2019-3-3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A7EBA-80A4-4DE1-B9C5-C44433286B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AA51D-0174-4E25-A855-72FBA3AC08B1}" type="datetime1">
              <a:rPr lang="zh-CN" altLang="en-US"/>
              <a:pPr>
                <a:defRPr/>
              </a:pPr>
              <a:t>2019-3-3</a:t>
            </a:fld>
            <a:endParaRPr lang="en-US" altLang="zh-CN"/>
          </a:p>
        </p:txBody>
      </p:sp>
      <p:sp>
        <p:nvSpPr>
          <p:cNvPr id="5" name="Footer Placeholder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10520-F61E-4679-8C3C-ECAF5E3709F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/>
            </a:extLst>
          </p:cNvPr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77FAD64-C5AB-4D57-B6BD-6FA416FA603F}" type="datetime1">
              <a:rPr lang="zh-CN" altLang="en-US"/>
              <a:pPr>
                <a:defRPr/>
              </a:pPr>
              <a:t>2019-3-3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217D6DF-EB12-45FE-B984-A50DBE979C8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/>
            </a:extLst>
          </p:cNvPr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89D09-8C9D-4409-9044-A67301781F78}" type="datetime1">
              <a:rPr lang="zh-CN" altLang="en-US"/>
              <a:pPr>
                <a:defRPr/>
              </a:pPr>
              <a:t>2019-3-3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34F24-8754-459F-A914-718069072D5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EEAF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/>
            </a:extLst>
          </p:cNvPr>
          <p:cNvSpPr/>
          <p:nvPr/>
        </p:nvSpPr>
        <p:spPr>
          <a:xfrm>
            <a:off x="22225" y="6408738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51038" y="6448425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 baseline="0">
                <a:solidFill>
                  <a:schemeClr val="tx1"/>
                </a:solidFill>
                <a:latin typeface="Arial" panose="020B0604020202020204" pitchFamily="34" charset="0"/>
                <a:ea typeface="华文仿宋" panose="02010600040101010101" pitchFamily="2" charset="-122"/>
              </a:defRPr>
            </a:lvl1pPr>
          </a:lstStyle>
          <a:p>
            <a:pPr>
              <a:defRPr/>
            </a:pPr>
            <a:fld id="{938A84FB-18B0-4AD2-9093-EA50269B7030}" type="datetime1">
              <a:rPr lang="zh-CN" altLang="en-US"/>
              <a:pPr>
                <a:defRPr/>
              </a:pPr>
              <a:t>2019-3-3</a:t>
            </a:fld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5375" y="6446838"/>
            <a:ext cx="3481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020D2B5-1045-4D35-8451-24383EC739A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  <p:cxnSp>
        <p:nvCxnSpPr>
          <p:cNvPr id="10" name="Straight Connector 9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50825" y="692150"/>
            <a:ext cx="849788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1" r:id="rId1"/>
    <p:sldLayoutId id="2147484822" r:id="rId2"/>
    <p:sldLayoutId id="2147484823" r:id="rId3"/>
    <p:sldLayoutId id="2147484824" r:id="rId4"/>
    <p:sldLayoutId id="2147484825" r:id="rId5"/>
    <p:sldLayoutId id="2147484826" r:id="rId6"/>
    <p:sldLayoutId id="2147484827" r:id="rId7"/>
    <p:sldLayoutId id="2147484828" r:id="rId8"/>
    <p:sldLayoutId id="2147484829" r:id="rId9"/>
    <p:sldLayoutId id="2147484830" r:id="rId10"/>
    <p:sldLayoutId id="214748483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5"/>
          <p:cNvSpPr txBox="1">
            <a:spLocks noChangeArrowheads="1"/>
          </p:cNvSpPr>
          <p:nvPr/>
        </p:nvSpPr>
        <p:spPr bwMode="auto">
          <a:xfrm>
            <a:off x="611188" y="1125538"/>
            <a:ext cx="8064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684213" y="1268413"/>
            <a:ext cx="7775575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dirty="0"/>
              <a:t>第</a:t>
            </a:r>
            <a:r>
              <a:rPr lang="en-US" altLang="zh-CN" sz="3600" dirty="0"/>
              <a:t>3 </a:t>
            </a:r>
            <a:r>
              <a:rPr lang="zh-CN" altLang="en-US" sz="3600" dirty="0"/>
              <a:t>章 传输层</a:t>
            </a:r>
            <a:endParaRPr lang="en-US" altLang="zh-CN" sz="36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 smtClean="0">
                <a:solidFill>
                  <a:srgbClr val="0000FF"/>
                </a:solidFill>
              </a:rPr>
              <a:t>3.7 </a:t>
            </a:r>
            <a:r>
              <a:rPr lang="zh-CN" altLang="en-US" sz="2800" dirty="0">
                <a:solidFill>
                  <a:srgbClr val="0000FF"/>
                </a:solidFill>
              </a:rPr>
              <a:t>传输层</a:t>
            </a:r>
            <a:r>
              <a:rPr lang="en-US" altLang="zh-CN" sz="2800" dirty="0" smtClean="0">
                <a:solidFill>
                  <a:srgbClr val="0000FF"/>
                </a:solidFill>
              </a:rPr>
              <a:t>~TCP</a:t>
            </a:r>
            <a:r>
              <a:rPr lang="zh-CN" altLang="en-US" sz="2800" dirty="0" smtClean="0">
                <a:solidFill>
                  <a:srgbClr val="0000FF"/>
                </a:solidFill>
              </a:rPr>
              <a:t>协议：流量控制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2924944"/>
            <a:ext cx="6264275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zh-CN" altLang="en-US" sz="2000" dirty="0" smtClean="0"/>
              <a:t>触发零窗口事件的流量控制</a:t>
            </a: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2000" dirty="0" smtClean="0"/>
              <a:t>触发零窗口事件的流量控制</a:t>
            </a:r>
            <a:r>
              <a:rPr lang="en-US" altLang="zh-CN" sz="2000" dirty="0" smtClean="0"/>
              <a:t>~</a:t>
            </a:r>
            <a:r>
              <a:rPr lang="zh-CN" altLang="en-US" sz="2000" dirty="0" smtClean="0"/>
              <a:t>示例</a:t>
            </a:r>
            <a:endParaRPr lang="zh-CN" altLang="en-US" sz="200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2000" dirty="0" smtClean="0"/>
              <a:t>糊涂窗口综合症</a:t>
            </a:r>
            <a:r>
              <a:rPr lang="en-US" altLang="zh-CN" sz="2000" dirty="0" smtClean="0"/>
              <a:t>(Silly Window Syndrome (</a:t>
            </a:r>
            <a:r>
              <a:rPr lang="en-US" altLang="zh-CN" sz="2000" dirty="0" err="1" smtClean="0"/>
              <a:t>SWS</a:t>
            </a:r>
            <a:r>
              <a:rPr lang="en-US" altLang="zh-CN" sz="2000" dirty="0" smtClean="0"/>
              <a:t>))</a:t>
            </a: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2000" dirty="0" smtClean="0"/>
              <a:t>问题</a:t>
            </a:r>
            <a:endParaRPr lang="zh-CN" alt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497639" cy="541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zh-CN" altLang="en-US" sz="2000" dirty="0" smtClean="0"/>
              <a:t>触发零窗口事件的流量控制</a:t>
            </a:r>
            <a:endParaRPr lang="en-US" altLang="zh-CN" sz="2000" dirty="0" smtClean="0"/>
          </a:p>
          <a:p>
            <a:pPr marL="457200" indent="-457200">
              <a:spcAft>
                <a:spcPts val="600"/>
              </a:spcAft>
            </a:pPr>
            <a:r>
              <a:rPr lang="en-US" altLang="zh-CN" sz="2000" dirty="0" smtClean="0"/>
              <a:t>  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事件的逻辑依次是</a:t>
            </a:r>
            <a:endParaRPr lang="en-US" altLang="zh-CN" sz="2000" b="0" dirty="0" smtClean="0">
              <a:solidFill>
                <a:srgbClr val="FF0000"/>
              </a:solidFill>
            </a:endParaRPr>
          </a:p>
          <a:p>
            <a:pPr marL="457200" indent="-457200">
              <a:spcAft>
                <a:spcPts val="600"/>
              </a:spcAft>
            </a:pPr>
            <a:r>
              <a:rPr lang="en-US" altLang="zh-CN" sz="2000" dirty="0" smtClean="0"/>
              <a:t>1) </a:t>
            </a:r>
            <a:r>
              <a:rPr lang="zh-CN" altLang="en-US" sz="2000" dirty="0" smtClean="0"/>
              <a:t>零窗口</a:t>
            </a:r>
            <a:r>
              <a:rPr lang="en-US" altLang="zh-CN" sz="2000" dirty="0" smtClean="0"/>
              <a:t>(Zero window)</a:t>
            </a:r>
            <a:r>
              <a:rPr lang="zh-CN" altLang="en-US" sz="2000" dirty="0" smtClean="0"/>
              <a:t>通告</a:t>
            </a:r>
          </a:p>
          <a:p>
            <a:pPr marL="180000"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接收方的缓冲区满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如应用层未能及时提取数据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，则接收方往发送方发送</a:t>
            </a:r>
            <a:r>
              <a:rPr lang="zh-CN" alt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纯</a:t>
            </a:r>
            <a:r>
              <a:rPr lang="en-US" altLang="zh-CN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ACK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报文段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u="sng" dirty="0" smtClean="0">
                <a:latin typeface="Times New Roman" pitchFamily="18" charset="0"/>
                <a:cs typeface="Times New Roman" pitchFamily="18" charset="0"/>
              </a:rPr>
              <a:t>数据长度</a:t>
            </a:r>
            <a:r>
              <a:rPr lang="en-US" altLang="zh-CN" u="sng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，窗口字段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=0)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，称之为零窗口通告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窗口更新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(Window update)</a:t>
            </a:r>
          </a:p>
          <a:p>
            <a:pPr marL="180000"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当接收方缓冲区从满状态变到有可用空间时，接收方向发送方发送</a:t>
            </a:r>
            <a:r>
              <a:rPr lang="zh-CN" alt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纯</a:t>
            </a:r>
            <a:r>
              <a:rPr lang="en-US" altLang="zh-CN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ACK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报文段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u="sng" dirty="0" smtClean="0">
                <a:latin typeface="Times New Roman" pitchFamily="18" charset="0"/>
                <a:cs typeface="Times New Roman" pitchFamily="18" charset="0"/>
              </a:rPr>
              <a:t>数据长度</a:t>
            </a:r>
            <a:r>
              <a:rPr lang="en-US" altLang="zh-CN" u="sng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，窗口字段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&gt;0)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，称之为窗口更新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窗口探测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(Window probe)</a:t>
            </a:r>
          </a:p>
          <a:p>
            <a:pPr marL="180000" lvl="1">
              <a:lnSpc>
                <a:spcPct val="120000"/>
              </a:lnSpc>
              <a:spcAft>
                <a:spcPts val="2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因为</a:t>
            </a:r>
            <a:r>
              <a:rPr lang="zh-CN" alt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纯</a:t>
            </a:r>
            <a:r>
              <a:rPr lang="en-US" altLang="zh-CN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ACK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报文段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u="sng" dirty="0" smtClean="0">
                <a:latin typeface="Times New Roman" pitchFamily="18" charset="0"/>
                <a:cs typeface="Times New Roman" pitchFamily="18" charset="0"/>
              </a:rPr>
              <a:t>数据长度</a:t>
            </a:r>
            <a:r>
              <a:rPr lang="en-US" altLang="zh-CN" u="sng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0" dirty="0" err="1" smtClean="0">
                <a:latin typeface="Times New Roman" pitchFamily="18" charset="0"/>
                <a:cs typeface="Times New Roman" pitchFamily="18" charset="0"/>
              </a:rPr>
              <a:t>ACK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的报文段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不被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可靠递送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，则第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步的窗口更新有可能在网络中丢失，导致收发双方都处于等待的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死锁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状态。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180000" lvl="1">
              <a:lnSpc>
                <a:spcPct val="120000"/>
              </a:lnSpc>
              <a:spcAft>
                <a:spcPts val="2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为避免活锁，发送方使用一种叫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坚持定时器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(persist timer)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来定期触发：发送方往接收方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发送窗口探测报文段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数据长度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保证被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递送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180000" lvl="1">
              <a:lnSpc>
                <a:spcPct val="120000"/>
              </a:lnSpc>
              <a:spcAft>
                <a:spcPts val="2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作为响应，接收方将自己的缓冲区可用空间大小放入</a:t>
            </a:r>
            <a:r>
              <a:rPr lang="en-US" altLang="zh-CN" b="0" dirty="0" err="1" smtClean="0">
                <a:latin typeface="Times New Roman" pitchFamily="18" charset="0"/>
                <a:cs typeface="Times New Roman" pitchFamily="18" charset="0"/>
              </a:rPr>
              <a:t>ACK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报文段的窗口字段，由此，发送方获知接收方是否能继续接收数据。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497639" cy="1687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zh-CN" altLang="en-US" sz="2000" dirty="0" smtClean="0"/>
              <a:t>触发零窗口事件的</a:t>
            </a:r>
            <a:r>
              <a:rPr lang="zh-CN" altLang="en-US" sz="2000" dirty="0" smtClean="0"/>
              <a:t>流量控制</a:t>
            </a:r>
            <a:r>
              <a:rPr lang="en-US" altLang="zh-CN" sz="2000" dirty="0" smtClean="0"/>
              <a:t>~</a:t>
            </a:r>
            <a:r>
              <a:rPr lang="zh-CN" altLang="en-US" sz="2000" dirty="0" smtClean="0"/>
              <a:t>示例</a:t>
            </a:r>
            <a:r>
              <a:rPr lang="en-US" altLang="zh-CN" sz="2000" dirty="0" smtClean="0"/>
              <a:t>:</a:t>
            </a:r>
          </a:p>
          <a:p>
            <a:pPr marL="457200" indent="-457200">
              <a:spcAft>
                <a:spcPts val="600"/>
              </a:spcAft>
            </a:pPr>
            <a:r>
              <a:rPr lang="zh-CN" altLang="en-US" sz="1600" dirty="0" smtClean="0"/>
              <a:t>零窗口</a:t>
            </a:r>
            <a:r>
              <a:rPr lang="en-US" altLang="zh-CN" sz="1600" dirty="0" smtClean="0"/>
              <a:t>(Zero window)</a:t>
            </a:r>
            <a:r>
              <a:rPr lang="zh-CN" altLang="en-US" sz="1600" dirty="0" smtClean="0"/>
              <a:t>通告、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窗口探测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(Window probe)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、窗口更新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(Window update)</a:t>
            </a: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</a:pP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520788"/>
            <a:ext cx="45005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/>
              <a:t>发送方：</a:t>
            </a:r>
            <a:r>
              <a:rPr lang="en-US" altLang="zh-CN" sz="1700" dirty="0" smtClean="0"/>
              <a:t>10.0.1.33</a:t>
            </a:r>
          </a:p>
          <a:p>
            <a:r>
              <a:rPr lang="zh-CN" altLang="en-US" sz="1700" dirty="0" smtClean="0"/>
              <a:t>接收方：</a:t>
            </a:r>
            <a:r>
              <a:rPr lang="en-US" altLang="zh-CN" sz="1700" dirty="0" smtClean="0"/>
              <a:t>10.0.1.37</a:t>
            </a:r>
            <a:endParaRPr lang="zh-CN" altLang="en-US" sz="1700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6453336"/>
            <a:ext cx="838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6453336"/>
            <a:ext cx="601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dirty="0" smtClean="0"/>
              <a:t>摘自</a:t>
            </a:r>
            <a:r>
              <a:rPr lang="en-US" altLang="zh-CN" sz="1400" b="0" dirty="0" smtClean="0"/>
              <a:t>W. Richard Stevens. TCP/IP Illustrated </a:t>
            </a:r>
            <a:r>
              <a:rPr lang="en-US" altLang="zh-CN" sz="1400" b="0" dirty="0" err="1" smtClean="0"/>
              <a:t>Vol.2</a:t>
            </a:r>
            <a:r>
              <a:rPr lang="en-US" altLang="zh-CN" sz="1400" b="0" dirty="0" smtClean="0"/>
              <a:t>, Page 706</a:t>
            </a:r>
            <a:endParaRPr lang="zh-CN" altLang="en-US" sz="1400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204864"/>
            <a:ext cx="8660271" cy="31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59532" y="5445224"/>
            <a:ext cx="8532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>
                <a:solidFill>
                  <a:srgbClr val="000000"/>
                </a:solidFill>
              </a:rPr>
              <a:t>在零</a:t>
            </a:r>
            <a:r>
              <a:rPr lang="zh-CN" altLang="en-US" b="0" dirty="0" smtClean="0">
                <a:solidFill>
                  <a:srgbClr val="000000"/>
                </a:solidFill>
              </a:rPr>
              <a:t>窗口</a:t>
            </a:r>
            <a:r>
              <a:rPr lang="en-US" altLang="zh-CN" b="0" dirty="0" smtClean="0">
                <a:solidFill>
                  <a:srgbClr val="000000"/>
                </a:solidFill>
              </a:rPr>
              <a:t>(</a:t>
            </a:r>
            <a:r>
              <a:rPr lang="en-US" altLang="zh-CN" b="0" dirty="0" err="1" smtClean="0">
                <a:solidFill>
                  <a:srgbClr val="FF0000"/>
                </a:solidFill>
              </a:rPr>
              <a:t>zerowindow</a:t>
            </a:r>
            <a:r>
              <a:rPr lang="en-US" altLang="zh-CN" b="0" dirty="0" smtClean="0">
                <a:solidFill>
                  <a:srgbClr val="000000"/>
                </a:solidFill>
              </a:rPr>
              <a:t>)</a:t>
            </a:r>
            <a:r>
              <a:rPr lang="zh-CN" altLang="en-US" b="0" dirty="0" smtClean="0">
                <a:solidFill>
                  <a:srgbClr val="000000"/>
                </a:solidFill>
              </a:rPr>
              <a:t>通告</a:t>
            </a:r>
            <a:r>
              <a:rPr lang="zh-CN" altLang="en-US" b="0" dirty="0" smtClean="0">
                <a:solidFill>
                  <a:srgbClr val="000000"/>
                </a:solidFill>
              </a:rPr>
              <a:t>之后</a:t>
            </a:r>
            <a:r>
              <a:rPr lang="zh-CN" altLang="en-US" b="0" dirty="0" smtClean="0">
                <a:solidFill>
                  <a:srgbClr val="000000"/>
                </a:solidFill>
              </a:rPr>
              <a:t>，每隔</a:t>
            </a:r>
            <a:r>
              <a:rPr lang="en-US" altLang="zh-CN" b="0" dirty="0" smtClean="0">
                <a:solidFill>
                  <a:srgbClr val="000000"/>
                </a:solidFill>
              </a:rPr>
              <a:t>5</a:t>
            </a:r>
            <a:r>
              <a:rPr lang="zh-CN" altLang="en-US" b="0" dirty="0" smtClean="0">
                <a:solidFill>
                  <a:srgbClr val="000000"/>
                </a:solidFill>
              </a:rPr>
              <a:t>秒，有一个窗口探测事件</a:t>
            </a:r>
            <a:r>
              <a:rPr lang="en-US" altLang="zh-CN" b="0" dirty="0" smtClean="0">
                <a:solidFill>
                  <a:srgbClr val="000000"/>
                </a:solidFill>
              </a:rPr>
              <a:t>(</a:t>
            </a:r>
            <a:r>
              <a:rPr lang="en-US" altLang="zh-CN" dirty="0" err="1" smtClean="0"/>
              <a:t>Zerowindow</a:t>
            </a:r>
            <a:r>
              <a:rPr lang="en-US" altLang="zh-CN" dirty="0" err="1" smtClean="0">
                <a:solidFill>
                  <a:srgbClr val="0000FF"/>
                </a:solidFill>
              </a:rPr>
              <a:t>Probe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b="0" dirty="0" err="1" smtClean="0"/>
              <a:t>No.153,155,157</a:t>
            </a:r>
            <a:r>
              <a:rPr lang="en-US" altLang="zh-CN" b="0" dirty="0" smtClean="0">
                <a:solidFill>
                  <a:srgbClr val="000000"/>
                </a:solidFill>
              </a:rPr>
              <a:t>)</a:t>
            </a:r>
            <a:r>
              <a:rPr lang="zh-CN" altLang="en-US" b="0" dirty="0" smtClean="0">
                <a:solidFill>
                  <a:srgbClr val="000000"/>
                </a:solidFill>
              </a:rPr>
              <a:t>由发送方主动发出</a:t>
            </a:r>
            <a:r>
              <a:rPr lang="en-US" altLang="zh-CN" b="0" dirty="0" smtClean="0">
                <a:solidFill>
                  <a:srgbClr val="000000"/>
                </a:solidFill>
              </a:rPr>
              <a:t>.  </a:t>
            </a:r>
            <a:r>
              <a:rPr lang="zh-CN" altLang="en-US" b="0" dirty="0" smtClean="0">
                <a:solidFill>
                  <a:srgbClr val="000000"/>
                </a:solidFill>
              </a:rPr>
              <a:t>在接收方的应用层</a:t>
            </a:r>
            <a:r>
              <a:rPr lang="zh-CN" altLang="en-US" b="0" dirty="0" smtClean="0">
                <a:solidFill>
                  <a:srgbClr val="000000"/>
                </a:solidFill>
              </a:rPr>
              <a:t>提取出</a:t>
            </a:r>
            <a:r>
              <a:rPr lang="en-US" altLang="zh-CN" b="0" dirty="0" smtClean="0">
                <a:solidFill>
                  <a:srgbClr val="000000"/>
                </a:solidFill>
              </a:rPr>
              <a:t>TCP</a:t>
            </a:r>
            <a:r>
              <a:rPr lang="zh-CN" altLang="en-US" b="0" dirty="0" smtClean="0">
                <a:solidFill>
                  <a:srgbClr val="000000"/>
                </a:solidFill>
              </a:rPr>
              <a:t>数据后</a:t>
            </a:r>
            <a:r>
              <a:rPr lang="en-US" altLang="zh-CN" b="0" dirty="0" smtClean="0">
                <a:solidFill>
                  <a:srgbClr val="000000"/>
                </a:solidFill>
              </a:rPr>
              <a:t>, </a:t>
            </a:r>
            <a:r>
              <a:rPr lang="zh-CN" altLang="en-US" b="0" dirty="0" smtClean="0">
                <a:solidFill>
                  <a:srgbClr val="000000"/>
                </a:solidFill>
              </a:rPr>
              <a:t>接收方发出窗口更新</a:t>
            </a:r>
            <a:r>
              <a:rPr lang="en-US" altLang="zh-CN" b="0" dirty="0" smtClean="0">
                <a:solidFill>
                  <a:srgbClr val="000000"/>
                </a:solidFill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window update, </a:t>
            </a:r>
            <a:r>
              <a:rPr lang="en-US" altLang="zh-CN" b="0" dirty="0" err="1" smtClean="0">
                <a:solidFill>
                  <a:srgbClr val="000000"/>
                </a:solidFill>
              </a:rPr>
              <a:t>No.159</a:t>
            </a:r>
            <a:r>
              <a:rPr lang="en-US" altLang="zh-CN" b="0" dirty="0" smtClean="0">
                <a:solidFill>
                  <a:srgbClr val="000000"/>
                </a:solidFill>
              </a:rPr>
              <a:t>, </a:t>
            </a:r>
            <a:r>
              <a:rPr lang="en-US" altLang="zh-CN" b="0" dirty="0" err="1" smtClean="0">
                <a:solidFill>
                  <a:srgbClr val="000000"/>
                </a:solidFill>
              </a:rPr>
              <a:t>No.160</a:t>
            </a:r>
            <a:r>
              <a:rPr lang="en-US" altLang="zh-CN" b="0" dirty="0" smtClean="0">
                <a:solidFill>
                  <a:srgbClr val="000000"/>
                </a:solidFill>
              </a:rPr>
              <a:t>)</a:t>
            </a:r>
            <a:endParaRPr lang="zh-CN" altLang="en-US" b="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3241055" cy="19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zh-CN" altLang="en-US" sz="2000" dirty="0" smtClean="0"/>
              <a:t>触发零窗口事件的流量控制：示例</a:t>
            </a:r>
            <a:endParaRPr lang="en-US" altLang="zh-CN" sz="2000" dirty="0" smtClean="0"/>
          </a:p>
          <a:p>
            <a:pPr marL="457200" indent="-457200">
              <a:spcAft>
                <a:spcPts val="600"/>
              </a:spcAft>
            </a:pPr>
            <a:r>
              <a:rPr lang="zh-CN" altLang="en-US" sz="1600" dirty="0" smtClean="0"/>
              <a:t>零窗口</a:t>
            </a:r>
            <a:r>
              <a:rPr lang="en-US" altLang="zh-CN" sz="1600" dirty="0" smtClean="0"/>
              <a:t>(Zero window)</a:t>
            </a:r>
            <a:r>
              <a:rPr lang="zh-CN" altLang="en-US" sz="1600" dirty="0" smtClean="0"/>
              <a:t>通告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</a:pP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6453336"/>
            <a:ext cx="838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5876" y="692696"/>
            <a:ext cx="5265432" cy="5832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8100392" y="3537012"/>
            <a:ext cx="4320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100392" y="5229200"/>
            <a:ext cx="4320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328084" y="3789040"/>
            <a:ext cx="936104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328084" y="5517232"/>
            <a:ext cx="900100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497639" cy="6228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2. </a:t>
            </a:r>
            <a:r>
              <a:rPr lang="zh-CN" altLang="en-US" sz="2000" dirty="0" smtClean="0"/>
              <a:t>糊涂窗口综合症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Silly Window Syndrome (</a:t>
            </a:r>
            <a:r>
              <a:rPr lang="en-US" altLang="zh-CN" sz="2000" i="1" dirty="0" err="1" smtClean="0"/>
              <a:t>SWS</a:t>
            </a:r>
            <a:r>
              <a:rPr lang="en-US" altLang="zh-CN" sz="2000" i="1" dirty="0" smtClean="0"/>
              <a:t>))</a:t>
            </a:r>
            <a:endParaRPr lang="zh-CN" altLang="en-US" sz="2000" dirty="0" smtClean="0"/>
          </a:p>
          <a:p>
            <a:pPr marL="180000"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b="0" dirty="0" err="1" smtClean="0">
                <a:latin typeface="Times New Roman" pitchFamily="18" charset="0"/>
                <a:cs typeface="Times New Roman" pitchFamily="18" charset="0"/>
              </a:rPr>
              <a:t>SWS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：小的报文段在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连接上传输，导致</a:t>
            </a:r>
            <a:r>
              <a:rPr lang="zh-CN" altLang="zh-CN" b="0" dirty="0" smtClean="0"/>
              <a:t>有效数据</a:t>
            </a:r>
            <a:r>
              <a:rPr lang="zh-CN" altLang="en-US" b="0" dirty="0" smtClean="0"/>
              <a:t>的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通信效率低下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637200" lvl="2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小报文段的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数据字段长度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远小于报文段首部长度</a:t>
            </a:r>
            <a:r>
              <a:rPr lang="en-US" altLang="zh-CN" b="0" dirty="0" err="1" smtClean="0">
                <a:latin typeface="Times New Roman" pitchFamily="18" charset="0"/>
                <a:cs typeface="Times New Roman" pitchFamily="18" charset="0"/>
              </a:rPr>
              <a:t>20+IP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首部长度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 marL="180000"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b="0" dirty="0" err="1" smtClean="0">
                <a:latin typeface="Times New Roman" pitchFamily="18" charset="0"/>
                <a:cs typeface="Times New Roman" pitchFamily="18" charset="0"/>
              </a:rPr>
              <a:t>SWS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可由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连接的任何一端引起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637200" lvl="2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接收方通过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纯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ACK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报文段发送小的窗口通告导致</a:t>
            </a:r>
            <a:r>
              <a:rPr lang="en-US" altLang="zh-CN" b="0" dirty="0" err="1" smtClean="0">
                <a:latin typeface="Times New Roman" pitchFamily="18" charset="0"/>
                <a:cs typeface="Times New Roman" pitchFamily="18" charset="0"/>
              </a:rPr>
              <a:t>SWS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；发送方过于积极传输缓冲区中的剩余数据导致</a:t>
            </a:r>
            <a:r>
              <a:rPr lang="en-US" altLang="zh-CN" b="0" dirty="0" err="1" smtClean="0">
                <a:latin typeface="Times New Roman" pitchFamily="18" charset="0"/>
                <a:cs typeface="Times New Roman" pitchFamily="18" charset="0"/>
              </a:rPr>
              <a:t>SWS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解决方案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80000"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在接收方：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不发送小的窗口通告。如</a:t>
            </a:r>
            <a:r>
              <a:rPr lang="zh-CN" altLang="en-US" b="0" dirty="0" smtClean="0"/>
              <a:t>接收算法</a:t>
            </a:r>
            <a:r>
              <a:rPr lang="en-US" altLang="zh-CN" b="0" dirty="0" smtClean="0"/>
              <a:t>[</a:t>
            </a:r>
            <a:r>
              <a:rPr lang="en-US" altLang="zh-CN" b="0" dirty="0" err="1" smtClean="0"/>
              <a:t>RFC1122</a:t>
            </a:r>
            <a:r>
              <a:rPr lang="en-US" altLang="zh-CN" b="0" dirty="0" smtClean="0"/>
              <a:t>]</a:t>
            </a:r>
            <a:r>
              <a:rPr lang="zh-CN" altLang="en-US" b="0" dirty="0" smtClean="0"/>
              <a:t>要求，只有当接收缓冲区空闲空间：足够容纳一个</a:t>
            </a:r>
            <a:r>
              <a:rPr lang="en-US" altLang="zh-CN" b="0" dirty="0" smtClean="0"/>
              <a:t>MSS</a:t>
            </a:r>
            <a:r>
              <a:rPr lang="zh-CN" altLang="en-US" b="0" dirty="0" smtClean="0"/>
              <a:t>的报文段或者达到总缓冲空间的一半时，才发送窗口通告   （</a:t>
            </a:r>
            <a:r>
              <a:rPr lang="en-US" altLang="zh-CN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Clark</a:t>
            </a:r>
            <a:r>
              <a:rPr lang="zh-CN" altLang="en-US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算法）</a:t>
            </a:r>
            <a:endParaRPr lang="en-US" altLang="zh-CN" b="0" dirty="0" smtClean="0"/>
          </a:p>
          <a:p>
            <a:pPr marL="180000"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在发送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方：由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Nagle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算法控制何时发送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数据，一般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不发送小报文段，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但在下述情况，发送方立即发送数据：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637200" lvl="2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当发送缓冲区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的数据大到可以组装成一个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MSS</a:t>
            </a:r>
          </a:p>
          <a:p>
            <a:pPr marL="637200" lvl="2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当发送缓冲区的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数据大到接收方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所有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通知窗口中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最大窗口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尺寸的一半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637200" lvl="2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发送方不在等待</a:t>
            </a:r>
            <a:r>
              <a:rPr lang="en-US" altLang="zh-CN" b="0" dirty="0" err="1" smtClean="0">
                <a:latin typeface="Times New Roman" pitchFamily="18" charset="0"/>
                <a:cs typeface="Times New Roman" pitchFamily="18" charset="0"/>
              </a:rPr>
              <a:t>ACK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、或者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Nagle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算法被禁止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637200" lvl="2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497639" cy="115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2. </a:t>
            </a:r>
            <a:r>
              <a:rPr lang="zh-CN" altLang="en-US" sz="2000" dirty="0" smtClean="0"/>
              <a:t>糊涂窗口综合症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Silly Window Syndrome (</a:t>
            </a:r>
            <a:r>
              <a:rPr lang="en-US" altLang="zh-CN" sz="2000" i="1" dirty="0" err="1" smtClean="0"/>
              <a:t>SWS</a:t>
            </a:r>
            <a:r>
              <a:rPr lang="en-US" altLang="zh-CN" sz="2000" i="1" dirty="0" smtClean="0"/>
              <a:t>))</a:t>
            </a:r>
            <a:endParaRPr lang="zh-CN" altLang="en-US" sz="2000" dirty="0" smtClean="0"/>
          </a:p>
          <a:p>
            <a:pPr marL="0"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解决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方案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80000"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Nagle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算法：在发送方执行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Nagle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算法，以防止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SWS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899592" y="5193196"/>
            <a:ext cx="6192688" cy="828092"/>
          </a:xfrm>
          <a:prstGeom prst="wedgeRoundRectCallout">
            <a:avLst>
              <a:gd name="adj1" fmla="val -40292"/>
              <a:gd name="adj2" fmla="val -679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只有当收到对上一报文段的</a:t>
            </a:r>
            <a:r>
              <a:rPr lang="en-US" altLang="zh-CN" dirty="0" err="1" smtClean="0">
                <a:solidFill>
                  <a:srgbClr val="FF0000"/>
                </a:solidFill>
              </a:rPr>
              <a:t>ACK</a:t>
            </a:r>
            <a:r>
              <a:rPr lang="zh-CN" altLang="en-US" dirty="0" smtClean="0">
                <a:solidFill>
                  <a:srgbClr val="FF0000"/>
                </a:solidFill>
              </a:rPr>
              <a:t>，才能发送下一个报文段，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Nagle</a:t>
            </a:r>
            <a:r>
              <a:rPr lang="zh-CN" altLang="en-US" dirty="0" smtClean="0">
                <a:solidFill>
                  <a:srgbClr val="FF0000"/>
                </a:solidFill>
              </a:rPr>
              <a:t>算法使</a:t>
            </a:r>
            <a:r>
              <a:rPr lang="en-US" altLang="zh-CN" dirty="0" smtClean="0">
                <a:solidFill>
                  <a:srgbClr val="FF0000"/>
                </a:solidFill>
              </a:rPr>
              <a:t>TCP</a:t>
            </a:r>
            <a:r>
              <a:rPr lang="zh-CN" altLang="en-US" dirty="0" smtClean="0">
                <a:solidFill>
                  <a:srgbClr val="FF0000"/>
                </a:solidFill>
              </a:rPr>
              <a:t>退化为停止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等待行为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 descr="NagleAlgo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878965"/>
            <a:ext cx="9144000" cy="310006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16116" y="3248980"/>
            <a:ext cx="1908212" cy="324036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31640" y="3825044"/>
            <a:ext cx="1260140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2389909" y="3584864"/>
            <a:ext cx="4125191" cy="207818"/>
          </a:xfrm>
          <a:custGeom>
            <a:avLst/>
            <a:gdLst>
              <a:gd name="connsiteX0" fmla="*/ 0 w 4125191"/>
              <a:gd name="connsiteY0" fmla="*/ 207818 h 207818"/>
              <a:gd name="connsiteX1" fmla="*/ 0 w 4125191"/>
              <a:gd name="connsiteY1" fmla="*/ 72736 h 207818"/>
              <a:gd name="connsiteX2" fmla="*/ 4125191 w 4125191"/>
              <a:gd name="connsiteY2" fmla="*/ 72736 h 207818"/>
              <a:gd name="connsiteX3" fmla="*/ 4114800 w 4125191"/>
              <a:gd name="connsiteY3" fmla="*/ 0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5191" h="207818">
                <a:moveTo>
                  <a:pt x="0" y="207818"/>
                </a:moveTo>
                <a:lnTo>
                  <a:pt x="0" y="72736"/>
                </a:lnTo>
                <a:lnTo>
                  <a:pt x="4125191" y="72736"/>
                </a:lnTo>
                <a:lnTo>
                  <a:pt x="4114800" y="0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497639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3. </a:t>
            </a:r>
            <a:r>
              <a:rPr lang="zh-CN" altLang="en-US" sz="2000" dirty="0" smtClean="0"/>
              <a:t>问题</a:t>
            </a:r>
            <a:endParaRPr lang="en-US" altLang="zh-CN" sz="2000" dirty="0" smtClean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000" b="0" dirty="0" smtClean="0"/>
              <a:t>为什么</a:t>
            </a:r>
            <a:r>
              <a:rPr lang="en-US" altLang="zh-CN" sz="2000" b="0" dirty="0" smtClean="0"/>
              <a:t>TCP</a:t>
            </a:r>
            <a:r>
              <a:rPr lang="zh-CN" altLang="en-US" sz="2000" b="0" dirty="0" smtClean="0"/>
              <a:t>不能可靠递送纯</a:t>
            </a:r>
            <a:r>
              <a:rPr lang="en-US" altLang="zh-CN" sz="2000" b="0" dirty="0" err="1" smtClean="0"/>
              <a:t>ACK</a:t>
            </a:r>
            <a:r>
              <a:rPr lang="zh-CN" altLang="en-US" sz="2000" b="0" dirty="0" smtClean="0"/>
              <a:t>报文</a:t>
            </a:r>
            <a:r>
              <a:rPr lang="zh-CN" altLang="en-US" sz="2000" b="0" dirty="0" smtClean="0"/>
              <a:t>段？</a:t>
            </a:r>
            <a:endParaRPr lang="en-US" altLang="zh-CN" sz="2000" b="0" dirty="0" smtClean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000" b="0" dirty="0" smtClean="0"/>
              <a:t>仔细观察</a:t>
            </a:r>
            <a:r>
              <a:rPr lang="zh-CN" altLang="en-US" sz="2000" b="0" dirty="0" smtClean="0"/>
              <a:t>本</a:t>
            </a:r>
            <a:r>
              <a:rPr lang="zh-CN" altLang="en-US" sz="2000" b="0" dirty="0" smtClean="0"/>
              <a:t>节“</a:t>
            </a:r>
            <a:r>
              <a:rPr lang="en-US" altLang="zh-CN" sz="2000" b="0" dirty="0" smtClean="0"/>
              <a:t>1.</a:t>
            </a:r>
            <a:r>
              <a:rPr lang="zh-CN" altLang="en-US" sz="2000" b="0" dirty="0" smtClean="0"/>
              <a:t>触发</a:t>
            </a:r>
            <a:r>
              <a:rPr lang="zh-CN" altLang="en-US" sz="2000" b="0" dirty="0" smtClean="0"/>
              <a:t>零窗口事件的流量控制</a:t>
            </a:r>
            <a:r>
              <a:rPr lang="en-US" altLang="zh-CN" sz="2000" b="0" dirty="0" smtClean="0"/>
              <a:t>~</a:t>
            </a:r>
            <a:r>
              <a:rPr lang="zh-CN" altLang="en-US" sz="2000" b="0" dirty="0" smtClean="0"/>
              <a:t>示例”，假设零窗口探测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zerowindowProbe</a:t>
            </a:r>
            <a:r>
              <a:rPr lang="en-US" altLang="zh-CN" sz="2000" b="0" dirty="0" smtClean="0"/>
              <a:t>)</a:t>
            </a:r>
            <a:r>
              <a:rPr lang="zh-CN" altLang="en-US" sz="2000" b="0" dirty="0" smtClean="0"/>
              <a:t>报文段</a:t>
            </a:r>
            <a:r>
              <a:rPr lang="en-US" altLang="zh-CN" sz="2000" b="0" dirty="0" smtClean="0"/>
              <a:t>P</a:t>
            </a:r>
            <a:r>
              <a:rPr lang="zh-CN" altLang="en-US" sz="2000" b="0" dirty="0" smtClean="0"/>
              <a:t>的</a:t>
            </a:r>
            <a:r>
              <a:rPr lang="en-US" altLang="zh-CN" sz="2000" b="0" dirty="0" err="1" smtClean="0"/>
              <a:t>ACK</a:t>
            </a:r>
            <a:r>
              <a:rPr lang="zh-CN" altLang="en-US" sz="2000" b="0" dirty="0" smtClean="0"/>
              <a:t>报文段为</a:t>
            </a:r>
            <a:r>
              <a:rPr lang="en-US" altLang="zh-CN" sz="2000" b="0" dirty="0" smtClean="0"/>
              <a:t>Q</a:t>
            </a:r>
            <a:r>
              <a:rPr lang="zh-CN" altLang="en-US" sz="2000" b="0" dirty="0" smtClean="0"/>
              <a:t>，为什么</a:t>
            </a:r>
            <a:r>
              <a:rPr lang="en-US" altLang="zh-CN" sz="2000" b="0" dirty="0" err="1" smtClean="0"/>
              <a:t>Q.ack</a:t>
            </a:r>
            <a:r>
              <a:rPr lang="en-US" altLang="zh-CN" sz="2000" b="0" dirty="0" smtClean="0"/>
              <a:t> != </a:t>
            </a:r>
            <a:r>
              <a:rPr lang="en-US" altLang="zh-CN" sz="2000" b="0" dirty="0" err="1" smtClean="0"/>
              <a:t>P.Seq</a:t>
            </a:r>
            <a:r>
              <a:rPr lang="en-US" altLang="zh-CN" sz="2000" b="0" dirty="0" smtClean="0"/>
              <a:t> + </a:t>
            </a:r>
            <a:r>
              <a:rPr lang="en-US" altLang="zh-CN" sz="2000" b="0" dirty="0" err="1" smtClean="0"/>
              <a:t>P.Len</a:t>
            </a:r>
            <a:r>
              <a:rPr lang="zh-CN" altLang="en-US" sz="2000" b="0" dirty="0" smtClean="0"/>
              <a:t>？</a:t>
            </a:r>
            <a:endParaRPr lang="en-US" altLang="zh-CN" sz="2000" b="0" dirty="0" smtClean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Nagle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算法与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TCP delayed 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acknowledgments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有冲突，试查阅互联网解释其中</a:t>
            </a:r>
            <a:r>
              <a:rPr lang="zh-CN" altLang="en-US" sz="2000" b="0" smtClean="0">
                <a:latin typeface="Times New Roman" pitchFamily="18" charset="0"/>
                <a:cs typeface="Times New Roman" pitchFamily="18" charset="0"/>
              </a:rPr>
              <a:t>原因。</a:t>
            </a:r>
            <a:endParaRPr lang="en-US" altLang="zh-CN" sz="2000" b="0" dirty="0" smtClean="0"/>
          </a:p>
          <a:p>
            <a:endParaRPr lang="zh-CN" alt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自定义 1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C0D8F1"/>
      </a:accent1>
      <a:accent2>
        <a:srgbClr val="C0D8F1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22155</TotalTime>
  <Words>741</Words>
  <Application>Microsoft Office PowerPoint</Application>
  <PresentationFormat>全屏显示(4:3)</PresentationFormat>
  <Paragraphs>52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回顾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Lenovo</dc:creator>
  <cp:lastModifiedBy>Jianfei Yin</cp:lastModifiedBy>
  <cp:revision>1420</cp:revision>
  <dcterms:created xsi:type="dcterms:W3CDTF">2014-05-03T04:50:23Z</dcterms:created>
  <dcterms:modified xsi:type="dcterms:W3CDTF">2019-03-03T11:43:40Z</dcterms:modified>
</cp:coreProperties>
</file>