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1" autoAdjust="0"/>
    <p:restoredTop sz="94660"/>
  </p:normalViewPr>
  <p:slideViewPr>
    <p:cSldViewPr snapToGrid="0">
      <p:cViewPr>
        <p:scale>
          <a:sx n="59" d="100"/>
          <a:sy n="59" d="100"/>
        </p:scale>
        <p:origin x="580" y="8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5/24/2020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5/24/2020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5/24/2020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5/24/2020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586B75A-687E-405C-8A0B-8D00578BA2C3}" type="datetimeFigureOut">
              <a:rPr lang="en-US" dirty="0"/>
              <a:pPr/>
              <a:t>5/24/2020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5/24/2020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5/24/2020</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a:t>单击此处编辑母版标题样式</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5/24/2020</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5/24/2020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zh-CN" altLang="en-US"/>
              <a:t>单击此处编辑母版标题样式</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8" name="Date Placeholder 7"/>
          <p:cNvSpPr>
            <a:spLocks noGrp="1"/>
          </p:cNvSpPr>
          <p:nvPr>
            <p:ph type="dt" sz="half" idx="10"/>
          </p:nvPr>
        </p:nvSpPr>
        <p:spPr/>
        <p:txBody>
          <a:bodyPr/>
          <a:lstStyle/>
          <a:p>
            <a:fld id="{5586B75A-687E-405C-8A0B-8D00578BA2C3}" type="datetimeFigureOut">
              <a:rPr lang="en-US" dirty="0"/>
              <a:pPr/>
              <a:t>5/24/2020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8" name="Date Placeholder 7"/>
          <p:cNvSpPr>
            <a:spLocks noGrp="1"/>
          </p:cNvSpPr>
          <p:nvPr>
            <p:ph type="dt" sz="half" idx="10"/>
          </p:nvPr>
        </p:nvSpPr>
        <p:spPr/>
        <p:txBody>
          <a:bodyPr/>
          <a:lstStyle/>
          <a:p>
            <a:fld id="{5586B75A-687E-405C-8A0B-8D00578BA2C3}" type="datetimeFigureOut">
              <a:rPr lang="en-US" dirty="0"/>
              <a:pPr/>
              <a:t>5/24/2020</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5/24/2020</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08E7C7-B13C-4B6F-ACDB-7C9849099C70}"/>
              </a:ext>
            </a:extLst>
          </p:cNvPr>
          <p:cNvSpPr>
            <a:spLocks noGrp="1"/>
          </p:cNvSpPr>
          <p:nvPr>
            <p:ph type="ctrTitle"/>
          </p:nvPr>
        </p:nvSpPr>
        <p:spPr/>
        <p:txBody>
          <a:bodyPr/>
          <a:lstStyle/>
          <a:p>
            <a:r>
              <a:rPr lang="en-US" altLang="zh-CN" dirty="0" err="1"/>
              <a:t>Marwall</a:t>
            </a:r>
            <a:endParaRPr lang="zh-CN" altLang="en-US" dirty="0"/>
          </a:p>
        </p:txBody>
      </p:sp>
      <p:sp>
        <p:nvSpPr>
          <p:cNvPr id="3" name="副标题 2">
            <a:extLst>
              <a:ext uri="{FF2B5EF4-FFF2-40B4-BE49-F238E27FC236}">
                <a16:creationId xmlns:a16="http://schemas.microsoft.com/office/drawing/2014/main" id="{86DB2605-92D3-401A-BF2B-5DCDBC8367D0}"/>
              </a:ext>
            </a:extLst>
          </p:cNvPr>
          <p:cNvSpPr>
            <a:spLocks noGrp="1"/>
          </p:cNvSpPr>
          <p:nvPr>
            <p:ph type="subTitle" idx="1"/>
          </p:nvPr>
        </p:nvSpPr>
        <p:spPr/>
        <p:txBody>
          <a:bodyPr/>
          <a:lstStyle/>
          <a:p>
            <a:r>
              <a:rPr lang="en-US" altLang="zh-CN" dirty="0"/>
              <a:t>Copyright: Reload Curiosity</a:t>
            </a:r>
            <a:endParaRPr lang="zh-CN" altLang="en-US" dirty="0"/>
          </a:p>
        </p:txBody>
      </p:sp>
    </p:spTree>
    <p:extLst>
      <p:ext uri="{BB962C8B-B14F-4D97-AF65-F5344CB8AC3E}">
        <p14:creationId xmlns:p14="http://schemas.microsoft.com/office/powerpoint/2010/main" val="4064765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A87001-9268-4144-AFA7-CCC2623FCE84}"/>
              </a:ext>
            </a:extLst>
          </p:cNvPr>
          <p:cNvSpPr>
            <a:spLocks noGrp="1"/>
          </p:cNvSpPr>
          <p:nvPr>
            <p:ph type="title"/>
          </p:nvPr>
        </p:nvSpPr>
        <p:spPr/>
        <p:txBody>
          <a:bodyPr/>
          <a:lstStyle/>
          <a:p>
            <a:r>
              <a:rPr lang="zh-CN" altLang="en-US" dirty="0"/>
              <a:t>关于主页左侧的信息流</a:t>
            </a:r>
          </a:p>
        </p:txBody>
      </p:sp>
      <p:sp>
        <p:nvSpPr>
          <p:cNvPr id="3" name="内容占位符 2">
            <a:extLst>
              <a:ext uri="{FF2B5EF4-FFF2-40B4-BE49-F238E27FC236}">
                <a16:creationId xmlns:a16="http://schemas.microsoft.com/office/drawing/2014/main" id="{89AC0EBA-31F1-41B1-8397-585A244DD100}"/>
              </a:ext>
            </a:extLst>
          </p:cNvPr>
          <p:cNvSpPr>
            <a:spLocks noGrp="1"/>
          </p:cNvSpPr>
          <p:nvPr>
            <p:ph idx="1"/>
          </p:nvPr>
        </p:nvSpPr>
        <p:spPr/>
        <p:txBody>
          <a:bodyPr/>
          <a:lstStyle/>
          <a:p>
            <a:r>
              <a:rPr lang="zh-CN" altLang="en-US" dirty="0"/>
              <a:t>由于信息流的特点是风格求同存异，需要保证每种卡片都具有同样的大小，类似的风格。</a:t>
            </a:r>
            <a:endParaRPr lang="en-US" altLang="zh-CN" dirty="0"/>
          </a:p>
          <a:p>
            <a:r>
              <a:rPr lang="zh-CN" altLang="en-US" dirty="0"/>
              <a:t>信息流暂定采用双列显示，如果发帖者未配图则自动显示默认图片。</a:t>
            </a:r>
            <a:endParaRPr lang="en-US" altLang="zh-CN" dirty="0"/>
          </a:p>
          <a:p>
            <a:r>
              <a:rPr lang="zh-CN" altLang="en-US" b="1" dirty="0">
                <a:solidFill>
                  <a:srgbClr val="FF0000"/>
                </a:solidFill>
              </a:rPr>
              <a:t>任务</a:t>
            </a:r>
            <a:r>
              <a:rPr lang="zh-CN" altLang="en-US" b="1" dirty="0">
                <a:solidFill>
                  <a:schemeClr val="tx1"/>
                </a:solidFill>
              </a:rPr>
              <a:t>：</a:t>
            </a:r>
            <a:endParaRPr lang="en-US" altLang="zh-CN" b="1" dirty="0">
              <a:solidFill>
                <a:schemeClr val="tx1"/>
              </a:solidFill>
            </a:endParaRPr>
          </a:p>
          <a:p>
            <a:r>
              <a:rPr lang="en-US" altLang="zh-CN" b="1" dirty="0">
                <a:solidFill>
                  <a:srgbClr val="FF0000"/>
                </a:solidFill>
              </a:rPr>
              <a:t>1.</a:t>
            </a:r>
            <a:r>
              <a:rPr lang="zh-CN" altLang="en-US" b="1" dirty="0">
                <a:solidFill>
                  <a:srgbClr val="FF0000"/>
                </a:solidFill>
              </a:rPr>
              <a:t>将不同类型的卡片的布局设计为一个组件，暂定布局样式为左侧示例</a:t>
            </a:r>
            <a:endParaRPr lang="en-US" altLang="zh-CN" b="1" dirty="0">
              <a:solidFill>
                <a:srgbClr val="FF0000"/>
              </a:solidFill>
            </a:endParaRPr>
          </a:p>
        </p:txBody>
      </p:sp>
      <p:sp>
        <p:nvSpPr>
          <p:cNvPr id="4" name="文本占位符 3">
            <a:extLst>
              <a:ext uri="{FF2B5EF4-FFF2-40B4-BE49-F238E27FC236}">
                <a16:creationId xmlns:a16="http://schemas.microsoft.com/office/drawing/2014/main" id="{1522F34F-0C3C-4C36-BA01-E20741954AD0}"/>
              </a:ext>
            </a:extLst>
          </p:cNvPr>
          <p:cNvSpPr>
            <a:spLocks noGrp="1"/>
          </p:cNvSpPr>
          <p:nvPr>
            <p:ph type="body" sz="half" idx="2"/>
          </p:nvPr>
        </p:nvSpPr>
        <p:spPr/>
        <p:txBody>
          <a:bodyPr/>
          <a:lstStyle/>
          <a:p>
            <a:r>
              <a:rPr lang="zh-CN" altLang="en-US" dirty="0"/>
              <a:t>（包含一个任务）</a:t>
            </a:r>
          </a:p>
        </p:txBody>
      </p:sp>
      <p:grpSp>
        <p:nvGrpSpPr>
          <p:cNvPr id="16" name="组合 15">
            <a:extLst>
              <a:ext uri="{FF2B5EF4-FFF2-40B4-BE49-F238E27FC236}">
                <a16:creationId xmlns:a16="http://schemas.microsoft.com/office/drawing/2014/main" id="{3E536D69-365F-407A-9733-DADF3146278C}"/>
              </a:ext>
            </a:extLst>
          </p:cNvPr>
          <p:cNvGrpSpPr/>
          <p:nvPr/>
        </p:nvGrpSpPr>
        <p:grpSpPr>
          <a:xfrm>
            <a:off x="550150" y="3915052"/>
            <a:ext cx="2541765" cy="2748452"/>
            <a:chOff x="8469726" y="3693111"/>
            <a:chExt cx="2911875" cy="3071674"/>
          </a:xfrm>
        </p:grpSpPr>
        <p:sp>
          <p:nvSpPr>
            <p:cNvPr id="5" name="矩形 4">
              <a:extLst>
                <a:ext uri="{FF2B5EF4-FFF2-40B4-BE49-F238E27FC236}">
                  <a16:creationId xmlns:a16="http://schemas.microsoft.com/office/drawing/2014/main" id="{BE08747F-484F-4F41-B193-2536C47D6EBB}"/>
                </a:ext>
              </a:extLst>
            </p:cNvPr>
            <p:cNvSpPr/>
            <p:nvPr/>
          </p:nvSpPr>
          <p:spPr>
            <a:xfrm>
              <a:off x="8469726" y="3693111"/>
              <a:ext cx="2911875" cy="3071674"/>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B04D9508-9212-4EC1-BCAE-4B818C0C7462}"/>
                </a:ext>
              </a:extLst>
            </p:cNvPr>
            <p:cNvSpPr/>
            <p:nvPr/>
          </p:nvSpPr>
          <p:spPr>
            <a:xfrm>
              <a:off x="8607159" y="3840479"/>
              <a:ext cx="2637011" cy="220830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FFC000"/>
                  </a:solidFill>
                </a:rPr>
                <a:t>配图</a:t>
              </a:r>
            </a:p>
          </p:txBody>
        </p:sp>
        <p:sp>
          <p:nvSpPr>
            <p:cNvPr id="7" name="椭圆 6">
              <a:extLst>
                <a:ext uri="{FF2B5EF4-FFF2-40B4-BE49-F238E27FC236}">
                  <a16:creationId xmlns:a16="http://schemas.microsoft.com/office/drawing/2014/main" id="{BBF2135C-2C79-46F1-8D0B-EE9AFFEC9459}"/>
                </a:ext>
              </a:extLst>
            </p:cNvPr>
            <p:cNvSpPr/>
            <p:nvPr/>
          </p:nvSpPr>
          <p:spPr>
            <a:xfrm>
              <a:off x="8611068" y="6136688"/>
              <a:ext cx="521042" cy="449998"/>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t>头像</a:t>
              </a:r>
            </a:p>
          </p:txBody>
        </p:sp>
        <p:sp>
          <p:nvSpPr>
            <p:cNvPr id="8" name="流程图: 文档 7">
              <a:extLst>
                <a:ext uri="{FF2B5EF4-FFF2-40B4-BE49-F238E27FC236}">
                  <a16:creationId xmlns:a16="http://schemas.microsoft.com/office/drawing/2014/main" id="{DD488A20-616E-47A7-A935-47DD4FDE36F8}"/>
                </a:ext>
              </a:extLst>
            </p:cNvPr>
            <p:cNvSpPr/>
            <p:nvPr/>
          </p:nvSpPr>
          <p:spPr>
            <a:xfrm>
              <a:off x="8719018" y="3840480"/>
              <a:ext cx="242334" cy="631231"/>
            </a:xfrm>
            <a:prstGeom prst="flowChartDocumen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a:t>类型</a:t>
              </a:r>
            </a:p>
          </p:txBody>
        </p:sp>
        <p:sp>
          <p:nvSpPr>
            <p:cNvPr id="9" name="矩形: 圆角 8">
              <a:extLst>
                <a:ext uri="{FF2B5EF4-FFF2-40B4-BE49-F238E27FC236}">
                  <a16:creationId xmlns:a16="http://schemas.microsoft.com/office/drawing/2014/main" id="{6C46C94F-FC7F-4CFC-844E-81D5FB955F01}"/>
                </a:ext>
              </a:extLst>
            </p:cNvPr>
            <p:cNvSpPr/>
            <p:nvPr/>
          </p:nvSpPr>
          <p:spPr>
            <a:xfrm>
              <a:off x="9248951" y="6467282"/>
              <a:ext cx="388111" cy="1454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00" dirty="0"/>
                <a:t>标签</a:t>
              </a:r>
            </a:p>
          </p:txBody>
        </p:sp>
        <p:sp>
          <p:nvSpPr>
            <p:cNvPr id="12" name="矩形: 圆角 11">
              <a:extLst>
                <a:ext uri="{FF2B5EF4-FFF2-40B4-BE49-F238E27FC236}">
                  <a16:creationId xmlns:a16="http://schemas.microsoft.com/office/drawing/2014/main" id="{D9D73189-2919-4EEF-B97E-FEE52B364E20}"/>
                </a:ext>
              </a:extLst>
            </p:cNvPr>
            <p:cNvSpPr/>
            <p:nvPr/>
          </p:nvSpPr>
          <p:spPr>
            <a:xfrm>
              <a:off x="9737270" y="6467282"/>
              <a:ext cx="388111" cy="1454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00" dirty="0"/>
                <a:t>标签</a:t>
              </a:r>
            </a:p>
          </p:txBody>
        </p:sp>
        <p:sp>
          <p:nvSpPr>
            <p:cNvPr id="13" name="矩形: 圆角 12">
              <a:extLst>
                <a:ext uri="{FF2B5EF4-FFF2-40B4-BE49-F238E27FC236}">
                  <a16:creationId xmlns:a16="http://schemas.microsoft.com/office/drawing/2014/main" id="{EF289D59-27DC-4063-823F-79FFB1966C08}"/>
                </a:ext>
              </a:extLst>
            </p:cNvPr>
            <p:cNvSpPr/>
            <p:nvPr/>
          </p:nvSpPr>
          <p:spPr>
            <a:xfrm>
              <a:off x="10216069" y="6467282"/>
              <a:ext cx="388111" cy="1454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00" dirty="0"/>
                <a:t>标签</a:t>
              </a:r>
            </a:p>
          </p:txBody>
        </p:sp>
        <p:sp>
          <p:nvSpPr>
            <p:cNvPr id="14" name="矩形 13">
              <a:extLst>
                <a:ext uri="{FF2B5EF4-FFF2-40B4-BE49-F238E27FC236}">
                  <a16:creationId xmlns:a16="http://schemas.microsoft.com/office/drawing/2014/main" id="{CA598AD6-D35D-4E7E-8EAC-D5462FAC1A23}"/>
                </a:ext>
              </a:extLst>
            </p:cNvPr>
            <p:cNvSpPr/>
            <p:nvPr/>
          </p:nvSpPr>
          <p:spPr>
            <a:xfrm>
              <a:off x="9232318" y="6185322"/>
              <a:ext cx="1009903" cy="145426"/>
            </a:xfrm>
            <a:prstGeom prst="rect">
              <a:avLst/>
            </a:prstGeom>
            <a:solidFill>
              <a:schemeClr val="bg2">
                <a:lumMod val="20000"/>
                <a:lumOff val="80000"/>
              </a:schemeClr>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a:solidFill>
                    <a:srgbClr val="00B0F0"/>
                  </a:solidFill>
                </a:rPr>
                <a:t>昵 称</a:t>
              </a:r>
            </a:p>
          </p:txBody>
        </p:sp>
        <p:sp>
          <p:nvSpPr>
            <p:cNvPr id="15" name="矩形 14">
              <a:extLst>
                <a:ext uri="{FF2B5EF4-FFF2-40B4-BE49-F238E27FC236}">
                  <a16:creationId xmlns:a16="http://schemas.microsoft.com/office/drawing/2014/main" id="{C1D03B17-2CA2-45AA-9304-DDB4FF574095}"/>
                </a:ext>
              </a:extLst>
            </p:cNvPr>
            <p:cNvSpPr/>
            <p:nvPr/>
          </p:nvSpPr>
          <p:spPr>
            <a:xfrm>
              <a:off x="10501080" y="6166421"/>
              <a:ext cx="743090" cy="185948"/>
            </a:xfrm>
            <a:prstGeom prst="rect">
              <a:avLst/>
            </a:prstGeom>
            <a:solidFill>
              <a:schemeClr val="bg2">
                <a:lumMod val="20000"/>
                <a:lumOff val="80000"/>
              </a:schemeClr>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100" b="1" dirty="0">
                  <a:solidFill>
                    <a:srgbClr val="FF0000"/>
                  </a:solidFill>
                </a:rPr>
                <a:t>￥</a:t>
              </a:r>
              <a:r>
                <a:rPr lang="en-US" altLang="zh-CN" sz="1100" b="1" dirty="0">
                  <a:solidFill>
                    <a:srgbClr val="FF0000"/>
                  </a:solidFill>
                </a:rPr>
                <a:t>Price</a:t>
              </a:r>
              <a:endParaRPr lang="zh-CN" altLang="en-US" sz="1100" b="1" dirty="0">
                <a:solidFill>
                  <a:srgbClr val="FF0000"/>
                </a:solidFill>
              </a:endParaRPr>
            </a:p>
          </p:txBody>
        </p:sp>
      </p:grpSp>
    </p:spTree>
    <p:extLst>
      <p:ext uri="{BB962C8B-B14F-4D97-AF65-F5344CB8AC3E}">
        <p14:creationId xmlns:p14="http://schemas.microsoft.com/office/powerpoint/2010/main" val="2088594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0E3E9C-1A9E-41EC-AC11-C0D5020906AF}"/>
              </a:ext>
            </a:extLst>
          </p:cNvPr>
          <p:cNvSpPr>
            <a:spLocks noGrp="1"/>
          </p:cNvSpPr>
          <p:nvPr>
            <p:ph type="title"/>
          </p:nvPr>
        </p:nvSpPr>
        <p:spPr/>
        <p:txBody>
          <a:bodyPr/>
          <a:lstStyle/>
          <a:p>
            <a:r>
              <a:rPr lang="zh-CN" altLang="en-US" dirty="0"/>
              <a:t>关于 </a:t>
            </a:r>
            <a:r>
              <a:rPr lang="en-US" altLang="zh-CN" dirty="0"/>
              <a:t>hole </a:t>
            </a:r>
            <a:r>
              <a:rPr lang="zh-CN" altLang="en-US" dirty="0"/>
              <a:t>的说明</a:t>
            </a:r>
          </a:p>
        </p:txBody>
      </p:sp>
      <p:sp>
        <p:nvSpPr>
          <p:cNvPr id="3" name="内容占位符 2">
            <a:extLst>
              <a:ext uri="{FF2B5EF4-FFF2-40B4-BE49-F238E27FC236}">
                <a16:creationId xmlns:a16="http://schemas.microsoft.com/office/drawing/2014/main" id="{86095EB1-E5C9-4296-8431-B027BC8A13B0}"/>
              </a:ext>
            </a:extLst>
          </p:cNvPr>
          <p:cNvSpPr>
            <a:spLocks noGrp="1"/>
          </p:cNvSpPr>
          <p:nvPr>
            <p:ph idx="1"/>
          </p:nvPr>
        </p:nvSpPr>
        <p:spPr/>
        <p:txBody>
          <a:bodyPr/>
          <a:lstStyle/>
          <a:p>
            <a:r>
              <a:rPr lang="zh-CN" altLang="en-US" dirty="0"/>
              <a:t>实际上这个模块可以认为是一个文件夹，只是把一类非核心功能集合在一起，但是 </a:t>
            </a:r>
            <a:r>
              <a:rPr lang="en-US" altLang="zh-CN" dirty="0"/>
              <a:t>hole</a:t>
            </a:r>
            <a:r>
              <a:rPr lang="zh-CN" altLang="en-US" dirty="0"/>
              <a:t> 内部的功能在点击进入之后的界面应当与核心功能在点击进入之后的界面相似</a:t>
            </a:r>
          </a:p>
        </p:txBody>
      </p:sp>
      <p:sp>
        <p:nvSpPr>
          <p:cNvPr id="4" name="文本占位符 3">
            <a:extLst>
              <a:ext uri="{FF2B5EF4-FFF2-40B4-BE49-F238E27FC236}">
                <a16:creationId xmlns:a16="http://schemas.microsoft.com/office/drawing/2014/main" id="{A9A2D76E-327E-4497-92DC-42996E21923E}"/>
              </a:ext>
            </a:extLst>
          </p:cNvPr>
          <p:cNvSpPr>
            <a:spLocks noGrp="1"/>
          </p:cNvSpPr>
          <p:nvPr>
            <p:ph type="body" sz="half" idx="2"/>
          </p:nvPr>
        </p:nvSpPr>
        <p:spPr/>
        <p:txBody>
          <a:bodyPr/>
          <a:lstStyle/>
          <a:p>
            <a:r>
              <a:rPr lang="en-US" altLang="zh-CN" dirty="0"/>
              <a:t>(</a:t>
            </a:r>
            <a:r>
              <a:rPr lang="zh-CN" altLang="en-US" dirty="0"/>
              <a:t>不包含任务</a:t>
            </a:r>
            <a:r>
              <a:rPr lang="en-US" altLang="zh-CN" dirty="0"/>
              <a:t>)</a:t>
            </a:r>
            <a:endParaRPr lang="zh-CN" altLang="en-US" dirty="0"/>
          </a:p>
        </p:txBody>
      </p:sp>
    </p:spTree>
    <p:extLst>
      <p:ext uri="{BB962C8B-B14F-4D97-AF65-F5344CB8AC3E}">
        <p14:creationId xmlns:p14="http://schemas.microsoft.com/office/powerpoint/2010/main" val="451182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E974F3-BE0A-4F68-A81C-18EAE50C3CA7}"/>
              </a:ext>
            </a:extLst>
          </p:cNvPr>
          <p:cNvSpPr>
            <a:spLocks noGrp="1"/>
          </p:cNvSpPr>
          <p:nvPr>
            <p:ph type="title"/>
          </p:nvPr>
        </p:nvSpPr>
        <p:spPr/>
        <p:txBody>
          <a:bodyPr/>
          <a:lstStyle/>
          <a:p>
            <a:r>
              <a:rPr lang="zh-CN" altLang="en-US" dirty="0"/>
              <a:t>关于</a:t>
            </a:r>
            <a:r>
              <a:rPr lang="en-US" altLang="zh-CN" dirty="0"/>
              <a:t>(</a:t>
            </a:r>
            <a:r>
              <a:rPr lang="zh-CN" altLang="en-US" dirty="0"/>
              <a:t>非</a:t>
            </a:r>
            <a:r>
              <a:rPr lang="en-US" altLang="zh-CN" dirty="0"/>
              <a:t>)</a:t>
            </a:r>
            <a:r>
              <a:rPr lang="zh-CN" altLang="en-US" dirty="0"/>
              <a:t>核心功能点击进入后界面</a:t>
            </a:r>
          </a:p>
        </p:txBody>
      </p:sp>
      <p:sp>
        <p:nvSpPr>
          <p:cNvPr id="3" name="内容占位符 2">
            <a:extLst>
              <a:ext uri="{FF2B5EF4-FFF2-40B4-BE49-F238E27FC236}">
                <a16:creationId xmlns:a16="http://schemas.microsoft.com/office/drawing/2014/main" id="{67D56B88-B89D-41C4-B87A-44A7DE1AE1AF}"/>
              </a:ext>
            </a:extLst>
          </p:cNvPr>
          <p:cNvSpPr>
            <a:spLocks noGrp="1"/>
          </p:cNvSpPr>
          <p:nvPr>
            <p:ph idx="1"/>
          </p:nvPr>
        </p:nvSpPr>
        <p:spPr/>
        <p:txBody>
          <a:bodyPr>
            <a:normAutofit lnSpcReduction="10000"/>
          </a:bodyPr>
          <a:lstStyle/>
          <a:p>
            <a:r>
              <a:rPr lang="zh-CN" altLang="en-US" dirty="0"/>
              <a:t>暂定：</a:t>
            </a:r>
            <a:endParaRPr lang="en-US" altLang="zh-CN" dirty="0"/>
          </a:p>
          <a:p>
            <a:r>
              <a:rPr lang="en-US" altLang="zh-CN" dirty="0"/>
              <a:t>*  </a:t>
            </a:r>
            <a:r>
              <a:rPr lang="zh-CN" altLang="en-US" dirty="0"/>
              <a:t>使用竖向滚动滑块进行标签筛选</a:t>
            </a:r>
            <a:endParaRPr lang="en-US" altLang="zh-CN" dirty="0"/>
          </a:p>
          <a:p>
            <a:r>
              <a:rPr lang="zh-CN" altLang="en-US" dirty="0"/>
              <a:t>和排序方式转换。</a:t>
            </a:r>
            <a:endParaRPr lang="en-US" altLang="zh-CN" dirty="0"/>
          </a:p>
          <a:p>
            <a:r>
              <a:rPr lang="en-US" altLang="zh-CN" dirty="0"/>
              <a:t>*</a:t>
            </a:r>
            <a:r>
              <a:rPr lang="zh-CN" altLang="en-US" dirty="0"/>
              <a:t>“帮助”是怕有的人看不出这是</a:t>
            </a:r>
            <a:endParaRPr lang="en-US" altLang="zh-CN" dirty="0"/>
          </a:p>
          <a:p>
            <a:r>
              <a:rPr lang="zh-CN" altLang="en-US" dirty="0"/>
              <a:t>两个滑块（可能后期能删掉）。</a:t>
            </a:r>
            <a:endParaRPr lang="en-US" altLang="zh-CN" dirty="0"/>
          </a:p>
          <a:p>
            <a:r>
              <a:rPr lang="en-US" altLang="zh-CN" dirty="0"/>
              <a:t>*  </a:t>
            </a:r>
            <a:r>
              <a:rPr lang="zh-CN" altLang="en-US" dirty="0"/>
              <a:t>此处的卡片设计布局不需要与信</a:t>
            </a:r>
            <a:endParaRPr lang="en-US" altLang="zh-CN" dirty="0"/>
          </a:p>
          <a:p>
            <a:r>
              <a:rPr lang="zh-CN" altLang="en-US" dirty="0"/>
              <a:t>息流的相同，可以采用多种风格。</a:t>
            </a:r>
            <a:endParaRPr lang="en-US" altLang="zh-CN" dirty="0"/>
          </a:p>
          <a:p>
            <a:r>
              <a:rPr lang="en-US" altLang="zh-CN" dirty="0"/>
              <a:t>*</a:t>
            </a:r>
            <a:r>
              <a:rPr lang="zh-CN" altLang="en-US" dirty="0"/>
              <a:t>“发布”作为固定悬浮按钮。</a:t>
            </a:r>
            <a:endParaRPr lang="en-US" altLang="zh-CN" dirty="0"/>
          </a:p>
          <a:p>
            <a:r>
              <a:rPr lang="en-US" altLang="zh-CN" dirty="0"/>
              <a:t>*  </a:t>
            </a:r>
            <a:r>
              <a:rPr lang="zh-CN" altLang="en-US" dirty="0"/>
              <a:t>颜色乱配的，不作为参考。</a:t>
            </a:r>
            <a:endParaRPr lang="en-US" altLang="zh-CN" dirty="0"/>
          </a:p>
          <a:p>
            <a:r>
              <a:rPr lang="zh-CN" altLang="en-US" b="1" dirty="0">
                <a:solidFill>
                  <a:srgbClr val="FF0000"/>
                </a:solidFill>
              </a:rPr>
              <a:t>任务：</a:t>
            </a:r>
            <a:endParaRPr lang="en-US" altLang="zh-CN" b="1" dirty="0">
              <a:solidFill>
                <a:srgbClr val="FF0000"/>
              </a:solidFill>
            </a:endParaRPr>
          </a:p>
          <a:p>
            <a:r>
              <a:rPr lang="en-US" altLang="zh-CN" b="1" dirty="0">
                <a:solidFill>
                  <a:srgbClr val="FF0000"/>
                </a:solidFill>
              </a:rPr>
              <a:t>1.</a:t>
            </a:r>
            <a:r>
              <a:rPr lang="zh-CN" altLang="en-US" b="1" dirty="0">
                <a:solidFill>
                  <a:srgbClr val="FF0000"/>
                </a:solidFill>
              </a:rPr>
              <a:t>设计卡片组件（多风格使用同一</a:t>
            </a:r>
            <a:endParaRPr lang="en-US" altLang="zh-CN" b="1" dirty="0">
              <a:solidFill>
                <a:srgbClr val="FF0000"/>
              </a:solidFill>
            </a:endParaRPr>
          </a:p>
          <a:p>
            <a:r>
              <a:rPr lang="zh-CN" altLang="en-US" b="1" dirty="0">
                <a:solidFill>
                  <a:srgbClr val="FF0000"/>
                </a:solidFill>
              </a:rPr>
              <a:t>组件）</a:t>
            </a:r>
            <a:endParaRPr lang="en-US" altLang="zh-CN" b="1" dirty="0">
              <a:solidFill>
                <a:srgbClr val="FF0000"/>
              </a:solidFill>
            </a:endParaRPr>
          </a:p>
          <a:p>
            <a:r>
              <a:rPr lang="en-US" altLang="zh-CN" b="1" dirty="0">
                <a:solidFill>
                  <a:srgbClr val="FF0000"/>
                </a:solidFill>
              </a:rPr>
              <a:t>2.</a:t>
            </a:r>
            <a:r>
              <a:rPr lang="zh-CN" altLang="en-US" b="1" dirty="0">
                <a:solidFill>
                  <a:srgbClr val="FF0000"/>
                </a:solidFill>
              </a:rPr>
              <a:t>设计当前界面</a:t>
            </a:r>
          </a:p>
        </p:txBody>
      </p:sp>
      <p:sp>
        <p:nvSpPr>
          <p:cNvPr id="4" name="文本占位符 3">
            <a:extLst>
              <a:ext uri="{FF2B5EF4-FFF2-40B4-BE49-F238E27FC236}">
                <a16:creationId xmlns:a16="http://schemas.microsoft.com/office/drawing/2014/main" id="{EED6A269-954A-4B1E-A22F-5FBC7EED40A2}"/>
              </a:ext>
            </a:extLst>
          </p:cNvPr>
          <p:cNvSpPr>
            <a:spLocks noGrp="1"/>
          </p:cNvSpPr>
          <p:nvPr>
            <p:ph type="body" sz="half" idx="2"/>
          </p:nvPr>
        </p:nvSpPr>
        <p:spPr/>
        <p:txBody>
          <a:bodyPr/>
          <a:lstStyle/>
          <a:p>
            <a:r>
              <a:rPr lang="zh-CN" altLang="en-US" dirty="0"/>
              <a:t>（包含两个任务）</a:t>
            </a:r>
          </a:p>
        </p:txBody>
      </p:sp>
      <p:grpSp>
        <p:nvGrpSpPr>
          <p:cNvPr id="47" name="组合 46">
            <a:extLst>
              <a:ext uri="{FF2B5EF4-FFF2-40B4-BE49-F238E27FC236}">
                <a16:creationId xmlns:a16="http://schemas.microsoft.com/office/drawing/2014/main" id="{0C7A6DE5-E523-40CA-AB5B-2495C7733B9D}"/>
              </a:ext>
            </a:extLst>
          </p:cNvPr>
          <p:cNvGrpSpPr/>
          <p:nvPr/>
        </p:nvGrpSpPr>
        <p:grpSpPr>
          <a:xfrm>
            <a:off x="8019496" y="0"/>
            <a:ext cx="4172504" cy="6858001"/>
            <a:chOff x="5459769" y="0"/>
            <a:chExt cx="4172504" cy="6858001"/>
          </a:xfrm>
        </p:grpSpPr>
        <p:sp>
          <p:nvSpPr>
            <p:cNvPr id="5" name="矩形 4">
              <a:extLst>
                <a:ext uri="{FF2B5EF4-FFF2-40B4-BE49-F238E27FC236}">
                  <a16:creationId xmlns:a16="http://schemas.microsoft.com/office/drawing/2014/main" id="{348587EB-D73B-4575-A775-9768EA39F049}"/>
                </a:ext>
              </a:extLst>
            </p:cNvPr>
            <p:cNvSpPr/>
            <p:nvPr/>
          </p:nvSpPr>
          <p:spPr>
            <a:xfrm>
              <a:off x="5459769" y="0"/>
              <a:ext cx="4172504" cy="6858000"/>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307F8856-9AEE-4605-BD49-EBFE9D05EDEB}"/>
                </a:ext>
              </a:extLst>
            </p:cNvPr>
            <p:cNvSpPr/>
            <p:nvPr/>
          </p:nvSpPr>
          <p:spPr>
            <a:xfrm>
              <a:off x="5459769" y="0"/>
              <a:ext cx="4172504" cy="301841"/>
            </a:xfrm>
            <a:prstGeom prst="rect">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2">
                      <a:lumMod val="60000"/>
                      <a:lumOff val="40000"/>
                    </a:schemeClr>
                  </a:solidFill>
                </a:rPr>
                <a:t>状态栏</a:t>
              </a:r>
            </a:p>
          </p:txBody>
        </p:sp>
        <p:sp>
          <p:nvSpPr>
            <p:cNvPr id="7" name="矩形 6">
              <a:extLst>
                <a:ext uri="{FF2B5EF4-FFF2-40B4-BE49-F238E27FC236}">
                  <a16:creationId xmlns:a16="http://schemas.microsoft.com/office/drawing/2014/main" id="{7A7C7B6D-EAE7-461F-95CF-45BFFD00762D}"/>
                </a:ext>
              </a:extLst>
            </p:cNvPr>
            <p:cNvSpPr/>
            <p:nvPr/>
          </p:nvSpPr>
          <p:spPr>
            <a:xfrm>
              <a:off x="5459769" y="301841"/>
              <a:ext cx="4172504" cy="390617"/>
            </a:xfrm>
            <a:prstGeom prst="rect">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2">
                      <a:lumMod val="60000"/>
                      <a:lumOff val="40000"/>
                    </a:schemeClr>
                  </a:solidFill>
                </a:rPr>
                <a:t>功能名称</a:t>
              </a:r>
            </a:p>
          </p:txBody>
        </p:sp>
        <p:sp>
          <p:nvSpPr>
            <p:cNvPr id="8" name="动作按钮: 后退或前一项 7">
              <a:hlinkClick r:id="" action="ppaction://hlinkshowjump?jump=previousslide" highlightClick="1"/>
              <a:extLst>
                <a:ext uri="{FF2B5EF4-FFF2-40B4-BE49-F238E27FC236}">
                  <a16:creationId xmlns:a16="http://schemas.microsoft.com/office/drawing/2014/main" id="{84B447F2-0BD7-40F6-80C7-BC3C56166EDB}"/>
                </a:ext>
              </a:extLst>
            </p:cNvPr>
            <p:cNvSpPr/>
            <p:nvPr/>
          </p:nvSpPr>
          <p:spPr>
            <a:xfrm>
              <a:off x="5548544" y="372862"/>
              <a:ext cx="301840" cy="230820"/>
            </a:xfrm>
            <a:prstGeom prst="actionButtonBackPrevious">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0A17AD10-75FD-4A4B-916F-E47290ACF08A}"/>
                </a:ext>
              </a:extLst>
            </p:cNvPr>
            <p:cNvSpPr/>
            <p:nvPr/>
          </p:nvSpPr>
          <p:spPr>
            <a:xfrm>
              <a:off x="5599591" y="779904"/>
              <a:ext cx="3892858" cy="144839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accent5">
                      <a:lumMod val="60000"/>
                      <a:lumOff val="40000"/>
                    </a:schemeClr>
                  </a:solidFill>
                </a:rPr>
                <a:t>轮播图</a:t>
              </a:r>
            </a:p>
          </p:txBody>
        </p:sp>
        <p:sp>
          <p:nvSpPr>
            <p:cNvPr id="11" name="矩形 10">
              <a:extLst>
                <a:ext uri="{FF2B5EF4-FFF2-40B4-BE49-F238E27FC236}">
                  <a16:creationId xmlns:a16="http://schemas.microsoft.com/office/drawing/2014/main" id="{1910D38C-A69E-4881-9971-B0D7ACD04EDB}"/>
                </a:ext>
              </a:extLst>
            </p:cNvPr>
            <p:cNvSpPr/>
            <p:nvPr/>
          </p:nvSpPr>
          <p:spPr>
            <a:xfrm>
              <a:off x="5599591" y="2795134"/>
              <a:ext cx="3892858" cy="1348075"/>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此处可使用</a:t>
              </a:r>
              <a:r>
                <a:rPr lang="en-US" altLang="zh-CN" dirty="0"/>
                <a:t>2-3</a:t>
              </a:r>
              <a:r>
                <a:rPr lang="zh-CN" altLang="en-US" dirty="0"/>
                <a:t>种卡片布局</a:t>
              </a:r>
            </a:p>
          </p:txBody>
        </p:sp>
        <p:sp>
          <p:nvSpPr>
            <p:cNvPr id="12" name="矩形 11">
              <a:extLst>
                <a:ext uri="{FF2B5EF4-FFF2-40B4-BE49-F238E27FC236}">
                  <a16:creationId xmlns:a16="http://schemas.microsoft.com/office/drawing/2014/main" id="{6C918EB6-A913-4647-9CA8-D12532998733}"/>
                </a:ext>
              </a:extLst>
            </p:cNvPr>
            <p:cNvSpPr/>
            <p:nvPr/>
          </p:nvSpPr>
          <p:spPr>
            <a:xfrm>
              <a:off x="5599591" y="4281808"/>
              <a:ext cx="3892858" cy="1348075"/>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此处可使用</a:t>
              </a:r>
              <a:r>
                <a:rPr lang="en-US" altLang="zh-CN" dirty="0"/>
                <a:t>2-3</a:t>
              </a:r>
              <a:r>
                <a:rPr lang="zh-CN" altLang="en-US" dirty="0"/>
                <a:t>种卡片布局</a:t>
              </a:r>
            </a:p>
          </p:txBody>
        </p:sp>
        <p:cxnSp>
          <p:nvCxnSpPr>
            <p:cNvPr id="16" name="直接连接符 15">
              <a:extLst>
                <a:ext uri="{FF2B5EF4-FFF2-40B4-BE49-F238E27FC236}">
                  <a16:creationId xmlns:a16="http://schemas.microsoft.com/office/drawing/2014/main" id="{9CB1FDB6-D4B4-47FC-A40B-5EB684B02021}"/>
                </a:ext>
              </a:extLst>
            </p:cNvPr>
            <p:cNvCxnSpPr>
              <a:cxnSpLocks/>
            </p:cNvCxnSpPr>
            <p:nvPr/>
          </p:nvCxnSpPr>
          <p:spPr>
            <a:xfrm>
              <a:off x="5707888" y="2367382"/>
              <a:ext cx="137514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A26552FC-64DC-4B6D-8D5B-1946783EFBFC}"/>
                </a:ext>
              </a:extLst>
            </p:cNvPr>
            <p:cNvCxnSpPr>
              <a:cxnSpLocks/>
            </p:cNvCxnSpPr>
            <p:nvPr/>
          </p:nvCxnSpPr>
          <p:spPr>
            <a:xfrm>
              <a:off x="5707888" y="2679558"/>
              <a:ext cx="1375146" cy="15348"/>
            </a:xfrm>
            <a:prstGeom prst="line">
              <a:avLst/>
            </a:prstGeom>
          </p:spPr>
          <p:style>
            <a:lnRef idx="1">
              <a:schemeClr val="accent1"/>
            </a:lnRef>
            <a:fillRef idx="0">
              <a:schemeClr val="accent1"/>
            </a:fillRef>
            <a:effectRef idx="0">
              <a:schemeClr val="accent1"/>
            </a:effectRef>
            <a:fontRef idx="minor">
              <a:schemeClr val="tx1"/>
            </a:fontRef>
          </p:style>
        </p:cxnSp>
        <p:sp>
          <p:nvSpPr>
            <p:cNvPr id="20" name="矩形 19">
              <a:extLst>
                <a:ext uri="{FF2B5EF4-FFF2-40B4-BE49-F238E27FC236}">
                  <a16:creationId xmlns:a16="http://schemas.microsoft.com/office/drawing/2014/main" id="{530263C5-EB8C-41E3-B08F-92E63F8372A0}"/>
                </a:ext>
              </a:extLst>
            </p:cNvPr>
            <p:cNvSpPr/>
            <p:nvPr/>
          </p:nvSpPr>
          <p:spPr>
            <a:xfrm>
              <a:off x="5707888" y="2421631"/>
              <a:ext cx="1375146" cy="208732"/>
            </a:xfrm>
            <a:prstGeom prst="rect">
              <a:avLst/>
            </a:prstGeom>
            <a:solidFill>
              <a:schemeClr val="bg2">
                <a:lumMod val="20000"/>
                <a:lumOff val="8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accent4">
                      <a:lumMod val="60000"/>
                      <a:lumOff val="40000"/>
                    </a:schemeClr>
                  </a:solidFill>
                </a:rPr>
                <a:t>标签类型竖向滑块</a:t>
              </a:r>
            </a:p>
          </p:txBody>
        </p:sp>
        <p:cxnSp>
          <p:nvCxnSpPr>
            <p:cNvPr id="40" name="直接连接符 39">
              <a:extLst>
                <a:ext uri="{FF2B5EF4-FFF2-40B4-BE49-F238E27FC236}">
                  <a16:creationId xmlns:a16="http://schemas.microsoft.com/office/drawing/2014/main" id="{D20DB716-E423-48EF-BBB8-17CB0E97E927}"/>
                </a:ext>
              </a:extLst>
            </p:cNvPr>
            <p:cNvCxnSpPr>
              <a:cxnSpLocks/>
            </p:cNvCxnSpPr>
            <p:nvPr/>
          </p:nvCxnSpPr>
          <p:spPr>
            <a:xfrm>
              <a:off x="7271032" y="2367382"/>
              <a:ext cx="137514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1011CBC2-60BF-4643-A64D-D30FE95A9A02}"/>
                </a:ext>
              </a:extLst>
            </p:cNvPr>
            <p:cNvCxnSpPr>
              <a:cxnSpLocks/>
            </p:cNvCxnSpPr>
            <p:nvPr/>
          </p:nvCxnSpPr>
          <p:spPr>
            <a:xfrm>
              <a:off x="7271032" y="2679558"/>
              <a:ext cx="1375146" cy="15348"/>
            </a:xfrm>
            <a:prstGeom prst="line">
              <a:avLst/>
            </a:prstGeom>
          </p:spPr>
          <p:style>
            <a:lnRef idx="1">
              <a:schemeClr val="accent1"/>
            </a:lnRef>
            <a:fillRef idx="0">
              <a:schemeClr val="accent1"/>
            </a:fillRef>
            <a:effectRef idx="0">
              <a:schemeClr val="accent1"/>
            </a:effectRef>
            <a:fontRef idx="minor">
              <a:schemeClr val="tx1"/>
            </a:fontRef>
          </p:style>
        </p:cxnSp>
        <p:sp>
          <p:nvSpPr>
            <p:cNvPr id="42" name="矩形 41">
              <a:extLst>
                <a:ext uri="{FF2B5EF4-FFF2-40B4-BE49-F238E27FC236}">
                  <a16:creationId xmlns:a16="http://schemas.microsoft.com/office/drawing/2014/main" id="{A582BCE5-BF04-4411-8217-6FA59A75B9B8}"/>
                </a:ext>
              </a:extLst>
            </p:cNvPr>
            <p:cNvSpPr/>
            <p:nvPr/>
          </p:nvSpPr>
          <p:spPr>
            <a:xfrm>
              <a:off x="7271032" y="2421631"/>
              <a:ext cx="1375146" cy="208732"/>
            </a:xfrm>
            <a:prstGeom prst="rect">
              <a:avLst/>
            </a:prstGeom>
            <a:solidFill>
              <a:schemeClr val="bg2">
                <a:lumMod val="20000"/>
                <a:lumOff val="8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accent4">
                      <a:lumMod val="60000"/>
                      <a:lumOff val="40000"/>
                    </a:schemeClr>
                  </a:solidFill>
                </a:rPr>
                <a:t>排序方式竖向滑块</a:t>
              </a:r>
            </a:p>
          </p:txBody>
        </p:sp>
        <p:sp>
          <p:nvSpPr>
            <p:cNvPr id="43" name="矩形: 圆角 42">
              <a:extLst>
                <a:ext uri="{FF2B5EF4-FFF2-40B4-BE49-F238E27FC236}">
                  <a16:creationId xmlns:a16="http://schemas.microsoft.com/office/drawing/2014/main" id="{60602E90-33F5-42E5-B482-0CA8E97EF466}"/>
                </a:ext>
              </a:extLst>
            </p:cNvPr>
            <p:cNvSpPr/>
            <p:nvPr/>
          </p:nvSpPr>
          <p:spPr>
            <a:xfrm>
              <a:off x="8922327" y="2421631"/>
              <a:ext cx="549614" cy="2087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a:t>帮助</a:t>
              </a:r>
            </a:p>
          </p:txBody>
        </p:sp>
        <p:sp>
          <p:nvSpPr>
            <p:cNvPr id="46" name="矩形 45">
              <a:extLst>
                <a:ext uri="{FF2B5EF4-FFF2-40B4-BE49-F238E27FC236}">
                  <a16:creationId xmlns:a16="http://schemas.microsoft.com/office/drawing/2014/main" id="{A93A17F4-DCD7-4FFF-8FFA-AE52B707D79C}"/>
                </a:ext>
              </a:extLst>
            </p:cNvPr>
            <p:cNvSpPr/>
            <p:nvPr/>
          </p:nvSpPr>
          <p:spPr>
            <a:xfrm>
              <a:off x="5599591" y="5735557"/>
              <a:ext cx="3892858" cy="112244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此处可使用</a:t>
              </a:r>
              <a:r>
                <a:rPr lang="en-US" altLang="zh-CN" dirty="0"/>
                <a:t>2-3</a:t>
              </a:r>
              <a:r>
                <a:rPr lang="zh-CN" altLang="en-US" dirty="0"/>
                <a:t>种卡片布局</a:t>
              </a:r>
            </a:p>
          </p:txBody>
        </p:sp>
        <p:sp>
          <p:nvSpPr>
            <p:cNvPr id="13" name="椭圆 12">
              <a:extLst>
                <a:ext uri="{FF2B5EF4-FFF2-40B4-BE49-F238E27FC236}">
                  <a16:creationId xmlns:a16="http://schemas.microsoft.com/office/drawing/2014/main" id="{31463F51-1A53-413B-ACE9-B7FA48BA2883}"/>
                </a:ext>
              </a:extLst>
            </p:cNvPr>
            <p:cNvSpPr/>
            <p:nvPr/>
          </p:nvSpPr>
          <p:spPr>
            <a:xfrm>
              <a:off x="7230862" y="6169243"/>
              <a:ext cx="630315" cy="6223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t>发布</a:t>
              </a:r>
            </a:p>
          </p:txBody>
        </p:sp>
      </p:grpSp>
    </p:spTree>
    <p:extLst>
      <p:ext uri="{BB962C8B-B14F-4D97-AF65-F5344CB8AC3E}">
        <p14:creationId xmlns:p14="http://schemas.microsoft.com/office/powerpoint/2010/main" val="1010823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D34C40-7AC4-4072-86B2-5166B4918714}"/>
              </a:ext>
            </a:extLst>
          </p:cNvPr>
          <p:cNvSpPr>
            <a:spLocks noGrp="1"/>
          </p:cNvSpPr>
          <p:nvPr>
            <p:ph type="title"/>
          </p:nvPr>
        </p:nvSpPr>
        <p:spPr/>
        <p:txBody>
          <a:bodyPr/>
          <a:lstStyle/>
          <a:p>
            <a:r>
              <a:rPr lang="zh-CN" altLang="en-US" dirty="0"/>
              <a:t>关于代码逻辑设计</a:t>
            </a:r>
          </a:p>
        </p:txBody>
      </p:sp>
      <p:sp>
        <p:nvSpPr>
          <p:cNvPr id="3" name="内容占位符 2">
            <a:extLst>
              <a:ext uri="{FF2B5EF4-FFF2-40B4-BE49-F238E27FC236}">
                <a16:creationId xmlns:a16="http://schemas.microsoft.com/office/drawing/2014/main" id="{5D641640-5FA0-4D6C-8CD1-00F75D6F6FA8}"/>
              </a:ext>
            </a:extLst>
          </p:cNvPr>
          <p:cNvSpPr>
            <a:spLocks noGrp="1"/>
          </p:cNvSpPr>
          <p:nvPr>
            <p:ph idx="1"/>
          </p:nvPr>
        </p:nvSpPr>
        <p:spPr/>
        <p:txBody>
          <a:bodyPr/>
          <a:lstStyle/>
          <a:p>
            <a:r>
              <a:rPr lang="zh-CN" altLang="en-US" b="1" dirty="0">
                <a:solidFill>
                  <a:srgbClr val="FF0000"/>
                </a:solidFill>
              </a:rPr>
              <a:t>任务</a:t>
            </a:r>
            <a:r>
              <a:rPr lang="en-US" altLang="zh-CN" b="1" dirty="0">
                <a:solidFill>
                  <a:srgbClr val="FF0000"/>
                </a:solidFill>
              </a:rPr>
              <a:t>:</a:t>
            </a:r>
          </a:p>
          <a:p>
            <a:r>
              <a:rPr lang="en-US" altLang="zh-CN" b="1" dirty="0">
                <a:solidFill>
                  <a:srgbClr val="FF0000"/>
                </a:solidFill>
              </a:rPr>
              <a:t>1.</a:t>
            </a:r>
            <a:r>
              <a:rPr lang="zh-CN" altLang="en-US" b="1" dirty="0">
                <a:solidFill>
                  <a:srgbClr val="FF0000"/>
                </a:solidFill>
              </a:rPr>
              <a:t>点击“发布”后信息填写提交和页面下拉刷新</a:t>
            </a:r>
            <a:endParaRPr lang="en-US" altLang="zh-CN" b="1" dirty="0">
              <a:solidFill>
                <a:srgbClr val="FF0000"/>
              </a:solidFill>
            </a:endParaRPr>
          </a:p>
          <a:p>
            <a:r>
              <a:rPr lang="en-US" altLang="zh-CN" b="1" dirty="0">
                <a:solidFill>
                  <a:srgbClr val="FF0000"/>
                </a:solidFill>
              </a:rPr>
              <a:t>2.</a:t>
            </a:r>
            <a:r>
              <a:rPr lang="zh-CN" altLang="en-US" b="1" dirty="0">
                <a:solidFill>
                  <a:srgbClr val="FF0000"/>
                </a:solidFill>
              </a:rPr>
              <a:t>内容详情界面的点赞</a:t>
            </a:r>
            <a:r>
              <a:rPr lang="en-US" altLang="zh-CN" b="1" dirty="0">
                <a:solidFill>
                  <a:srgbClr val="FF0000"/>
                </a:solidFill>
              </a:rPr>
              <a:t>/</a:t>
            </a:r>
            <a:r>
              <a:rPr lang="zh-CN" altLang="en-US" b="1" dirty="0">
                <a:solidFill>
                  <a:srgbClr val="FF0000"/>
                </a:solidFill>
              </a:rPr>
              <a:t>评论</a:t>
            </a:r>
            <a:r>
              <a:rPr lang="en-US" altLang="zh-CN" b="1" dirty="0">
                <a:solidFill>
                  <a:srgbClr val="FF0000"/>
                </a:solidFill>
              </a:rPr>
              <a:t>/</a:t>
            </a:r>
            <a:r>
              <a:rPr lang="zh-CN" altLang="en-US" b="1" dirty="0">
                <a:solidFill>
                  <a:srgbClr val="FF0000"/>
                </a:solidFill>
              </a:rPr>
              <a:t>热度</a:t>
            </a:r>
            <a:r>
              <a:rPr lang="en-US" altLang="zh-CN" b="1" dirty="0">
                <a:solidFill>
                  <a:srgbClr val="FF0000"/>
                </a:solidFill>
              </a:rPr>
              <a:t>/</a:t>
            </a:r>
            <a:r>
              <a:rPr lang="zh-CN" altLang="en-US" b="1" dirty="0">
                <a:solidFill>
                  <a:srgbClr val="FF0000"/>
                </a:solidFill>
              </a:rPr>
              <a:t>举报</a:t>
            </a:r>
            <a:endParaRPr lang="en-US" altLang="zh-CN" b="1" dirty="0">
              <a:solidFill>
                <a:srgbClr val="FF0000"/>
              </a:solidFill>
            </a:endParaRPr>
          </a:p>
          <a:p>
            <a:r>
              <a:rPr lang="en-US" altLang="zh-CN" b="1" dirty="0">
                <a:solidFill>
                  <a:srgbClr val="FF0000"/>
                </a:solidFill>
              </a:rPr>
              <a:t>3.</a:t>
            </a:r>
            <a:r>
              <a:rPr lang="zh-CN" altLang="en-US" b="1" dirty="0">
                <a:solidFill>
                  <a:srgbClr val="FF0000"/>
                </a:solidFill>
              </a:rPr>
              <a:t>个人信息的修改</a:t>
            </a:r>
            <a:endParaRPr lang="en-US" altLang="zh-CN" b="1" dirty="0">
              <a:solidFill>
                <a:srgbClr val="FF0000"/>
              </a:solidFill>
            </a:endParaRPr>
          </a:p>
          <a:p>
            <a:r>
              <a:rPr lang="en-US" altLang="zh-CN" b="1" dirty="0">
                <a:solidFill>
                  <a:srgbClr val="FF0000"/>
                </a:solidFill>
              </a:rPr>
              <a:t>4.</a:t>
            </a:r>
            <a:r>
              <a:rPr lang="zh-CN" altLang="en-US" b="1" dirty="0">
                <a:solidFill>
                  <a:srgbClr val="FF0000"/>
                </a:solidFill>
              </a:rPr>
              <a:t>用户注册</a:t>
            </a:r>
          </a:p>
        </p:txBody>
      </p:sp>
      <p:sp>
        <p:nvSpPr>
          <p:cNvPr id="4" name="文本占位符 3">
            <a:extLst>
              <a:ext uri="{FF2B5EF4-FFF2-40B4-BE49-F238E27FC236}">
                <a16:creationId xmlns:a16="http://schemas.microsoft.com/office/drawing/2014/main" id="{5E9B484A-C7DD-42A0-973A-45B94D0E161D}"/>
              </a:ext>
            </a:extLst>
          </p:cNvPr>
          <p:cNvSpPr>
            <a:spLocks noGrp="1"/>
          </p:cNvSpPr>
          <p:nvPr>
            <p:ph type="body" sz="half" idx="2"/>
          </p:nvPr>
        </p:nvSpPr>
        <p:spPr/>
        <p:txBody>
          <a:bodyPr/>
          <a:lstStyle/>
          <a:p>
            <a:r>
              <a:rPr lang="zh-CN" altLang="en-US" dirty="0"/>
              <a:t>（包含</a:t>
            </a:r>
            <a:r>
              <a:rPr lang="en-US" altLang="zh-CN" dirty="0"/>
              <a:t>n</a:t>
            </a:r>
            <a:r>
              <a:rPr lang="zh-CN" altLang="en-US" dirty="0"/>
              <a:t>个任务）</a:t>
            </a:r>
          </a:p>
        </p:txBody>
      </p:sp>
    </p:spTree>
    <p:extLst>
      <p:ext uri="{BB962C8B-B14F-4D97-AF65-F5344CB8AC3E}">
        <p14:creationId xmlns:p14="http://schemas.microsoft.com/office/powerpoint/2010/main" val="2460839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A3485F-880F-4AB0-A6F6-FA6ADF901770}"/>
              </a:ext>
            </a:extLst>
          </p:cNvPr>
          <p:cNvSpPr>
            <a:spLocks noGrp="1"/>
          </p:cNvSpPr>
          <p:nvPr>
            <p:ph type="title"/>
          </p:nvPr>
        </p:nvSpPr>
        <p:spPr/>
        <p:txBody>
          <a:bodyPr/>
          <a:lstStyle/>
          <a:p>
            <a:r>
              <a:rPr lang="zh-CN" altLang="en-US" dirty="0"/>
              <a:t>关于界面 </a:t>
            </a:r>
            <a:r>
              <a:rPr lang="en-US" altLang="zh-CN" dirty="0"/>
              <a:t>UI</a:t>
            </a:r>
            <a:endParaRPr lang="zh-CN" altLang="en-US" dirty="0"/>
          </a:p>
        </p:txBody>
      </p:sp>
      <p:sp>
        <p:nvSpPr>
          <p:cNvPr id="3" name="内容占位符 2">
            <a:extLst>
              <a:ext uri="{FF2B5EF4-FFF2-40B4-BE49-F238E27FC236}">
                <a16:creationId xmlns:a16="http://schemas.microsoft.com/office/drawing/2014/main" id="{BFC87542-1453-43E1-ACD2-CA230819CE1A}"/>
              </a:ext>
            </a:extLst>
          </p:cNvPr>
          <p:cNvSpPr>
            <a:spLocks noGrp="1"/>
          </p:cNvSpPr>
          <p:nvPr>
            <p:ph idx="1"/>
          </p:nvPr>
        </p:nvSpPr>
        <p:spPr/>
        <p:txBody>
          <a:bodyPr/>
          <a:lstStyle/>
          <a:p>
            <a:r>
              <a:rPr lang="zh-CN" altLang="en-US" b="1" dirty="0">
                <a:solidFill>
                  <a:srgbClr val="FF0000"/>
                </a:solidFill>
              </a:rPr>
              <a:t>可以考虑设计或修改的</a:t>
            </a:r>
            <a:r>
              <a:rPr lang="en-US" altLang="zh-CN" b="1" dirty="0">
                <a:solidFill>
                  <a:srgbClr val="FF0000"/>
                </a:solidFill>
              </a:rPr>
              <a:t>UI</a:t>
            </a:r>
            <a:r>
              <a:rPr lang="zh-CN" altLang="en-US" b="1" dirty="0">
                <a:solidFill>
                  <a:srgbClr val="FF0000"/>
                </a:solidFill>
              </a:rPr>
              <a:t>：</a:t>
            </a:r>
            <a:endParaRPr lang="en-US" altLang="zh-CN" b="1" dirty="0">
              <a:solidFill>
                <a:srgbClr val="FF0000"/>
              </a:solidFill>
            </a:endParaRPr>
          </a:p>
          <a:p>
            <a:r>
              <a:rPr lang="en-US" altLang="zh-CN" b="1" dirty="0">
                <a:solidFill>
                  <a:srgbClr val="FF0000"/>
                </a:solidFill>
              </a:rPr>
              <a:t>1.</a:t>
            </a:r>
            <a:r>
              <a:rPr lang="zh-CN" altLang="en-US" b="1" dirty="0">
                <a:solidFill>
                  <a:srgbClr val="FF0000"/>
                </a:solidFill>
              </a:rPr>
              <a:t>功能 </a:t>
            </a:r>
            <a:r>
              <a:rPr lang="en-US" altLang="zh-CN" b="1" dirty="0">
                <a:solidFill>
                  <a:srgbClr val="FF0000"/>
                </a:solidFill>
              </a:rPr>
              <a:t>logo</a:t>
            </a:r>
          </a:p>
          <a:p>
            <a:r>
              <a:rPr lang="en-US" altLang="zh-CN" b="1" dirty="0">
                <a:solidFill>
                  <a:srgbClr val="FF0000"/>
                </a:solidFill>
              </a:rPr>
              <a:t>2.</a:t>
            </a:r>
            <a:r>
              <a:rPr lang="zh-CN" altLang="en-US" b="1" dirty="0">
                <a:solidFill>
                  <a:srgbClr val="FF0000"/>
                </a:solidFill>
              </a:rPr>
              <a:t>发帖默认图片（不同功能对应不同默认图片）</a:t>
            </a:r>
            <a:endParaRPr lang="en-US" altLang="zh-CN" b="1" dirty="0">
              <a:solidFill>
                <a:srgbClr val="FF0000"/>
              </a:solidFill>
            </a:endParaRPr>
          </a:p>
          <a:p>
            <a:r>
              <a:rPr lang="en-US" altLang="zh-CN" b="1" dirty="0">
                <a:solidFill>
                  <a:srgbClr val="FF0000"/>
                </a:solidFill>
              </a:rPr>
              <a:t>3.</a:t>
            </a:r>
            <a:r>
              <a:rPr lang="zh-CN" altLang="en-US" b="1" dirty="0">
                <a:solidFill>
                  <a:srgbClr val="FF0000"/>
                </a:solidFill>
              </a:rPr>
              <a:t>个人信息界面</a:t>
            </a:r>
            <a:endParaRPr lang="en-US" altLang="zh-CN" b="1" dirty="0">
              <a:solidFill>
                <a:srgbClr val="FF0000"/>
              </a:solidFill>
            </a:endParaRPr>
          </a:p>
          <a:p>
            <a:r>
              <a:rPr lang="en-US" altLang="zh-CN" b="1" dirty="0">
                <a:solidFill>
                  <a:srgbClr val="FF0000"/>
                </a:solidFill>
              </a:rPr>
              <a:t>4.</a:t>
            </a:r>
            <a:r>
              <a:rPr lang="zh-CN" altLang="en-US" b="1" dirty="0">
                <a:solidFill>
                  <a:srgbClr val="FF0000"/>
                </a:solidFill>
              </a:rPr>
              <a:t>广场界面卡片 </a:t>
            </a:r>
            <a:r>
              <a:rPr lang="en-US" altLang="zh-CN" b="1" dirty="0">
                <a:solidFill>
                  <a:srgbClr val="FF0000"/>
                </a:solidFill>
              </a:rPr>
              <a:t>UI</a:t>
            </a:r>
            <a:endParaRPr lang="zh-CN" altLang="en-US" b="1" dirty="0">
              <a:solidFill>
                <a:srgbClr val="FF0000"/>
              </a:solidFill>
            </a:endParaRPr>
          </a:p>
        </p:txBody>
      </p:sp>
      <p:sp>
        <p:nvSpPr>
          <p:cNvPr id="4" name="文本占位符 3">
            <a:extLst>
              <a:ext uri="{FF2B5EF4-FFF2-40B4-BE49-F238E27FC236}">
                <a16:creationId xmlns:a16="http://schemas.microsoft.com/office/drawing/2014/main" id="{3B78175D-79F5-4E81-B94E-8CE2ACE2351D}"/>
              </a:ext>
            </a:extLst>
          </p:cNvPr>
          <p:cNvSpPr>
            <a:spLocks noGrp="1"/>
          </p:cNvSpPr>
          <p:nvPr>
            <p:ph type="body" sz="half" idx="2"/>
          </p:nvPr>
        </p:nvSpPr>
        <p:spPr/>
        <p:txBody>
          <a:bodyPr/>
          <a:lstStyle/>
          <a:p>
            <a:r>
              <a:rPr lang="zh-CN" altLang="en-US" dirty="0"/>
              <a:t>（包含</a:t>
            </a:r>
            <a:r>
              <a:rPr lang="en-US" altLang="zh-CN" dirty="0"/>
              <a:t>4</a:t>
            </a:r>
            <a:r>
              <a:rPr lang="zh-CN" altLang="en-US" dirty="0"/>
              <a:t>个任务）</a:t>
            </a:r>
          </a:p>
        </p:txBody>
      </p:sp>
    </p:spTree>
    <p:extLst>
      <p:ext uri="{BB962C8B-B14F-4D97-AF65-F5344CB8AC3E}">
        <p14:creationId xmlns:p14="http://schemas.microsoft.com/office/powerpoint/2010/main" val="3416397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155669-349D-4069-AF8C-395B2EC2F0A8}"/>
              </a:ext>
            </a:extLst>
          </p:cNvPr>
          <p:cNvSpPr>
            <a:spLocks noGrp="1"/>
          </p:cNvSpPr>
          <p:nvPr>
            <p:ph type="title"/>
          </p:nvPr>
        </p:nvSpPr>
        <p:spPr/>
        <p:txBody>
          <a:bodyPr/>
          <a:lstStyle/>
          <a:p>
            <a:r>
              <a:rPr lang="zh-CN" altLang="en-US" dirty="0"/>
              <a:t>绝大多数任务都完成了</a:t>
            </a:r>
          </a:p>
        </p:txBody>
      </p:sp>
      <p:sp>
        <p:nvSpPr>
          <p:cNvPr id="3" name="内容占位符 2">
            <a:extLst>
              <a:ext uri="{FF2B5EF4-FFF2-40B4-BE49-F238E27FC236}">
                <a16:creationId xmlns:a16="http://schemas.microsoft.com/office/drawing/2014/main" id="{4BF714BF-8301-4826-A001-433FF6EFD1E5}"/>
              </a:ext>
            </a:extLst>
          </p:cNvPr>
          <p:cNvSpPr>
            <a:spLocks noGrp="1"/>
          </p:cNvSpPr>
          <p:nvPr>
            <p:ph idx="1"/>
          </p:nvPr>
        </p:nvSpPr>
        <p:spPr/>
        <p:txBody>
          <a:bodyPr/>
          <a:lstStyle/>
          <a:p>
            <a:r>
              <a:rPr lang="zh-CN" altLang="en-US" dirty="0"/>
              <a:t>只有较少数细节需要进行调整了，加油！</a:t>
            </a:r>
          </a:p>
        </p:txBody>
      </p:sp>
      <p:sp>
        <p:nvSpPr>
          <p:cNvPr id="4" name="文本占位符 3">
            <a:extLst>
              <a:ext uri="{FF2B5EF4-FFF2-40B4-BE49-F238E27FC236}">
                <a16:creationId xmlns:a16="http://schemas.microsoft.com/office/drawing/2014/main" id="{7FA576FE-EFD0-4502-BF10-74EA4FBDC093}"/>
              </a:ext>
            </a:extLst>
          </p:cNvPr>
          <p:cNvSpPr>
            <a:spLocks noGrp="1"/>
          </p:cNvSpPr>
          <p:nvPr>
            <p:ph type="body" sz="half" idx="2"/>
          </p:nvPr>
        </p:nvSpPr>
        <p:spPr/>
        <p:txBody>
          <a:bodyPr/>
          <a:lstStyle/>
          <a:p>
            <a:r>
              <a:rPr lang="en-US" altLang="zh-CN" dirty="0"/>
              <a:t>O(∩_∩)O</a:t>
            </a:r>
            <a:endParaRPr lang="zh-CN" altLang="en-US" dirty="0"/>
          </a:p>
        </p:txBody>
      </p:sp>
    </p:spTree>
    <p:extLst>
      <p:ext uri="{BB962C8B-B14F-4D97-AF65-F5344CB8AC3E}">
        <p14:creationId xmlns:p14="http://schemas.microsoft.com/office/powerpoint/2010/main" val="1872755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555BFF-676D-4F3A-9018-53B24153CB1E}"/>
              </a:ext>
            </a:extLst>
          </p:cNvPr>
          <p:cNvSpPr>
            <a:spLocks noGrp="1"/>
          </p:cNvSpPr>
          <p:nvPr>
            <p:ph type="title"/>
          </p:nvPr>
        </p:nvSpPr>
        <p:spPr/>
        <p:txBody>
          <a:bodyPr/>
          <a:lstStyle/>
          <a:p>
            <a:r>
              <a:rPr lang="zh-CN" altLang="en-US" dirty="0"/>
              <a:t>关于接口规定</a:t>
            </a:r>
          </a:p>
        </p:txBody>
      </p:sp>
      <p:sp>
        <p:nvSpPr>
          <p:cNvPr id="3" name="内容占位符 2">
            <a:extLst>
              <a:ext uri="{FF2B5EF4-FFF2-40B4-BE49-F238E27FC236}">
                <a16:creationId xmlns:a16="http://schemas.microsoft.com/office/drawing/2014/main" id="{C255C8CD-4B71-4E25-808D-FAA54BFB9DC2}"/>
              </a:ext>
            </a:extLst>
          </p:cNvPr>
          <p:cNvSpPr>
            <a:spLocks noGrp="1"/>
          </p:cNvSpPr>
          <p:nvPr>
            <p:ph idx="1"/>
          </p:nvPr>
        </p:nvSpPr>
        <p:spPr/>
        <p:txBody>
          <a:bodyPr/>
          <a:lstStyle/>
          <a:p>
            <a:r>
              <a:rPr lang="zh-CN" altLang="en-US" dirty="0"/>
              <a:t>请查看 </a:t>
            </a:r>
            <a:r>
              <a:rPr lang="en-US" altLang="zh-CN" b="1" dirty="0"/>
              <a:t>Marwall.md </a:t>
            </a:r>
            <a:r>
              <a:rPr lang="zh-CN" altLang="en-US" dirty="0"/>
              <a:t>文件</a:t>
            </a:r>
          </a:p>
        </p:txBody>
      </p:sp>
      <p:sp>
        <p:nvSpPr>
          <p:cNvPr id="4" name="文本占位符 3">
            <a:extLst>
              <a:ext uri="{FF2B5EF4-FFF2-40B4-BE49-F238E27FC236}">
                <a16:creationId xmlns:a16="http://schemas.microsoft.com/office/drawing/2014/main" id="{79772608-A7AB-4029-9DFB-809BF01FEFD6}"/>
              </a:ext>
            </a:extLst>
          </p:cNvPr>
          <p:cNvSpPr>
            <a:spLocks noGrp="1"/>
          </p:cNvSpPr>
          <p:nvPr>
            <p:ph type="body" sz="half" idx="2"/>
          </p:nvPr>
        </p:nvSpPr>
        <p:spPr/>
        <p:txBody>
          <a:bodyPr/>
          <a:lstStyle/>
          <a:p>
            <a:r>
              <a:rPr lang="zh-CN" altLang="en-US" dirty="0"/>
              <a:t>（不包含任务）</a:t>
            </a:r>
          </a:p>
        </p:txBody>
      </p:sp>
    </p:spTree>
    <p:extLst>
      <p:ext uri="{BB962C8B-B14F-4D97-AF65-F5344CB8AC3E}">
        <p14:creationId xmlns:p14="http://schemas.microsoft.com/office/powerpoint/2010/main" val="3125308700"/>
      </p:ext>
    </p:extLst>
  </p:cSld>
  <p:clrMapOvr>
    <a:masterClrMapping/>
  </p:clrMapOvr>
</p:sld>
</file>

<file path=ppt/theme/theme1.xml><?xml version="1.0" encoding="utf-8"?>
<a:theme xmlns:a="http://schemas.openxmlformats.org/drawingml/2006/main" name="框架">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TM03457475[[fn=框架]]</Template>
  <TotalTime>77</TotalTime>
  <Words>423</Words>
  <Application>Microsoft Office PowerPoint</Application>
  <PresentationFormat>宽屏</PresentationFormat>
  <Paragraphs>64</Paragraphs>
  <Slides>8</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8</vt:i4>
      </vt:variant>
    </vt:vector>
  </HeadingPairs>
  <TitlesOfParts>
    <vt:vector size="11" baseType="lpstr">
      <vt:lpstr>Corbel</vt:lpstr>
      <vt:lpstr>Wingdings 2</vt:lpstr>
      <vt:lpstr>框架</vt:lpstr>
      <vt:lpstr>Marwall</vt:lpstr>
      <vt:lpstr>关于主页左侧的信息流</vt:lpstr>
      <vt:lpstr>关于 hole 的说明</vt:lpstr>
      <vt:lpstr>关于(非)核心功能点击进入后界面</vt:lpstr>
      <vt:lpstr>关于代码逻辑设计</vt:lpstr>
      <vt:lpstr>关于界面 UI</vt:lpstr>
      <vt:lpstr>绝大多数任务都完成了</vt:lpstr>
      <vt:lpstr>关于接口规定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Marwall</dc:title>
  <dc:creator>c c</dc:creator>
  <cp:lastModifiedBy>c c</cp:lastModifiedBy>
  <cp:revision>23</cp:revision>
  <dcterms:created xsi:type="dcterms:W3CDTF">2020-05-24T07:29:05Z</dcterms:created>
  <dcterms:modified xsi:type="dcterms:W3CDTF">2020-05-24T08:46:50Z</dcterms:modified>
</cp:coreProperties>
</file>