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igtree"/>
      <p:regular r:id="rId18"/>
      <p:bold r:id="rId19"/>
      <p:italic r:id="rId20"/>
      <p:boldItalic r:id="rId21"/>
    </p:embeddedFont>
    <p:embeddedFont>
      <p:font typeface="Jost Light"/>
      <p:regular r:id="rId22"/>
      <p:bold r:id="rId23"/>
      <p:italic r:id="rId24"/>
      <p:boldItalic r:id="rId25"/>
    </p:embeddedFont>
    <p:embeddedFont>
      <p:font typeface="Figtree Medium"/>
      <p:regular r:id="rId26"/>
      <p:bold r:id="rId27"/>
      <p:italic r:id="rId28"/>
      <p:boldItalic r:id="rId29"/>
    </p:embeddedFont>
    <p:embeddedFont>
      <p:font typeface="Figtree ExtraBold"/>
      <p:bold r:id="rId30"/>
      <p:boldItalic r:id="rId31"/>
    </p:embeddedFont>
    <p:embeddedFont>
      <p:font typeface="Figtree Light"/>
      <p:regular r:id="rId32"/>
      <p:bold r:id="rId33"/>
      <p:italic r:id="rId34"/>
      <p:boldItalic r:id="rId35"/>
    </p:embeddedFont>
    <p:embeddedFont>
      <p:font typeface="Jos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-italic.fntdata"/><Relationship Id="rId22" Type="http://schemas.openxmlformats.org/officeDocument/2006/relationships/font" Target="fonts/JostLight-regular.fntdata"/><Relationship Id="rId21" Type="http://schemas.openxmlformats.org/officeDocument/2006/relationships/font" Target="fonts/Figtree-boldItalic.fntdata"/><Relationship Id="rId24" Type="http://schemas.openxmlformats.org/officeDocument/2006/relationships/font" Target="fonts/JostLight-italic.fntdata"/><Relationship Id="rId23" Type="http://schemas.openxmlformats.org/officeDocument/2006/relationships/font" Target="fonts/Jost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gtreeMedium-regular.fntdata"/><Relationship Id="rId25" Type="http://schemas.openxmlformats.org/officeDocument/2006/relationships/font" Target="fonts/JostLight-boldItalic.fntdata"/><Relationship Id="rId28" Type="http://schemas.openxmlformats.org/officeDocument/2006/relationships/font" Target="fonts/FigtreeMedium-italic.fntdata"/><Relationship Id="rId27" Type="http://schemas.openxmlformats.org/officeDocument/2006/relationships/font" Target="fonts/Figtree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gtree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gtreeExtraBold-boldItalic.fntdata"/><Relationship Id="rId30" Type="http://schemas.openxmlformats.org/officeDocument/2006/relationships/font" Target="fonts/FigtreeExtraBold-bold.fntdata"/><Relationship Id="rId11" Type="http://schemas.openxmlformats.org/officeDocument/2006/relationships/slide" Target="slides/slide6.xml"/><Relationship Id="rId33" Type="http://schemas.openxmlformats.org/officeDocument/2006/relationships/font" Target="fonts/FigtreeLight-bold.fntdata"/><Relationship Id="rId10" Type="http://schemas.openxmlformats.org/officeDocument/2006/relationships/slide" Target="slides/slide5.xml"/><Relationship Id="rId32" Type="http://schemas.openxmlformats.org/officeDocument/2006/relationships/font" Target="fonts/FigtreeLight-regular.fntdata"/><Relationship Id="rId13" Type="http://schemas.openxmlformats.org/officeDocument/2006/relationships/slide" Target="slides/slide8.xml"/><Relationship Id="rId35" Type="http://schemas.openxmlformats.org/officeDocument/2006/relationships/font" Target="fonts/Figtre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FigtreeLight-italic.fntdata"/><Relationship Id="rId15" Type="http://schemas.openxmlformats.org/officeDocument/2006/relationships/slide" Target="slides/slide10.xml"/><Relationship Id="rId37" Type="http://schemas.openxmlformats.org/officeDocument/2006/relationships/font" Target="fonts/Jost-bold.fntdata"/><Relationship Id="rId14" Type="http://schemas.openxmlformats.org/officeDocument/2006/relationships/slide" Target="slides/slide9.xml"/><Relationship Id="rId36" Type="http://schemas.openxmlformats.org/officeDocument/2006/relationships/font" Target="fonts/Jost-regular.fntdata"/><Relationship Id="rId17" Type="http://schemas.openxmlformats.org/officeDocument/2006/relationships/slide" Target="slides/slide12.xml"/><Relationship Id="rId39" Type="http://schemas.openxmlformats.org/officeDocument/2006/relationships/font" Target="fonts/Jost-boldItalic.fntdata"/><Relationship Id="rId16" Type="http://schemas.openxmlformats.org/officeDocument/2006/relationships/slide" Target="slides/slide11.xml"/><Relationship Id="rId38" Type="http://schemas.openxmlformats.org/officeDocument/2006/relationships/font" Target="fonts/Jost-italic.fntdata"/><Relationship Id="rId19" Type="http://schemas.openxmlformats.org/officeDocument/2006/relationships/font" Target="fonts/Figtree-bold.fntdata"/><Relationship Id="rId18" Type="http://schemas.openxmlformats.org/officeDocument/2006/relationships/font" Target="fonts/Figtre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102ef8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102ef8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1e6e7d5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1e6e7d5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1e6e7d5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51e6e7d5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102ef833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102ef833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1e6e7d58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1e6e7d58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102ef833f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102ef833f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1e6e7d5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1e6e7d5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102ef833f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102ef833f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1e6e7d5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1e6e7d5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1e6e7d5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1e6e7d5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1e6e7d5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51e6e7d5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1e6e7d5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1e6e7d5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" name="Google Shape;112;p11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2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9" name="Google Shape;129;p12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2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3" name="Google Shape;133;p13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5" name="Google Shape;165;p15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3" name="Google Shape;173;p16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5" name="Google Shape;175;p16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6" name="Google Shape;176;p16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5" name="Google Shape;185;p17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17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9" name="Google Shape;189;p17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1" name="Google Shape;191;p17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17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8" name="Google Shape;198;p18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1" name="Google Shape;201;p18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3" name="Google Shape;203;p18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18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6" name="Google Shape;206;p18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3" name="Google Shape;213;p19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4" name="Google Shape;214;p19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19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6" name="Google Shape;216;p19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7" name="Google Shape;217;p19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8" name="Google Shape;218;p19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9" name="Google Shape;219;p19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20" name="Google Shape;220;p19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24" name="Google Shape;224;p20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6" name="Google Shape;226;p20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7" name="Google Shape;227;p20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8" name="Google Shape;228;p20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0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1" name="Google Shape;231;p20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3" name="Google Shape;233;p20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5" name="Google Shape;235;p20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6" name="Google Shape;236;p20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2" name="Google Shape;242;p21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4" name="Google Shape;244;p2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8" name="Google Shape;248;p21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0" name="Google Shape;250;p21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59" name="Google Shape;259;p22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22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22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6" name="Google Shape;266;p22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8" name="Google Shape;268;p22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70" name="Google Shape;270;p22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1" name="Google Shape;291;p24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98" name="Google Shape;298;p24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1" name="Google Shape;301;p24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6" name="Google Shape;306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1" name="Google Shape;311;p25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8" name="Google Shape;328;p2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1" name="Google Shape;331;p26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2" name="Google Shape;332;p26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0" name="Google Shape;370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4" name="Google Shape;64;p5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5" name="Google Shape;65;p5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6" name="Google Shape;66;p5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7" name="Google Shape;67;p5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8" name="Google Shape;68;p5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9" name="Google Shape;69;p5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4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4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4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4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78" name="Google Shape;78;p7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3" name="Google Shape;83;p8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3" name="Google Shape;93;p9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4" name="Google Shape;94;p9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3" name="Google Shape;103;p10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09" name="Google Shape;109;p10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nmi-ecad-assets-prd.s3.amazonaws.com/ensembles/data/stations_info_tn_v30.0e.txt" TargetMode="External"/><Relationship Id="rId4" Type="http://schemas.openxmlformats.org/officeDocument/2006/relationships/hyperlink" Target="https://github.com/kalilai2/CIS-4560-01-Group-Project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_J1_5YfG_tmfuu0XV7r3g4m3RDjKhc4/view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idx="3" type="title"/>
          </p:nvPr>
        </p:nvSpPr>
        <p:spPr>
          <a:xfrm>
            <a:off x="189625" y="1545720"/>
            <a:ext cx="8278500" cy="22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Evolution of Europe’s Climate Monitoring Infrastructure</a:t>
            </a:r>
            <a:endParaRPr sz="51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39" name="Google Shape;439;p48"/>
          <p:cNvSpPr txBox="1"/>
          <p:nvPr>
            <p:ph type="title"/>
          </p:nvPr>
        </p:nvSpPr>
        <p:spPr>
          <a:xfrm>
            <a:off x="189625" y="4419150"/>
            <a:ext cx="8954400" cy="6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Group 2: Anthony Gumucio, Dustin Enriquez, Jennifer Mazas, Kathlyne Alilain, Nina Horesweather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440" name="Google Shape;440;p48"/>
          <p:cNvSpPr txBox="1"/>
          <p:nvPr>
            <p:ph idx="1" type="subTitle"/>
          </p:nvPr>
        </p:nvSpPr>
        <p:spPr>
          <a:xfrm>
            <a:off x="402150" y="3809225"/>
            <a:ext cx="3788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CIS 4560-01:  Intro to Big Data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idx="4294967295" type="title"/>
          </p:nvPr>
        </p:nvSpPr>
        <p:spPr>
          <a:xfrm>
            <a:off x="823350" y="350925"/>
            <a:ext cx="49260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Figtree ExtraBold"/>
                <a:ea typeface="Figtree ExtraBold"/>
                <a:cs typeface="Figtree ExtraBold"/>
                <a:sym typeface="Figtree ExtraBold"/>
              </a:rPr>
              <a:t>Conclusion</a:t>
            </a:r>
            <a:endParaRPr sz="35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14" name="Google Shape;514;p57"/>
          <p:cNvSpPr txBox="1"/>
          <p:nvPr/>
        </p:nvSpPr>
        <p:spPr>
          <a:xfrm>
            <a:off x="671025" y="1010925"/>
            <a:ext cx="73929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●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Explored tempo-spatial patterns in Europe’s weather station 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metadata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using Hadoop and Hive.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●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What we found: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○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Germany = Highest # of stations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○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Armenia = Highest average elevation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○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Station deployments expanded 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significantly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after 1950.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idx="4294967295" type="title"/>
          </p:nvPr>
        </p:nvSpPr>
        <p:spPr>
          <a:xfrm>
            <a:off x="790250" y="393425"/>
            <a:ext cx="41112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Figtree ExtraBold"/>
                <a:ea typeface="Figtree ExtraBold"/>
                <a:cs typeface="Figtree ExtraBold"/>
                <a:sym typeface="Figtree ExtraBold"/>
              </a:rPr>
              <a:t>Conclusion</a:t>
            </a:r>
            <a:endParaRPr sz="35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20" name="Google Shape;520;p58"/>
          <p:cNvSpPr txBox="1"/>
          <p:nvPr/>
        </p:nvSpPr>
        <p:spPr>
          <a:xfrm>
            <a:off x="654150" y="1114325"/>
            <a:ext cx="78357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●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Why it Matters: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○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Establish a foundation for future temperature trend studies.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○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Importance of climate data infrastructure.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●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Next Steps: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○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Integrating actual max temperature data to assess regional warming trends.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gtree ExtraBold"/>
                <a:ea typeface="Figtree ExtraBold"/>
                <a:cs typeface="Figtree ExtraBold"/>
                <a:sym typeface="Figtree ExtraBold"/>
              </a:rPr>
              <a:t>THANK YOU</a:t>
            </a:r>
            <a:endParaRPr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26" name="Google Shape;526;p59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idx="3" type="title"/>
          </p:nvPr>
        </p:nvSpPr>
        <p:spPr>
          <a:xfrm>
            <a:off x="228600" y="457200"/>
            <a:ext cx="2703600" cy="61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Introduction</a:t>
            </a:r>
            <a:endParaRPr sz="35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46" name="Google Shape;446;p49"/>
          <p:cNvSpPr txBox="1"/>
          <p:nvPr>
            <p:ph idx="7" type="body"/>
          </p:nvPr>
        </p:nvSpPr>
        <p:spPr>
          <a:xfrm>
            <a:off x="643898" y="1284800"/>
            <a:ext cx="7616400" cy="30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gtree"/>
                <a:ea typeface="Figtree"/>
                <a:cs typeface="Figtree"/>
                <a:sym typeface="Figtree"/>
              </a:rPr>
              <a:t>Objectives</a:t>
            </a:r>
            <a:endParaRPr sz="2800">
              <a:latin typeface="Figtree"/>
              <a:ea typeface="Figtree"/>
              <a:cs typeface="Figtree"/>
              <a:sym typeface="Figtree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Identify spatial distribution and coverage of weather stations</a:t>
            </a:r>
            <a:endParaRPr sz="2800">
              <a:latin typeface="Figtree"/>
              <a:ea typeface="Figtree"/>
              <a:cs typeface="Figtree"/>
              <a:sym typeface="Figtree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Analyze station elevation and operational timelines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Visualize insights using tempo-spatial maps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/>
          <p:nvPr/>
        </p:nvSpPr>
        <p:spPr>
          <a:xfrm>
            <a:off x="3160350" y="457200"/>
            <a:ext cx="2830800" cy="4228800"/>
          </a:xfrm>
          <a:prstGeom prst="roundRect">
            <a:avLst>
              <a:gd fmla="val 3638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13140000" dist="9525">
              <a:schemeClr val="lt2">
                <a:alpha val="58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2" name="Google Shape;452;p50"/>
          <p:cNvSpPr/>
          <p:nvPr/>
        </p:nvSpPr>
        <p:spPr>
          <a:xfrm>
            <a:off x="3160450" y="45110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lt2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3" name="Google Shape;453;p50"/>
          <p:cNvSpPr/>
          <p:nvPr/>
        </p:nvSpPr>
        <p:spPr>
          <a:xfrm>
            <a:off x="6084600" y="457200"/>
            <a:ext cx="2830800" cy="4228800"/>
          </a:xfrm>
          <a:prstGeom prst="roundRect">
            <a:avLst>
              <a:gd fmla="val 3638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13140000" dist="9525">
              <a:schemeClr val="lt2">
                <a:alpha val="58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4" name="Google Shape;454;p50"/>
          <p:cNvSpPr/>
          <p:nvPr/>
        </p:nvSpPr>
        <p:spPr>
          <a:xfrm>
            <a:off x="236113" y="457200"/>
            <a:ext cx="2830800" cy="4228800"/>
          </a:xfrm>
          <a:prstGeom prst="roundRect">
            <a:avLst>
              <a:gd fmla="val 3638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13140000" dist="9525">
              <a:schemeClr val="lt2">
                <a:alpha val="58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5" name="Google Shape;455;p50"/>
          <p:cNvSpPr/>
          <p:nvPr/>
        </p:nvSpPr>
        <p:spPr>
          <a:xfrm>
            <a:off x="236113" y="45110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accent4"/>
              </a:gs>
              <a:gs pos="50000">
                <a:schemeClr val="lt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6" name="Google Shape;456;p50"/>
          <p:cNvSpPr/>
          <p:nvPr/>
        </p:nvSpPr>
        <p:spPr>
          <a:xfrm>
            <a:off x="6084763" y="45110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7" name="Google Shape;457;p50"/>
          <p:cNvSpPr txBox="1"/>
          <p:nvPr>
            <p:ph idx="3" type="subTitle"/>
          </p:nvPr>
        </p:nvSpPr>
        <p:spPr>
          <a:xfrm>
            <a:off x="433109" y="69950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Platform Specs</a:t>
            </a:r>
            <a:endParaRPr sz="25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58" name="Google Shape;458;p50"/>
          <p:cNvSpPr txBox="1"/>
          <p:nvPr>
            <p:ph idx="5" type="subTitle"/>
          </p:nvPr>
        </p:nvSpPr>
        <p:spPr>
          <a:xfrm>
            <a:off x="3699485" y="699500"/>
            <a:ext cx="18810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gtree ExtraBold"/>
                <a:ea typeface="Figtree ExtraBold"/>
                <a:cs typeface="Figtree ExtraBold"/>
                <a:sym typeface="Figtree ExtraBold"/>
              </a:rPr>
              <a:t>Data Source </a:t>
            </a:r>
            <a:endParaRPr sz="25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3316788" y="1516150"/>
            <a:ext cx="2513100" cy="23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Dataset Link: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https://knmi-ecad-assets-prd.s3.amazonaws.com/ensembles/data/stations_info_tn_v30.0e.txt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Size: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4.6 GB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0"/>
          <p:cNvSpPr txBox="1"/>
          <p:nvPr>
            <p:ph idx="6" type="subTitle"/>
          </p:nvPr>
        </p:nvSpPr>
        <p:spPr>
          <a:xfrm>
            <a:off x="6599427" y="699500"/>
            <a:ext cx="18810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GitHub Link</a:t>
            </a:r>
            <a:endParaRPr sz="25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61" name="Google Shape;461;p50"/>
          <p:cNvSpPr txBox="1"/>
          <p:nvPr>
            <p:ph idx="7" type="body"/>
          </p:nvPr>
        </p:nvSpPr>
        <p:spPr>
          <a:xfrm>
            <a:off x="6244900" y="1526750"/>
            <a:ext cx="25131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https://github.com/kalilai2/CIS-4560-01-Group-Project.git</a:t>
            </a:r>
            <a:r>
              <a:rPr lang="en" sz="1800"/>
              <a:t> </a:t>
            </a:r>
            <a:endParaRPr sz="1800"/>
          </a:p>
        </p:txBody>
      </p:sp>
      <p:sp>
        <p:nvSpPr>
          <p:cNvPr id="462" name="Google Shape;462;p50"/>
          <p:cNvSpPr txBox="1"/>
          <p:nvPr>
            <p:ph idx="4" type="body"/>
          </p:nvPr>
        </p:nvSpPr>
        <p:spPr>
          <a:xfrm>
            <a:off x="393500" y="1516150"/>
            <a:ext cx="2513100" cy="27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IBM Bluemix BigInsights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CPU Speed: 2.4 GHz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# of CPU cores: 4 cores per node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# of nodes: 3 nodes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 Memory Size: 24 GB (8 GB per node x 3 nodes)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/>
          <p:nvPr>
            <p:ph idx="3" type="title"/>
          </p:nvPr>
        </p:nvSpPr>
        <p:spPr>
          <a:xfrm>
            <a:off x="228600" y="457200"/>
            <a:ext cx="5040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gtree ExtraBold"/>
                <a:ea typeface="Figtree ExtraBold"/>
                <a:cs typeface="Figtree ExtraBold"/>
                <a:sym typeface="Figtree ExtraBold"/>
              </a:rPr>
              <a:t>Relevance of Topic to Class</a:t>
            </a:r>
            <a:endParaRPr sz="30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68" name="Google Shape;468;p51"/>
          <p:cNvSpPr/>
          <p:nvPr/>
        </p:nvSpPr>
        <p:spPr>
          <a:xfrm>
            <a:off x="886325" y="1786850"/>
            <a:ext cx="3173100" cy="943200"/>
          </a:xfrm>
          <a:prstGeom prst="roundRect">
            <a:avLst>
              <a:gd fmla="val 40720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Using HIVE QL in Big Data to </a:t>
            </a: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manipulate</a:t>
            </a: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data in HDFS</a:t>
            </a:r>
            <a:endParaRPr b="1" sz="19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69" name="Google Shape;469;p51"/>
          <p:cNvSpPr/>
          <p:nvPr/>
        </p:nvSpPr>
        <p:spPr>
          <a:xfrm>
            <a:off x="859775" y="3052625"/>
            <a:ext cx="3226200" cy="943200"/>
          </a:xfrm>
          <a:prstGeom prst="roundRect">
            <a:avLst>
              <a:gd fmla="val 43032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Creating Tempo-spatial Visualization  </a:t>
            </a:r>
            <a:endParaRPr b="1" sz="20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0" name="Google Shape;470;p51"/>
          <p:cNvSpPr/>
          <p:nvPr/>
        </p:nvSpPr>
        <p:spPr>
          <a:xfrm>
            <a:off x="4280050" y="1786850"/>
            <a:ext cx="3173100" cy="943200"/>
          </a:xfrm>
          <a:prstGeom prst="roundRect">
            <a:avLst>
              <a:gd fmla="val 40720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Fundamental Shell and Hadoop commands</a:t>
            </a:r>
            <a:endParaRPr b="1" sz="19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1" name="Google Shape;471;p51"/>
          <p:cNvSpPr/>
          <p:nvPr/>
        </p:nvSpPr>
        <p:spPr>
          <a:xfrm>
            <a:off x="4280050" y="2963075"/>
            <a:ext cx="3173100" cy="943200"/>
          </a:xfrm>
          <a:prstGeom prst="roundRect">
            <a:avLst>
              <a:gd fmla="val 40720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Connecting a node to a remote Hadoop cluster</a:t>
            </a:r>
            <a:endParaRPr b="1" sz="19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2" title="Purple and Black Metallic Blob Tech Company Presentation-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3" title="Tour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88" y="196525"/>
            <a:ext cx="8445226" cy="47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>
            <p:ph type="title"/>
          </p:nvPr>
        </p:nvSpPr>
        <p:spPr>
          <a:xfrm>
            <a:off x="5617625" y="1561075"/>
            <a:ext cx="3472500" cy="24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SELECT country, AVG(elevation) AS avg_elevation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FROM max_temp_data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GROUP BY country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ORDER BY avg_elevation DESC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LIMIT 10;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 txBox="1"/>
          <p:nvPr>
            <p:ph idx="3" type="title"/>
          </p:nvPr>
        </p:nvSpPr>
        <p:spPr>
          <a:xfrm>
            <a:off x="228225" y="285475"/>
            <a:ext cx="8810700" cy="9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Top 10 Countries with the Highest Avg. Elevations of Weather Stations</a:t>
            </a:r>
            <a:endParaRPr sz="30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pic>
        <p:nvPicPr>
          <p:cNvPr id="488" name="Google Shape;4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6275"/>
            <a:ext cx="5259400" cy="2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4"/>
          <p:cNvSpPr txBox="1"/>
          <p:nvPr>
            <p:ph idx="1" type="subTitle"/>
          </p:nvPr>
        </p:nvSpPr>
        <p:spPr>
          <a:xfrm>
            <a:off x="228225" y="4245525"/>
            <a:ext cx="4224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gtree Medium"/>
                <a:ea typeface="Figtree Medium"/>
                <a:cs typeface="Figtree Medium"/>
                <a:sym typeface="Figtree Medium"/>
              </a:rPr>
              <a:t>Armenia and Kyrgyzstan ranked highest.</a:t>
            </a:r>
            <a:endParaRPr sz="1800"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gtree Medium"/>
                <a:ea typeface="Figtree Medium"/>
                <a:cs typeface="Figtree Medium"/>
                <a:sym typeface="Figtree Medium"/>
              </a:rPr>
              <a:t>Located in mountainous regions.</a:t>
            </a:r>
            <a:endParaRPr sz="1800"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490" name="Google Shape;490;p54"/>
          <p:cNvSpPr txBox="1"/>
          <p:nvPr/>
        </p:nvSpPr>
        <p:spPr>
          <a:xfrm>
            <a:off x="5535650" y="1059100"/>
            <a:ext cx="1209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CODE:</a:t>
            </a:r>
            <a:endParaRPr b="1" sz="26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>
            <p:ph type="title"/>
          </p:nvPr>
        </p:nvSpPr>
        <p:spPr>
          <a:xfrm>
            <a:off x="3063300" y="3417425"/>
            <a:ext cx="3719700" cy="163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SELECT country, COUNT(*) AS num_stations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 max_temp_data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GROUP BY country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ORDER BY num_stations DESC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LIMIT 5;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5"/>
          <p:cNvSpPr txBox="1"/>
          <p:nvPr>
            <p:ph idx="3" type="title"/>
          </p:nvPr>
        </p:nvSpPr>
        <p:spPr>
          <a:xfrm>
            <a:off x="228225" y="285475"/>
            <a:ext cx="8278500" cy="9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Countries with the Most Weather Stations</a:t>
            </a:r>
            <a:endParaRPr sz="30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76" y="898937"/>
            <a:ext cx="5812450" cy="18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5"/>
          <p:cNvSpPr txBox="1"/>
          <p:nvPr>
            <p:ph idx="1" type="subTitle"/>
          </p:nvPr>
        </p:nvSpPr>
        <p:spPr>
          <a:xfrm>
            <a:off x="1634700" y="2783700"/>
            <a:ext cx="5874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Germany had the highest number of stations = 1,013.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 data </a:t>
            </a:r>
            <a:r>
              <a:rPr lang="en" sz="1800"/>
              <a:t>collocation</a:t>
            </a:r>
            <a:r>
              <a:rPr lang="en" sz="1800"/>
              <a:t> infrastructure is most developed.</a:t>
            </a:r>
            <a:endParaRPr sz="1800"/>
          </a:p>
        </p:txBody>
      </p:sp>
      <p:sp>
        <p:nvSpPr>
          <p:cNvPr id="499" name="Google Shape;499;p55"/>
          <p:cNvSpPr txBox="1"/>
          <p:nvPr/>
        </p:nvSpPr>
        <p:spPr>
          <a:xfrm>
            <a:off x="1665775" y="3794800"/>
            <a:ext cx="1209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CODE:</a:t>
            </a:r>
            <a:endParaRPr b="1" sz="26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/>
          <p:nvPr>
            <p:ph type="title"/>
          </p:nvPr>
        </p:nvSpPr>
        <p:spPr>
          <a:xfrm>
            <a:off x="3608800" y="3337800"/>
            <a:ext cx="4937700" cy="117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station_id,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country, elevation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 max_temp_data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ORDER BY elevation DESC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LIMIT 5;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6"/>
          <p:cNvSpPr txBox="1"/>
          <p:nvPr>
            <p:ph idx="3" type="title"/>
          </p:nvPr>
        </p:nvSpPr>
        <p:spPr>
          <a:xfrm>
            <a:off x="228225" y="285475"/>
            <a:ext cx="8278500" cy="9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gtree ExtraBold"/>
                <a:ea typeface="Figtree ExtraBold"/>
                <a:cs typeface="Figtree ExtraBold"/>
                <a:sym typeface="Figtree ExtraBold"/>
              </a:rPr>
              <a:t>Top 5 Highest-Elevation Weather Stations</a:t>
            </a:r>
            <a:endParaRPr sz="30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06" name="Google Shape;506;p56"/>
          <p:cNvSpPr txBox="1"/>
          <p:nvPr>
            <p:ph idx="1" type="subTitle"/>
          </p:nvPr>
        </p:nvSpPr>
        <p:spPr>
          <a:xfrm>
            <a:off x="1348950" y="2712750"/>
            <a:ext cx="65400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Essential for observing climate patterns in alpine</a:t>
            </a:r>
            <a:r>
              <a:rPr lang="en" sz="2100"/>
              <a:t> </a:t>
            </a:r>
            <a:r>
              <a:rPr lang="en" sz="2100"/>
              <a:t>environments.</a:t>
            </a:r>
            <a:endParaRPr sz="2100"/>
          </a:p>
        </p:txBody>
      </p:sp>
      <p:sp>
        <p:nvSpPr>
          <p:cNvPr id="507" name="Google Shape;507;p56"/>
          <p:cNvSpPr txBox="1"/>
          <p:nvPr/>
        </p:nvSpPr>
        <p:spPr>
          <a:xfrm>
            <a:off x="1945650" y="3714450"/>
            <a:ext cx="1209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CODE:</a:t>
            </a:r>
            <a:endParaRPr b="1" sz="26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8" name="Google Shape;5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63" y="986802"/>
            <a:ext cx="6198074" cy="162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